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62" r:id="rId2"/>
    <p:sldId id="264" r:id="rId3"/>
    <p:sldId id="268" r:id="rId4"/>
    <p:sldId id="269" r:id="rId5"/>
    <p:sldId id="270" r:id="rId6"/>
    <p:sldId id="273" r:id="rId7"/>
    <p:sldId id="296" r:id="rId8"/>
    <p:sldId id="274" r:id="rId9"/>
    <p:sldId id="275" r:id="rId10"/>
    <p:sldId id="272" r:id="rId11"/>
    <p:sldId id="294" r:id="rId12"/>
    <p:sldId id="308" r:id="rId13"/>
    <p:sldId id="295" r:id="rId14"/>
    <p:sldId id="293" r:id="rId15"/>
    <p:sldId id="306" r:id="rId16"/>
    <p:sldId id="280" r:id="rId17"/>
    <p:sldId id="284" r:id="rId18"/>
    <p:sldId id="279" r:id="rId19"/>
    <p:sldId id="307" r:id="rId20"/>
    <p:sldId id="302" r:id="rId21"/>
    <p:sldId id="304" r:id="rId22"/>
    <p:sldId id="285" r:id="rId23"/>
    <p:sldId id="298" r:id="rId24"/>
    <p:sldId id="260" r:id="rId2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BF78F25-B3D9-BB97-7C0D-4FD506C45852}" name="Brilliot, Michael" initials="BM" userId="S::michael.brilliot@sanjoseca.gov::327e6a7e-4993-4f63-ace0-d4670880cc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Davis, Martina" initials="DM" lastIdx="6" clrIdx="0">
    <p:extLst>
      <p:ext uri="{19B8F6BF-5375-455C-9EA6-DF929625EA0E}">
        <p15:presenceInfo xmlns:p15="http://schemas.microsoft.com/office/powerpoint/2012/main" userId="S::Martina.Davis@sanjoseca.gov::c7756b9c-7550-43a5-8bae-9eeca3f77699" providerId="AD"/>
      </p:ext>
    </p:extLst>
  </p:cmAuthor>
  <p:cmAuthor id="2" name="Davis, Martina" initials="DM [2]" lastIdx="1" clrIdx="1">
    <p:extLst>
      <p:ext uri="{19B8F6BF-5375-455C-9EA6-DF929625EA0E}">
        <p15:presenceInfo xmlns:p15="http://schemas.microsoft.com/office/powerpoint/2012/main" userId="S-1-5-21-2469516218-2485353355-3887262628-11266" providerId="AD"/>
      </p:ext>
    </p:extLst>
  </p:cmAuthor>
  <p:cmAuthor id="3" name="Hughey, Rosalynn" initials="HR" lastIdx="9" clrIdx="2">
    <p:extLst>
      <p:ext uri="{19B8F6BF-5375-455C-9EA6-DF929625EA0E}">
        <p15:presenceInfo xmlns:p15="http://schemas.microsoft.com/office/powerpoint/2012/main" userId="S::rosalynn.hughey@sanjoseca.gov::a23d5474-b1cd-4f26-8c67-00beb1f8bbf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5485"/>
    <a:srgbClr val="AFABAB"/>
    <a:srgbClr val="F4B183"/>
    <a:srgbClr val="00AEEF"/>
    <a:srgbClr val="58687F"/>
    <a:srgbClr val="F15A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3C3870-8005-4460-A2AB-BC7BBF4109DE}" v="331" dt="2021-11-30T20:26:33.3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6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s, Martina" userId="c7756b9c-7550-43a5-8bae-9eeca3f77699" providerId="ADAL" clId="{943C3870-8005-4460-A2AB-BC7BBF4109DE}"/>
    <pc:docChg chg="undo redo custSel addSld delSld modSld sldOrd">
      <pc:chgData name="Davis, Martina" userId="c7756b9c-7550-43a5-8bae-9eeca3f77699" providerId="ADAL" clId="{943C3870-8005-4460-A2AB-BC7BBF4109DE}" dt="2021-12-01T00:45:03.311" v="1456" actId="20577"/>
      <pc:docMkLst>
        <pc:docMk/>
      </pc:docMkLst>
      <pc:sldChg chg="modSp mod">
        <pc:chgData name="Davis, Martina" userId="c7756b9c-7550-43a5-8bae-9eeca3f77699" providerId="ADAL" clId="{943C3870-8005-4460-A2AB-BC7BBF4109DE}" dt="2021-12-01T00:45:03.311" v="1456" actId="20577"/>
        <pc:sldMkLst>
          <pc:docMk/>
          <pc:sldMk cId="2891731299" sldId="262"/>
        </pc:sldMkLst>
        <pc:spChg chg="mod">
          <ac:chgData name="Davis, Martina" userId="c7756b9c-7550-43a5-8bae-9eeca3f77699" providerId="ADAL" clId="{943C3870-8005-4460-A2AB-BC7BBF4109DE}" dt="2021-12-01T00:45:03.311" v="1456" actId="20577"/>
          <ac:spMkLst>
            <pc:docMk/>
            <pc:sldMk cId="2891731299" sldId="262"/>
            <ac:spMk id="20" creationId="{00000000-0000-0000-0000-000000000000}"/>
          </ac:spMkLst>
        </pc:spChg>
        <pc:spChg chg="mod">
          <ac:chgData name="Davis, Martina" userId="c7756b9c-7550-43a5-8bae-9eeca3f77699" providerId="ADAL" clId="{943C3870-8005-4460-A2AB-BC7BBF4109DE}" dt="2021-11-30T20:07:15.729" v="1414" actId="20577"/>
          <ac:spMkLst>
            <pc:docMk/>
            <pc:sldMk cId="2891731299" sldId="262"/>
            <ac:spMk id="21" creationId="{00000000-0000-0000-0000-000000000000}"/>
          </ac:spMkLst>
        </pc:spChg>
      </pc:sldChg>
      <pc:sldChg chg="modSp mod">
        <pc:chgData name="Davis, Martina" userId="c7756b9c-7550-43a5-8bae-9eeca3f77699" providerId="ADAL" clId="{943C3870-8005-4460-A2AB-BC7BBF4109DE}" dt="2021-11-29T18:46:34.542" v="2" actId="20577"/>
        <pc:sldMkLst>
          <pc:docMk/>
          <pc:sldMk cId="171738631" sldId="264"/>
        </pc:sldMkLst>
        <pc:spChg chg="mod">
          <ac:chgData name="Davis, Martina" userId="c7756b9c-7550-43a5-8bae-9eeca3f77699" providerId="ADAL" clId="{943C3870-8005-4460-A2AB-BC7BBF4109DE}" dt="2021-11-29T18:46:34.542" v="2" actId="20577"/>
          <ac:spMkLst>
            <pc:docMk/>
            <pc:sldMk cId="171738631" sldId="264"/>
            <ac:spMk id="3" creationId="{00000000-0000-0000-0000-000000000000}"/>
          </ac:spMkLst>
        </pc:spChg>
      </pc:sldChg>
      <pc:sldChg chg="modSp mod">
        <pc:chgData name="Davis, Martina" userId="c7756b9c-7550-43a5-8bae-9eeca3f77699" providerId="ADAL" clId="{943C3870-8005-4460-A2AB-BC7BBF4109DE}" dt="2021-11-29T19:02:34.368" v="106" actId="20577"/>
        <pc:sldMkLst>
          <pc:docMk/>
          <pc:sldMk cId="1974095985" sldId="272"/>
        </pc:sldMkLst>
        <pc:spChg chg="mod">
          <ac:chgData name="Davis, Martina" userId="c7756b9c-7550-43a5-8bae-9eeca3f77699" providerId="ADAL" clId="{943C3870-8005-4460-A2AB-BC7BBF4109DE}" dt="2021-11-29T19:02:34.368" v="106" actId="20577"/>
          <ac:spMkLst>
            <pc:docMk/>
            <pc:sldMk cId="1974095985" sldId="272"/>
            <ac:spMk id="3" creationId="{00000000-0000-0000-0000-000000000000}"/>
          </ac:spMkLst>
        </pc:spChg>
      </pc:sldChg>
      <pc:sldChg chg="modSp mod">
        <pc:chgData name="Davis, Martina" userId="c7756b9c-7550-43a5-8bae-9eeca3f77699" providerId="ADAL" clId="{943C3870-8005-4460-A2AB-BC7BBF4109DE}" dt="2021-11-29T20:40:25.949" v="1367" actId="20577"/>
        <pc:sldMkLst>
          <pc:docMk/>
          <pc:sldMk cId="2502903236" sldId="273"/>
        </pc:sldMkLst>
        <pc:spChg chg="mod">
          <ac:chgData name="Davis, Martina" userId="c7756b9c-7550-43a5-8bae-9eeca3f77699" providerId="ADAL" clId="{943C3870-8005-4460-A2AB-BC7BBF4109DE}" dt="2021-11-29T20:40:25.949" v="1367" actId="20577"/>
          <ac:spMkLst>
            <pc:docMk/>
            <pc:sldMk cId="2502903236" sldId="273"/>
            <ac:spMk id="3" creationId="{00000000-0000-0000-0000-000000000000}"/>
          </ac:spMkLst>
        </pc:spChg>
      </pc:sldChg>
      <pc:sldChg chg="modSp mod">
        <pc:chgData name="Davis, Martina" userId="c7756b9c-7550-43a5-8bae-9eeca3f77699" providerId="ADAL" clId="{943C3870-8005-4460-A2AB-BC7BBF4109DE}" dt="2021-11-29T20:46:28.861" v="1371" actId="20577"/>
        <pc:sldMkLst>
          <pc:docMk/>
          <pc:sldMk cId="2042956201" sldId="274"/>
        </pc:sldMkLst>
        <pc:spChg chg="mod">
          <ac:chgData name="Davis, Martina" userId="c7756b9c-7550-43a5-8bae-9eeca3f77699" providerId="ADAL" clId="{943C3870-8005-4460-A2AB-BC7BBF4109DE}" dt="2021-11-29T20:46:28.861" v="1371" actId="20577"/>
          <ac:spMkLst>
            <pc:docMk/>
            <pc:sldMk cId="2042956201" sldId="274"/>
            <ac:spMk id="3" creationId="{00000000-0000-0000-0000-000000000000}"/>
          </ac:spMkLst>
        </pc:spChg>
      </pc:sldChg>
      <pc:sldChg chg="modSp mod">
        <pc:chgData name="Davis, Martina" userId="c7756b9c-7550-43a5-8bae-9eeca3f77699" providerId="ADAL" clId="{943C3870-8005-4460-A2AB-BC7BBF4109DE}" dt="2021-11-29T20:48:27.786" v="1377" actId="27636"/>
        <pc:sldMkLst>
          <pc:docMk/>
          <pc:sldMk cId="1103289272" sldId="275"/>
        </pc:sldMkLst>
        <pc:spChg chg="mod">
          <ac:chgData name="Davis, Martina" userId="c7756b9c-7550-43a5-8bae-9eeca3f77699" providerId="ADAL" clId="{943C3870-8005-4460-A2AB-BC7BBF4109DE}" dt="2021-11-29T20:48:27.786" v="1377" actId="27636"/>
          <ac:spMkLst>
            <pc:docMk/>
            <pc:sldMk cId="1103289272" sldId="275"/>
            <ac:spMk id="3" creationId="{00000000-0000-0000-0000-000000000000}"/>
          </ac:spMkLst>
        </pc:spChg>
      </pc:sldChg>
      <pc:sldChg chg="del">
        <pc:chgData name="Davis, Martina" userId="c7756b9c-7550-43a5-8bae-9eeca3f77699" providerId="ADAL" clId="{943C3870-8005-4460-A2AB-BC7BBF4109DE}" dt="2021-11-29T19:15:57.853" v="457" actId="47"/>
        <pc:sldMkLst>
          <pc:docMk/>
          <pc:sldMk cId="4281933788" sldId="276"/>
        </pc:sldMkLst>
      </pc:sldChg>
      <pc:sldChg chg="del">
        <pc:chgData name="Davis, Martina" userId="c7756b9c-7550-43a5-8bae-9eeca3f77699" providerId="ADAL" clId="{943C3870-8005-4460-A2AB-BC7BBF4109DE}" dt="2021-11-29T19:15:57.853" v="457" actId="47"/>
        <pc:sldMkLst>
          <pc:docMk/>
          <pc:sldMk cId="3285033843" sldId="277"/>
        </pc:sldMkLst>
      </pc:sldChg>
      <pc:sldChg chg="modSp mod delCm modCm">
        <pc:chgData name="Davis, Martina" userId="c7756b9c-7550-43a5-8bae-9eeca3f77699" providerId="ADAL" clId="{943C3870-8005-4460-A2AB-BC7BBF4109DE}" dt="2021-11-30T20:35:38.477" v="1455" actId="6549"/>
        <pc:sldMkLst>
          <pc:docMk/>
          <pc:sldMk cId="2958449107" sldId="279"/>
        </pc:sldMkLst>
        <pc:spChg chg="mod">
          <ac:chgData name="Davis, Martina" userId="c7756b9c-7550-43a5-8bae-9eeca3f77699" providerId="ADAL" clId="{943C3870-8005-4460-A2AB-BC7BBF4109DE}" dt="2021-11-30T20:35:38.477" v="1455" actId="6549"/>
          <ac:spMkLst>
            <pc:docMk/>
            <pc:sldMk cId="2958449107" sldId="279"/>
            <ac:spMk id="3" creationId="{00000000-0000-0000-0000-000000000000}"/>
          </ac:spMkLst>
        </pc:spChg>
      </pc:sldChg>
      <pc:sldChg chg="modSp mod">
        <pc:chgData name="Davis, Martina" userId="c7756b9c-7550-43a5-8bae-9eeca3f77699" providerId="ADAL" clId="{943C3870-8005-4460-A2AB-BC7BBF4109DE}" dt="2021-11-30T20:30:58.606" v="1425" actId="20577"/>
        <pc:sldMkLst>
          <pc:docMk/>
          <pc:sldMk cId="985153430" sldId="280"/>
        </pc:sldMkLst>
        <pc:spChg chg="mod">
          <ac:chgData name="Davis, Martina" userId="c7756b9c-7550-43a5-8bae-9eeca3f77699" providerId="ADAL" clId="{943C3870-8005-4460-A2AB-BC7BBF4109DE}" dt="2021-11-30T20:30:58.606" v="1425" actId="20577"/>
          <ac:spMkLst>
            <pc:docMk/>
            <pc:sldMk cId="985153430" sldId="280"/>
            <ac:spMk id="3" creationId="{00000000-0000-0000-0000-000000000000}"/>
          </ac:spMkLst>
        </pc:spChg>
      </pc:sldChg>
      <pc:sldChg chg="del">
        <pc:chgData name="Davis, Martina" userId="c7756b9c-7550-43a5-8bae-9eeca3f77699" providerId="ADAL" clId="{943C3870-8005-4460-A2AB-BC7BBF4109DE}" dt="2021-11-29T19:15:57.853" v="457" actId="47"/>
        <pc:sldMkLst>
          <pc:docMk/>
          <pc:sldMk cId="461289355" sldId="281"/>
        </pc:sldMkLst>
      </pc:sldChg>
      <pc:sldChg chg="del">
        <pc:chgData name="Davis, Martina" userId="c7756b9c-7550-43a5-8bae-9eeca3f77699" providerId="ADAL" clId="{943C3870-8005-4460-A2AB-BC7BBF4109DE}" dt="2021-11-29T19:15:57.853" v="457" actId="47"/>
        <pc:sldMkLst>
          <pc:docMk/>
          <pc:sldMk cId="4225984926" sldId="282"/>
        </pc:sldMkLst>
      </pc:sldChg>
      <pc:sldChg chg="modSp mod">
        <pc:chgData name="Davis, Martina" userId="c7756b9c-7550-43a5-8bae-9eeca3f77699" providerId="ADAL" clId="{943C3870-8005-4460-A2AB-BC7BBF4109DE}" dt="2021-11-29T20:17:26.303" v="1212" actId="20577"/>
        <pc:sldMkLst>
          <pc:docMk/>
          <pc:sldMk cId="990604243" sldId="284"/>
        </pc:sldMkLst>
        <pc:spChg chg="mod">
          <ac:chgData name="Davis, Martina" userId="c7756b9c-7550-43a5-8bae-9eeca3f77699" providerId="ADAL" clId="{943C3870-8005-4460-A2AB-BC7BBF4109DE}" dt="2021-11-29T20:17:26.303" v="1212" actId="20577"/>
          <ac:spMkLst>
            <pc:docMk/>
            <pc:sldMk cId="990604243" sldId="284"/>
            <ac:spMk id="3" creationId="{00000000-0000-0000-0000-000000000000}"/>
          </ac:spMkLst>
        </pc:spChg>
      </pc:sldChg>
      <pc:sldChg chg="modSp mod">
        <pc:chgData name="Davis, Martina" userId="c7756b9c-7550-43a5-8bae-9eeca3f77699" providerId="ADAL" clId="{943C3870-8005-4460-A2AB-BC7BBF4109DE}" dt="2021-11-29T20:27:23.531" v="1357" actId="20577"/>
        <pc:sldMkLst>
          <pc:docMk/>
          <pc:sldMk cId="871044449" sldId="285"/>
        </pc:sldMkLst>
        <pc:spChg chg="mod">
          <ac:chgData name="Davis, Martina" userId="c7756b9c-7550-43a5-8bae-9eeca3f77699" providerId="ADAL" clId="{943C3870-8005-4460-A2AB-BC7BBF4109DE}" dt="2021-11-29T20:27:23.531" v="1357" actId="20577"/>
          <ac:spMkLst>
            <pc:docMk/>
            <pc:sldMk cId="871044449" sldId="285"/>
            <ac:spMk id="3" creationId="{00000000-0000-0000-0000-000000000000}"/>
          </ac:spMkLst>
        </pc:spChg>
      </pc:sldChg>
      <pc:sldChg chg="del">
        <pc:chgData name="Davis, Martina" userId="c7756b9c-7550-43a5-8bae-9eeca3f77699" providerId="ADAL" clId="{943C3870-8005-4460-A2AB-BC7BBF4109DE}" dt="2021-11-29T19:15:57.853" v="457" actId="47"/>
        <pc:sldMkLst>
          <pc:docMk/>
          <pc:sldMk cId="2450747153" sldId="291"/>
        </pc:sldMkLst>
      </pc:sldChg>
      <pc:sldChg chg="addSp delSp modSp del mod addAnim delAnim modAnim">
        <pc:chgData name="Davis, Martina" userId="c7756b9c-7550-43a5-8bae-9eeca3f77699" providerId="ADAL" clId="{943C3870-8005-4460-A2AB-BC7BBF4109DE}" dt="2021-11-29T20:54:11.086" v="1378" actId="2696"/>
        <pc:sldMkLst>
          <pc:docMk/>
          <pc:sldMk cId="1122020819" sldId="292"/>
        </pc:sldMkLst>
        <pc:spChg chg="add del mod">
          <ac:chgData name="Davis, Martina" userId="c7756b9c-7550-43a5-8bae-9eeca3f77699" providerId="ADAL" clId="{943C3870-8005-4460-A2AB-BC7BBF4109DE}" dt="2021-11-29T19:14:40.857" v="347" actId="478"/>
          <ac:spMkLst>
            <pc:docMk/>
            <pc:sldMk cId="1122020819" sldId="292"/>
            <ac:spMk id="4" creationId="{97A79E28-F8EC-4060-B4A1-A985F85CF7DD}"/>
          </ac:spMkLst>
        </pc:spChg>
        <pc:spChg chg="mod">
          <ac:chgData name="Davis, Martina" userId="c7756b9c-7550-43a5-8bae-9eeca3f77699" providerId="ADAL" clId="{943C3870-8005-4460-A2AB-BC7BBF4109DE}" dt="2021-11-29T19:05:12.633" v="178" actId="1076"/>
          <ac:spMkLst>
            <pc:docMk/>
            <pc:sldMk cId="1122020819" sldId="292"/>
            <ac:spMk id="12" creationId="{64EBA145-08D1-4977-AA2A-2844C818CBEE}"/>
          </ac:spMkLst>
        </pc:spChg>
        <pc:spChg chg="mod">
          <ac:chgData name="Davis, Martina" userId="c7756b9c-7550-43a5-8bae-9eeca3f77699" providerId="ADAL" clId="{943C3870-8005-4460-A2AB-BC7BBF4109DE}" dt="2021-11-29T19:05:41.768" v="183" actId="6549"/>
          <ac:spMkLst>
            <pc:docMk/>
            <pc:sldMk cId="1122020819" sldId="292"/>
            <ac:spMk id="13" creationId="{6C137B30-D9AE-4EFC-97ED-F59039DB5FA4}"/>
          </ac:spMkLst>
        </pc:spChg>
        <pc:spChg chg="add del mod">
          <ac:chgData name="Davis, Martina" userId="c7756b9c-7550-43a5-8bae-9eeca3f77699" providerId="ADAL" clId="{943C3870-8005-4460-A2AB-BC7BBF4109DE}" dt="2021-11-29T19:05:44.965" v="184" actId="6549"/>
          <ac:spMkLst>
            <pc:docMk/>
            <pc:sldMk cId="1122020819" sldId="292"/>
            <ac:spMk id="14" creationId="{402B256C-74E5-4754-96F6-442E7DE45AFF}"/>
          </ac:spMkLst>
        </pc:spChg>
        <pc:spChg chg="add del mod">
          <ac:chgData name="Davis, Martina" userId="c7756b9c-7550-43a5-8bae-9eeca3f77699" providerId="ADAL" clId="{943C3870-8005-4460-A2AB-BC7BBF4109DE}" dt="2021-11-29T19:05:57.825" v="185" actId="14100"/>
          <ac:spMkLst>
            <pc:docMk/>
            <pc:sldMk cId="1122020819" sldId="292"/>
            <ac:spMk id="15" creationId="{D7E43218-F790-45A5-AA69-E85B809FE64C}"/>
          </ac:spMkLst>
        </pc:spChg>
        <pc:spChg chg="mod">
          <ac:chgData name="Davis, Martina" userId="c7756b9c-7550-43a5-8bae-9eeca3f77699" providerId="ADAL" clId="{943C3870-8005-4460-A2AB-BC7BBF4109DE}" dt="2021-11-29T19:05:26.871" v="180" actId="14100"/>
          <ac:spMkLst>
            <pc:docMk/>
            <pc:sldMk cId="1122020819" sldId="292"/>
            <ac:spMk id="16" creationId="{393A4CA6-702B-47AA-8B65-3C8A46C5967E}"/>
          </ac:spMkLst>
        </pc:spChg>
        <pc:spChg chg="del mod">
          <ac:chgData name="Davis, Martina" userId="c7756b9c-7550-43a5-8bae-9eeca3f77699" providerId="ADAL" clId="{943C3870-8005-4460-A2AB-BC7BBF4109DE}" dt="2021-11-29T19:14:38.920" v="346" actId="478"/>
          <ac:spMkLst>
            <pc:docMk/>
            <pc:sldMk cId="1122020819" sldId="292"/>
            <ac:spMk id="17" creationId="{D3184C5E-EDDA-469D-8FFD-0E16D3AD4F29}"/>
          </ac:spMkLst>
        </pc:spChg>
        <pc:spChg chg="add mod">
          <ac:chgData name="Davis, Martina" userId="c7756b9c-7550-43a5-8bae-9eeca3f77699" providerId="ADAL" clId="{943C3870-8005-4460-A2AB-BC7BBF4109DE}" dt="2021-11-29T19:06:08.245" v="187" actId="1076"/>
          <ac:spMkLst>
            <pc:docMk/>
            <pc:sldMk cId="1122020819" sldId="292"/>
            <ac:spMk id="18" creationId="{90636690-1627-46E6-9CE0-508194E73A17}"/>
          </ac:spMkLst>
        </pc:spChg>
        <pc:spChg chg="add del mod">
          <ac:chgData name="Davis, Martina" userId="c7756b9c-7550-43a5-8bae-9eeca3f77699" providerId="ADAL" clId="{943C3870-8005-4460-A2AB-BC7BBF4109DE}" dt="2021-11-29T19:14:09.605" v="326" actId="14100"/>
          <ac:spMkLst>
            <pc:docMk/>
            <pc:sldMk cId="1122020819" sldId="292"/>
            <ac:spMk id="19" creationId="{A55FEE29-9943-4ED9-94D1-9818D40DF334}"/>
          </ac:spMkLst>
        </pc:spChg>
        <pc:spChg chg="add del mod">
          <ac:chgData name="Davis, Martina" userId="c7756b9c-7550-43a5-8bae-9eeca3f77699" providerId="ADAL" clId="{943C3870-8005-4460-A2AB-BC7BBF4109DE}" dt="2021-11-29T19:14:37.681" v="345"/>
          <ac:spMkLst>
            <pc:docMk/>
            <pc:sldMk cId="1122020819" sldId="292"/>
            <ac:spMk id="20" creationId="{946358DF-FAE7-4A1C-A403-0D25B327BEBF}"/>
          </ac:spMkLst>
        </pc:spChg>
        <pc:spChg chg="add mod">
          <ac:chgData name="Davis, Martina" userId="c7756b9c-7550-43a5-8bae-9eeca3f77699" providerId="ADAL" clId="{943C3870-8005-4460-A2AB-BC7BBF4109DE}" dt="2021-11-29T19:15:09.988" v="456" actId="20577"/>
          <ac:spMkLst>
            <pc:docMk/>
            <pc:sldMk cId="1122020819" sldId="292"/>
            <ac:spMk id="21" creationId="{D3B9F57F-3265-4742-921C-94D3667EC31F}"/>
          </ac:spMkLst>
        </pc:spChg>
      </pc:sldChg>
      <pc:sldChg chg="modSp mod">
        <pc:chgData name="Davis, Martina" userId="c7756b9c-7550-43a5-8bae-9eeca3f77699" providerId="ADAL" clId="{943C3870-8005-4460-A2AB-BC7BBF4109DE}" dt="2021-11-30T20:26:33.341" v="1415" actId="20577"/>
        <pc:sldMkLst>
          <pc:docMk/>
          <pc:sldMk cId="3348777008" sldId="294"/>
        </pc:sldMkLst>
        <pc:spChg chg="mod">
          <ac:chgData name="Davis, Martina" userId="c7756b9c-7550-43a5-8bae-9eeca3f77699" providerId="ADAL" clId="{943C3870-8005-4460-A2AB-BC7BBF4109DE}" dt="2021-11-29T20:54:17.992" v="1381" actId="20577"/>
          <ac:spMkLst>
            <pc:docMk/>
            <pc:sldMk cId="3348777008" sldId="294"/>
            <ac:spMk id="2" creationId="{00000000-0000-0000-0000-000000000000}"/>
          </ac:spMkLst>
        </pc:spChg>
        <pc:spChg chg="mod">
          <ac:chgData name="Davis, Martina" userId="c7756b9c-7550-43a5-8bae-9eeca3f77699" providerId="ADAL" clId="{943C3870-8005-4460-A2AB-BC7BBF4109DE}" dt="2021-11-30T20:26:33.341" v="1415" actId="20577"/>
          <ac:spMkLst>
            <pc:docMk/>
            <pc:sldMk cId="3348777008" sldId="294"/>
            <ac:spMk id="17" creationId="{D3184C5E-EDDA-469D-8FFD-0E16D3AD4F29}"/>
          </ac:spMkLst>
        </pc:spChg>
      </pc:sldChg>
      <pc:sldChg chg="del">
        <pc:chgData name="Davis, Martina" userId="c7756b9c-7550-43a5-8bae-9eeca3f77699" providerId="ADAL" clId="{943C3870-8005-4460-A2AB-BC7BBF4109DE}" dt="2021-11-29T20:26:42.801" v="1231" actId="2696"/>
        <pc:sldMkLst>
          <pc:docMk/>
          <pc:sldMk cId="3681629379" sldId="297"/>
        </pc:sldMkLst>
      </pc:sldChg>
      <pc:sldChg chg="modSp mod">
        <pc:chgData name="Davis, Martina" userId="c7756b9c-7550-43a5-8bae-9eeca3f77699" providerId="ADAL" clId="{943C3870-8005-4460-A2AB-BC7BBF4109DE}" dt="2021-11-29T20:31:04.614" v="1362" actId="20577"/>
        <pc:sldMkLst>
          <pc:docMk/>
          <pc:sldMk cId="2831359345" sldId="298"/>
        </pc:sldMkLst>
        <pc:spChg chg="mod">
          <ac:chgData name="Davis, Martina" userId="c7756b9c-7550-43a5-8bae-9eeca3f77699" providerId="ADAL" clId="{943C3870-8005-4460-A2AB-BC7BBF4109DE}" dt="2021-11-29T20:31:04.614" v="1362" actId="20577"/>
          <ac:spMkLst>
            <pc:docMk/>
            <pc:sldMk cId="2831359345" sldId="298"/>
            <ac:spMk id="3" creationId="{00000000-0000-0000-0000-000000000000}"/>
          </ac:spMkLst>
        </pc:spChg>
      </pc:sldChg>
      <pc:sldChg chg="del">
        <pc:chgData name="Davis, Martina" userId="c7756b9c-7550-43a5-8bae-9eeca3f77699" providerId="ADAL" clId="{943C3870-8005-4460-A2AB-BC7BBF4109DE}" dt="2021-11-29T19:15:57.853" v="457" actId="47"/>
        <pc:sldMkLst>
          <pc:docMk/>
          <pc:sldMk cId="4245399158" sldId="301"/>
        </pc:sldMkLst>
      </pc:sldChg>
      <pc:sldChg chg="del">
        <pc:chgData name="Davis, Martina" userId="c7756b9c-7550-43a5-8bae-9eeca3f77699" providerId="ADAL" clId="{943C3870-8005-4460-A2AB-BC7BBF4109DE}" dt="2021-11-29T19:15:57.853" v="457" actId="47"/>
        <pc:sldMkLst>
          <pc:docMk/>
          <pc:sldMk cId="3434407917" sldId="305"/>
        </pc:sldMkLst>
      </pc:sldChg>
      <pc:sldChg chg="modSp add mod">
        <pc:chgData name="Davis, Martina" userId="c7756b9c-7550-43a5-8bae-9eeca3f77699" providerId="ADAL" clId="{943C3870-8005-4460-A2AB-BC7BBF4109DE}" dt="2021-11-29T20:22:13.401" v="1230" actId="27636"/>
        <pc:sldMkLst>
          <pc:docMk/>
          <pc:sldMk cId="2786798228" sldId="307"/>
        </pc:sldMkLst>
        <pc:spChg chg="mod">
          <ac:chgData name="Davis, Martina" userId="c7756b9c-7550-43a5-8bae-9eeca3f77699" providerId="ADAL" clId="{943C3870-8005-4460-A2AB-BC7BBF4109DE}" dt="2021-11-29T19:30:31.940" v="797" actId="20577"/>
          <ac:spMkLst>
            <pc:docMk/>
            <pc:sldMk cId="2786798228" sldId="307"/>
            <ac:spMk id="2" creationId="{00000000-0000-0000-0000-000000000000}"/>
          </ac:spMkLst>
        </pc:spChg>
        <pc:spChg chg="mod">
          <ac:chgData name="Davis, Martina" userId="c7756b9c-7550-43a5-8bae-9eeca3f77699" providerId="ADAL" clId="{943C3870-8005-4460-A2AB-BC7BBF4109DE}" dt="2021-11-29T20:22:13.401" v="1230" actId="27636"/>
          <ac:spMkLst>
            <pc:docMk/>
            <pc:sldMk cId="2786798228" sldId="307"/>
            <ac:spMk id="3" creationId="{00000000-0000-0000-0000-000000000000}"/>
          </ac:spMkLst>
        </pc:spChg>
      </pc:sldChg>
      <pc:sldChg chg="modSp mod ord">
        <pc:chgData name="Davis, Martina" userId="c7756b9c-7550-43a5-8bae-9eeca3f77699" providerId="ADAL" clId="{943C3870-8005-4460-A2AB-BC7BBF4109DE}" dt="2021-11-29T20:54:21.100" v="1382" actId="20577"/>
        <pc:sldMkLst>
          <pc:docMk/>
          <pc:sldMk cId="881093147" sldId="308"/>
        </pc:sldMkLst>
        <pc:spChg chg="mod">
          <ac:chgData name="Davis, Martina" userId="c7756b9c-7550-43a5-8bae-9eeca3f77699" providerId="ADAL" clId="{943C3870-8005-4460-A2AB-BC7BBF4109DE}" dt="2021-11-29T20:54:21.100" v="1382" actId="20577"/>
          <ac:spMkLst>
            <pc:docMk/>
            <pc:sldMk cId="881093147" sldId="308"/>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31068687-F212-4145-B983-395D8F07E780}" type="datetimeFigureOut">
              <a:rPr lang="en-US" smtClean="0"/>
              <a:t>11/30/2021</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729BCF4-8DF8-4670-8EE5-96F249AFD86A}" type="slidenum">
              <a:rPr lang="en-US" smtClean="0"/>
              <a:t>‹#›</a:t>
            </a:fld>
            <a:endParaRPr lang="en-US"/>
          </a:p>
        </p:txBody>
      </p:sp>
    </p:spTree>
    <p:extLst>
      <p:ext uri="{BB962C8B-B14F-4D97-AF65-F5344CB8AC3E}">
        <p14:creationId xmlns:p14="http://schemas.microsoft.com/office/powerpoint/2010/main" val="33426261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C468F9A-1DB1-4669-B15C-1B03641256E6}" type="datetimeFigureOut">
              <a:rPr lang="en-US" smtClean="0"/>
              <a:t>11/30/2021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0C1FF4F2-AD7A-4E63-9B4F-66AA83E18115}" type="slidenum">
              <a:rPr lang="en-US" smtClean="0"/>
              <a:t>‹#›</a:t>
            </a:fld>
            <a:endParaRPr lang="en-US"/>
          </a:p>
        </p:txBody>
      </p:sp>
    </p:spTree>
    <p:extLst>
      <p:ext uri="{BB962C8B-B14F-4D97-AF65-F5344CB8AC3E}">
        <p14:creationId xmlns:p14="http://schemas.microsoft.com/office/powerpoint/2010/main" val="4037701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1FF4F2-AD7A-4E63-9B4F-66AA83E18115}" type="slidenum">
              <a:rPr lang="en-US" smtClean="0"/>
              <a:t>2</a:t>
            </a:fld>
            <a:endParaRPr lang="en-US"/>
          </a:p>
        </p:txBody>
      </p:sp>
    </p:spTree>
    <p:extLst>
      <p:ext uri="{BB962C8B-B14F-4D97-AF65-F5344CB8AC3E}">
        <p14:creationId xmlns:p14="http://schemas.microsoft.com/office/powerpoint/2010/main" val="1684179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1FF4F2-AD7A-4E63-9B4F-66AA83E18115}" type="slidenum">
              <a:rPr lang="en-US" smtClean="0"/>
              <a:t>3</a:t>
            </a:fld>
            <a:endParaRPr lang="en-US"/>
          </a:p>
        </p:txBody>
      </p:sp>
    </p:spTree>
    <p:extLst>
      <p:ext uri="{BB962C8B-B14F-4D97-AF65-F5344CB8AC3E}">
        <p14:creationId xmlns:p14="http://schemas.microsoft.com/office/powerpoint/2010/main" val="1387677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0C1FF4F2-AD7A-4E63-9B4F-66AA83E18115}" type="slidenum">
              <a:rPr lang="en-US" smtClean="0"/>
              <a:t>4</a:t>
            </a:fld>
            <a:endParaRPr lang="en-US"/>
          </a:p>
        </p:txBody>
      </p:sp>
    </p:spTree>
    <p:extLst>
      <p:ext uri="{BB962C8B-B14F-4D97-AF65-F5344CB8AC3E}">
        <p14:creationId xmlns:p14="http://schemas.microsoft.com/office/powerpoint/2010/main" val="10704738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1FF4F2-AD7A-4E63-9B4F-66AA83E18115}" type="slidenum">
              <a:rPr lang="en-US" smtClean="0"/>
              <a:t>16</a:t>
            </a:fld>
            <a:endParaRPr lang="en-US"/>
          </a:p>
        </p:txBody>
      </p:sp>
    </p:spTree>
    <p:extLst>
      <p:ext uri="{BB962C8B-B14F-4D97-AF65-F5344CB8AC3E}">
        <p14:creationId xmlns:p14="http://schemas.microsoft.com/office/powerpoint/2010/main" val="726523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1FF4F2-AD7A-4E63-9B4F-66AA83E18115}" type="slidenum">
              <a:rPr lang="en-US" smtClean="0"/>
              <a:t>17</a:t>
            </a:fld>
            <a:endParaRPr lang="en-US"/>
          </a:p>
        </p:txBody>
      </p:sp>
    </p:spTree>
    <p:extLst>
      <p:ext uri="{BB962C8B-B14F-4D97-AF65-F5344CB8AC3E}">
        <p14:creationId xmlns:p14="http://schemas.microsoft.com/office/powerpoint/2010/main" val="410514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0C1FF4F2-AD7A-4E63-9B4F-66AA83E18115}" type="slidenum">
              <a:rPr lang="en-US" smtClean="0"/>
              <a:t>22</a:t>
            </a:fld>
            <a:endParaRPr lang="en-US"/>
          </a:p>
        </p:txBody>
      </p:sp>
    </p:spTree>
    <p:extLst>
      <p:ext uri="{BB962C8B-B14F-4D97-AF65-F5344CB8AC3E}">
        <p14:creationId xmlns:p14="http://schemas.microsoft.com/office/powerpoint/2010/main" val="2680631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4345"/>
            <a:ext cx="7287768" cy="2971800"/>
          </a:xfrm>
        </p:spPr>
        <p:txBody>
          <a:bodyPr anchor="b"/>
          <a:lstStyle>
            <a:lvl1pPr algn="l">
              <a:defRPr lang="en-US" sz="4800" kern="1200" dirty="0" smtClean="0">
                <a:solidFill>
                  <a:schemeClr val="tx1"/>
                </a:solidFill>
                <a:latin typeface="Century Gothic" panose="020B0502020202020204" pitchFamily="34" charset="0"/>
                <a:ea typeface="+mj-ea"/>
                <a:cs typeface="+mj-cs"/>
              </a:defRPr>
            </a:lvl1pPr>
          </a:lstStyle>
          <a:p>
            <a:r>
              <a:rPr lang="en-US"/>
              <a:t>Click to edit Master title style</a:t>
            </a:r>
          </a:p>
        </p:txBody>
      </p:sp>
      <p:sp>
        <p:nvSpPr>
          <p:cNvPr id="3" name="Subtitle 2"/>
          <p:cNvSpPr>
            <a:spLocks noGrp="1"/>
          </p:cNvSpPr>
          <p:nvPr>
            <p:ph type="subTitle" idx="1"/>
          </p:nvPr>
        </p:nvSpPr>
        <p:spPr>
          <a:xfrm>
            <a:off x="685800" y="3848100"/>
            <a:ext cx="7287768" cy="1655762"/>
          </a:xfrm>
        </p:spPr>
        <p:txBody>
          <a:bodyPr>
            <a:normAutofit/>
          </a:bodyPr>
          <a:lstStyle>
            <a:lvl1pPr marL="0" indent="0" algn="l">
              <a:buNone/>
              <a:defRPr lang="en-US" sz="2800" kern="1200" dirty="0">
                <a:solidFill>
                  <a:schemeClr val="tx1"/>
                </a:solidFill>
                <a:latin typeface="Century Gothic" panose="020B0502020202020204" pitchFamily="34" charset="0"/>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342F09B-39D7-4906-AF9D-3A091409280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4878621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2F09B-39D7-4906-AF9D-3A091409280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269745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2F09B-39D7-4906-AF9D-3A091409280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352897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3200">
                <a:latin typeface="Century Gothic" panose="020B0502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buClr>
                <a:srgbClr val="975485"/>
              </a:buClr>
              <a:defRPr/>
            </a:lvl1pPr>
            <a:lvl2pPr>
              <a:buClr>
                <a:srgbClr val="975485"/>
              </a:buClr>
              <a:defRPr/>
            </a:lvl2pPr>
            <a:lvl3pPr>
              <a:buClr>
                <a:srgbClr val="975485"/>
              </a:buClr>
              <a:defRPr/>
            </a:lvl3pPr>
            <a:lvl4pPr>
              <a:buClr>
                <a:srgbClr val="975485"/>
              </a:buClr>
              <a:defRPr/>
            </a:lvl4pPr>
            <a:lvl5pPr>
              <a:buClr>
                <a:srgbClr val="97548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42F09B-39D7-4906-AF9D-3A091409280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4156320803"/>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839493"/>
            <a:ext cx="10515600" cy="2852737"/>
          </a:xfrm>
        </p:spPr>
        <p:txBody>
          <a:bodyPr anchor="b"/>
          <a:lstStyle>
            <a:lvl1pPr algn="l">
              <a:defRPr sz="6000">
                <a:solidFill>
                  <a:schemeClr val="bg1"/>
                </a:solidFill>
              </a:defRPr>
            </a:lvl1pPr>
          </a:lstStyle>
          <a:p>
            <a:r>
              <a:rPr lang="en-US"/>
              <a:t>Click to edit Master title style</a:t>
            </a:r>
          </a:p>
        </p:txBody>
      </p:sp>
      <p:sp>
        <p:nvSpPr>
          <p:cNvPr id="3" name="Text Placeholder 2"/>
          <p:cNvSpPr>
            <a:spLocks noGrp="1"/>
          </p:cNvSpPr>
          <p:nvPr>
            <p:ph type="body" idx="1"/>
          </p:nvPr>
        </p:nvSpPr>
        <p:spPr>
          <a:xfrm>
            <a:off x="838200" y="3719218"/>
            <a:ext cx="10515600" cy="1500187"/>
          </a:xfrm>
        </p:spPr>
        <p:txBody>
          <a:bodyPr/>
          <a:lstStyle>
            <a:lvl1pPr marL="0" indent="0">
              <a:buNone/>
              <a:defRPr sz="2400">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2F09B-39D7-4906-AF9D-3A0914092803}" type="datetimeFigureOut">
              <a:rPr lang="en-US" smtClean="0"/>
              <a:t>11/30/2021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56391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68628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8628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342F09B-39D7-4906-AF9D-3A0914092803}"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250744866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342F09B-39D7-4906-AF9D-3A0914092803}" type="datetimeFigureOut">
              <a:rPr lang="en-US" smtClean="0"/>
              <a:t>11/30/2021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14441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342F09B-39D7-4906-AF9D-3A0914092803}" type="datetimeFigureOut">
              <a:rPr lang="en-US" smtClean="0"/>
              <a:t>11/30/2021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3338812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42F09B-39D7-4906-AF9D-3A0914092803}" type="datetimeFigureOut">
              <a:rPr lang="en-US" smtClean="0"/>
              <a:t>11/30/2021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635423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42F09B-39D7-4906-AF9D-3A0914092803}"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1656036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42F09B-39D7-4906-AF9D-3A0914092803}" type="datetimeFigureOut">
              <a:rPr lang="en-US" smtClean="0"/>
              <a:t>11/30/2021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8FF66A-F723-4C1D-9509-AB40D3FB918A}" type="slidenum">
              <a:rPr lang="en-US" smtClean="0"/>
              <a:t>‹#›</a:t>
            </a:fld>
            <a:endParaRPr lang="en-US"/>
          </a:p>
        </p:txBody>
      </p:sp>
    </p:spTree>
    <p:extLst>
      <p:ext uri="{BB962C8B-B14F-4D97-AF65-F5344CB8AC3E}">
        <p14:creationId xmlns:p14="http://schemas.microsoft.com/office/powerpoint/2010/main" val="1574225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25190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686281"/>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42F09B-39D7-4906-AF9D-3A0914092803}" type="datetimeFigureOut">
              <a:rPr lang="en-US" smtClean="0"/>
              <a:t>11/30/2021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8FF66A-F723-4C1D-9509-AB40D3FB918A}" type="slidenum">
              <a:rPr lang="en-US" smtClean="0"/>
              <a:t>‹#›</a:t>
            </a:fld>
            <a:endParaRPr lang="en-US"/>
          </a:p>
        </p:txBody>
      </p:sp>
    </p:spTree>
    <p:extLst>
      <p:ext uri="{BB962C8B-B14F-4D97-AF65-F5344CB8AC3E}">
        <p14:creationId xmlns:p14="http://schemas.microsoft.com/office/powerpoint/2010/main" val="42751587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Clr>
          <a:srgbClr val="97548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00AEEF"/>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F15A2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bit.ly/SJOpportunityHousin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0" name="Title 1"/>
          <p:cNvSpPr>
            <a:spLocks noGrp="1"/>
          </p:cNvSpPr>
          <p:nvPr>
            <p:ph type="ctrTitle"/>
          </p:nvPr>
        </p:nvSpPr>
        <p:spPr>
          <a:xfrm>
            <a:off x="685799" y="604345"/>
            <a:ext cx="9770382" cy="2971800"/>
          </a:xfrm>
        </p:spPr>
        <p:txBody>
          <a:bodyPr>
            <a:normAutofit/>
          </a:bodyPr>
          <a:lstStyle/>
          <a:p>
            <a:r>
              <a:rPr lang="en-US" sz="4000" b="1" dirty="0">
                <a:latin typeface="Century Gothic"/>
              </a:rPr>
              <a:t>Overview of Senate Bills 9 &amp; 10 and Implications to Planning Policy &amp; </a:t>
            </a:r>
            <a:r>
              <a:rPr lang="en-US" sz="4000" b="1">
                <a:latin typeface="Century Gothic"/>
              </a:rPr>
              <a:t>Zoning Regulations</a:t>
            </a:r>
            <a:r>
              <a:rPr lang="en-US" sz="2000" b="1">
                <a:latin typeface="Century Gothic"/>
              </a:rPr>
              <a:t> </a:t>
            </a:r>
            <a:br>
              <a:rPr lang="en-US" sz="2000" b="1" dirty="0"/>
            </a:br>
            <a:br>
              <a:rPr lang="en-US" sz="2000" dirty="0">
                <a:latin typeface="Century Gothic"/>
              </a:rPr>
            </a:br>
            <a:r>
              <a:rPr lang="en-US" sz="3600" dirty="0">
                <a:latin typeface="Century Gothic"/>
              </a:rPr>
              <a:t>Planning Commission Study Session</a:t>
            </a:r>
          </a:p>
        </p:txBody>
      </p:sp>
      <p:sp>
        <p:nvSpPr>
          <p:cNvPr id="21" name="Subtitle 2"/>
          <p:cNvSpPr>
            <a:spLocks noGrp="1"/>
          </p:cNvSpPr>
          <p:nvPr>
            <p:ph type="subTitle" idx="1"/>
          </p:nvPr>
        </p:nvSpPr>
        <p:spPr/>
        <p:txBody>
          <a:bodyPr/>
          <a:lstStyle/>
          <a:p>
            <a:r>
              <a:rPr lang="en-US" dirty="0"/>
              <a:t>December 1, 2021</a:t>
            </a:r>
          </a:p>
        </p:txBody>
      </p:sp>
      <p:sp>
        <p:nvSpPr>
          <p:cNvPr id="10" name="Rectangle 9"/>
          <p:cNvSpPr/>
          <p:nvPr userDrawn="1"/>
        </p:nvSpPr>
        <p:spPr>
          <a:xfrm>
            <a:off x="684211" y="3626448"/>
            <a:ext cx="7802563" cy="116877"/>
          </a:xfrm>
          <a:prstGeom prst="rect">
            <a:avLst/>
          </a:prstGeom>
          <a:solidFill>
            <a:srgbClr val="975485"/>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06196" y="4407325"/>
            <a:ext cx="1960512" cy="1820476"/>
          </a:xfrm>
          <a:prstGeom prst="rect">
            <a:avLst/>
          </a:prstGeom>
        </p:spPr>
      </p:pic>
    </p:spTree>
    <p:extLst>
      <p:ext uri="{BB962C8B-B14F-4D97-AF65-F5344CB8AC3E}">
        <p14:creationId xmlns:p14="http://schemas.microsoft.com/office/powerpoint/2010/main" val="2891731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SB 9 – Number of Units Allowed</a:t>
            </a:r>
            <a:endParaRPr lang="en-US" sz="4000" b="1" u="sng">
              <a:solidFill>
                <a:srgbClr val="975485"/>
              </a:solidFill>
            </a:endParaRPr>
          </a:p>
        </p:txBody>
      </p:sp>
      <p:sp>
        <p:nvSpPr>
          <p:cNvPr id="3" name="Content Placeholder 2"/>
          <p:cNvSpPr>
            <a:spLocks noGrp="1"/>
          </p:cNvSpPr>
          <p:nvPr>
            <p:ph idx="1"/>
          </p:nvPr>
        </p:nvSpPr>
        <p:spPr>
          <a:xfrm>
            <a:off x="838200" y="1532261"/>
            <a:ext cx="10515600" cy="4456720"/>
          </a:xfrm>
        </p:spPr>
        <p:txBody>
          <a:bodyPr vert="horz" lIns="91440" tIns="45720" rIns="91440" bIns="45720" rtlCol="0" anchor="t">
            <a:normAutofit/>
          </a:bodyPr>
          <a:lstStyle/>
          <a:p>
            <a:r>
              <a:rPr lang="en-US" dirty="0"/>
              <a:t>May combine single-family unit, duplexes, ADUs, or JADUs</a:t>
            </a:r>
            <a:endParaRPr lang="en-US" dirty="0">
              <a:cs typeface="Calibri"/>
            </a:endParaRPr>
          </a:p>
          <a:p>
            <a:r>
              <a:rPr lang="en-US" dirty="0"/>
              <a:t>Potential for up to </a:t>
            </a:r>
            <a:r>
              <a:rPr lang="en-US" b="1" dirty="0"/>
              <a:t>5 units per lot </a:t>
            </a:r>
            <a:r>
              <a:rPr lang="en-US" dirty="0"/>
              <a:t>when combined with San Jose’s ADU ordinance or </a:t>
            </a:r>
            <a:r>
              <a:rPr lang="en-US" b="1" dirty="0"/>
              <a:t>10 units across a subdivided lot</a:t>
            </a:r>
            <a:r>
              <a:rPr lang="en-US" dirty="0"/>
              <a:t>.</a:t>
            </a:r>
          </a:p>
          <a:p>
            <a:r>
              <a:rPr lang="en-US" sz="2800" dirty="0"/>
              <a:t>Does not require a city to permit more than </a:t>
            </a:r>
            <a:r>
              <a:rPr lang="en-US" dirty="0"/>
              <a:t>2</a:t>
            </a:r>
            <a:r>
              <a:rPr lang="en-US" sz="2800" dirty="0"/>
              <a:t> units on a property created by</a:t>
            </a:r>
            <a:r>
              <a:rPr lang="en-US" dirty="0"/>
              <a:t> </a:t>
            </a:r>
            <a:r>
              <a:rPr lang="en-US" sz="2800" dirty="0"/>
              <a:t>SB 9 subdivision, however, using this provision requires a Zoning Ordinance update</a:t>
            </a:r>
            <a:r>
              <a:rPr lang="en-US" dirty="0"/>
              <a:t>. </a:t>
            </a:r>
            <a:endParaRPr lang="en-US" dirty="0">
              <a:cs typeface="Calibri"/>
            </a:endParaRPr>
          </a:p>
          <a:p>
            <a:r>
              <a:rPr lang="en-US" dirty="0"/>
              <a:t>Alternate interpretation: Cities must allow 2 new units to be constructed on a property that </a:t>
            </a:r>
            <a:r>
              <a:rPr lang="en-US" i="1" dirty="0"/>
              <a:t>already</a:t>
            </a:r>
            <a:r>
              <a:rPr lang="en-US" dirty="0"/>
              <a:t> contains a single-family dwelling, even with ADUs. Staff does not concur with this interpretation and is awaiting clarification from the State.</a:t>
            </a:r>
            <a:endParaRPr lang="en-US" dirty="0">
              <a:cs typeface="Calibri" panose="020F0502020204030204"/>
            </a:endParaRPr>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6" name="TextBox 5">
            <a:extLst>
              <a:ext uri="{FF2B5EF4-FFF2-40B4-BE49-F238E27FC236}">
                <a16:creationId xmlns:a16="http://schemas.microsoft.com/office/drawing/2014/main" id="{E6151662-51A9-48B0-9EA4-47E07D0C8B31}"/>
              </a:ext>
            </a:extLst>
          </p:cNvPr>
          <p:cNvSpPr txBox="1"/>
          <p:nvPr/>
        </p:nvSpPr>
        <p:spPr>
          <a:xfrm>
            <a:off x="546573" y="5912997"/>
            <a:ext cx="1140892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Calibri"/>
              </a:rPr>
              <a:t>* ADU = accessory dwelling unit; JADU = junior accessory dwelling unit</a:t>
            </a:r>
          </a:p>
        </p:txBody>
      </p:sp>
    </p:spTree>
    <p:extLst>
      <p:ext uri="{BB962C8B-B14F-4D97-AF65-F5344CB8AC3E}">
        <p14:creationId xmlns:p14="http://schemas.microsoft.com/office/powerpoint/2010/main" val="1974095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370" y="455458"/>
            <a:ext cx="4238625" cy="962446"/>
          </a:xfrm>
        </p:spPr>
        <p:txBody>
          <a:bodyPr>
            <a:normAutofit fontScale="90000"/>
          </a:bodyPr>
          <a:lstStyle/>
          <a:p>
            <a:pPr algn="l"/>
            <a:r>
              <a:rPr lang="en-US" sz="4000" b="1" u="sng" dirty="0">
                <a:solidFill>
                  <a:srgbClr val="975485"/>
                </a:solidFill>
                <a:latin typeface="Century Gothic"/>
              </a:rPr>
              <a:t>SB 9 – Example 1</a:t>
            </a:r>
            <a:endParaRPr lang="en-US" dirty="0"/>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12" name="Rectangle 11">
            <a:extLst>
              <a:ext uri="{FF2B5EF4-FFF2-40B4-BE49-F238E27FC236}">
                <a16:creationId xmlns:a16="http://schemas.microsoft.com/office/drawing/2014/main" id="{64EBA145-08D1-4977-AA2A-2844C818CBEE}"/>
              </a:ext>
            </a:extLst>
          </p:cNvPr>
          <p:cNvSpPr/>
          <p:nvPr/>
        </p:nvSpPr>
        <p:spPr>
          <a:xfrm>
            <a:off x="6815238" y="247796"/>
            <a:ext cx="4238625" cy="5857875"/>
          </a:xfrm>
          <a:prstGeom prst="rect">
            <a:avLst/>
          </a:prstGeom>
          <a:solidFill>
            <a:schemeClr val="bg1">
              <a:lumMod val="85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D3184C5E-EDDA-469D-8FFD-0E16D3AD4F29}"/>
              </a:ext>
            </a:extLst>
          </p:cNvPr>
          <p:cNvSpPr>
            <a:spLocks noGrp="1"/>
          </p:cNvSpPr>
          <p:nvPr>
            <p:ph idx="1"/>
          </p:nvPr>
        </p:nvSpPr>
        <p:spPr>
          <a:xfrm>
            <a:off x="838200" y="1686281"/>
            <a:ext cx="5257800" cy="4351338"/>
          </a:xfrm>
        </p:spPr>
        <p:txBody>
          <a:bodyPr vert="horz" lIns="91440" tIns="45720" rIns="91440" bIns="45720" rtlCol="0" anchor="t">
            <a:normAutofit/>
          </a:bodyPr>
          <a:lstStyle/>
          <a:p>
            <a:r>
              <a:rPr lang="en-US" i="1" dirty="0"/>
              <a:t>Existing:</a:t>
            </a:r>
            <a:r>
              <a:rPr lang="en-US" dirty="0"/>
              <a:t> Vacant Lot</a:t>
            </a:r>
          </a:p>
          <a:p>
            <a:r>
              <a:rPr lang="en-US" i="1" dirty="0"/>
              <a:t>Proposed under SB 9, without subdivision:</a:t>
            </a:r>
            <a:endParaRPr lang="en-US" i="1" dirty="0">
              <a:cs typeface="Calibri"/>
            </a:endParaRPr>
          </a:p>
          <a:p>
            <a:pPr lvl="1"/>
            <a:r>
              <a:rPr lang="en-US" dirty="0"/>
              <a:t>Construct duplex (allowed by SB 9)</a:t>
            </a:r>
          </a:p>
          <a:p>
            <a:pPr lvl="1"/>
            <a:r>
              <a:rPr lang="en-US" dirty="0"/>
              <a:t>Later: Construct 2 detached ADUs (allowed by state law and ADU Ordinance)</a:t>
            </a:r>
          </a:p>
          <a:p>
            <a:pPr lvl="1"/>
            <a:r>
              <a:rPr lang="en-US" dirty="0"/>
              <a:t>Convert duplex garage to ADU (allowed by state law and ADU ordinance)</a:t>
            </a:r>
          </a:p>
          <a:p>
            <a:pPr lvl="1"/>
            <a:r>
              <a:rPr lang="en-US" dirty="0"/>
              <a:t>Total: 5 units</a:t>
            </a:r>
          </a:p>
        </p:txBody>
      </p:sp>
      <p:sp>
        <p:nvSpPr>
          <p:cNvPr id="3" name="Rectangle 2">
            <a:extLst>
              <a:ext uri="{FF2B5EF4-FFF2-40B4-BE49-F238E27FC236}">
                <a16:creationId xmlns:a16="http://schemas.microsoft.com/office/drawing/2014/main" id="{6EB13D6B-985C-4701-9D34-4888814B1215}"/>
              </a:ext>
            </a:extLst>
          </p:cNvPr>
          <p:cNvSpPr/>
          <p:nvPr/>
        </p:nvSpPr>
        <p:spPr>
          <a:xfrm>
            <a:off x="7497186" y="2882513"/>
            <a:ext cx="2809875" cy="26479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New Duplex</a:t>
            </a:r>
          </a:p>
        </p:txBody>
      </p:sp>
      <p:sp>
        <p:nvSpPr>
          <p:cNvPr id="4" name="Rectangle 3">
            <a:extLst>
              <a:ext uri="{FF2B5EF4-FFF2-40B4-BE49-F238E27FC236}">
                <a16:creationId xmlns:a16="http://schemas.microsoft.com/office/drawing/2014/main" id="{11126338-6EA1-4038-8E6C-FD3A2727209B}"/>
              </a:ext>
            </a:extLst>
          </p:cNvPr>
          <p:cNvSpPr/>
          <p:nvPr/>
        </p:nvSpPr>
        <p:spPr>
          <a:xfrm>
            <a:off x="7497186" y="912576"/>
            <a:ext cx="1295402" cy="1265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ADU</a:t>
            </a:r>
          </a:p>
        </p:txBody>
      </p:sp>
      <p:sp>
        <p:nvSpPr>
          <p:cNvPr id="18" name="Rectangle 17">
            <a:extLst>
              <a:ext uri="{FF2B5EF4-FFF2-40B4-BE49-F238E27FC236}">
                <a16:creationId xmlns:a16="http://schemas.microsoft.com/office/drawing/2014/main" id="{33EBF4C5-AE37-4323-812E-6E1D466EEE53}"/>
              </a:ext>
            </a:extLst>
          </p:cNvPr>
          <p:cNvSpPr/>
          <p:nvPr/>
        </p:nvSpPr>
        <p:spPr>
          <a:xfrm>
            <a:off x="9183111" y="895448"/>
            <a:ext cx="1295402" cy="12650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ADU</a:t>
            </a:r>
          </a:p>
        </p:txBody>
      </p:sp>
      <p:sp>
        <p:nvSpPr>
          <p:cNvPr id="19" name="Rectangle 18">
            <a:extLst>
              <a:ext uri="{FF2B5EF4-FFF2-40B4-BE49-F238E27FC236}">
                <a16:creationId xmlns:a16="http://schemas.microsoft.com/office/drawing/2014/main" id="{87DEDCA9-B57A-411B-9BD6-BB0573C1E19A}"/>
              </a:ext>
            </a:extLst>
          </p:cNvPr>
          <p:cNvSpPr/>
          <p:nvPr/>
        </p:nvSpPr>
        <p:spPr>
          <a:xfrm>
            <a:off x="9364087" y="4427301"/>
            <a:ext cx="942973" cy="1103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ADU</a:t>
            </a:r>
          </a:p>
        </p:txBody>
      </p:sp>
    </p:spTree>
    <p:extLst>
      <p:ext uri="{BB962C8B-B14F-4D97-AF65-F5344CB8AC3E}">
        <p14:creationId xmlns:p14="http://schemas.microsoft.com/office/powerpoint/2010/main" val="3348777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157" y="463565"/>
            <a:ext cx="4238625" cy="962446"/>
          </a:xfrm>
        </p:spPr>
        <p:txBody>
          <a:bodyPr>
            <a:normAutofit fontScale="90000"/>
          </a:bodyPr>
          <a:lstStyle/>
          <a:p>
            <a:pPr algn="l"/>
            <a:r>
              <a:rPr lang="en-US" sz="4000" b="1" u="sng" dirty="0">
                <a:solidFill>
                  <a:srgbClr val="975485"/>
                </a:solidFill>
                <a:latin typeface="Century Gothic"/>
              </a:rPr>
              <a:t>SB 9 – Example 2</a:t>
            </a:r>
            <a:endParaRPr lang="en-US" dirty="0"/>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12" name="Rectangle 11">
            <a:extLst>
              <a:ext uri="{FF2B5EF4-FFF2-40B4-BE49-F238E27FC236}">
                <a16:creationId xmlns:a16="http://schemas.microsoft.com/office/drawing/2014/main" id="{64EBA145-08D1-4977-AA2A-2844C818CBEE}"/>
              </a:ext>
            </a:extLst>
          </p:cNvPr>
          <p:cNvSpPr/>
          <p:nvPr/>
        </p:nvSpPr>
        <p:spPr>
          <a:xfrm>
            <a:off x="7098961" y="312647"/>
            <a:ext cx="4238625" cy="5857875"/>
          </a:xfrm>
          <a:prstGeom prst="rect">
            <a:avLst/>
          </a:prstGeom>
          <a:solidFill>
            <a:schemeClr val="bg1">
              <a:lumMod val="85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EDEDED"/>
              </a:solidFill>
            </a:endParaRPr>
          </a:p>
        </p:txBody>
      </p:sp>
      <p:sp>
        <p:nvSpPr>
          <p:cNvPr id="13" name="Rectangle 12">
            <a:extLst>
              <a:ext uri="{FF2B5EF4-FFF2-40B4-BE49-F238E27FC236}">
                <a16:creationId xmlns:a16="http://schemas.microsoft.com/office/drawing/2014/main" id="{6C137B30-D9AE-4EFC-97ED-F59039DB5FA4}"/>
              </a:ext>
            </a:extLst>
          </p:cNvPr>
          <p:cNvSpPr/>
          <p:nvPr/>
        </p:nvSpPr>
        <p:spPr>
          <a:xfrm>
            <a:off x="7899062" y="3012984"/>
            <a:ext cx="2590800" cy="25781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a:p>
            <a:pPr algn="ctr"/>
            <a:r>
              <a:rPr lang="en-US"/>
              <a:t>Single-family Residence</a:t>
            </a:r>
          </a:p>
        </p:txBody>
      </p:sp>
      <p:sp>
        <p:nvSpPr>
          <p:cNvPr id="14" name="Rectangle 13">
            <a:extLst>
              <a:ext uri="{FF2B5EF4-FFF2-40B4-BE49-F238E27FC236}">
                <a16:creationId xmlns:a16="http://schemas.microsoft.com/office/drawing/2014/main" id="{402B256C-74E5-4754-96F6-442E7DE45AFF}"/>
              </a:ext>
            </a:extLst>
          </p:cNvPr>
          <p:cNvSpPr/>
          <p:nvPr/>
        </p:nvSpPr>
        <p:spPr>
          <a:xfrm>
            <a:off x="9718337" y="3012984"/>
            <a:ext cx="771525" cy="1028701"/>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n-US"/>
              <a:t>JADU</a:t>
            </a:r>
          </a:p>
        </p:txBody>
      </p:sp>
      <p:sp>
        <p:nvSpPr>
          <p:cNvPr id="15" name="Rectangle 14">
            <a:extLst>
              <a:ext uri="{FF2B5EF4-FFF2-40B4-BE49-F238E27FC236}">
                <a16:creationId xmlns:a16="http://schemas.microsoft.com/office/drawing/2014/main" id="{D7E43218-F790-45A5-AA69-E85B809FE64C}"/>
              </a:ext>
            </a:extLst>
          </p:cNvPr>
          <p:cNvSpPr/>
          <p:nvPr/>
        </p:nvSpPr>
        <p:spPr>
          <a:xfrm>
            <a:off x="7346612" y="462904"/>
            <a:ext cx="1104900" cy="12611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ADU</a:t>
            </a:r>
          </a:p>
        </p:txBody>
      </p:sp>
      <p:sp>
        <p:nvSpPr>
          <p:cNvPr id="16" name="Rectangle 15">
            <a:extLst>
              <a:ext uri="{FF2B5EF4-FFF2-40B4-BE49-F238E27FC236}">
                <a16:creationId xmlns:a16="http://schemas.microsoft.com/office/drawing/2014/main" id="{393A4CA6-702B-47AA-8B65-3C8A46C5967E}"/>
              </a:ext>
            </a:extLst>
          </p:cNvPr>
          <p:cNvSpPr/>
          <p:nvPr/>
        </p:nvSpPr>
        <p:spPr>
          <a:xfrm>
            <a:off x="9289711" y="562679"/>
            <a:ext cx="1628775" cy="2005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New Single-family Residence</a:t>
            </a:r>
          </a:p>
        </p:txBody>
      </p:sp>
      <p:sp>
        <p:nvSpPr>
          <p:cNvPr id="17" name="Content Placeholder 2">
            <a:extLst>
              <a:ext uri="{FF2B5EF4-FFF2-40B4-BE49-F238E27FC236}">
                <a16:creationId xmlns:a16="http://schemas.microsoft.com/office/drawing/2014/main" id="{D3184C5E-EDDA-469D-8FFD-0E16D3AD4F29}"/>
              </a:ext>
            </a:extLst>
          </p:cNvPr>
          <p:cNvSpPr>
            <a:spLocks noGrp="1"/>
          </p:cNvSpPr>
          <p:nvPr>
            <p:ph idx="1"/>
          </p:nvPr>
        </p:nvSpPr>
        <p:spPr>
          <a:xfrm>
            <a:off x="627435" y="1710599"/>
            <a:ext cx="5817139" cy="4327020"/>
          </a:xfrm>
        </p:spPr>
        <p:txBody>
          <a:bodyPr vert="horz" lIns="91440" tIns="45720" rIns="91440" bIns="45720" rtlCol="0" anchor="t">
            <a:normAutofit/>
          </a:bodyPr>
          <a:lstStyle/>
          <a:p>
            <a:r>
              <a:rPr lang="en-US" i="1"/>
              <a:t>Existing:</a:t>
            </a:r>
            <a:r>
              <a:rPr lang="en-US"/>
              <a:t> 1 single-family residence</a:t>
            </a:r>
            <a:br>
              <a:rPr lang="en-US"/>
            </a:br>
            <a:endParaRPr lang="en-US">
              <a:cs typeface="Calibri"/>
            </a:endParaRPr>
          </a:p>
          <a:p>
            <a:r>
              <a:rPr lang="en-US" i="1"/>
              <a:t>Proposed under SB 9, </a:t>
            </a:r>
            <a:r>
              <a:rPr lang="en-US" i="1" dirty="0"/>
              <a:t>without subdivision</a:t>
            </a:r>
            <a:r>
              <a:rPr lang="en-US"/>
              <a:t>:</a:t>
            </a:r>
            <a:endParaRPr lang="en-US">
              <a:cs typeface="Calibri"/>
            </a:endParaRPr>
          </a:p>
          <a:p>
            <a:pPr lvl="1"/>
            <a:r>
              <a:rPr lang="en-US"/>
              <a:t>1 new single-family residence (allowed by SB9) </a:t>
            </a:r>
            <a:endParaRPr lang="en-US" dirty="0">
              <a:cs typeface="Calibri"/>
            </a:endParaRPr>
          </a:p>
          <a:p>
            <a:pPr lvl="1"/>
            <a:r>
              <a:rPr lang="en-US"/>
              <a:t>1 ADU</a:t>
            </a:r>
            <a:endParaRPr lang="en-US" dirty="0">
              <a:cs typeface="Calibri"/>
            </a:endParaRPr>
          </a:p>
          <a:p>
            <a:pPr lvl="1"/>
            <a:r>
              <a:rPr lang="en-US"/>
              <a:t>1 JADU (allowed by existing zoning + state law)</a:t>
            </a:r>
            <a:endParaRPr lang="en-US">
              <a:cs typeface="Calibri"/>
            </a:endParaRPr>
          </a:p>
          <a:p>
            <a:pPr lvl="1"/>
            <a:r>
              <a:rPr lang="en-US"/>
              <a:t>Total: 4 Units</a:t>
            </a:r>
          </a:p>
        </p:txBody>
      </p:sp>
    </p:spTree>
    <p:extLst>
      <p:ext uri="{BB962C8B-B14F-4D97-AF65-F5344CB8AC3E}">
        <p14:creationId xmlns:p14="http://schemas.microsoft.com/office/powerpoint/2010/main" val="88109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987" y="317650"/>
            <a:ext cx="4238625" cy="962446"/>
          </a:xfrm>
        </p:spPr>
        <p:txBody>
          <a:bodyPr>
            <a:normAutofit fontScale="90000"/>
          </a:bodyPr>
          <a:lstStyle/>
          <a:p>
            <a:pPr algn="l"/>
            <a:r>
              <a:rPr lang="en-US" sz="4000" b="1" u="sng" dirty="0">
                <a:solidFill>
                  <a:srgbClr val="975485"/>
                </a:solidFill>
                <a:latin typeface="Century Gothic"/>
              </a:rPr>
              <a:t>SB 9 – Example 3</a:t>
            </a:r>
            <a:endParaRPr lang="en-US" dirty="0"/>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12" name="Rectangle 11">
            <a:extLst>
              <a:ext uri="{FF2B5EF4-FFF2-40B4-BE49-F238E27FC236}">
                <a16:creationId xmlns:a16="http://schemas.microsoft.com/office/drawing/2014/main" id="{64EBA145-08D1-4977-AA2A-2844C818CBEE}"/>
              </a:ext>
            </a:extLst>
          </p:cNvPr>
          <p:cNvSpPr/>
          <p:nvPr/>
        </p:nvSpPr>
        <p:spPr>
          <a:xfrm>
            <a:off x="7423217" y="247796"/>
            <a:ext cx="4238625" cy="5857875"/>
          </a:xfrm>
          <a:prstGeom prst="rect">
            <a:avLst/>
          </a:prstGeom>
          <a:solidFill>
            <a:schemeClr val="bg1">
              <a:lumMod val="85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Rectangle 12">
            <a:extLst>
              <a:ext uri="{FF2B5EF4-FFF2-40B4-BE49-F238E27FC236}">
                <a16:creationId xmlns:a16="http://schemas.microsoft.com/office/drawing/2014/main" id="{6C137B30-D9AE-4EFC-97ED-F59039DB5FA4}"/>
              </a:ext>
            </a:extLst>
          </p:cNvPr>
          <p:cNvSpPr/>
          <p:nvPr/>
        </p:nvSpPr>
        <p:spPr>
          <a:xfrm>
            <a:off x="8280469" y="3830263"/>
            <a:ext cx="2400300" cy="18579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a:p>
            <a:pPr algn="ctr"/>
            <a:r>
              <a:rPr lang="en-US" dirty="0"/>
              <a:t>Single-family Residence</a:t>
            </a:r>
          </a:p>
        </p:txBody>
      </p:sp>
      <p:sp>
        <p:nvSpPr>
          <p:cNvPr id="16" name="Rectangle 15">
            <a:extLst>
              <a:ext uri="{FF2B5EF4-FFF2-40B4-BE49-F238E27FC236}">
                <a16:creationId xmlns:a16="http://schemas.microsoft.com/office/drawing/2014/main" id="{393A4CA6-702B-47AA-8B65-3C8A46C5967E}"/>
              </a:ext>
            </a:extLst>
          </p:cNvPr>
          <p:cNvSpPr/>
          <p:nvPr/>
        </p:nvSpPr>
        <p:spPr>
          <a:xfrm>
            <a:off x="8335241" y="515558"/>
            <a:ext cx="2414576" cy="168247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New Duplex</a:t>
            </a:r>
          </a:p>
        </p:txBody>
      </p:sp>
      <p:sp>
        <p:nvSpPr>
          <p:cNvPr id="17" name="Content Placeholder 2">
            <a:extLst>
              <a:ext uri="{FF2B5EF4-FFF2-40B4-BE49-F238E27FC236}">
                <a16:creationId xmlns:a16="http://schemas.microsoft.com/office/drawing/2014/main" id="{D3184C5E-EDDA-469D-8FFD-0E16D3AD4F29}"/>
              </a:ext>
            </a:extLst>
          </p:cNvPr>
          <p:cNvSpPr>
            <a:spLocks noGrp="1"/>
          </p:cNvSpPr>
          <p:nvPr>
            <p:ph idx="1"/>
          </p:nvPr>
        </p:nvSpPr>
        <p:spPr>
          <a:xfrm>
            <a:off x="481519" y="1961897"/>
            <a:ext cx="6019800" cy="4343232"/>
          </a:xfrm>
        </p:spPr>
        <p:txBody>
          <a:bodyPr vert="horz" lIns="91440" tIns="45720" rIns="91440" bIns="45720" rtlCol="0" anchor="t">
            <a:normAutofit/>
          </a:bodyPr>
          <a:lstStyle/>
          <a:p>
            <a:endParaRPr lang="en-US">
              <a:cs typeface="Calibri"/>
            </a:endParaRPr>
          </a:p>
          <a:p>
            <a:r>
              <a:rPr lang="en-US" i="1"/>
              <a:t>Existing:</a:t>
            </a:r>
            <a:r>
              <a:rPr lang="en-US"/>
              <a:t> 1 Single-family residence</a:t>
            </a:r>
          </a:p>
          <a:p>
            <a:r>
              <a:rPr lang="en-US" i="1"/>
              <a:t>Proposed under SB 9, with subdivision</a:t>
            </a:r>
            <a:r>
              <a:rPr lang="en-US"/>
              <a:t>:</a:t>
            </a:r>
          </a:p>
          <a:p>
            <a:pPr lvl="1"/>
            <a:r>
              <a:rPr lang="en-US"/>
              <a:t>Build new duplex (allowed by SB 9)</a:t>
            </a:r>
          </a:p>
          <a:p>
            <a:pPr lvl="1"/>
            <a:r>
              <a:rPr lang="en-US"/>
              <a:t>Build 1 new ADU (allowed by state law and ADU Ordinance)</a:t>
            </a:r>
          </a:p>
          <a:p>
            <a:pPr lvl="1"/>
            <a:r>
              <a:rPr lang="en-US"/>
              <a:t>Total: 4 units</a:t>
            </a:r>
          </a:p>
          <a:p>
            <a:pPr lvl="1"/>
            <a:endParaRPr lang="en-US"/>
          </a:p>
          <a:p>
            <a:pPr lvl="1"/>
            <a:endParaRPr lang="en-US"/>
          </a:p>
        </p:txBody>
      </p:sp>
      <p:sp>
        <p:nvSpPr>
          <p:cNvPr id="19" name="Rectangle 18">
            <a:extLst>
              <a:ext uri="{FF2B5EF4-FFF2-40B4-BE49-F238E27FC236}">
                <a16:creationId xmlns:a16="http://schemas.microsoft.com/office/drawing/2014/main" id="{52C01B41-FA03-4D2C-BCA7-171F73239AE9}"/>
              </a:ext>
            </a:extLst>
          </p:cNvPr>
          <p:cNvSpPr/>
          <p:nvPr/>
        </p:nvSpPr>
        <p:spPr>
          <a:xfrm>
            <a:off x="8280468" y="2871701"/>
            <a:ext cx="971549" cy="9585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 ADU</a:t>
            </a:r>
          </a:p>
        </p:txBody>
      </p:sp>
      <p:cxnSp>
        <p:nvCxnSpPr>
          <p:cNvPr id="4" name="Straight Connector 3">
            <a:extLst>
              <a:ext uri="{FF2B5EF4-FFF2-40B4-BE49-F238E27FC236}">
                <a16:creationId xmlns:a16="http://schemas.microsoft.com/office/drawing/2014/main" id="{09C60246-F723-4726-92EB-DEADA0CE5D70}"/>
              </a:ext>
            </a:extLst>
          </p:cNvPr>
          <p:cNvCxnSpPr>
            <a:cxnSpLocks/>
          </p:cNvCxnSpPr>
          <p:nvPr/>
        </p:nvCxnSpPr>
        <p:spPr>
          <a:xfrm>
            <a:off x="7423217" y="2697399"/>
            <a:ext cx="3419476" cy="0"/>
          </a:xfrm>
          <a:prstGeom prst="line">
            <a:avLst/>
          </a:prstGeom>
          <a:ln w="57150">
            <a:prstDash val="dash"/>
          </a:ln>
        </p:spPr>
        <p:style>
          <a:lnRef idx="3">
            <a:schemeClr val="accent6"/>
          </a:lnRef>
          <a:fillRef idx="0">
            <a:schemeClr val="accent6"/>
          </a:fillRef>
          <a:effectRef idx="2">
            <a:schemeClr val="accent6"/>
          </a:effectRef>
          <a:fontRef idx="minor">
            <a:schemeClr val="tx1"/>
          </a:fontRef>
        </p:style>
      </p:cxnSp>
      <p:cxnSp>
        <p:nvCxnSpPr>
          <p:cNvPr id="23" name="Straight Connector 22">
            <a:extLst>
              <a:ext uri="{FF2B5EF4-FFF2-40B4-BE49-F238E27FC236}">
                <a16:creationId xmlns:a16="http://schemas.microsoft.com/office/drawing/2014/main" id="{535FB324-865F-4ACF-B34A-2EEE2F679C37}"/>
              </a:ext>
            </a:extLst>
          </p:cNvPr>
          <p:cNvCxnSpPr>
            <a:cxnSpLocks/>
          </p:cNvCxnSpPr>
          <p:nvPr/>
        </p:nvCxnSpPr>
        <p:spPr>
          <a:xfrm flipV="1">
            <a:off x="10904605" y="2697399"/>
            <a:ext cx="0" cy="3360648"/>
          </a:xfrm>
          <a:prstGeom prst="line">
            <a:avLst/>
          </a:prstGeom>
          <a:ln w="57150">
            <a:prstDash val="dash"/>
          </a:ln>
        </p:spPr>
        <p:style>
          <a:lnRef idx="3">
            <a:schemeClr val="accent6"/>
          </a:lnRef>
          <a:fillRef idx="0">
            <a:schemeClr val="accent6"/>
          </a:fillRef>
          <a:effectRef idx="2">
            <a:schemeClr val="accent6"/>
          </a:effectRef>
          <a:fontRef idx="minor">
            <a:schemeClr val="tx1"/>
          </a:fontRef>
        </p:style>
      </p:cxnSp>
      <p:sp>
        <p:nvSpPr>
          <p:cNvPr id="26" name="TextBox 25">
            <a:extLst>
              <a:ext uri="{FF2B5EF4-FFF2-40B4-BE49-F238E27FC236}">
                <a16:creationId xmlns:a16="http://schemas.microsoft.com/office/drawing/2014/main" id="{EC18483A-97C5-47F1-ADD2-D4B6FAF56F4D}"/>
              </a:ext>
            </a:extLst>
          </p:cNvPr>
          <p:cNvSpPr txBox="1"/>
          <p:nvPr/>
        </p:nvSpPr>
        <p:spPr>
          <a:xfrm>
            <a:off x="9475853" y="2708144"/>
            <a:ext cx="1419221" cy="276999"/>
          </a:xfrm>
          <a:prstGeom prst="rect">
            <a:avLst/>
          </a:prstGeom>
          <a:noFill/>
        </p:spPr>
        <p:txBody>
          <a:bodyPr wrap="square" rtlCol="0">
            <a:spAutoFit/>
          </a:bodyPr>
          <a:lstStyle/>
          <a:p>
            <a:r>
              <a:rPr lang="en-US" sz="1200">
                <a:solidFill>
                  <a:schemeClr val="accent6">
                    <a:lumMod val="75000"/>
                  </a:schemeClr>
                </a:solidFill>
              </a:rPr>
              <a:t>New Property Line</a:t>
            </a:r>
          </a:p>
        </p:txBody>
      </p:sp>
      <p:sp>
        <p:nvSpPr>
          <p:cNvPr id="3" name="Content Placeholder 2">
            <a:extLst>
              <a:ext uri="{FF2B5EF4-FFF2-40B4-BE49-F238E27FC236}">
                <a16:creationId xmlns:a16="http://schemas.microsoft.com/office/drawing/2014/main" id="{52EF64AF-9548-4CEF-BCD4-C9539C874BA0}"/>
              </a:ext>
            </a:extLst>
          </p:cNvPr>
          <p:cNvSpPr txBox="1">
            <a:spLocks/>
          </p:cNvSpPr>
          <p:nvPr/>
        </p:nvSpPr>
        <p:spPr>
          <a:xfrm>
            <a:off x="366410" y="1279339"/>
            <a:ext cx="6676415" cy="962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97548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7548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7548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7548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7548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Assumes update to the Zoning Ordinance</a:t>
            </a:r>
          </a:p>
          <a:p>
            <a:pPr marL="0" indent="0">
              <a:buNone/>
            </a:pPr>
            <a:endParaRPr lang="en-US" dirty="0"/>
          </a:p>
        </p:txBody>
      </p:sp>
    </p:spTree>
    <p:extLst>
      <p:ext uri="{BB962C8B-B14F-4D97-AF65-F5344CB8AC3E}">
        <p14:creationId xmlns:p14="http://schemas.microsoft.com/office/powerpoint/2010/main" val="45219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689" y="309543"/>
            <a:ext cx="4238625" cy="962446"/>
          </a:xfrm>
        </p:spPr>
        <p:txBody>
          <a:bodyPr>
            <a:normAutofit fontScale="90000"/>
          </a:bodyPr>
          <a:lstStyle/>
          <a:p>
            <a:pPr algn="l"/>
            <a:r>
              <a:rPr lang="en-US" sz="4000" b="1" u="sng" dirty="0">
                <a:solidFill>
                  <a:srgbClr val="975485"/>
                </a:solidFill>
                <a:latin typeface="Century Gothic"/>
              </a:rPr>
              <a:t>SB 9 – Example 4</a:t>
            </a:r>
            <a:endParaRPr lang="en-US" dirty="0"/>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12" name="Rectangle 11">
            <a:extLst>
              <a:ext uri="{FF2B5EF4-FFF2-40B4-BE49-F238E27FC236}">
                <a16:creationId xmlns:a16="http://schemas.microsoft.com/office/drawing/2014/main" id="{64EBA145-08D1-4977-AA2A-2844C818CBEE}"/>
              </a:ext>
            </a:extLst>
          </p:cNvPr>
          <p:cNvSpPr/>
          <p:nvPr/>
        </p:nvSpPr>
        <p:spPr>
          <a:xfrm>
            <a:off x="7277302" y="247796"/>
            <a:ext cx="4238625" cy="5857875"/>
          </a:xfrm>
          <a:prstGeom prst="rect">
            <a:avLst/>
          </a:prstGeom>
          <a:solidFill>
            <a:schemeClr val="bg1">
              <a:lumMod val="85000"/>
            </a:schemeClr>
          </a:solidFill>
          <a:ln w="19050">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D7E43218-F790-45A5-AA69-E85B809FE64C}"/>
              </a:ext>
            </a:extLst>
          </p:cNvPr>
          <p:cNvSpPr/>
          <p:nvPr/>
        </p:nvSpPr>
        <p:spPr>
          <a:xfrm>
            <a:off x="7503523" y="452951"/>
            <a:ext cx="981073" cy="984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ADU</a:t>
            </a:r>
          </a:p>
        </p:txBody>
      </p:sp>
      <p:sp>
        <p:nvSpPr>
          <p:cNvPr id="16" name="Rectangle 15">
            <a:extLst>
              <a:ext uri="{FF2B5EF4-FFF2-40B4-BE49-F238E27FC236}">
                <a16:creationId xmlns:a16="http://schemas.microsoft.com/office/drawing/2014/main" id="{393A4CA6-702B-47AA-8B65-3C8A46C5967E}"/>
              </a:ext>
            </a:extLst>
          </p:cNvPr>
          <p:cNvSpPr/>
          <p:nvPr/>
        </p:nvSpPr>
        <p:spPr>
          <a:xfrm>
            <a:off x="9425188" y="452951"/>
            <a:ext cx="1628775" cy="200501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t>New Duplex</a:t>
            </a:r>
          </a:p>
        </p:txBody>
      </p:sp>
      <p:sp>
        <p:nvSpPr>
          <p:cNvPr id="17" name="Content Placeholder 2">
            <a:extLst>
              <a:ext uri="{FF2B5EF4-FFF2-40B4-BE49-F238E27FC236}">
                <a16:creationId xmlns:a16="http://schemas.microsoft.com/office/drawing/2014/main" id="{D3184C5E-EDDA-469D-8FFD-0E16D3AD4F29}"/>
              </a:ext>
            </a:extLst>
          </p:cNvPr>
          <p:cNvSpPr>
            <a:spLocks noGrp="1"/>
          </p:cNvSpPr>
          <p:nvPr>
            <p:ph idx="1"/>
          </p:nvPr>
        </p:nvSpPr>
        <p:spPr>
          <a:xfrm>
            <a:off x="424775" y="2205088"/>
            <a:ext cx="6449437" cy="4335126"/>
          </a:xfrm>
        </p:spPr>
        <p:txBody>
          <a:bodyPr vert="horz" lIns="91440" tIns="45720" rIns="91440" bIns="45720" rtlCol="0" anchor="t">
            <a:normAutofit/>
          </a:bodyPr>
          <a:lstStyle/>
          <a:p>
            <a:r>
              <a:rPr lang="en-US" i="1" dirty="0"/>
              <a:t>Existing</a:t>
            </a:r>
            <a:r>
              <a:rPr lang="en-US" dirty="0"/>
              <a:t>: 1 single-family residence</a:t>
            </a:r>
          </a:p>
          <a:p>
            <a:r>
              <a:rPr lang="en-US" i="1" dirty="0"/>
              <a:t>Proposed under SB 9, with subdivision:</a:t>
            </a:r>
            <a:endParaRPr lang="en-US" i="1" dirty="0">
              <a:cs typeface="Calibri"/>
            </a:endParaRPr>
          </a:p>
          <a:p>
            <a:pPr lvl="1"/>
            <a:r>
              <a:rPr lang="en-US" dirty="0"/>
              <a:t>Convert existing house to duplex, build 1 new duplex (allowed by SB 9)</a:t>
            </a:r>
          </a:p>
          <a:p>
            <a:pPr lvl="1"/>
            <a:r>
              <a:rPr lang="en-US" dirty="0"/>
              <a:t>Later: Build 4 detached ADUs and convert duplex garages to ADUs (allowed by state law and ADU ordinance)</a:t>
            </a:r>
          </a:p>
          <a:p>
            <a:pPr lvl="1"/>
            <a:r>
              <a:rPr lang="en-US" dirty="0"/>
              <a:t>Total: 10 units</a:t>
            </a:r>
          </a:p>
          <a:p>
            <a:pPr lvl="1"/>
            <a:endParaRPr lang="en-US" dirty="0"/>
          </a:p>
          <a:p>
            <a:pPr lvl="1"/>
            <a:endParaRPr lang="en-US" dirty="0"/>
          </a:p>
        </p:txBody>
      </p:sp>
      <p:sp>
        <p:nvSpPr>
          <p:cNvPr id="18" name="Rectangle 17">
            <a:extLst>
              <a:ext uri="{FF2B5EF4-FFF2-40B4-BE49-F238E27FC236}">
                <a16:creationId xmlns:a16="http://schemas.microsoft.com/office/drawing/2014/main" id="{A735F500-099D-40E8-87BD-95A96BBB944B}"/>
              </a:ext>
            </a:extLst>
          </p:cNvPr>
          <p:cNvSpPr/>
          <p:nvPr/>
        </p:nvSpPr>
        <p:spPr>
          <a:xfrm>
            <a:off x="7513047" y="1530202"/>
            <a:ext cx="971549" cy="9848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ADU</a:t>
            </a:r>
          </a:p>
        </p:txBody>
      </p:sp>
      <p:sp>
        <p:nvSpPr>
          <p:cNvPr id="20" name="Rectangle 19">
            <a:extLst>
              <a:ext uri="{FF2B5EF4-FFF2-40B4-BE49-F238E27FC236}">
                <a16:creationId xmlns:a16="http://schemas.microsoft.com/office/drawing/2014/main" id="{F3757678-E35B-4FC1-92AA-3108F26D1D83}"/>
              </a:ext>
            </a:extLst>
          </p:cNvPr>
          <p:cNvSpPr/>
          <p:nvPr/>
        </p:nvSpPr>
        <p:spPr>
          <a:xfrm>
            <a:off x="10230053" y="1621430"/>
            <a:ext cx="823910" cy="818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ADU</a:t>
            </a:r>
          </a:p>
        </p:txBody>
      </p:sp>
      <p:cxnSp>
        <p:nvCxnSpPr>
          <p:cNvPr id="4" name="Straight Connector 3">
            <a:extLst>
              <a:ext uri="{FF2B5EF4-FFF2-40B4-BE49-F238E27FC236}">
                <a16:creationId xmlns:a16="http://schemas.microsoft.com/office/drawing/2014/main" id="{09C60246-F723-4726-92EB-DEADA0CE5D70}"/>
              </a:ext>
            </a:extLst>
          </p:cNvPr>
          <p:cNvCxnSpPr>
            <a:cxnSpLocks/>
          </p:cNvCxnSpPr>
          <p:nvPr/>
        </p:nvCxnSpPr>
        <p:spPr>
          <a:xfrm>
            <a:off x="7277302" y="2697399"/>
            <a:ext cx="3419476" cy="0"/>
          </a:xfrm>
          <a:prstGeom prst="line">
            <a:avLst/>
          </a:prstGeom>
          <a:ln w="57150">
            <a:prstDash val="dash"/>
          </a:ln>
        </p:spPr>
        <p:style>
          <a:lnRef idx="3">
            <a:schemeClr val="accent6"/>
          </a:lnRef>
          <a:fillRef idx="0">
            <a:schemeClr val="accent6"/>
          </a:fillRef>
          <a:effectRef idx="2">
            <a:schemeClr val="accent6"/>
          </a:effectRef>
          <a:fontRef idx="minor">
            <a:schemeClr val="tx1"/>
          </a:fontRef>
        </p:style>
      </p:cxnSp>
      <p:cxnSp>
        <p:nvCxnSpPr>
          <p:cNvPr id="23" name="Straight Connector 22">
            <a:extLst>
              <a:ext uri="{FF2B5EF4-FFF2-40B4-BE49-F238E27FC236}">
                <a16:creationId xmlns:a16="http://schemas.microsoft.com/office/drawing/2014/main" id="{535FB324-865F-4ACF-B34A-2EEE2F679C37}"/>
              </a:ext>
            </a:extLst>
          </p:cNvPr>
          <p:cNvCxnSpPr>
            <a:cxnSpLocks/>
          </p:cNvCxnSpPr>
          <p:nvPr/>
        </p:nvCxnSpPr>
        <p:spPr>
          <a:xfrm flipV="1">
            <a:off x="10758690" y="2697399"/>
            <a:ext cx="0" cy="3360648"/>
          </a:xfrm>
          <a:prstGeom prst="line">
            <a:avLst/>
          </a:prstGeom>
          <a:ln w="57150">
            <a:prstDash val="dash"/>
          </a:ln>
        </p:spPr>
        <p:style>
          <a:lnRef idx="3">
            <a:schemeClr val="accent6"/>
          </a:lnRef>
          <a:fillRef idx="0">
            <a:schemeClr val="accent6"/>
          </a:fillRef>
          <a:effectRef idx="2">
            <a:schemeClr val="accent6"/>
          </a:effectRef>
          <a:fontRef idx="minor">
            <a:schemeClr val="tx1"/>
          </a:fontRef>
        </p:style>
      </p:cxnSp>
      <p:sp>
        <p:nvSpPr>
          <p:cNvPr id="26" name="TextBox 25">
            <a:extLst>
              <a:ext uri="{FF2B5EF4-FFF2-40B4-BE49-F238E27FC236}">
                <a16:creationId xmlns:a16="http://schemas.microsoft.com/office/drawing/2014/main" id="{EC18483A-97C5-47F1-ADD2-D4B6FAF56F4D}"/>
              </a:ext>
            </a:extLst>
          </p:cNvPr>
          <p:cNvSpPr txBox="1"/>
          <p:nvPr/>
        </p:nvSpPr>
        <p:spPr>
          <a:xfrm>
            <a:off x="9329938" y="2708144"/>
            <a:ext cx="1419221" cy="276999"/>
          </a:xfrm>
          <a:prstGeom prst="rect">
            <a:avLst/>
          </a:prstGeom>
          <a:noFill/>
        </p:spPr>
        <p:txBody>
          <a:bodyPr wrap="square" rtlCol="0">
            <a:spAutoFit/>
          </a:bodyPr>
          <a:lstStyle/>
          <a:p>
            <a:r>
              <a:rPr lang="en-US" sz="1200">
                <a:solidFill>
                  <a:schemeClr val="accent6">
                    <a:lumMod val="75000"/>
                  </a:schemeClr>
                </a:solidFill>
              </a:rPr>
              <a:t>New Property Line</a:t>
            </a:r>
          </a:p>
        </p:txBody>
      </p:sp>
      <p:sp>
        <p:nvSpPr>
          <p:cNvPr id="3" name="Content Placeholder 2">
            <a:extLst>
              <a:ext uri="{FF2B5EF4-FFF2-40B4-BE49-F238E27FC236}">
                <a16:creationId xmlns:a16="http://schemas.microsoft.com/office/drawing/2014/main" id="{2DACF040-595D-454B-B11F-00A01FBC8C03}"/>
              </a:ext>
            </a:extLst>
          </p:cNvPr>
          <p:cNvSpPr txBox="1">
            <a:spLocks/>
          </p:cNvSpPr>
          <p:nvPr/>
        </p:nvSpPr>
        <p:spPr>
          <a:xfrm>
            <a:off x="520431" y="1141531"/>
            <a:ext cx="5979267" cy="962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97548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7548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7548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7548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7548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i="1" dirty="0"/>
              <a:t>Assuming no change to the Zoning Ordinance and sufficient lot size</a:t>
            </a:r>
          </a:p>
          <a:p>
            <a:pPr marL="0" indent="0">
              <a:buNone/>
            </a:pPr>
            <a:endParaRPr lang="en-US" dirty="0"/>
          </a:p>
        </p:txBody>
      </p:sp>
      <p:sp>
        <p:nvSpPr>
          <p:cNvPr id="25" name="Rectangle 24">
            <a:extLst>
              <a:ext uri="{FF2B5EF4-FFF2-40B4-BE49-F238E27FC236}">
                <a16:creationId xmlns:a16="http://schemas.microsoft.com/office/drawing/2014/main" id="{799D4C9B-8299-4025-B2BC-66081E50867A}"/>
              </a:ext>
            </a:extLst>
          </p:cNvPr>
          <p:cNvSpPr/>
          <p:nvPr/>
        </p:nvSpPr>
        <p:spPr>
          <a:xfrm>
            <a:off x="8034397" y="3887451"/>
            <a:ext cx="1967058" cy="15951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Single Family Residence</a:t>
            </a:r>
          </a:p>
        </p:txBody>
      </p:sp>
      <p:sp>
        <p:nvSpPr>
          <p:cNvPr id="28" name="Rectangle 27">
            <a:extLst>
              <a:ext uri="{FF2B5EF4-FFF2-40B4-BE49-F238E27FC236}">
                <a16:creationId xmlns:a16="http://schemas.microsoft.com/office/drawing/2014/main" id="{9C4680F1-E289-48DD-9D37-6CFC09AA3A85}"/>
              </a:ext>
            </a:extLst>
          </p:cNvPr>
          <p:cNvSpPr/>
          <p:nvPr/>
        </p:nvSpPr>
        <p:spPr>
          <a:xfrm>
            <a:off x="8033654" y="3872858"/>
            <a:ext cx="1967058" cy="160976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D3D6684E-C690-4BE3-A885-61A1D7CB7E27}"/>
              </a:ext>
            </a:extLst>
          </p:cNvPr>
          <p:cNvSpPr/>
          <p:nvPr/>
        </p:nvSpPr>
        <p:spPr>
          <a:xfrm>
            <a:off x="9177544" y="4663694"/>
            <a:ext cx="823910" cy="8189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ADU</a:t>
            </a:r>
          </a:p>
        </p:txBody>
      </p:sp>
      <p:sp>
        <p:nvSpPr>
          <p:cNvPr id="5" name="TextBox 4">
            <a:extLst>
              <a:ext uri="{FF2B5EF4-FFF2-40B4-BE49-F238E27FC236}">
                <a16:creationId xmlns:a16="http://schemas.microsoft.com/office/drawing/2014/main" id="{68C7F335-9C34-40D6-9F33-B5634A7C2144}"/>
              </a:ext>
            </a:extLst>
          </p:cNvPr>
          <p:cNvSpPr txBox="1"/>
          <p:nvPr/>
        </p:nvSpPr>
        <p:spPr>
          <a:xfrm>
            <a:off x="8343296" y="4202388"/>
            <a:ext cx="1368321" cy="369332"/>
          </a:xfrm>
          <a:prstGeom prst="rect">
            <a:avLst/>
          </a:prstGeom>
          <a:noFill/>
        </p:spPr>
        <p:txBody>
          <a:bodyPr wrap="square" rtlCol="0">
            <a:spAutoFit/>
          </a:bodyPr>
          <a:lstStyle/>
          <a:p>
            <a:r>
              <a:rPr lang="en-US" dirty="0">
                <a:solidFill>
                  <a:schemeClr val="bg1"/>
                </a:solidFill>
              </a:rPr>
              <a:t>New Duplex</a:t>
            </a:r>
          </a:p>
        </p:txBody>
      </p:sp>
      <p:sp>
        <p:nvSpPr>
          <p:cNvPr id="30" name="Rectangle 29">
            <a:extLst>
              <a:ext uri="{FF2B5EF4-FFF2-40B4-BE49-F238E27FC236}">
                <a16:creationId xmlns:a16="http://schemas.microsoft.com/office/drawing/2014/main" id="{69E943CD-CD3C-458A-B71A-9650F10738E0}"/>
              </a:ext>
            </a:extLst>
          </p:cNvPr>
          <p:cNvSpPr/>
          <p:nvPr/>
        </p:nvSpPr>
        <p:spPr>
          <a:xfrm>
            <a:off x="7611608" y="2942473"/>
            <a:ext cx="1124916" cy="753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ADU</a:t>
            </a:r>
          </a:p>
        </p:txBody>
      </p:sp>
      <p:sp>
        <p:nvSpPr>
          <p:cNvPr id="31" name="Rectangle 30">
            <a:extLst>
              <a:ext uri="{FF2B5EF4-FFF2-40B4-BE49-F238E27FC236}">
                <a16:creationId xmlns:a16="http://schemas.microsoft.com/office/drawing/2014/main" id="{198414FF-8462-4BE1-9AFD-DD723A3C9E6C}"/>
              </a:ext>
            </a:extLst>
          </p:cNvPr>
          <p:cNvSpPr/>
          <p:nvPr/>
        </p:nvSpPr>
        <p:spPr>
          <a:xfrm>
            <a:off x="8914632" y="2942472"/>
            <a:ext cx="1124916" cy="753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ADU</a:t>
            </a:r>
          </a:p>
        </p:txBody>
      </p:sp>
    </p:spTree>
    <p:extLst>
      <p:ext uri="{BB962C8B-B14F-4D97-AF65-F5344CB8AC3E}">
        <p14:creationId xmlns:p14="http://schemas.microsoft.com/office/powerpoint/2010/main" val="41354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xEl>
                                              <p:pRg st="3" end="3"/>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7">
                                            <p:txEl>
                                              <p:pRg st="4" end="4"/>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20" grpId="0" animBg="1"/>
      <p:bldP spid="26" grpId="0"/>
      <p:bldP spid="28" grpId="0" animBg="1"/>
      <p:bldP spid="29" grpId="0" animBg="1"/>
      <p:bldP spid="5" grpId="0"/>
      <p:bldP spid="30" grpId="0" animBg="1"/>
      <p:bldP spid="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75485"/>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27435" y="1917642"/>
            <a:ext cx="10929025" cy="1961035"/>
          </a:xfrm>
        </p:spPr>
        <p:txBody>
          <a:bodyPr/>
          <a:lstStyle/>
          <a:p>
            <a:pPr algn="ctr">
              <a:lnSpc>
                <a:spcPct val="100000"/>
              </a:lnSpc>
            </a:pPr>
            <a:r>
              <a:rPr lang="en-US" sz="5400">
                <a:latin typeface="Century Gothic"/>
              </a:rPr>
              <a:t>Implementing SB 9 in San Jose</a:t>
            </a:r>
            <a:endParaRPr lang="en-US" sz="5400"/>
          </a:p>
        </p:txBody>
      </p:sp>
    </p:spTree>
    <p:extLst>
      <p:ext uri="{BB962C8B-B14F-4D97-AF65-F5344CB8AC3E}">
        <p14:creationId xmlns:p14="http://schemas.microsoft.com/office/powerpoint/2010/main" val="2079402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SB 9 - Practical Implications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t>Current expectation that most eligible properties will not use SB 9</a:t>
            </a:r>
            <a:br>
              <a:rPr lang="en-US" dirty="0"/>
            </a:br>
            <a:endParaRPr lang="en-US" dirty="0">
              <a:cs typeface="Calibri"/>
            </a:endParaRPr>
          </a:p>
          <a:p>
            <a:r>
              <a:rPr lang="en-US" dirty="0"/>
              <a:t>Findings - </a:t>
            </a:r>
            <a:r>
              <a:rPr lang="en-US" dirty="0" err="1"/>
              <a:t>Terner</a:t>
            </a:r>
            <a:r>
              <a:rPr lang="en-US" dirty="0"/>
              <a:t> Center for Housing Innovation, UC Berkeley:</a:t>
            </a:r>
            <a:endParaRPr lang="en-US" dirty="0">
              <a:cs typeface="Calibri"/>
            </a:endParaRPr>
          </a:p>
          <a:p>
            <a:pPr lvl="1"/>
            <a:r>
              <a:rPr lang="en-US" sz="2800" dirty="0"/>
              <a:t>SB 9 will have limited impacts; most parcels cannot feasibly build new homes</a:t>
            </a:r>
            <a:endParaRPr lang="en-US" sz="2800" dirty="0">
              <a:cs typeface="Calibri"/>
            </a:endParaRPr>
          </a:p>
          <a:p>
            <a:pPr lvl="1"/>
            <a:r>
              <a:rPr lang="en-US" sz="2800" dirty="0"/>
              <a:t>~ 97% of existing single-family homes would be retained</a:t>
            </a:r>
            <a:endParaRPr lang="en-US" sz="2800" dirty="0">
              <a:cs typeface="Calibri"/>
            </a:endParaRPr>
          </a:p>
          <a:p>
            <a:pPr lvl="1"/>
            <a:r>
              <a:rPr lang="en-US" sz="2800" dirty="0"/>
              <a:t>Most parcels are too small to feasibly subdivide</a:t>
            </a:r>
            <a:endParaRPr lang="en-US" sz="2800" dirty="0">
              <a:cs typeface="Calibri"/>
            </a:endParaRPr>
          </a:p>
          <a:p>
            <a:pPr lvl="1"/>
            <a:r>
              <a:rPr lang="en-US" sz="2800" dirty="0"/>
              <a:t>Of 331,000 single-family parcels in Santa Clara County, </a:t>
            </a:r>
            <a:r>
              <a:rPr lang="en-US" sz="2800" dirty="0" err="1"/>
              <a:t>Terner</a:t>
            </a:r>
            <a:r>
              <a:rPr lang="en-US" sz="2800" dirty="0"/>
              <a:t> Center estimates 30,500 are market-feasible for new units.</a:t>
            </a:r>
            <a:endParaRPr lang="en-US" sz="2800" dirty="0">
              <a:cs typeface="Calibri"/>
            </a:endParaRPr>
          </a:p>
          <a:p>
            <a:pPr lvl="1"/>
            <a:r>
              <a:rPr lang="en-US" sz="2800" dirty="0"/>
              <a:t>Most financially advantageous model is a duplex out of existing structures</a:t>
            </a:r>
          </a:p>
          <a:p>
            <a:r>
              <a:rPr lang="en-US" dirty="0" err="1">
                <a:cs typeface="Calibri"/>
              </a:rPr>
              <a:t>Terner</a:t>
            </a:r>
            <a:r>
              <a:rPr lang="en-US" dirty="0">
                <a:cs typeface="Calibri"/>
              </a:rPr>
              <a:t> Center findings generally consistent with City’s Opportunity Housing feasibility analysis </a:t>
            </a:r>
          </a:p>
          <a:p>
            <a:endParaRPr lang="en-US" dirty="0"/>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Tree>
    <p:extLst>
      <p:ext uri="{BB962C8B-B14F-4D97-AF65-F5344CB8AC3E}">
        <p14:creationId xmlns:p14="http://schemas.microsoft.com/office/powerpoint/2010/main" val="985153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SB 9 - Implementation</a:t>
            </a:r>
          </a:p>
        </p:txBody>
      </p:sp>
      <p:sp>
        <p:nvSpPr>
          <p:cNvPr id="3" name="Content Placeholder 2"/>
          <p:cNvSpPr>
            <a:spLocks noGrp="1"/>
          </p:cNvSpPr>
          <p:nvPr>
            <p:ph idx="1"/>
          </p:nvPr>
        </p:nvSpPr>
        <p:spPr>
          <a:xfrm>
            <a:off x="635541" y="1524154"/>
            <a:ext cx="10523706" cy="4513465"/>
          </a:xfrm>
        </p:spPr>
        <p:txBody>
          <a:bodyPr vert="horz" lIns="91440" tIns="45720" rIns="91440" bIns="45720" rtlCol="0" anchor="t">
            <a:normAutofit/>
          </a:bodyPr>
          <a:lstStyle/>
          <a:p>
            <a:pPr marL="0" indent="0">
              <a:buNone/>
            </a:pPr>
            <a:r>
              <a:rPr lang="en-US" dirty="0"/>
              <a:t>Before January 1, 2022, staff must:</a:t>
            </a:r>
          </a:p>
          <a:p>
            <a:pPr marL="514350" indent="-514350">
              <a:buAutoNum type="arabicPeriod"/>
            </a:pPr>
            <a:r>
              <a:rPr lang="en-US" dirty="0"/>
              <a:t>Clarify how SB 9 intersects with Permit Streamlining Act, Housing Accountability Act, Housing Crisis Act of 2019, and ADU legislation</a:t>
            </a:r>
            <a:endParaRPr lang="en-US" dirty="0">
              <a:cs typeface="Calibri" panose="020F0502020204030204"/>
            </a:endParaRPr>
          </a:p>
          <a:p>
            <a:pPr marL="514350" indent="-514350">
              <a:buAutoNum type="arabicPeriod"/>
            </a:pPr>
            <a:r>
              <a:rPr lang="en-US" dirty="0"/>
              <a:t>Develop process/forms for SB 9 project applications </a:t>
            </a:r>
            <a:endParaRPr lang="en-US" dirty="0">
              <a:cs typeface="Calibri"/>
            </a:endParaRPr>
          </a:p>
          <a:p>
            <a:pPr marL="514350" indent="-514350">
              <a:buAutoNum type="arabicPeriod"/>
            </a:pPr>
            <a:r>
              <a:rPr lang="en-US" dirty="0"/>
              <a:t>Develop process to enforce compliance with owner-occupancy provision &amp; to verify if unit has been rented in past three years.</a:t>
            </a:r>
            <a:endParaRPr lang="en-US" dirty="0">
              <a:cs typeface="Calibri"/>
            </a:endParaRPr>
          </a:p>
          <a:p>
            <a:pPr marL="514350" indent="-514350">
              <a:buAutoNum type="arabicPeriod"/>
            </a:pPr>
            <a:r>
              <a:rPr lang="en-US" dirty="0"/>
              <a:t>Determine staffing needs to implement SB 9</a:t>
            </a:r>
            <a:endParaRPr lang="en-US" dirty="0">
              <a:cs typeface="Calibri" panose="020F0502020204030204"/>
            </a:endParaRPr>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Tree>
    <p:extLst>
      <p:ext uri="{BB962C8B-B14F-4D97-AF65-F5344CB8AC3E}">
        <p14:creationId xmlns:p14="http://schemas.microsoft.com/office/powerpoint/2010/main" val="990604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SB 9 – Implementation - continued</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dirty="0"/>
              <a:t>Additional action items:</a:t>
            </a:r>
          </a:p>
          <a:p>
            <a:r>
              <a:rPr lang="en-US" dirty="0"/>
              <a:t>Adopt ordinance prior to January 1, 2022 to implement SB 9 in San Jose: </a:t>
            </a:r>
          </a:p>
          <a:p>
            <a:pPr lvl="1"/>
            <a:r>
              <a:rPr lang="en-US" dirty="0"/>
              <a:t>Apply the intent of SB 9 provisions of 4 units total (2 units per subdivided lot)</a:t>
            </a:r>
          </a:p>
          <a:p>
            <a:pPr lvl="1"/>
            <a:r>
              <a:rPr lang="en-US" dirty="0">
                <a:cs typeface="Calibri"/>
              </a:rPr>
              <a:t>Clarify how existing development standards apply to SB 9 projects</a:t>
            </a:r>
          </a:p>
          <a:p>
            <a:pPr lvl="1"/>
            <a:r>
              <a:rPr lang="en-US" dirty="0">
                <a:cs typeface="Calibri"/>
              </a:rPr>
              <a:t>Propose new development standards where necessary</a:t>
            </a:r>
          </a:p>
          <a:p>
            <a:r>
              <a:rPr lang="en-US" dirty="0"/>
              <a:t>Develop detailed design standards and update SB 9 ordinance </a:t>
            </a:r>
          </a:p>
          <a:p>
            <a:pPr lvl="1"/>
            <a:r>
              <a:rPr lang="en-US" dirty="0"/>
              <a:t>Ordinance would require extensive outreach</a:t>
            </a:r>
          </a:p>
          <a:p>
            <a:pPr lvl="1"/>
            <a:r>
              <a:rPr lang="en-US" dirty="0"/>
              <a:t>An ordinance to implement SB 9 is exempt from CEQA</a:t>
            </a:r>
          </a:p>
          <a:p>
            <a:r>
              <a:rPr lang="en-US" dirty="0"/>
              <a:t>Ordinances are limited by SB 330 prohibition on “downzoning”</a:t>
            </a:r>
          </a:p>
          <a:p>
            <a:endParaRPr lang="en-US" dirty="0"/>
          </a:p>
          <a:p>
            <a:pPr marL="457200" lvl="1" indent="0">
              <a:buNone/>
            </a:pPr>
            <a:endParaRPr lang="en-US" dirty="0"/>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Tree>
    <p:extLst>
      <p:ext uri="{BB962C8B-B14F-4D97-AF65-F5344CB8AC3E}">
        <p14:creationId xmlns:p14="http://schemas.microsoft.com/office/powerpoint/2010/main" val="2958449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dirty="0">
                <a:solidFill>
                  <a:srgbClr val="975485"/>
                </a:solidFill>
                <a:latin typeface="Century Gothic"/>
              </a:rPr>
              <a:t>SB 9 and SB 330</a:t>
            </a:r>
          </a:p>
        </p:txBody>
      </p:sp>
      <p:sp>
        <p:nvSpPr>
          <p:cNvPr id="3" name="Content Placeholder 2"/>
          <p:cNvSpPr>
            <a:spLocks noGrp="1"/>
          </p:cNvSpPr>
          <p:nvPr>
            <p:ph idx="1"/>
          </p:nvPr>
        </p:nvSpPr>
        <p:spPr/>
        <p:txBody>
          <a:bodyPr vert="horz" lIns="91440" tIns="45720" rIns="91440" bIns="45720" rtlCol="0" anchor="t">
            <a:normAutofit lnSpcReduction="10000"/>
          </a:bodyPr>
          <a:lstStyle/>
          <a:p>
            <a:pPr marL="0" indent="0">
              <a:buNone/>
            </a:pPr>
            <a:r>
              <a:rPr lang="en-US" dirty="0"/>
              <a:t>SB 330 prohibits: </a:t>
            </a:r>
          </a:p>
          <a:p>
            <a:r>
              <a:rPr lang="en-US" dirty="0"/>
              <a:t>Reducing the intensity of land use within an existing zoning district below what was allowed as of January 1, 2018. </a:t>
            </a:r>
          </a:p>
          <a:p>
            <a:pPr lvl="1"/>
            <a:r>
              <a:rPr lang="en-US" dirty="0"/>
              <a:t>Reducing the intensity includes reductions to height, density, or floor area ratio, new or increased open space or lot size requirements, or new or increased setback requirements, minimum frontage requirements, or maximum lot coverage limitations, or anything that would lessen the intensity of housing.</a:t>
            </a:r>
          </a:p>
          <a:p>
            <a:r>
              <a:rPr lang="en-US" dirty="0"/>
              <a:t>SB 9 development standards cannot include greater setbacks, lower heights, lower Floor Area Ratio, etc. than what was allowed as of January 1, 2018</a:t>
            </a:r>
          </a:p>
          <a:p>
            <a:endParaRPr lang="en-US" dirty="0"/>
          </a:p>
          <a:p>
            <a:pPr marL="457200" lvl="1" indent="0">
              <a:buNone/>
            </a:pPr>
            <a:endParaRPr lang="en-US" dirty="0"/>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Tree>
    <p:extLst>
      <p:ext uri="{BB962C8B-B14F-4D97-AF65-F5344CB8AC3E}">
        <p14:creationId xmlns:p14="http://schemas.microsoft.com/office/powerpoint/2010/main" val="278679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3982"/>
            <a:ext cx="10515600" cy="1050370"/>
          </a:xfrm>
        </p:spPr>
        <p:txBody>
          <a:bodyPr>
            <a:normAutofit/>
          </a:bodyPr>
          <a:lstStyle/>
          <a:p>
            <a:r>
              <a:rPr lang="en-US" sz="4000" b="1" u="sng">
                <a:solidFill>
                  <a:srgbClr val="975485"/>
                </a:solidFill>
                <a:latin typeface="Century Gothic"/>
              </a:rPr>
              <a:t>Agenda</a:t>
            </a:r>
          </a:p>
        </p:txBody>
      </p:sp>
      <p:sp>
        <p:nvSpPr>
          <p:cNvPr id="3" name="Content Placeholder 2"/>
          <p:cNvSpPr>
            <a:spLocks noGrp="1"/>
          </p:cNvSpPr>
          <p:nvPr>
            <p:ph idx="1"/>
          </p:nvPr>
        </p:nvSpPr>
        <p:spPr>
          <a:xfrm>
            <a:off x="713643" y="1267242"/>
            <a:ext cx="10640157" cy="4336685"/>
          </a:xfrm>
        </p:spPr>
        <p:txBody>
          <a:bodyPr vert="horz" lIns="91440" tIns="45720" rIns="91440" bIns="45720" rtlCol="0" anchor="t">
            <a:normAutofit/>
          </a:bodyPr>
          <a:lstStyle/>
          <a:p>
            <a:pPr>
              <a:lnSpc>
                <a:spcPct val="150000"/>
              </a:lnSpc>
              <a:spcBef>
                <a:spcPts val="1100"/>
              </a:spcBef>
            </a:pPr>
            <a:r>
              <a:rPr lang="en-US" dirty="0"/>
              <a:t>SB 9 Overview </a:t>
            </a:r>
            <a:endParaRPr lang="en-US" dirty="0">
              <a:cs typeface="Calibri" panose="020F0502020204030204"/>
            </a:endParaRPr>
          </a:p>
          <a:p>
            <a:pPr>
              <a:lnSpc>
                <a:spcPct val="150000"/>
              </a:lnSpc>
              <a:spcBef>
                <a:spcPts val="1100"/>
              </a:spcBef>
            </a:pPr>
            <a:r>
              <a:rPr lang="en-US" dirty="0"/>
              <a:t>Implementing SB 9 in San Jose </a:t>
            </a:r>
            <a:endParaRPr lang="en-US" dirty="0">
              <a:cs typeface="Calibri" panose="020F0502020204030204"/>
            </a:endParaRPr>
          </a:p>
          <a:p>
            <a:pPr>
              <a:lnSpc>
                <a:spcPct val="150000"/>
              </a:lnSpc>
              <a:spcBef>
                <a:spcPts val="1100"/>
              </a:spcBef>
            </a:pPr>
            <a:r>
              <a:rPr lang="en-US" dirty="0"/>
              <a:t>SB 10 Overview</a:t>
            </a:r>
            <a:endParaRPr lang="en-US" dirty="0">
              <a:cs typeface="Calibri"/>
            </a:endParaRPr>
          </a:p>
          <a:p>
            <a:pPr>
              <a:lnSpc>
                <a:spcPct val="150000"/>
              </a:lnSpc>
              <a:spcBef>
                <a:spcPts val="1100"/>
              </a:spcBef>
            </a:pPr>
            <a:r>
              <a:rPr lang="en-US" dirty="0"/>
              <a:t>Discussion </a:t>
            </a:r>
            <a:endParaRPr lang="en-US" dirty="0">
              <a:cs typeface="Calibri" panose="020F0502020204030204"/>
            </a:endParaRPr>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4" name="Picture 4" descr="neighborhood aerial.jpg">
            <a:extLst>
              <a:ext uri="{FF2B5EF4-FFF2-40B4-BE49-F238E27FC236}">
                <a16:creationId xmlns:a16="http://schemas.microsoft.com/office/drawing/2014/main" id="{8F5BAB78-65C5-4E18-B004-7BCAC0662F85}"/>
              </a:ext>
            </a:extLst>
          </p:cNvPr>
          <p:cNvPicPr>
            <a:picLocks noChangeAspect="1"/>
          </p:cNvPicPr>
          <p:nvPr/>
        </p:nvPicPr>
        <p:blipFill>
          <a:blip r:embed="rId4"/>
          <a:stretch>
            <a:fillRect/>
          </a:stretch>
        </p:blipFill>
        <p:spPr>
          <a:xfrm>
            <a:off x="6888805" y="2815431"/>
            <a:ext cx="5110263" cy="3399651"/>
          </a:xfrm>
          <a:prstGeom prst="rect">
            <a:avLst/>
          </a:prstGeom>
          <a:ln>
            <a:noFill/>
          </a:ln>
          <a:effectLst>
            <a:softEdge rad="112500"/>
          </a:effectLst>
        </p:spPr>
      </p:pic>
    </p:spTree>
    <p:extLst>
      <p:ext uri="{BB962C8B-B14F-4D97-AF65-F5344CB8AC3E}">
        <p14:creationId xmlns:p14="http://schemas.microsoft.com/office/powerpoint/2010/main" val="171738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Implementing SB 9 - Considerations</a:t>
            </a:r>
          </a:p>
        </p:txBody>
      </p:sp>
      <p:sp>
        <p:nvSpPr>
          <p:cNvPr id="3" name="Content Placeholder 2"/>
          <p:cNvSpPr>
            <a:spLocks noGrp="1"/>
          </p:cNvSpPr>
          <p:nvPr>
            <p:ph idx="1"/>
          </p:nvPr>
        </p:nvSpPr>
        <p:spPr>
          <a:xfrm>
            <a:off x="838200" y="1686281"/>
            <a:ext cx="9130146" cy="4351338"/>
          </a:xfrm>
        </p:spPr>
        <p:txBody>
          <a:bodyPr vert="horz" lIns="91440" tIns="45720" rIns="91440" bIns="45720" rtlCol="0" anchor="t">
            <a:normAutofit fontScale="70000" lnSpcReduction="20000"/>
          </a:bodyPr>
          <a:lstStyle/>
          <a:p>
            <a:pPr marL="0" indent="0">
              <a:buNone/>
            </a:pPr>
            <a:r>
              <a:rPr lang="en-US"/>
              <a:t>Additional Considerations and Challenges:</a:t>
            </a:r>
            <a:endParaRPr lang="en-US">
              <a:cs typeface="Calibri"/>
            </a:endParaRPr>
          </a:p>
          <a:p>
            <a:pPr marL="514350" indent="-514350">
              <a:lnSpc>
                <a:spcPct val="120000"/>
              </a:lnSpc>
              <a:buAutoNum type="arabicPeriod"/>
            </a:pPr>
            <a:r>
              <a:rPr lang="en-US">
                <a:ea typeface="+mn-lt"/>
                <a:cs typeface="+mn-lt"/>
              </a:rPr>
              <a:t>Many single-family residences in San Jose are zoned R-2 Two Family. Should SB 9 allowances be extended to cover R-2 zoned property?</a:t>
            </a:r>
          </a:p>
          <a:p>
            <a:pPr lvl="1">
              <a:lnSpc>
                <a:spcPct val="120000"/>
              </a:lnSpc>
            </a:pPr>
            <a:r>
              <a:rPr lang="en-US" sz="2800">
                <a:ea typeface="+mn-lt"/>
                <a:cs typeface="+mn-lt"/>
              </a:rPr>
              <a:t>Could impact approximately 9,000 properties</a:t>
            </a:r>
          </a:p>
          <a:p>
            <a:pPr marL="514350" indent="-514350">
              <a:lnSpc>
                <a:spcPct val="120000"/>
              </a:lnSpc>
              <a:buAutoNum type="arabicPeriod"/>
            </a:pPr>
            <a:r>
              <a:rPr lang="en-US" dirty="0">
                <a:ea typeface="+mn-lt"/>
                <a:cs typeface="+mn-lt"/>
              </a:rPr>
              <a:t>Should SB 9 be applied to historic properties if resource not impacted?</a:t>
            </a:r>
          </a:p>
          <a:p>
            <a:pPr marL="514350" indent="-514350">
              <a:lnSpc>
                <a:spcPct val="120000"/>
              </a:lnSpc>
              <a:buAutoNum type="arabicPeriod"/>
            </a:pPr>
            <a:r>
              <a:rPr lang="en-US">
                <a:ea typeface="+mn-lt"/>
                <a:cs typeface="+mn-lt"/>
              </a:rPr>
              <a:t>Staff estimate that implementing SB 9 will require at least one full-time Planner position. </a:t>
            </a:r>
            <a:endParaRPr lang="en-US"/>
          </a:p>
          <a:p>
            <a:pPr marL="514350" indent="-514350">
              <a:lnSpc>
                <a:spcPct val="120000"/>
              </a:lnSpc>
              <a:buAutoNum type="arabicPeriod"/>
            </a:pPr>
            <a:r>
              <a:rPr lang="en-US">
                <a:cs typeface="Calibri" panose="020F0502020204030204"/>
              </a:rPr>
              <a:t>Additional staff resources to process SB 9 applications and inquiries</a:t>
            </a:r>
            <a:r>
              <a:rPr lang="en-US" dirty="0">
                <a:cs typeface="Calibri" panose="020F0502020204030204"/>
              </a:rPr>
              <a:t> </a:t>
            </a:r>
            <a:r>
              <a:rPr lang="en-US">
                <a:cs typeface="Calibri" panose="020F0502020204030204"/>
              </a:rPr>
              <a:t>not </a:t>
            </a:r>
            <a:r>
              <a:rPr lang="en-US" dirty="0">
                <a:cs typeface="Calibri" panose="020F0502020204030204"/>
              </a:rPr>
              <a:t>fully </a:t>
            </a:r>
            <a:r>
              <a:rPr lang="en-US">
                <a:cs typeface="Calibri" panose="020F0502020204030204"/>
              </a:rPr>
              <a:t>known</a:t>
            </a:r>
            <a:r>
              <a:rPr lang="en-US" dirty="0">
                <a:cs typeface="Calibri" panose="020F0502020204030204"/>
              </a:rPr>
              <a:t> – uncertainties about demand</a:t>
            </a:r>
            <a:endParaRPr lang="en-US">
              <a:cs typeface="Calibri" panose="020F0502020204030204"/>
            </a:endParaRPr>
          </a:p>
          <a:p>
            <a:pPr>
              <a:lnSpc>
                <a:spcPct val="120000"/>
              </a:lnSpc>
            </a:pPr>
            <a:endParaRPr lang="en-US"/>
          </a:p>
          <a:p>
            <a:pPr marL="0" indent="0">
              <a:buNone/>
            </a:pPr>
            <a:r>
              <a:rPr lang="en-US"/>
              <a:t>  </a:t>
            </a:r>
          </a:p>
          <a:p>
            <a:pPr marL="457200" lvl="1" indent="0">
              <a:buNone/>
            </a:pPr>
            <a:endParaRPr lang="en-US"/>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Tree>
    <p:extLst>
      <p:ext uri="{BB962C8B-B14F-4D97-AF65-F5344CB8AC3E}">
        <p14:creationId xmlns:p14="http://schemas.microsoft.com/office/powerpoint/2010/main" val="2477265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975485"/>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95009" y="1479897"/>
            <a:ext cx="10929025" cy="2852737"/>
          </a:xfrm>
        </p:spPr>
        <p:txBody>
          <a:bodyPr/>
          <a:lstStyle/>
          <a:p>
            <a:pPr algn="ctr"/>
            <a:r>
              <a:rPr lang="en-US">
                <a:latin typeface="Century Gothic"/>
              </a:rPr>
              <a:t>About</a:t>
            </a:r>
            <a:br>
              <a:rPr lang="en-US">
                <a:latin typeface="Century Gothic"/>
              </a:rPr>
            </a:br>
            <a:r>
              <a:rPr lang="en-US">
                <a:latin typeface="Century Gothic"/>
              </a:rPr>
              <a:t>Senate Bill 10</a:t>
            </a:r>
            <a:endParaRPr lang="en-US"/>
          </a:p>
        </p:txBody>
      </p:sp>
    </p:spTree>
    <p:extLst>
      <p:ext uri="{BB962C8B-B14F-4D97-AF65-F5344CB8AC3E}">
        <p14:creationId xmlns:p14="http://schemas.microsoft.com/office/powerpoint/2010/main" val="291028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Senate Bill 10 - Overview</a:t>
            </a:r>
            <a:endParaRPr lang="en-US" sz="4000" b="1" u="sng">
              <a:solidFill>
                <a:srgbClr val="975485"/>
              </a:solidFill>
            </a:endParaRPr>
          </a:p>
        </p:txBody>
      </p:sp>
      <p:sp>
        <p:nvSpPr>
          <p:cNvPr id="3" name="Content Placeholder 2"/>
          <p:cNvSpPr>
            <a:spLocks noGrp="1"/>
          </p:cNvSpPr>
          <p:nvPr>
            <p:ph idx="1"/>
          </p:nvPr>
        </p:nvSpPr>
        <p:spPr>
          <a:xfrm>
            <a:off x="687010" y="1628828"/>
            <a:ext cx="10905671" cy="4351338"/>
          </a:xfrm>
        </p:spPr>
        <p:txBody>
          <a:bodyPr vert="horz" lIns="91440" tIns="45720" rIns="91440" bIns="45720" rtlCol="0" anchor="t">
            <a:normAutofit/>
          </a:bodyPr>
          <a:lstStyle/>
          <a:p>
            <a:r>
              <a:rPr lang="en-US" b="1" dirty="0">
                <a:ea typeface="+mn-lt"/>
                <a:cs typeface="+mn-lt"/>
              </a:rPr>
              <a:t>SB 10 is voluntary, not required</a:t>
            </a:r>
            <a:r>
              <a:rPr lang="en-US" dirty="0">
                <a:ea typeface="+mn-lt"/>
                <a:cs typeface="+mn-lt"/>
              </a:rPr>
              <a:t>. </a:t>
            </a:r>
            <a:endParaRPr lang="en-US" b="1" dirty="0">
              <a:cs typeface="Calibri" panose="020F0502020204030204"/>
            </a:endParaRPr>
          </a:p>
          <a:p>
            <a:r>
              <a:rPr lang="en-US" dirty="0">
                <a:cs typeface="Calibri" panose="020F0502020204030204"/>
              </a:rPr>
              <a:t>Streamlines work for cities who proactively plan for infill projects that meet certain criteria</a:t>
            </a:r>
            <a:endParaRPr lang="en-US" b="1" dirty="0">
              <a:cs typeface="Calibri" panose="020F0502020204030204"/>
            </a:endParaRPr>
          </a:p>
          <a:p>
            <a:r>
              <a:rPr lang="en-US" dirty="0"/>
              <a:t>If a city adopts a General Plan update, ordinance update, or other regulation to zone any parcel for up to ten units, at heights specified by the city in the ordinance, if it is within a transit rich or urban infill area, adoption of that ordinance, update, or policy is exempt from review under CEQA</a:t>
            </a:r>
          </a:p>
          <a:p>
            <a:r>
              <a:rPr lang="en-US" dirty="0"/>
              <a:t>SB 10 ordinance must allow every eligible property to build up to ten units</a:t>
            </a:r>
          </a:p>
          <a:p>
            <a:pPr marL="0" indent="0">
              <a:buNone/>
            </a:pPr>
            <a:endParaRPr lang="en-US" dirty="0">
              <a:cs typeface="Calibri" panose="020F0502020204030204"/>
            </a:endParaRPr>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Tree>
    <p:extLst>
      <p:ext uri="{BB962C8B-B14F-4D97-AF65-F5344CB8AC3E}">
        <p14:creationId xmlns:p14="http://schemas.microsoft.com/office/powerpoint/2010/main" val="871044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Conclusion</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There are some unanswered questions about SB 9 and SB 10 provisions</a:t>
            </a:r>
          </a:p>
          <a:p>
            <a:pPr>
              <a:spcBef>
                <a:spcPts val="1200"/>
              </a:spcBef>
            </a:pPr>
            <a:r>
              <a:rPr lang="en-US" dirty="0"/>
              <a:t>Staff is coordinating with other cities and state Department of Housing &amp; Community Development on SB 9 interpretations and implementation strategies</a:t>
            </a:r>
            <a:endParaRPr lang="en-US" dirty="0">
              <a:cs typeface="Calibri" panose="020F0502020204030204"/>
            </a:endParaRPr>
          </a:p>
          <a:p>
            <a:pPr>
              <a:spcBef>
                <a:spcPts val="1200"/>
              </a:spcBef>
            </a:pPr>
            <a:r>
              <a:rPr lang="en-US" dirty="0"/>
              <a:t>SB 9 &amp; 10 overview can be found on City's Opportunity Housing webpage: </a:t>
            </a:r>
            <a:r>
              <a:rPr lang="en-US" u="sng" dirty="0">
                <a:hlinkClick r:id="rId2"/>
              </a:rPr>
              <a:t>www.bit.ly/SJOpportunityHousing</a:t>
            </a:r>
            <a:endParaRPr lang="en-US" u="sng" dirty="0">
              <a:cs typeface="Calibri" panose="020F0502020204030204"/>
            </a:endParaRPr>
          </a:p>
          <a:p>
            <a:pPr>
              <a:spcBef>
                <a:spcPts val="1200"/>
              </a:spcBef>
            </a:pPr>
            <a:r>
              <a:rPr lang="en-US" dirty="0"/>
              <a:t>SB 9 &amp; 10 is incorporated into staff’s recommendation for Opportunity Housing</a:t>
            </a:r>
            <a:endParaRPr lang="en-US" dirty="0">
              <a:cs typeface="Calibri" panose="020F0502020204030204"/>
            </a:endParaRPr>
          </a:p>
          <a:p>
            <a:pPr marL="0" indent="0">
              <a:buNone/>
            </a:pPr>
            <a:endParaRPr lang="en-US" dirty="0"/>
          </a:p>
          <a:p>
            <a:endParaRPr lang="en-US" dirty="0"/>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Tree>
    <p:extLst>
      <p:ext uri="{BB962C8B-B14F-4D97-AF65-F5344CB8AC3E}">
        <p14:creationId xmlns:p14="http://schemas.microsoft.com/office/powerpoint/2010/main" val="2831359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75485"/>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Questions and Discussion</a:t>
            </a:r>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33215826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5504"/>
            <a:ext cx="10515600" cy="1101658"/>
          </a:xfrm>
        </p:spPr>
        <p:txBody>
          <a:bodyPr>
            <a:normAutofit/>
          </a:bodyPr>
          <a:lstStyle/>
          <a:p>
            <a:r>
              <a:rPr lang="en-US" sz="4000" b="1" u="sng">
                <a:solidFill>
                  <a:srgbClr val="975485"/>
                </a:solidFill>
                <a:latin typeface="Century Gothic"/>
              </a:rPr>
              <a:t>Senate Bill 9 - Overview</a:t>
            </a:r>
          </a:p>
        </p:txBody>
      </p:sp>
      <p:sp>
        <p:nvSpPr>
          <p:cNvPr id="3" name="Content Placeholder 2"/>
          <p:cNvSpPr>
            <a:spLocks noGrp="1"/>
          </p:cNvSpPr>
          <p:nvPr>
            <p:ph idx="1"/>
          </p:nvPr>
        </p:nvSpPr>
        <p:spPr>
          <a:xfrm>
            <a:off x="635541" y="1459304"/>
            <a:ext cx="10718259" cy="4699911"/>
          </a:xfrm>
        </p:spPr>
        <p:txBody>
          <a:bodyPr vert="horz" lIns="91440" tIns="45720" rIns="91440" bIns="45720" rtlCol="0" anchor="t">
            <a:normAutofit/>
          </a:bodyPr>
          <a:lstStyle/>
          <a:p>
            <a:pPr>
              <a:lnSpc>
                <a:spcPct val="100000"/>
              </a:lnSpc>
            </a:pPr>
            <a:r>
              <a:rPr lang="en-US" dirty="0"/>
              <a:t>Applies to all cities and charter cities </a:t>
            </a:r>
          </a:p>
          <a:p>
            <a:pPr>
              <a:lnSpc>
                <a:spcPct val="100000"/>
              </a:lnSpc>
            </a:pPr>
            <a:r>
              <a:rPr lang="en-US" dirty="0">
                <a:ea typeface="+mn-lt"/>
                <a:cs typeface="+mn-lt"/>
              </a:rPr>
              <a:t>Applies to properties zoned single-family </a:t>
            </a:r>
          </a:p>
          <a:p>
            <a:pPr lvl="1">
              <a:lnSpc>
                <a:spcPct val="100000"/>
              </a:lnSpc>
            </a:pPr>
            <a:r>
              <a:rPr lang="en-US" dirty="0">
                <a:ea typeface="+mn-lt"/>
                <a:cs typeface="+mn-lt"/>
              </a:rPr>
              <a:t>R-1 &amp; Planned Development Zoning Districts</a:t>
            </a:r>
          </a:p>
          <a:p>
            <a:pPr lvl="1">
              <a:lnSpc>
                <a:spcPct val="100000"/>
              </a:lnSpc>
            </a:pPr>
            <a:r>
              <a:rPr lang="en-US" dirty="0">
                <a:ea typeface="+mn-lt"/>
                <a:cs typeface="+mn-lt"/>
              </a:rPr>
              <a:t>Exempts properties that meet certain criteria</a:t>
            </a:r>
          </a:p>
          <a:p>
            <a:pPr>
              <a:lnSpc>
                <a:spcPct val="100000"/>
              </a:lnSpc>
            </a:pPr>
            <a:r>
              <a:rPr lang="en-US" dirty="0"/>
              <a:t>Allows subdivision of one lot into two lots</a:t>
            </a:r>
            <a:endParaRPr lang="en-US" dirty="0">
              <a:cs typeface="Calibri" panose="020F0502020204030204"/>
            </a:endParaRPr>
          </a:p>
          <a:p>
            <a:pPr>
              <a:lnSpc>
                <a:spcPct val="100000"/>
              </a:lnSpc>
            </a:pPr>
            <a:r>
              <a:rPr lang="en-US" dirty="0"/>
              <a:t>Allows construction of two units on each lot</a:t>
            </a:r>
            <a:endParaRPr lang="en-US" dirty="0">
              <a:cs typeface="Calibri" panose="020F0502020204030204"/>
            </a:endParaRPr>
          </a:p>
          <a:p>
            <a:pPr>
              <a:lnSpc>
                <a:spcPct val="100000"/>
              </a:lnSpc>
            </a:pPr>
            <a:r>
              <a:rPr lang="en-US" dirty="0"/>
              <a:t>Includes mandatory development standards</a:t>
            </a:r>
            <a:endParaRPr lang="en-US" dirty="0">
              <a:cs typeface="Calibri" panose="020F0502020204030204"/>
            </a:endParaRPr>
          </a:p>
          <a:p>
            <a:pPr>
              <a:lnSpc>
                <a:spcPct val="100000"/>
              </a:lnSpc>
            </a:pPr>
            <a:r>
              <a:rPr lang="en-US" dirty="0"/>
              <a:t>Allows cities to adopt their own standards, with limitations</a:t>
            </a:r>
            <a:endParaRPr lang="en-US" dirty="0">
              <a:cs typeface="Calibri" panose="020F0502020204030204"/>
            </a:endParaRPr>
          </a:p>
          <a:p>
            <a:pPr>
              <a:lnSpc>
                <a:spcPct val="100000"/>
              </a:lnSpc>
            </a:pPr>
            <a:r>
              <a:rPr lang="en-US" dirty="0">
                <a:ea typeface="+mn-lt"/>
                <a:cs typeface="+mn-lt"/>
              </a:rPr>
              <a:t>Effective January 1, 2022</a:t>
            </a:r>
          </a:p>
          <a:p>
            <a:endParaRPr lang="en-US" dirty="0">
              <a:cs typeface="Calibri" panose="020F0502020204030204"/>
            </a:endParaRPr>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pic>
        <p:nvPicPr>
          <p:cNvPr id="1026" name="Picture 2" descr="Duplex in sf neighborhood">
            <a:extLst>
              <a:ext uri="{FF2B5EF4-FFF2-40B4-BE49-F238E27FC236}">
                <a16:creationId xmlns:a16="http://schemas.microsoft.com/office/drawing/2014/main" id="{DE164BA8-C409-4531-AD2D-D97713AA5F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0600" y="1419883"/>
            <a:ext cx="4215320" cy="22348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948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SB 9 “Urban Lot Splits”</a:t>
            </a:r>
          </a:p>
        </p:txBody>
      </p:sp>
      <p:sp>
        <p:nvSpPr>
          <p:cNvPr id="3" name="Content Placeholder 2"/>
          <p:cNvSpPr>
            <a:spLocks noGrp="1"/>
          </p:cNvSpPr>
          <p:nvPr>
            <p:ph idx="1"/>
          </p:nvPr>
        </p:nvSpPr>
        <p:spPr>
          <a:xfrm>
            <a:off x="465306" y="1710600"/>
            <a:ext cx="6964426" cy="4351338"/>
          </a:xfrm>
        </p:spPr>
        <p:txBody>
          <a:bodyPr vert="horz" lIns="91440" tIns="45720" rIns="91440" bIns="45720" rtlCol="0" anchor="t">
            <a:normAutofit/>
          </a:bodyPr>
          <a:lstStyle/>
          <a:p>
            <a:pPr marL="0" indent="0">
              <a:buNone/>
            </a:pPr>
            <a:r>
              <a:rPr lang="en-US"/>
              <a:t>Allows lot to be subdivided into 2 “roughly proportional” lots.</a:t>
            </a:r>
          </a:p>
          <a:p>
            <a:pPr lvl="1">
              <a:lnSpc>
                <a:spcPct val="100000"/>
              </a:lnSpc>
              <a:spcBef>
                <a:spcPts val="900"/>
              </a:spcBef>
            </a:pPr>
            <a:r>
              <a:rPr lang="en-US"/>
              <a:t>One lot may be no less than 40% of the size of the other lot</a:t>
            </a:r>
            <a:endParaRPr lang="en-US">
              <a:cs typeface="Calibri" panose="020F0502020204030204"/>
            </a:endParaRPr>
          </a:p>
          <a:p>
            <a:pPr lvl="1">
              <a:lnSpc>
                <a:spcPct val="100000"/>
              </a:lnSpc>
              <a:spcBef>
                <a:spcPts val="900"/>
              </a:spcBef>
            </a:pPr>
            <a:r>
              <a:rPr lang="en-US"/>
              <a:t>No lot may be less than 1,200 square feet, unless city adopts a lower lot size standard</a:t>
            </a:r>
            <a:endParaRPr lang="en-US">
              <a:cs typeface="Calibri" panose="020F0502020204030204"/>
            </a:endParaRPr>
          </a:p>
          <a:p>
            <a:pPr lvl="1">
              <a:lnSpc>
                <a:spcPct val="100000"/>
              </a:lnSpc>
              <a:spcBef>
                <a:spcPts val="900"/>
              </a:spcBef>
            </a:pPr>
            <a:r>
              <a:rPr lang="en-US"/>
              <a:t>City is not required to permit more than 2 units per lot, including ADUs and JADUs</a:t>
            </a:r>
            <a:endParaRPr lang="en-US">
              <a:cs typeface="Calibri" panose="020F0502020204030204"/>
            </a:endParaRPr>
          </a:p>
          <a:p>
            <a:endParaRPr lang="en-US"/>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grpSp>
        <p:nvGrpSpPr>
          <p:cNvPr id="28" name="Group 27">
            <a:extLst>
              <a:ext uri="{FF2B5EF4-FFF2-40B4-BE49-F238E27FC236}">
                <a16:creationId xmlns:a16="http://schemas.microsoft.com/office/drawing/2014/main" id="{077D81FE-93A5-4589-BC48-33837BFB80D3}"/>
              </a:ext>
            </a:extLst>
          </p:cNvPr>
          <p:cNvGrpSpPr/>
          <p:nvPr/>
        </p:nvGrpSpPr>
        <p:grpSpPr>
          <a:xfrm>
            <a:off x="8172450" y="1614676"/>
            <a:ext cx="3409738" cy="4557808"/>
            <a:chOff x="7498814" y="1304514"/>
            <a:chExt cx="3854983" cy="5002834"/>
          </a:xfrm>
        </p:grpSpPr>
        <p:grpSp>
          <p:nvGrpSpPr>
            <p:cNvPr id="26" name="Group 25">
              <a:extLst>
                <a:ext uri="{FF2B5EF4-FFF2-40B4-BE49-F238E27FC236}">
                  <a16:creationId xmlns:a16="http://schemas.microsoft.com/office/drawing/2014/main" id="{41CC9AB4-B620-49FA-9DB5-8CAEDDAC318A}"/>
                </a:ext>
              </a:extLst>
            </p:cNvPr>
            <p:cNvGrpSpPr/>
            <p:nvPr/>
          </p:nvGrpSpPr>
          <p:grpSpPr>
            <a:xfrm>
              <a:off x="7558457" y="1696736"/>
              <a:ext cx="3795340" cy="4610612"/>
              <a:chOff x="7629525" y="1623680"/>
              <a:chExt cx="4010376" cy="4690827"/>
            </a:xfrm>
          </p:grpSpPr>
          <p:grpSp>
            <p:nvGrpSpPr>
              <p:cNvPr id="23" name="Group 22">
                <a:extLst>
                  <a:ext uri="{FF2B5EF4-FFF2-40B4-BE49-F238E27FC236}">
                    <a16:creationId xmlns:a16="http://schemas.microsoft.com/office/drawing/2014/main" id="{57F21188-9D35-4500-90E4-B108004BD932}"/>
                  </a:ext>
                </a:extLst>
              </p:cNvPr>
              <p:cNvGrpSpPr/>
              <p:nvPr/>
            </p:nvGrpSpPr>
            <p:grpSpPr>
              <a:xfrm>
                <a:off x="7629525" y="1623680"/>
                <a:ext cx="3581400" cy="4276015"/>
                <a:chOff x="7648575" y="1677111"/>
                <a:chExt cx="3581400" cy="4276015"/>
              </a:xfrm>
            </p:grpSpPr>
            <p:grpSp>
              <p:nvGrpSpPr>
                <p:cNvPr id="20" name="Group 19">
                  <a:extLst>
                    <a:ext uri="{FF2B5EF4-FFF2-40B4-BE49-F238E27FC236}">
                      <a16:creationId xmlns:a16="http://schemas.microsoft.com/office/drawing/2014/main" id="{D094CD39-BB69-477D-8D7E-0D44CFDDEA4E}"/>
                    </a:ext>
                  </a:extLst>
                </p:cNvPr>
                <p:cNvGrpSpPr/>
                <p:nvPr/>
              </p:nvGrpSpPr>
              <p:grpSpPr>
                <a:xfrm>
                  <a:off x="7648575" y="1677111"/>
                  <a:ext cx="3581400" cy="4276015"/>
                  <a:chOff x="7648575" y="1677111"/>
                  <a:chExt cx="3581400" cy="4276015"/>
                </a:xfrm>
              </p:grpSpPr>
              <p:sp>
                <p:nvSpPr>
                  <p:cNvPr id="4" name="Rectangle 3">
                    <a:extLst>
                      <a:ext uri="{FF2B5EF4-FFF2-40B4-BE49-F238E27FC236}">
                        <a16:creationId xmlns:a16="http://schemas.microsoft.com/office/drawing/2014/main" id="{7075455D-0E30-46C7-9F96-C67D4B56D2EC}"/>
                      </a:ext>
                    </a:extLst>
                  </p:cNvPr>
                  <p:cNvSpPr/>
                  <p:nvPr/>
                </p:nvSpPr>
                <p:spPr>
                  <a:xfrm>
                    <a:off x="7648575" y="1677111"/>
                    <a:ext cx="3581400" cy="4276013"/>
                  </a:xfrm>
                  <a:prstGeom prst="rect">
                    <a:avLst/>
                  </a:prstGeom>
                  <a:ln w="28575"/>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6C7B2048-73A4-4849-9047-6FBDAA8163E1}"/>
                      </a:ext>
                    </a:extLst>
                  </p:cNvPr>
                  <p:cNvCxnSpPr>
                    <a:cxnSpLocks/>
                  </p:cNvCxnSpPr>
                  <p:nvPr/>
                </p:nvCxnSpPr>
                <p:spPr>
                  <a:xfrm flipV="1">
                    <a:off x="10604182" y="3661926"/>
                    <a:ext cx="0" cy="2291200"/>
                  </a:xfrm>
                  <a:prstGeom prst="line">
                    <a:avLst/>
                  </a:prstGeom>
                  <a:ln w="28575">
                    <a:prstDash val="lgDashDot"/>
                  </a:ln>
                </p:spPr>
                <p:style>
                  <a:lnRef idx="3">
                    <a:schemeClr val="dk1"/>
                  </a:lnRef>
                  <a:fillRef idx="0">
                    <a:schemeClr val="dk1"/>
                  </a:fillRef>
                  <a:effectRef idx="2">
                    <a:schemeClr val="dk1"/>
                  </a:effectRef>
                  <a:fontRef idx="minor">
                    <a:schemeClr val="tx1"/>
                  </a:fontRef>
                </p:style>
              </p:cxnSp>
              <p:cxnSp>
                <p:nvCxnSpPr>
                  <p:cNvPr id="13" name="Straight Connector 12">
                    <a:extLst>
                      <a:ext uri="{FF2B5EF4-FFF2-40B4-BE49-F238E27FC236}">
                        <a16:creationId xmlns:a16="http://schemas.microsoft.com/office/drawing/2014/main" id="{F6A4504A-13AB-4E93-AC39-4D399B97F09E}"/>
                      </a:ext>
                    </a:extLst>
                  </p:cNvPr>
                  <p:cNvCxnSpPr>
                    <a:cxnSpLocks/>
                  </p:cNvCxnSpPr>
                  <p:nvPr/>
                </p:nvCxnSpPr>
                <p:spPr>
                  <a:xfrm flipH="1">
                    <a:off x="7648576" y="3661926"/>
                    <a:ext cx="2955606" cy="1"/>
                  </a:xfrm>
                  <a:prstGeom prst="line">
                    <a:avLst/>
                  </a:prstGeom>
                  <a:ln w="28575">
                    <a:prstDash val="lgDashDot"/>
                  </a:ln>
                </p:spPr>
                <p:style>
                  <a:lnRef idx="3">
                    <a:schemeClr val="dk1"/>
                  </a:lnRef>
                  <a:fillRef idx="0">
                    <a:schemeClr val="dk1"/>
                  </a:fillRef>
                  <a:effectRef idx="2">
                    <a:schemeClr val="dk1"/>
                  </a:effectRef>
                  <a:fontRef idx="minor">
                    <a:schemeClr val="tx1"/>
                  </a:fontRef>
                </p:style>
              </p:cxnSp>
            </p:grpSp>
            <p:sp>
              <p:nvSpPr>
                <p:cNvPr id="21" name="TextBox 20">
                  <a:extLst>
                    <a:ext uri="{FF2B5EF4-FFF2-40B4-BE49-F238E27FC236}">
                      <a16:creationId xmlns:a16="http://schemas.microsoft.com/office/drawing/2014/main" id="{C37AAB06-2525-4A27-9EDA-7439E0DD7C8C}"/>
                    </a:ext>
                  </a:extLst>
                </p:cNvPr>
                <p:cNvSpPr txBox="1"/>
                <p:nvPr/>
              </p:nvSpPr>
              <p:spPr>
                <a:xfrm>
                  <a:off x="8153401" y="2346352"/>
                  <a:ext cx="2571748" cy="646331"/>
                </a:xfrm>
                <a:prstGeom prst="rect">
                  <a:avLst/>
                </a:prstGeom>
                <a:noFill/>
              </p:spPr>
              <p:txBody>
                <a:bodyPr wrap="square" rtlCol="0">
                  <a:spAutoFit/>
                </a:bodyPr>
                <a:lstStyle/>
                <a:p>
                  <a:pPr algn="ctr"/>
                  <a:r>
                    <a:rPr lang="en-US"/>
                    <a:t>New Lot A </a:t>
                  </a:r>
                </a:p>
                <a:p>
                  <a:pPr algn="ctr"/>
                  <a:r>
                    <a:rPr lang="en-US"/>
                    <a:t>6,000 square feet</a:t>
                  </a:r>
                </a:p>
              </p:txBody>
            </p:sp>
            <p:sp>
              <p:nvSpPr>
                <p:cNvPr id="22" name="TextBox 21">
                  <a:extLst>
                    <a:ext uri="{FF2B5EF4-FFF2-40B4-BE49-F238E27FC236}">
                      <a16:creationId xmlns:a16="http://schemas.microsoft.com/office/drawing/2014/main" id="{8EAE2C99-1363-473F-B78B-2E62095B2E9B}"/>
                    </a:ext>
                  </a:extLst>
                </p:cNvPr>
                <p:cNvSpPr txBox="1"/>
                <p:nvPr/>
              </p:nvSpPr>
              <p:spPr>
                <a:xfrm>
                  <a:off x="8267702" y="4484360"/>
                  <a:ext cx="1914519" cy="646331"/>
                </a:xfrm>
                <a:prstGeom prst="rect">
                  <a:avLst/>
                </a:prstGeom>
                <a:noFill/>
              </p:spPr>
              <p:txBody>
                <a:bodyPr wrap="square" rtlCol="0">
                  <a:spAutoFit/>
                </a:bodyPr>
                <a:lstStyle/>
                <a:p>
                  <a:pPr algn="ctr"/>
                  <a:r>
                    <a:rPr lang="en-US"/>
                    <a:t>New Lot B</a:t>
                  </a:r>
                </a:p>
                <a:p>
                  <a:pPr algn="ctr"/>
                  <a:r>
                    <a:rPr lang="en-US"/>
                    <a:t>4,000 square feet</a:t>
                  </a:r>
                </a:p>
              </p:txBody>
            </p:sp>
          </p:grpSp>
          <p:sp>
            <p:nvSpPr>
              <p:cNvPr id="25" name="TextBox 24">
                <a:extLst>
                  <a:ext uri="{FF2B5EF4-FFF2-40B4-BE49-F238E27FC236}">
                    <a16:creationId xmlns:a16="http://schemas.microsoft.com/office/drawing/2014/main" id="{48FEA3CD-E6F4-47AE-BC16-A57F9F870BCF}"/>
                  </a:ext>
                </a:extLst>
              </p:cNvPr>
              <p:cNvSpPr txBox="1"/>
              <p:nvPr/>
            </p:nvSpPr>
            <p:spPr>
              <a:xfrm>
                <a:off x="9058626" y="5945175"/>
                <a:ext cx="2581275" cy="369332"/>
              </a:xfrm>
              <a:prstGeom prst="rect">
                <a:avLst/>
              </a:prstGeom>
              <a:noFill/>
            </p:spPr>
            <p:txBody>
              <a:bodyPr wrap="square" rtlCol="0">
                <a:spAutoFit/>
              </a:bodyPr>
              <a:lstStyle/>
              <a:p>
                <a:r>
                  <a:rPr lang="en-US"/>
                  <a:t>Elm Street</a:t>
                </a:r>
              </a:p>
            </p:txBody>
          </p:sp>
        </p:grpSp>
        <p:sp>
          <p:nvSpPr>
            <p:cNvPr id="27" name="TextBox 26">
              <a:extLst>
                <a:ext uri="{FF2B5EF4-FFF2-40B4-BE49-F238E27FC236}">
                  <a16:creationId xmlns:a16="http://schemas.microsoft.com/office/drawing/2014/main" id="{F04D3CF2-23DD-47CB-8354-6430D5AB4056}"/>
                </a:ext>
              </a:extLst>
            </p:cNvPr>
            <p:cNvSpPr txBox="1"/>
            <p:nvPr/>
          </p:nvSpPr>
          <p:spPr>
            <a:xfrm>
              <a:off x="7498814" y="1304514"/>
              <a:ext cx="3249867" cy="369332"/>
            </a:xfrm>
            <a:prstGeom prst="rect">
              <a:avLst/>
            </a:prstGeom>
            <a:noFill/>
          </p:spPr>
          <p:txBody>
            <a:bodyPr wrap="square" rtlCol="0">
              <a:spAutoFit/>
            </a:bodyPr>
            <a:lstStyle/>
            <a:p>
              <a:r>
                <a:rPr lang="en-US" sz="1600"/>
                <a:t>Existing 10,000 square foot lot</a:t>
              </a:r>
            </a:p>
          </p:txBody>
        </p:sp>
      </p:grpSp>
    </p:spTree>
    <p:extLst>
      <p:ext uri="{BB962C8B-B14F-4D97-AF65-F5344CB8AC3E}">
        <p14:creationId xmlns:p14="http://schemas.microsoft.com/office/powerpoint/2010/main" val="1503639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SB 9 “Urban Lot Splits” - continued</a:t>
            </a:r>
          </a:p>
        </p:txBody>
      </p:sp>
      <p:sp>
        <p:nvSpPr>
          <p:cNvPr id="3" name="Content Placeholder 2"/>
          <p:cNvSpPr>
            <a:spLocks noGrp="1"/>
          </p:cNvSpPr>
          <p:nvPr>
            <p:ph idx="1"/>
          </p:nvPr>
        </p:nvSpPr>
        <p:spPr>
          <a:xfrm>
            <a:off x="797668" y="1767345"/>
            <a:ext cx="10515600" cy="4351338"/>
          </a:xfrm>
        </p:spPr>
        <p:txBody>
          <a:bodyPr vert="horz" lIns="91440" tIns="45720" rIns="91440" bIns="45720" rtlCol="0" anchor="t">
            <a:normAutofit lnSpcReduction="10000"/>
          </a:bodyPr>
          <a:lstStyle/>
          <a:p>
            <a:r>
              <a:rPr lang="en-US" dirty="0"/>
              <a:t>Owner-occupancy requirement: Applicant must attest they plan to live on one of the lots for at least 3 years</a:t>
            </a:r>
          </a:p>
          <a:p>
            <a:r>
              <a:rPr lang="en-US" dirty="0"/>
              <a:t>Same applicant cannot subdivide adjoining lots</a:t>
            </a:r>
          </a:p>
          <a:p>
            <a:r>
              <a:rPr lang="en-US" dirty="0"/>
              <a:t>Lot can only be subdivided once</a:t>
            </a:r>
          </a:p>
          <a:p>
            <a:r>
              <a:rPr lang="en-US" dirty="0"/>
              <a:t>Ministerial approval – no CEQA review</a:t>
            </a:r>
          </a:p>
          <a:p>
            <a:r>
              <a:rPr lang="en-US" dirty="0"/>
              <a:t>Access and Utility Requirements:</a:t>
            </a:r>
          </a:p>
          <a:p>
            <a:pPr lvl="1"/>
            <a:r>
              <a:rPr lang="en-US" dirty="0"/>
              <a:t>May require property has access to a public right-of-way</a:t>
            </a:r>
          </a:p>
          <a:p>
            <a:pPr lvl="1"/>
            <a:r>
              <a:rPr lang="en-US" dirty="0"/>
              <a:t>May require easements for public services (e.g. utilities) </a:t>
            </a:r>
          </a:p>
          <a:p>
            <a:pPr lvl="1"/>
            <a:r>
              <a:rPr lang="en-US" dirty="0"/>
              <a:t>May not require right-of-way dedication or construction of off-site improvements</a:t>
            </a:r>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Tree>
    <p:extLst>
      <p:ext uri="{BB962C8B-B14F-4D97-AF65-F5344CB8AC3E}">
        <p14:creationId xmlns:p14="http://schemas.microsoft.com/office/powerpoint/2010/main" val="37784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SB 9 – Excluded Lands</a:t>
            </a:r>
          </a:p>
        </p:txBody>
      </p:sp>
      <p:sp>
        <p:nvSpPr>
          <p:cNvPr id="3" name="Content Placeholder 2"/>
          <p:cNvSpPr>
            <a:spLocks noGrp="1"/>
          </p:cNvSpPr>
          <p:nvPr>
            <p:ph idx="1"/>
          </p:nvPr>
        </p:nvSpPr>
        <p:spPr>
          <a:xfrm>
            <a:off x="935476" y="1540365"/>
            <a:ext cx="10515599" cy="4545892"/>
          </a:xfrm>
        </p:spPr>
        <p:txBody>
          <a:bodyPr vert="horz" lIns="91440" tIns="45720" rIns="91440" bIns="45720" rtlCol="0" anchor="t">
            <a:normAutofit fontScale="85000" lnSpcReduction="20000"/>
          </a:bodyPr>
          <a:lstStyle/>
          <a:p>
            <a:pPr marL="514350" indent="-514350">
              <a:buAutoNum type="arabicPeriod"/>
            </a:pPr>
            <a:r>
              <a:rPr lang="en-US" dirty="0"/>
              <a:t>Protected farmlands</a:t>
            </a:r>
          </a:p>
          <a:p>
            <a:pPr marL="514350" indent="-514350">
              <a:spcBef>
                <a:spcPts val="1300"/>
              </a:spcBef>
              <a:buAutoNum type="arabicPeriod"/>
            </a:pPr>
            <a:r>
              <a:rPr lang="en-US" dirty="0"/>
              <a:t>Wetlands</a:t>
            </a:r>
            <a:endParaRPr lang="en-US" dirty="0">
              <a:cs typeface="Calibri" panose="020F0502020204030204"/>
            </a:endParaRPr>
          </a:p>
          <a:p>
            <a:pPr marL="514350" indent="-514350">
              <a:spcBef>
                <a:spcPts val="1300"/>
              </a:spcBef>
              <a:buAutoNum type="arabicPeriod"/>
            </a:pPr>
            <a:r>
              <a:rPr lang="en-US" dirty="0"/>
              <a:t>Within a very high fire hazard severity zone, unless certain requirements are met</a:t>
            </a:r>
            <a:endParaRPr lang="en-US" dirty="0">
              <a:cs typeface="Calibri" panose="020F0502020204030204"/>
            </a:endParaRPr>
          </a:p>
          <a:p>
            <a:pPr marL="514350" indent="-514350">
              <a:spcBef>
                <a:spcPts val="1300"/>
              </a:spcBef>
              <a:buAutoNum type="arabicPeriod"/>
            </a:pPr>
            <a:r>
              <a:rPr lang="en-US" dirty="0"/>
              <a:t>A hazardous waste site</a:t>
            </a:r>
            <a:endParaRPr lang="en-US" dirty="0">
              <a:cs typeface="Calibri" panose="020F0502020204030204"/>
            </a:endParaRPr>
          </a:p>
          <a:p>
            <a:pPr marL="514350" indent="-514350">
              <a:spcBef>
                <a:spcPts val="1300"/>
              </a:spcBef>
              <a:buAutoNum type="arabicPeriod"/>
            </a:pPr>
            <a:r>
              <a:rPr lang="en-US" dirty="0"/>
              <a:t>Within delineated earthquake fault zone, unless the project design meets building codes for such a zone </a:t>
            </a:r>
            <a:endParaRPr lang="en-US" dirty="0">
              <a:cs typeface="Calibri" panose="020F0502020204030204"/>
            </a:endParaRPr>
          </a:p>
          <a:p>
            <a:pPr marL="514350" indent="-514350">
              <a:buAutoNum type="arabicPeriod"/>
            </a:pPr>
            <a:r>
              <a:rPr lang="en-US" dirty="0">
                <a:ea typeface="+mn-lt"/>
                <a:cs typeface="+mn-lt"/>
              </a:rPr>
              <a:t>Within special flood hazard area or regulatory floodway, unless certain requirements are met</a:t>
            </a:r>
          </a:p>
          <a:p>
            <a:pPr marL="514350" indent="-514350">
              <a:buAutoNum type="arabicPeriod"/>
            </a:pPr>
            <a:r>
              <a:rPr lang="en-US" dirty="0">
                <a:ea typeface="+mn-lt"/>
                <a:cs typeface="+mn-lt"/>
              </a:rPr>
              <a:t>Lands protected for conservation</a:t>
            </a:r>
          </a:p>
          <a:p>
            <a:pPr marL="514350" indent="-514350">
              <a:buAutoNum type="arabicPeriod"/>
            </a:pPr>
            <a:r>
              <a:rPr lang="en-US" dirty="0">
                <a:ea typeface="+mn-lt"/>
                <a:cs typeface="+mn-lt"/>
              </a:rPr>
              <a:t>Habitat for protected species</a:t>
            </a:r>
          </a:p>
          <a:p>
            <a:pPr marL="514350" indent="-514350">
              <a:buAutoNum type="arabicPeriod"/>
            </a:pPr>
            <a:r>
              <a:rPr lang="en-US" dirty="0">
                <a:ea typeface="+mn-lt"/>
                <a:cs typeface="+mn-lt"/>
              </a:rPr>
              <a:t>Within a historic district or on a site that is designated as historic</a:t>
            </a:r>
          </a:p>
          <a:p>
            <a:pPr marL="514350" indent="-514350">
              <a:spcBef>
                <a:spcPts val="1300"/>
              </a:spcBef>
              <a:buAutoNum type="arabicPeriod"/>
            </a:pPr>
            <a:endParaRPr lang="en-US" dirty="0">
              <a:cs typeface="Calibri" panose="020F0502020204030204"/>
            </a:endParaRPr>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
        <p:nvSpPr>
          <p:cNvPr id="12" name="Content Placeholder 2">
            <a:extLst>
              <a:ext uri="{FF2B5EF4-FFF2-40B4-BE49-F238E27FC236}">
                <a16:creationId xmlns:a16="http://schemas.microsoft.com/office/drawing/2014/main" id="{43F79370-07EE-4150-8CA7-57C592BA7F4C}"/>
              </a:ext>
            </a:extLst>
          </p:cNvPr>
          <p:cNvSpPr>
            <a:spLocks noGrp="1"/>
          </p:cNvSpPr>
          <p:nvPr/>
        </p:nvSpPr>
        <p:spPr>
          <a:xfrm>
            <a:off x="6293795" y="1483621"/>
            <a:ext cx="542903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Clr>
                <a:srgbClr val="975485"/>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975485"/>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975485"/>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975485"/>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97548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cs typeface="Calibri" panose="020F0502020204030204"/>
            </a:endParaRPr>
          </a:p>
        </p:txBody>
      </p:sp>
    </p:spTree>
    <p:extLst>
      <p:ext uri="{BB962C8B-B14F-4D97-AF65-F5344CB8AC3E}">
        <p14:creationId xmlns:p14="http://schemas.microsoft.com/office/powerpoint/2010/main" val="25029032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SB 9 – Protection for Existing Housing</a:t>
            </a:r>
          </a:p>
        </p:txBody>
      </p:sp>
      <p:sp>
        <p:nvSpPr>
          <p:cNvPr id="3" name="Content Placeholder 2"/>
          <p:cNvSpPr>
            <a:spLocks noGrp="1"/>
          </p:cNvSpPr>
          <p:nvPr>
            <p:ph idx="1"/>
          </p:nvPr>
        </p:nvSpPr>
        <p:spPr>
          <a:xfrm>
            <a:off x="1097604" y="1783558"/>
            <a:ext cx="10515600" cy="4351338"/>
          </a:xfrm>
        </p:spPr>
        <p:txBody>
          <a:bodyPr/>
          <a:lstStyle/>
          <a:p>
            <a:r>
              <a:rPr lang="en-US" dirty="0"/>
              <a:t>Units created by SB 9 cannot be rented for terms of 30 days or less. </a:t>
            </a:r>
          </a:p>
          <a:p>
            <a:r>
              <a:rPr lang="en-US" dirty="0"/>
              <a:t>Projects cannot alter or demolish the following:</a:t>
            </a:r>
          </a:p>
          <a:p>
            <a:pPr lvl="1"/>
            <a:r>
              <a:rPr lang="en-US" dirty="0"/>
              <a:t>Rent controlled units</a:t>
            </a:r>
          </a:p>
          <a:p>
            <a:pPr lvl="1"/>
            <a:r>
              <a:rPr lang="en-US" dirty="0"/>
              <a:t>Deed restricted affordable units</a:t>
            </a:r>
          </a:p>
          <a:p>
            <a:pPr lvl="1"/>
            <a:r>
              <a:rPr lang="en-US" dirty="0"/>
              <a:t>Units where the Ellis Act has been exercised to remove the unit from the rental market</a:t>
            </a:r>
          </a:p>
          <a:p>
            <a:pPr lvl="1"/>
            <a:r>
              <a:rPr lang="en-US" dirty="0"/>
              <a:t>Units that have been occupied by a tenant in the last three years</a:t>
            </a:r>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Tree>
    <p:extLst>
      <p:ext uri="{BB962C8B-B14F-4D97-AF65-F5344CB8AC3E}">
        <p14:creationId xmlns:p14="http://schemas.microsoft.com/office/powerpoint/2010/main" val="304102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SB 9 – Development Standards</a:t>
            </a:r>
          </a:p>
        </p:txBody>
      </p:sp>
      <p:sp>
        <p:nvSpPr>
          <p:cNvPr id="3" name="Content Placeholder 2"/>
          <p:cNvSpPr>
            <a:spLocks noGrp="1"/>
          </p:cNvSpPr>
          <p:nvPr>
            <p:ph idx="1"/>
          </p:nvPr>
        </p:nvSpPr>
        <p:spPr/>
        <p:txBody>
          <a:bodyPr vert="horz" lIns="91440" tIns="45720" rIns="91440" bIns="45720" rtlCol="0" anchor="t">
            <a:normAutofit/>
          </a:bodyPr>
          <a:lstStyle/>
          <a:p>
            <a:r>
              <a:rPr lang="en-US" dirty="0"/>
              <a:t>Cannot require more than 4-foot side and rear setbacks</a:t>
            </a:r>
          </a:p>
          <a:p>
            <a:r>
              <a:rPr lang="en-US" dirty="0"/>
              <a:t>Cannot require any setback for existing structures</a:t>
            </a:r>
          </a:p>
          <a:p>
            <a:r>
              <a:rPr lang="en-US" dirty="0"/>
              <a:t>Must allow construction of attached units</a:t>
            </a:r>
          </a:p>
          <a:p>
            <a:pPr lvl="1"/>
            <a:r>
              <a:rPr lang="en-US" dirty="0"/>
              <a:t>Attached units must be designed to standards required for selling individually</a:t>
            </a:r>
          </a:p>
          <a:p>
            <a:r>
              <a:rPr lang="en-US" dirty="0"/>
              <a:t>Cities may apply </a:t>
            </a:r>
            <a:r>
              <a:rPr lang="en-US" i="1" dirty="0"/>
              <a:t>objective</a:t>
            </a:r>
            <a:r>
              <a:rPr lang="en-US" dirty="0"/>
              <a:t> development standards</a:t>
            </a:r>
          </a:p>
          <a:p>
            <a:pPr lvl="1"/>
            <a:r>
              <a:rPr lang="en-US" dirty="0"/>
              <a:t>Cannot conflict with mandatory standards </a:t>
            </a:r>
          </a:p>
          <a:p>
            <a:pPr lvl="1"/>
            <a:r>
              <a:rPr lang="en-US" dirty="0"/>
              <a:t>Must allow construction of at least 800 square foot units</a:t>
            </a:r>
          </a:p>
          <a:p>
            <a:pPr lvl="1"/>
            <a:r>
              <a:rPr lang="en-US" i="1" dirty="0"/>
              <a:t>Objective: </a:t>
            </a:r>
            <a:r>
              <a:rPr lang="en-US" dirty="0"/>
              <a:t>standards that involve no personal or subjective judgment by a public official and are uniformly verifiable by reference to an external and uniform benchmark or criterion</a:t>
            </a:r>
            <a:endParaRPr lang="en-US" i="1" dirty="0"/>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Tree>
    <p:extLst>
      <p:ext uri="{BB962C8B-B14F-4D97-AF65-F5344CB8AC3E}">
        <p14:creationId xmlns:p14="http://schemas.microsoft.com/office/powerpoint/2010/main" val="2042956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2501"/>
            <a:ext cx="10515600" cy="962446"/>
          </a:xfrm>
        </p:spPr>
        <p:txBody>
          <a:bodyPr>
            <a:normAutofit/>
          </a:bodyPr>
          <a:lstStyle/>
          <a:p>
            <a:r>
              <a:rPr lang="en-US" sz="4000" b="1" u="sng">
                <a:solidFill>
                  <a:srgbClr val="975485"/>
                </a:solidFill>
                <a:latin typeface="Century Gothic"/>
              </a:rPr>
              <a:t>SB 9 - Parking</a:t>
            </a:r>
          </a:p>
        </p:txBody>
      </p:sp>
      <p:sp>
        <p:nvSpPr>
          <p:cNvPr id="3" name="Content Placeholder 2"/>
          <p:cNvSpPr>
            <a:spLocks noGrp="1"/>
          </p:cNvSpPr>
          <p:nvPr>
            <p:ph idx="1"/>
          </p:nvPr>
        </p:nvSpPr>
        <p:spPr/>
        <p:txBody>
          <a:bodyPr vert="horz" lIns="91440" tIns="45720" rIns="91440" bIns="45720" rtlCol="0" anchor="t">
            <a:normAutofit lnSpcReduction="10000"/>
          </a:bodyPr>
          <a:lstStyle/>
          <a:p>
            <a:r>
              <a:rPr lang="en-US" dirty="0"/>
              <a:t>No more than 1 parking space per unit is required</a:t>
            </a:r>
          </a:p>
          <a:p>
            <a:r>
              <a:rPr lang="en-US" dirty="0"/>
              <a:t>No parking required for projects within ½ mile of “high quality transit corridor” or “major transit stop”, or if there is a car share vehicle on the block. </a:t>
            </a:r>
          </a:p>
          <a:p>
            <a:pPr lvl="1"/>
            <a:r>
              <a:rPr lang="en-US" dirty="0"/>
              <a:t>“High quality transit corridor” is defined as a corridor with fixed route bus service with service intervals no longer than 15 minutes during peak commute hours.</a:t>
            </a:r>
          </a:p>
          <a:p>
            <a:pPr lvl="1"/>
            <a:r>
              <a:rPr lang="en-US" dirty="0"/>
              <a:t>“Major transit stop” is a rail or bus rapid transit stop, or the intersection of two or more major bus routes with a frequency of service interval of 15 minutes or less during the morning and afternoon peak commute periods.</a:t>
            </a:r>
          </a:p>
          <a:p>
            <a:r>
              <a:rPr lang="en-US" dirty="0"/>
              <a:t>ADUs can use current parking exceptions</a:t>
            </a:r>
          </a:p>
          <a:p>
            <a:pPr lvl="1"/>
            <a:endParaRPr lang="en-US" dirty="0">
              <a:highlight>
                <a:srgbClr val="FFFF00"/>
              </a:highlight>
            </a:endParaRPr>
          </a:p>
        </p:txBody>
      </p:sp>
      <p:sp>
        <p:nvSpPr>
          <p:cNvPr id="8" name="Rectangle 7"/>
          <p:cNvSpPr/>
          <p:nvPr/>
        </p:nvSpPr>
        <p:spPr>
          <a:xfrm>
            <a:off x="0" y="6307348"/>
            <a:ext cx="12192000" cy="550652"/>
          </a:xfrm>
          <a:prstGeom prst="rect">
            <a:avLst/>
          </a:prstGeom>
          <a:solidFill>
            <a:srgbClr val="97548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TextBox 8"/>
          <p:cNvSpPr txBox="1"/>
          <p:nvPr/>
        </p:nvSpPr>
        <p:spPr>
          <a:xfrm>
            <a:off x="9191625" y="6444175"/>
            <a:ext cx="2863215" cy="276999"/>
          </a:xfrm>
          <a:prstGeom prst="rect">
            <a:avLst/>
          </a:prstGeom>
          <a:noFill/>
        </p:spPr>
        <p:txBody>
          <a:bodyPr wrap="square" rtlCol="0">
            <a:spAutoFit/>
          </a:bodyPr>
          <a:lstStyle/>
          <a:p>
            <a:pPr algn="r"/>
            <a:r>
              <a:rPr lang="en-US" sz="1200" b="1">
                <a:solidFill>
                  <a:schemeClr val="bg1"/>
                </a:solidFill>
                <a:latin typeface="Century Gothic" panose="020B0502020202020204" pitchFamily="34" charset="0"/>
              </a:rPr>
              <a:t>www.sanjoseca.gov/planning</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59" y="6289930"/>
            <a:ext cx="926966" cy="617977"/>
          </a:xfrm>
          <a:prstGeom prst="rect">
            <a:avLst/>
          </a:prstGeom>
        </p:spPr>
      </p:pic>
    </p:spTree>
    <p:extLst>
      <p:ext uri="{BB962C8B-B14F-4D97-AF65-F5344CB8AC3E}">
        <p14:creationId xmlns:p14="http://schemas.microsoft.com/office/powerpoint/2010/main" val="1103289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TM02900771[[fn=Slice]]</Template>
  <TotalTime>3369</TotalTime>
  <Words>1826</Words>
  <Application>Microsoft Office PowerPoint</Application>
  <PresentationFormat>Widescreen</PresentationFormat>
  <Paragraphs>206</Paragraphs>
  <Slides>24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Century Gothic</vt:lpstr>
      <vt:lpstr>Office Theme</vt:lpstr>
      <vt:lpstr>Overview of Senate Bills 9 &amp; 10 and Implications to Planning Policy &amp; Zoning Regulations   Planning Commission Study Session</vt:lpstr>
      <vt:lpstr>Agenda</vt:lpstr>
      <vt:lpstr>Senate Bill 9 - Overview</vt:lpstr>
      <vt:lpstr>SB 9 “Urban Lot Splits”</vt:lpstr>
      <vt:lpstr>SB 9 “Urban Lot Splits” - continued</vt:lpstr>
      <vt:lpstr>SB 9 – Excluded Lands</vt:lpstr>
      <vt:lpstr>SB 9 – Protection for Existing Housing</vt:lpstr>
      <vt:lpstr>SB 9 – Development Standards</vt:lpstr>
      <vt:lpstr>SB 9 - Parking</vt:lpstr>
      <vt:lpstr>SB 9 – Number of Units Allowed</vt:lpstr>
      <vt:lpstr>SB 9 – Example 1</vt:lpstr>
      <vt:lpstr>SB 9 – Example 2</vt:lpstr>
      <vt:lpstr>SB 9 – Example 3</vt:lpstr>
      <vt:lpstr>SB 9 – Example 4</vt:lpstr>
      <vt:lpstr>Implementing SB 9 in San Jose</vt:lpstr>
      <vt:lpstr>SB 9 - Practical Implications</vt:lpstr>
      <vt:lpstr>SB 9 - Implementation</vt:lpstr>
      <vt:lpstr>SB 9 – Implementation - continued</vt:lpstr>
      <vt:lpstr>SB 9 and SB 330</vt:lpstr>
      <vt:lpstr>Implementing SB 9 - Considerations</vt:lpstr>
      <vt:lpstr>About Senate Bill 10</vt:lpstr>
      <vt:lpstr>Senate Bill 10 - Overview</vt:lpstr>
      <vt:lpstr>Conclusion</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Shelley</dc:creator>
  <cp:lastModifiedBy>Davis, Martina</cp:lastModifiedBy>
  <cp:revision>2</cp:revision>
  <cp:lastPrinted>2016-08-29T16:30:42Z</cp:lastPrinted>
  <dcterms:created xsi:type="dcterms:W3CDTF">2016-08-22T23:51:37Z</dcterms:created>
  <dcterms:modified xsi:type="dcterms:W3CDTF">2021-12-01T00:45:04Z</dcterms:modified>
</cp:coreProperties>
</file>