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5"/>
  </p:handoutMasterIdLst>
  <p:sldIdLst>
    <p:sldId id="262" r:id="rId2"/>
    <p:sldId id="263" r:id="rId3"/>
    <p:sldId id="292" r:id="rId4"/>
    <p:sldId id="282" r:id="rId5"/>
    <p:sldId id="286" r:id="rId6"/>
    <p:sldId id="287" r:id="rId7"/>
    <p:sldId id="295" r:id="rId8"/>
    <p:sldId id="296" r:id="rId9"/>
    <p:sldId id="283" r:id="rId10"/>
    <p:sldId id="293" r:id="rId11"/>
    <p:sldId id="288" r:id="rId12"/>
    <p:sldId id="289" r:id="rId13"/>
    <p:sldId id="284" r:id="rId14"/>
    <p:sldId id="297" r:id="rId15"/>
    <p:sldId id="298" r:id="rId16"/>
    <p:sldId id="299" r:id="rId17"/>
    <p:sldId id="290" r:id="rId18"/>
    <p:sldId id="302" r:id="rId19"/>
    <p:sldId id="265" r:id="rId20"/>
    <p:sldId id="266" r:id="rId21"/>
    <p:sldId id="270" r:id="rId22"/>
    <p:sldId id="271" r:id="rId23"/>
    <p:sldId id="272" r:id="rId24"/>
    <p:sldId id="291" r:id="rId25"/>
    <p:sldId id="300" r:id="rId26"/>
    <p:sldId id="279" r:id="rId27"/>
    <p:sldId id="273" r:id="rId28"/>
    <p:sldId id="274" r:id="rId29"/>
    <p:sldId id="275" r:id="rId30"/>
    <p:sldId id="276" r:id="rId31"/>
    <p:sldId id="294" r:id="rId32"/>
    <p:sldId id="277" r:id="rId33"/>
    <p:sldId id="278"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5A22"/>
    <a:srgbClr val="00AEEF"/>
    <a:srgbClr val="975485"/>
    <a:srgbClr val="5868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showGuides="1">
      <p:cViewPr varScale="1">
        <p:scale>
          <a:sx n="72" d="100"/>
          <a:sy n="72" d="100"/>
        </p:scale>
        <p:origin x="534" y="5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02" d="100"/>
          <a:sy n="102" d="100"/>
        </p:scale>
        <p:origin x="3444"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1068687-F212-4145-B983-395D8F07E780}" type="datetimeFigureOut">
              <a:rPr lang="en-US" smtClean="0"/>
              <a:t>9/29/2023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729BCF4-8DF8-4670-8EE5-96F249AFD86A}" type="slidenum">
              <a:rPr lang="en-US" smtClean="0"/>
              <a:t>‹#›</a:t>
            </a:fld>
            <a:endParaRPr lang="en-US"/>
          </a:p>
        </p:txBody>
      </p:sp>
    </p:spTree>
    <p:extLst>
      <p:ext uri="{BB962C8B-B14F-4D97-AF65-F5344CB8AC3E}">
        <p14:creationId xmlns:p14="http://schemas.microsoft.com/office/powerpoint/2010/main" val="33426261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4345"/>
            <a:ext cx="7287768" cy="2971800"/>
          </a:xfrm>
        </p:spPr>
        <p:txBody>
          <a:bodyPr anchor="b"/>
          <a:lstStyle>
            <a:lvl1pPr algn="l">
              <a:defRPr lang="en-US" sz="4800" kern="1200" dirty="0" smtClean="0">
                <a:solidFill>
                  <a:schemeClr val="tx1"/>
                </a:solidFill>
                <a:latin typeface="Century Gothic" panose="020B0502020202020204" pitchFamily="34" charset="0"/>
                <a:ea typeface="+mj-ea"/>
                <a:cs typeface="+mj-cs"/>
              </a:defRPr>
            </a:lvl1pPr>
          </a:lstStyle>
          <a:p>
            <a:r>
              <a:rPr lang="en-US" dirty="0"/>
              <a:t>Click to edit Master title style</a:t>
            </a:r>
          </a:p>
        </p:txBody>
      </p:sp>
      <p:sp>
        <p:nvSpPr>
          <p:cNvPr id="3" name="Subtitle 2"/>
          <p:cNvSpPr>
            <a:spLocks noGrp="1"/>
          </p:cNvSpPr>
          <p:nvPr>
            <p:ph type="subTitle" idx="1"/>
          </p:nvPr>
        </p:nvSpPr>
        <p:spPr>
          <a:xfrm>
            <a:off x="685800" y="3848100"/>
            <a:ext cx="7287768" cy="1655762"/>
          </a:xfrm>
        </p:spPr>
        <p:txBody>
          <a:bodyPr>
            <a:normAutofit/>
          </a:bodyPr>
          <a:lstStyle>
            <a:lvl1pPr marL="0" indent="0" algn="l">
              <a:buNone/>
              <a:defRPr lang="en-US" sz="2800" kern="1200" dirty="0">
                <a:solidFill>
                  <a:schemeClr val="tx1"/>
                </a:solidFill>
                <a:latin typeface="Century Gothic" panose="020B0502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342F09B-39D7-4906-AF9D-3A0914092803}"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FF66A-F723-4C1D-9509-AB40D3FB918A}" type="slidenum">
              <a:rPr lang="en-US" smtClean="0"/>
              <a:t>‹#›</a:t>
            </a:fld>
            <a:endParaRPr lang="en-US"/>
          </a:p>
        </p:txBody>
      </p:sp>
    </p:spTree>
    <p:extLst>
      <p:ext uri="{BB962C8B-B14F-4D97-AF65-F5344CB8AC3E}">
        <p14:creationId xmlns:p14="http://schemas.microsoft.com/office/powerpoint/2010/main" val="4878621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42F09B-39D7-4906-AF9D-3A0914092803}"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FF66A-F723-4C1D-9509-AB40D3FB918A}" type="slidenum">
              <a:rPr lang="en-US" smtClean="0"/>
              <a:t>‹#›</a:t>
            </a:fld>
            <a:endParaRPr lang="en-US"/>
          </a:p>
        </p:txBody>
      </p:sp>
    </p:spTree>
    <p:extLst>
      <p:ext uri="{BB962C8B-B14F-4D97-AF65-F5344CB8AC3E}">
        <p14:creationId xmlns:p14="http://schemas.microsoft.com/office/powerpoint/2010/main" val="2697458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42F09B-39D7-4906-AF9D-3A0914092803}"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FF66A-F723-4C1D-9509-AB40D3FB918A}" type="slidenum">
              <a:rPr lang="en-US" smtClean="0"/>
              <a:t>‹#›</a:t>
            </a:fld>
            <a:endParaRPr lang="en-US"/>
          </a:p>
        </p:txBody>
      </p:sp>
    </p:spTree>
    <p:extLst>
      <p:ext uri="{BB962C8B-B14F-4D97-AF65-F5344CB8AC3E}">
        <p14:creationId xmlns:p14="http://schemas.microsoft.com/office/powerpoint/2010/main" val="352897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200">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975485"/>
              </a:buClr>
              <a:defRPr/>
            </a:lvl1pPr>
            <a:lvl2pPr>
              <a:buClr>
                <a:srgbClr val="00AEEF"/>
              </a:buClr>
              <a:defRPr/>
            </a:lvl2pPr>
            <a:lvl3pPr>
              <a:buClr>
                <a:srgbClr val="F15A22"/>
              </a:buClr>
              <a:defRPr/>
            </a:lvl3pPr>
            <a:lvl4pPr>
              <a:buClr>
                <a:schemeClr val="bg2">
                  <a:lumMod val="75000"/>
                </a:schemeClr>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42F09B-39D7-4906-AF9D-3A0914092803}"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FF66A-F723-4C1D-9509-AB40D3FB918A}" type="slidenum">
              <a:rPr lang="en-US" smtClean="0"/>
              <a:t>‹#›</a:t>
            </a:fld>
            <a:endParaRPr lang="en-US"/>
          </a:p>
        </p:txBody>
      </p:sp>
    </p:spTree>
    <p:extLst>
      <p:ext uri="{BB962C8B-B14F-4D97-AF65-F5344CB8AC3E}">
        <p14:creationId xmlns:p14="http://schemas.microsoft.com/office/powerpoint/2010/main" val="415632080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839493"/>
            <a:ext cx="10515600" cy="2852737"/>
          </a:xfrm>
        </p:spPr>
        <p:txBody>
          <a:bodyPr anchor="b"/>
          <a:lstStyle>
            <a:lvl1pPr algn="l">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8200" y="3719218"/>
            <a:ext cx="10515600" cy="1500187"/>
          </a:xfrm>
        </p:spPr>
        <p:txBody>
          <a:bodyPr/>
          <a:lstStyle>
            <a:lvl1pPr marL="0" indent="0">
              <a:buNone/>
              <a:defRPr sz="2400">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342F09B-39D7-4906-AF9D-3A0914092803}"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FF66A-F723-4C1D-9509-AB40D3FB918A}" type="slidenum">
              <a:rPr lang="en-US" smtClean="0"/>
              <a:t>‹#›</a:t>
            </a:fld>
            <a:endParaRPr lang="en-US"/>
          </a:p>
        </p:txBody>
      </p:sp>
    </p:spTree>
    <p:extLst>
      <p:ext uri="{BB962C8B-B14F-4D97-AF65-F5344CB8AC3E}">
        <p14:creationId xmlns:p14="http://schemas.microsoft.com/office/powerpoint/2010/main" val="56391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8628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8628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42F09B-39D7-4906-AF9D-3A0914092803}"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8FF66A-F723-4C1D-9509-AB40D3FB918A}" type="slidenum">
              <a:rPr lang="en-US" smtClean="0"/>
              <a:t>‹#›</a:t>
            </a:fld>
            <a:endParaRPr lang="en-US"/>
          </a:p>
        </p:txBody>
      </p:sp>
    </p:spTree>
    <p:extLst>
      <p:ext uri="{BB962C8B-B14F-4D97-AF65-F5344CB8AC3E}">
        <p14:creationId xmlns:p14="http://schemas.microsoft.com/office/powerpoint/2010/main" val="250744866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42F09B-39D7-4906-AF9D-3A0914092803}" type="datetimeFigureOut">
              <a:rPr lang="en-US" smtClean="0"/>
              <a:t>9/29/2023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8FF66A-F723-4C1D-9509-AB40D3FB918A}" type="slidenum">
              <a:rPr lang="en-US" smtClean="0"/>
              <a:t>‹#›</a:t>
            </a:fld>
            <a:endParaRPr lang="en-US"/>
          </a:p>
        </p:txBody>
      </p:sp>
    </p:spTree>
    <p:extLst>
      <p:ext uri="{BB962C8B-B14F-4D97-AF65-F5344CB8AC3E}">
        <p14:creationId xmlns:p14="http://schemas.microsoft.com/office/powerpoint/2010/main" val="14441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42F09B-39D7-4906-AF9D-3A0914092803}" type="datetimeFigureOut">
              <a:rPr lang="en-US" smtClean="0"/>
              <a:t>9/29/2023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8FF66A-F723-4C1D-9509-AB40D3FB918A}" type="slidenum">
              <a:rPr lang="en-US" smtClean="0"/>
              <a:t>‹#›</a:t>
            </a:fld>
            <a:endParaRPr lang="en-US"/>
          </a:p>
        </p:txBody>
      </p:sp>
    </p:spTree>
    <p:extLst>
      <p:ext uri="{BB962C8B-B14F-4D97-AF65-F5344CB8AC3E}">
        <p14:creationId xmlns:p14="http://schemas.microsoft.com/office/powerpoint/2010/main" val="333881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42F09B-39D7-4906-AF9D-3A0914092803}" type="datetimeFigureOut">
              <a:rPr lang="en-US" smtClean="0"/>
              <a:t>9/29/2023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8FF66A-F723-4C1D-9509-AB40D3FB918A}" type="slidenum">
              <a:rPr lang="en-US" smtClean="0"/>
              <a:t>‹#›</a:t>
            </a:fld>
            <a:endParaRPr lang="en-US"/>
          </a:p>
        </p:txBody>
      </p:sp>
    </p:spTree>
    <p:extLst>
      <p:ext uri="{BB962C8B-B14F-4D97-AF65-F5344CB8AC3E}">
        <p14:creationId xmlns:p14="http://schemas.microsoft.com/office/powerpoint/2010/main" val="635423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42F09B-39D7-4906-AF9D-3A0914092803}"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8FF66A-F723-4C1D-9509-AB40D3FB918A}" type="slidenum">
              <a:rPr lang="en-US" smtClean="0"/>
              <a:t>‹#›</a:t>
            </a:fld>
            <a:endParaRPr lang="en-US"/>
          </a:p>
        </p:txBody>
      </p:sp>
    </p:spTree>
    <p:extLst>
      <p:ext uri="{BB962C8B-B14F-4D97-AF65-F5344CB8AC3E}">
        <p14:creationId xmlns:p14="http://schemas.microsoft.com/office/powerpoint/2010/main" val="165603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42F09B-39D7-4906-AF9D-3A0914092803}"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8FF66A-F723-4C1D-9509-AB40D3FB918A}" type="slidenum">
              <a:rPr lang="en-US" smtClean="0"/>
              <a:t>‹#›</a:t>
            </a:fld>
            <a:endParaRPr lang="en-US"/>
          </a:p>
        </p:txBody>
      </p:sp>
    </p:spTree>
    <p:extLst>
      <p:ext uri="{BB962C8B-B14F-4D97-AF65-F5344CB8AC3E}">
        <p14:creationId xmlns:p14="http://schemas.microsoft.com/office/powerpoint/2010/main" val="1574225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5190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68628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42F09B-39D7-4906-AF9D-3A0914092803}" type="datetimeFigureOut">
              <a:rPr lang="en-US" smtClean="0"/>
              <a:t>9/29/2023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FF66A-F723-4C1D-9509-AB40D3FB918A}" type="slidenum">
              <a:rPr lang="en-US" smtClean="0"/>
              <a:t>‹#›</a:t>
            </a:fld>
            <a:endParaRPr lang="en-US"/>
          </a:p>
        </p:txBody>
      </p:sp>
    </p:spTree>
    <p:extLst>
      <p:ext uri="{BB962C8B-B14F-4D97-AF65-F5344CB8AC3E}">
        <p14:creationId xmlns:p14="http://schemas.microsoft.com/office/powerpoint/2010/main" val="4275158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97548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AEEF"/>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15A2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sjpermits.org/permits/" TargetMode="External"/><Relationship Id="rId2" Type="http://schemas.openxmlformats.org/officeDocument/2006/relationships/hyperlink" Target="https://www.sanjoseca.gov/home/showpublisheddocument/26101/636691041730570000"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Mhporgram@sanjoseca.gov"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MHProgram@sanjoseca.gov" TargetMode="External"/><Relationship Id="rId7" Type="http://schemas.openxmlformats.org/officeDocument/2006/relationships/hyperlink" Target="mailto:ARO@sanjoseca.gov"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CEAddressUpdate@sanjoseca.gov" TargetMode="External"/><Relationship Id="rId5" Type="http://schemas.openxmlformats.org/officeDocument/2006/relationships/hyperlink" Target="https://www.sanjoseca.gov/business/development-services-permit-center" TargetMode="External"/><Relationship Id="rId4" Type="http://schemas.openxmlformats.org/officeDocument/2006/relationships/hyperlink" Target="https://sanjoseca.govqa.us/WEBAPP/_rs/(S(2riwahoo14bgi4ljflolth0x))/supporthome.aspx"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sanjoseca.gov/index.aspx?NID=5201"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20" name="Title 1"/>
          <p:cNvSpPr>
            <a:spLocks noGrp="1"/>
          </p:cNvSpPr>
          <p:nvPr>
            <p:ph type="ctrTitle"/>
          </p:nvPr>
        </p:nvSpPr>
        <p:spPr>
          <a:xfrm>
            <a:off x="685799" y="604345"/>
            <a:ext cx="8827851" cy="2971800"/>
          </a:xfrm>
        </p:spPr>
        <p:txBody>
          <a:bodyPr>
            <a:normAutofit fontScale="90000"/>
          </a:bodyPr>
          <a:lstStyle/>
          <a:p>
            <a:r>
              <a:rPr lang="en-US" dirty="0"/>
              <a:t>Code Enforcement</a:t>
            </a:r>
            <a:br>
              <a:rPr lang="en-US" dirty="0"/>
            </a:br>
            <a:r>
              <a:rPr lang="en-US" dirty="0"/>
              <a:t>Multiple Housing </a:t>
            </a:r>
            <a:br>
              <a:rPr lang="en-US" dirty="0"/>
            </a:br>
            <a:r>
              <a:rPr lang="en-US" dirty="0"/>
              <a:t>Tier 1 </a:t>
            </a:r>
            <a:r>
              <a:rPr lang="en-US" sz="4000" dirty="0"/>
              <a:t>Permit Payments Process and </a:t>
            </a:r>
            <a:br>
              <a:rPr lang="en-US" sz="4000" dirty="0"/>
            </a:br>
            <a:r>
              <a:rPr lang="en-US" sz="4000" dirty="0"/>
              <a:t>Self-Certification</a:t>
            </a:r>
            <a:endParaRPr lang="en-US" dirty="0"/>
          </a:p>
        </p:txBody>
      </p:sp>
      <p:sp>
        <p:nvSpPr>
          <p:cNvPr id="21" name="Subtitle 2"/>
          <p:cNvSpPr>
            <a:spLocks noGrp="1"/>
          </p:cNvSpPr>
          <p:nvPr>
            <p:ph type="subTitle" idx="1"/>
          </p:nvPr>
        </p:nvSpPr>
        <p:spPr/>
        <p:txBody>
          <a:bodyPr/>
          <a:lstStyle/>
          <a:p>
            <a:r>
              <a:rPr lang="en-US" dirty="0"/>
              <a:t>2023</a:t>
            </a:r>
          </a:p>
        </p:txBody>
      </p:sp>
      <p:sp>
        <p:nvSpPr>
          <p:cNvPr id="10" name="Rectangle 9"/>
          <p:cNvSpPr/>
          <p:nvPr userDrawn="1"/>
        </p:nvSpPr>
        <p:spPr>
          <a:xfrm>
            <a:off x="684212" y="3626448"/>
            <a:ext cx="7289356" cy="137160"/>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6196" y="4407325"/>
            <a:ext cx="1960512" cy="1820476"/>
          </a:xfrm>
          <a:prstGeom prst="rect">
            <a:avLst/>
          </a:prstGeom>
        </p:spPr>
      </p:pic>
    </p:spTree>
    <p:extLst>
      <p:ext uri="{BB962C8B-B14F-4D97-AF65-F5344CB8AC3E}">
        <p14:creationId xmlns:p14="http://schemas.microsoft.com/office/powerpoint/2010/main" val="2891731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5" y="270176"/>
            <a:ext cx="10515600" cy="962446"/>
          </a:xfrm>
        </p:spPr>
        <p:txBody>
          <a:bodyPr>
            <a:noAutofit/>
          </a:bodyPr>
          <a:lstStyle/>
          <a:p>
            <a:pPr marL="0" marR="0">
              <a:lnSpc>
                <a:spcPct val="107000"/>
              </a:lnSpc>
              <a:spcBef>
                <a:spcPts val="0"/>
              </a:spcBef>
              <a:spcAft>
                <a:spcPts val="800"/>
              </a:spcAft>
            </a:pPr>
            <a:r>
              <a:rPr lang="en-US" sz="2000" dirty="0">
                <a:effectLst/>
                <a:latin typeface="+mn-lt"/>
                <a:ea typeface="Calibri" panose="020F0502020204030204" pitchFamily="34" charset="0"/>
                <a:cs typeface="Times New Roman" panose="02020603050405020304" pitchFamily="18" charset="0"/>
              </a:rPr>
              <a:t>After making a selection </a:t>
            </a:r>
            <a:r>
              <a:rPr lang="en-US" sz="2000" dirty="0">
                <a:latin typeface="+mn-lt"/>
                <a:ea typeface="Calibri" panose="020F0502020204030204" pitchFamily="34" charset="0"/>
                <a:cs typeface="Times New Roman" panose="02020603050405020304" pitchFamily="18" charset="0"/>
              </a:rPr>
              <a:t>on the previous screen and finished creating an account, you will receive an email to proceed with verifying your account. </a:t>
            </a:r>
            <a:r>
              <a:rPr lang="en-US" sz="2000" dirty="0">
                <a:effectLst/>
                <a:latin typeface="+mn-lt"/>
                <a:ea typeface="Calibri" panose="020F0502020204030204" pitchFamily="34" charset="0"/>
                <a:cs typeface="Times New Roman" panose="02020603050405020304" pitchFamily="18" charset="0"/>
              </a:rPr>
              <a:t>Click the link in the </a:t>
            </a:r>
            <a:r>
              <a:rPr lang="en-US" sz="2000" dirty="0">
                <a:latin typeface="+mn-lt"/>
                <a:ea typeface="Calibri" panose="020F0502020204030204" pitchFamily="34" charset="0"/>
                <a:cs typeface="Times New Roman" panose="02020603050405020304" pitchFamily="18" charset="0"/>
              </a:rPr>
              <a:t>email </a:t>
            </a:r>
            <a:r>
              <a:rPr lang="en-US" sz="2000" dirty="0">
                <a:effectLst/>
                <a:latin typeface="+mn-lt"/>
                <a:ea typeface="Calibri" panose="020F0502020204030204" pitchFamily="34" charset="0"/>
                <a:cs typeface="Times New Roman" panose="02020603050405020304" pitchFamily="18" charset="0"/>
              </a:rPr>
              <a:t>to complete the setup process and proceed with making your payment. </a:t>
            </a:r>
          </a:p>
        </p:txBody>
      </p:sp>
      <p:sp>
        <p:nvSpPr>
          <p:cNvPr id="11" name="Rectangle 10"/>
          <p:cNvSpPr/>
          <p:nvPr/>
        </p:nvSpPr>
        <p:spPr>
          <a:xfrm>
            <a:off x="1121700" y="1352905"/>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p:cNvSpPr/>
          <p:nvPr/>
        </p:nvSpPr>
        <p:spPr>
          <a:xfrm>
            <a:off x="0" y="6307348"/>
            <a:ext cx="12192000" cy="550652"/>
          </a:xfrm>
          <a:prstGeom prst="rect">
            <a:avLst/>
          </a:prstGeom>
          <a:solidFill>
            <a:srgbClr val="F15A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8938055" y="6444175"/>
            <a:ext cx="3116786" cy="276999"/>
          </a:xfrm>
          <a:prstGeom prst="rect">
            <a:avLst/>
          </a:prstGeom>
          <a:noFill/>
        </p:spPr>
        <p:txBody>
          <a:bodyPr wrap="square" rtlCol="0">
            <a:spAutoFit/>
          </a:bodyPr>
          <a:lstStyle/>
          <a:p>
            <a:pPr algn="r"/>
            <a:r>
              <a:rPr lang="en-US" sz="1200" b="1" dirty="0">
                <a:solidFill>
                  <a:schemeClr val="bg1"/>
                </a:solidFill>
                <a:latin typeface="Century Gothic" panose="020B0502020202020204" pitchFamily="34" charset="0"/>
              </a:rPr>
              <a:t>www.sanjoseca.gov/CodeEnforcement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pic>
        <p:nvPicPr>
          <p:cNvPr id="5" name="Picture 4">
            <a:extLst>
              <a:ext uri="{FF2B5EF4-FFF2-40B4-BE49-F238E27FC236}">
                <a16:creationId xmlns:a16="http://schemas.microsoft.com/office/drawing/2014/main" id="{386B8D63-FA26-4B63-AFC1-33D0766ABC7D}"/>
              </a:ext>
            </a:extLst>
          </p:cNvPr>
          <p:cNvPicPr>
            <a:picLocks noChangeAspect="1"/>
          </p:cNvPicPr>
          <p:nvPr/>
        </p:nvPicPr>
        <p:blipFill>
          <a:blip r:embed="rId3"/>
          <a:stretch>
            <a:fillRect/>
          </a:stretch>
        </p:blipFill>
        <p:spPr>
          <a:xfrm>
            <a:off x="838200" y="1928811"/>
            <a:ext cx="10515599" cy="3000375"/>
          </a:xfrm>
          <a:prstGeom prst="rect">
            <a:avLst/>
          </a:prstGeom>
        </p:spPr>
      </p:pic>
      <p:sp>
        <p:nvSpPr>
          <p:cNvPr id="6" name="Rectangle 5">
            <a:extLst>
              <a:ext uri="{FF2B5EF4-FFF2-40B4-BE49-F238E27FC236}">
                <a16:creationId xmlns:a16="http://schemas.microsoft.com/office/drawing/2014/main" id="{A4810733-0B47-49E7-8F3B-59C73007D231}"/>
              </a:ext>
            </a:extLst>
          </p:cNvPr>
          <p:cNvSpPr/>
          <p:nvPr/>
        </p:nvSpPr>
        <p:spPr>
          <a:xfrm>
            <a:off x="2986392" y="3221798"/>
            <a:ext cx="525293" cy="20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140D61F-ED93-4512-80CA-2466F812F7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6196" y="4407325"/>
            <a:ext cx="1960512" cy="1820476"/>
          </a:xfrm>
          <a:prstGeom prst="rect">
            <a:avLst/>
          </a:prstGeom>
        </p:spPr>
      </p:pic>
      <p:cxnSp>
        <p:nvCxnSpPr>
          <p:cNvPr id="14" name="Straight Arrow Connector 13">
            <a:extLst>
              <a:ext uri="{FF2B5EF4-FFF2-40B4-BE49-F238E27FC236}">
                <a16:creationId xmlns:a16="http://schemas.microsoft.com/office/drawing/2014/main" id="{D3728DCC-4A0F-4C76-B0EF-3E4AA0A3BFCD}"/>
              </a:ext>
            </a:extLst>
          </p:cNvPr>
          <p:cNvCxnSpPr>
            <a:cxnSpLocks/>
          </p:cNvCxnSpPr>
          <p:nvPr/>
        </p:nvCxnSpPr>
        <p:spPr>
          <a:xfrm flipH="1" flipV="1">
            <a:off x="5928391" y="4540809"/>
            <a:ext cx="1377082" cy="3883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385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826"/>
            <a:ext cx="10515600" cy="962446"/>
          </a:xfrm>
        </p:spPr>
        <p:txBody>
          <a:bodyPr>
            <a:normAutofit/>
          </a:bodyPr>
          <a:lstStyle/>
          <a:p>
            <a:pPr marL="0" marR="0">
              <a:lnSpc>
                <a:spcPct val="107000"/>
              </a:lnSpc>
              <a:spcBef>
                <a:spcPts val="0"/>
              </a:spcBef>
              <a:spcAft>
                <a:spcPts val="800"/>
              </a:spcAft>
            </a:pPr>
            <a:r>
              <a:rPr lang="en-US" sz="2000" dirty="0">
                <a:effectLst/>
                <a:latin typeface="+mn-lt"/>
                <a:ea typeface="Calibri" panose="020F0502020204030204" pitchFamily="34" charset="0"/>
                <a:cs typeface="Times New Roman" panose="02020603050405020304" pitchFamily="18" charset="0"/>
              </a:rPr>
              <a:t>Once you click the portal link, you will be taken to the verify your email page. On this page, you wil</a:t>
            </a:r>
            <a:r>
              <a:rPr lang="en-US" sz="2000" dirty="0">
                <a:latin typeface="+mn-lt"/>
                <a:ea typeface="Calibri" panose="020F0502020204030204" pitchFamily="34" charset="0"/>
                <a:cs typeface="Times New Roman" panose="02020603050405020304" pitchFamily="18" charset="0"/>
              </a:rPr>
              <a:t>l input your verification number and create a password, then click Verify Your Email. </a:t>
            </a:r>
            <a:r>
              <a:rPr lang="en-US" sz="2000" dirty="0">
                <a:effectLst/>
                <a:latin typeface="+mn-lt"/>
                <a:ea typeface="Calibri" panose="020F0502020204030204" pitchFamily="34" charset="0"/>
                <a:cs typeface="Times New Roman" panose="02020603050405020304" pitchFamily="18" charset="0"/>
              </a:rPr>
              <a:t> </a:t>
            </a:r>
          </a:p>
        </p:txBody>
      </p:sp>
      <p:sp>
        <p:nvSpPr>
          <p:cNvPr id="11" name="Rectangle 10"/>
          <p:cNvSpPr/>
          <p:nvPr/>
        </p:nvSpPr>
        <p:spPr>
          <a:xfrm>
            <a:off x="1093125" y="1143355"/>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p:cNvSpPr/>
          <p:nvPr/>
        </p:nvSpPr>
        <p:spPr>
          <a:xfrm>
            <a:off x="0" y="6307348"/>
            <a:ext cx="12192000" cy="550652"/>
          </a:xfrm>
          <a:prstGeom prst="rect">
            <a:avLst/>
          </a:prstGeom>
          <a:solidFill>
            <a:srgbClr val="F15A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8938055" y="6444175"/>
            <a:ext cx="3116786" cy="276999"/>
          </a:xfrm>
          <a:prstGeom prst="rect">
            <a:avLst/>
          </a:prstGeom>
          <a:noFill/>
        </p:spPr>
        <p:txBody>
          <a:bodyPr wrap="square" rtlCol="0">
            <a:spAutoFit/>
          </a:bodyPr>
          <a:lstStyle/>
          <a:p>
            <a:pPr algn="r"/>
            <a:r>
              <a:rPr lang="en-US" sz="1200" b="1" dirty="0">
                <a:solidFill>
                  <a:schemeClr val="bg1"/>
                </a:solidFill>
                <a:latin typeface="Century Gothic" panose="020B0502020202020204" pitchFamily="34" charset="0"/>
              </a:rPr>
              <a:t>www.sanjoseca.gov/CodeEnforcement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sp>
        <p:nvSpPr>
          <p:cNvPr id="6" name="Rectangle 5">
            <a:extLst>
              <a:ext uri="{FF2B5EF4-FFF2-40B4-BE49-F238E27FC236}">
                <a16:creationId xmlns:a16="http://schemas.microsoft.com/office/drawing/2014/main" id="{A4810733-0B47-49E7-8F3B-59C73007D231}"/>
              </a:ext>
            </a:extLst>
          </p:cNvPr>
          <p:cNvSpPr/>
          <p:nvPr/>
        </p:nvSpPr>
        <p:spPr>
          <a:xfrm>
            <a:off x="2986392" y="3221798"/>
            <a:ext cx="525293" cy="20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3A0653E-38F3-4E3D-9CD6-0B0F183DC12A}"/>
              </a:ext>
            </a:extLst>
          </p:cNvPr>
          <p:cNvPicPr>
            <a:picLocks noChangeAspect="1"/>
          </p:cNvPicPr>
          <p:nvPr/>
        </p:nvPicPr>
        <p:blipFill>
          <a:blip r:embed="rId3"/>
          <a:stretch>
            <a:fillRect/>
          </a:stretch>
        </p:blipFill>
        <p:spPr>
          <a:xfrm>
            <a:off x="3946987" y="1326822"/>
            <a:ext cx="4552950" cy="4752975"/>
          </a:xfrm>
          <a:prstGeom prst="rect">
            <a:avLst/>
          </a:prstGeom>
        </p:spPr>
      </p:pic>
      <p:pic>
        <p:nvPicPr>
          <p:cNvPr id="13" name="Picture 12">
            <a:extLst>
              <a:ext uri="{FF2B5EF4-FFF2-40B4-BE49-F238E27FC236}">
                <a16:creationId xmlns:a16="http://schemas.microsoft.com/office/drawing/2014/main" id="{898BF449-FEBB-47E8-9EF2-E745785642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6196" y="4407325"/>
            <a:ext cx="1960512" cy="1820476"/>
          </a:xfrm>
          <a:prstGeom prst="rect">
            <a:avLst/>
          </a:prstGeom>
        </p:spPr>
      </p:pic>
    </p:spTree>
    <p:extLst>
      <p:ext uri="{BB962C8B-B14F-4D97-AF65-F5344CB8AC3E}">
        <p14:creationId xmlns:p14="http://schemas.microsoft.com/office/powerpoint/2010/main" val="1846349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826"/>
            <a:ext cx="10515600" cy="962446"/>
          </a:xfrm>
        </p:spPr>
        <p:txBody>
          <a:bodyPr>
            <a:normAutofit/>
          </a:bodyPr>
          <a:lstStyle/>
          <a:p>
            <a:pPr marL="0" marR="0">
              <a:lnSpc>
                <a:spcPct val="107000"/>
              </a:lnSpc>
              <a:spcBef>
                <a:spcPts val="0"/>
              </a:spcBef>
              <a:spcAft>
                <a:spcPts val="800"/>
              </a:spcAft>
            </a:pPr>
            <a:r>
              <a:rPr lang="en-US" sz="2000" dirty="0">
                <a:effectLst/>
                <a:latin typeface="+mn-lt"/>
                <a:ea typeface="Calibri" panose="020F0502020204030204" pitchFamily="34" charset="0"/>
                <a:cs typeface="Times New Roman" panose="02020603050405020304" pitchFamily="18" charset="0"/>
              </a:rPr>
              <a:t>Once you create a password and click verify. You will see a confirmation page that your account is setup. </a:t>
            </a:r>
          </a:p>
        </p:txBody>
      </p:sp>
      <p:sp>
        <p:nvSpPr>
          <p:cNvPr id="11" name="Rectangle 10"/>
          <p:cNvSpPr/>
          <p:nvPr/>
        </p:nvSpPr>
        <p:spPr>
          <a:xfrm>
            <a:off x="1093125" y="1143355"/>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p:cNvSpPr/>
          <p:nvPr/>
        </p:nvSpPr>
        <p:spPr>
          <a:xfrm>
            <a:off x="0" y="6307348"/>
            <a:ext cx="12192000" cy="550652"/>
          </a:xfrm>
          <a:prstGeom prst="rect">
            <a:avLst/>
          </a:prstGeom>
          <a:solidFill>
            <a:srgbClr val="F15A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8938055" y="6444175"/>
            <a:ext cx="3116786" cy="276999"/>
          </a:xfrm>
          <a:prstGeom prst="rect">
            <a:avLst/>
          </a:prstGeom>
          <a:noFill/>
        </p:spPr>
        <p:txBody>
          <a:bodyPr wrap="square" rtlCol="0">
            <a:spAutoFit/>
          </a:bodyPr>
          <a:lstStyle/>
          <a:p>
            <a:pPr algn="r"/>
            <a:r>
              <a:rPr lang="en-US" sz="1200" b="1" dirty="0">
                <a:solidFill>
                  <a:schemeClr val="bg1"/>
                </a:solidFill>
                <a:latin typeface="Century Gothic" panose="020B0502020202020204" pitchFamily="34" charset="0"/>
              </a:rPr>
              <a:t>www.sanjoseca.gov/CodeEnforcement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sp>
        <p:nvSpPr>
          <p:cNvPr id="6" name="Rectangle 5">
            <a:extLst>
              <a:ext uri="{FF2B5EF4-FFF2-40B4-BE49-F238E27FC236}">
                <a16:creationId xmlns:a16="http://schemas.microsoft.com/office/drawing/2014/main" id="{A4810733-0B47-49E7-8F3B-59C73007D231}"/>
              </a:ext>
            </a:extLst>
          </p:cNvPr>
          <p:cNvSpPr/>
          <p:nvPr/>
        </p:nvSpPr>
        <p:spPr>
          <a:xfrm>
            <a:off x="2986392" y="3221798"/>
            <a:ext cx="525293" cy="20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550E680-5337-4FE7-BB4A-A1136EA3E56D}"/>
              </a:ext>
            </a:extLst>
          </p:cNvPr>
          <p:cNvPicPr>
            <a:picLocks noChangeAspect="1"/>
          </p:cNvPicPr>
          <p:nvPr/>
        </p:nvPicPr>
        <p:blipFill>
          <a:blip r:embed="rId3"/>
          <a:stretch>
            <a:fillRect/>
          </a:stretch>
        </p:blipFill>
        <p:spPr>
          <a:xfrm>
            <a:off x="1093125" y="1964988"/>
            <a:ext cx="10260674" cy="2342210"/>
          </a:xfrm>
          <a:prstGeom prst="rect">
            <a:avLst/>
          </a:prstGeom>
        </p:spPr>
      </p:pic>
      <p:pic>
        <p:nvPicPr>
          <p:cNvPr id="13" name="Picture 12">
            <a:extLst>
              <a:ext uri="{FF2B5EF4-FFF2-40B4-BE49-F238E27FC236}">
                <a16:creationId xmlns:a16="http://schemas.microsoft.com/office/drawing/2014/main" id="{F9F735E6-576D-4D58-837E-E2B7AE2A06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6196" y="4407325"/>
            <a:ext cx="1960512" cy="1820476"/>
          </a:xfrm>
          <a:prstGeom prst="rect">
            <a:avLst/>
          </a:prstGeom>
        </p:spPr>
      </p:pic>
    </p:spTree>
    <p:extLst>
      <p:ext uri="{BB962C8B-B14F-4D97-AF65-F5344CB8AC3E}">
        <p14:creationId xmlns:p14="http://schemas.microsoft.com/office/powerpoint/2010/main" val="561017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1988"/>
            <a:ext cx="10515600" cy="962446"/>
          </a:xfrm>
        </p:spPr>
        <p:txBody>
          <a:bodyPr>
            <a:noAutofit/>
          </a:bodyPr>
          <a:lstStyle/>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Calibri" panose="020F0502020204030204" pitchFamily="34" charset="0"/>
              </a:rPr>
              <a:t>Option 3: </a:t>
            </a:r>
            <a:r>
              <a:rPr lang="en-US" sz="2000" dirty="0">
                <a:latin typeface="Calibri" panose="020F0502020204030204" pitchFamily="34" charset="0"/>
                <a:cs typeface="Calibri" panose="020F0502020204030204" pitchFamily="34" charset="0"/>
              </a:rPr>
              <a:t>New user account. This option is for users who either have never had an account or who simply want to create a new account. Once you receive the confirmation email, click the link in the email to complete the verification account process.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p:cNvSpPr/>
          <p:nvPr/>
        </p:nvSpPr>
        <p:spPr>
          <a:xfrm>
            <a:off x="1093126" y="1352145"/>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p:cNvSpPr/>
          <p:nvPr/>
        </p:nvSpPr>
        <p:spPr>
          <a:xfrm>
            <a:off x="0" y="6307348"/>
            <a:ext cx="12192000" cy="550652"/>
          </a:xfrm>
          <a:prstGeom prst="rect">
            <a:avLst/>
          </a:prstGeom>
          <a:solidFill>
            <a:srgbClr val="F15A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8938055" y="6444175"/>
            <a:ext cx="3116786" cy="276999"/>
          </a:xfrm>
          <a:prstGeom prst="rect">
            <a:avLst/>
          </a:prstGeom>
          <a:noFill/>
        </p:spPr>
        <p:txBody>
          <a:bodyPr wrap="square" rtlCol="0">
            <a:spAutoFit/>
          </a:bodyPr>
          <a:lstStyle/>
          <a:p>
            <a:pPr algn="r"/>
            <a:r>
              <a:rPr lang="en-US" sz="1200" b="1" dirty="0">
                <a:solidFill>
                  <a:schemeClr val="bg1"/>
                </a:solidFill>
                <a:latin typeface="Century Gothic" panose="020B0502020202020204" pitchFamily="34" charset="0"/>
              </a:rPr>
              <a:t>www.sanjoseca.gov/CodeEnforcement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pic>
        <p:nvPicPr>
          <p:cNvPr id="8" name="Picture 7">
            <a:extLst>
              <a:ext uri="{FF2B5EF4-FFF2-40B4-BE49-F238E27FC236}">
                <a16:creationId xmlns:a16="http://schemas.microsoft.com/office/drawing/2014/main" id="{D131A2A9-A621-40C0-B262-20F1481D50A8}"/>
              </a:ext>
            </a:extLst>
          </p:cNvPr>
          <p:cNvPicPr>
            <a:picLocks noChangeAspect="1"/>
          </p:cNvPicPr>
          <p:nvPr/>
        </p:nvPicPr>
        <p:blipFill>
          <a:blip r:embed="rId3"/>
          <a:stretch>
            <a:fillRect/>
          </a:stretch>
        </p:blipFill>
        <p:spPr>
          <a:xfrm>
            <a:off x="1093124" y="1433423"/>
            <a:ext cx="10260675" cy="4653052"/>
          </a:xfrm>
          <a:prstGeom prst="rect">
            <a:avLst/>
          </a:prstGeom>
        </p:spPr>
      </p:pic>
    </p:spTree>
    <p:extLst>
      <p:ext uri="{BB962C8B-B14F-4D97-AF65-F5344CB8AC3E}">
        <p14:creationId xmlns:p14="http://schemas.microsoft.com/office/powerpoint/2010/main" val="776974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5" y="270176"/>
            <a:ext cx="10515600" cy="962446"/>
          </a:xfrm>
        </p:spPr>
        <p:txBody>
          <a:bodyPr>
            <a:noAutofit/>
          </a:bodyPr>
          <a:lstStyle/>
          <a:p>
            <a:pPr marL="0" marR="0">
              <a:lnSpc>
                <a:spcPct val="107000"/>
              </a:lnSpc>
              <a:spcBef>
                <a:spcPts val="0"/>
              </a:spcBef>
              <a:spcAft>
                <a:spcPts val="800"/>
              </a:spcAft>
            </a:pPr>
            <a:r>
              <a:rPr lang="en-US" sz="2000" dirty="0">
                <a:effectLst/>
                <a:latin typeface="+mn-lt"/>
                <a:ea typeface="Calibri" panose="020F0502020204030204" pitchFamily="34" charset="0"/>
                <a:cs typeface="Times New Roman" panose="02020603050405020304" pitchFamily="18" charset="0"/>
              </a:rPr>
              <a:t>Once </a:t>
            </a:r>
            <a:r>
              <a:rPr lang="en-US" sz="2000" dirty="0">
                <a:latin typeface="+mn-lt"/>
                <a:ea typeface="Calibri" panose="020F0502020204030204" pitchFamily="34" charset="0"/>
                <a:cs typeface="Times New Roman" panose="02020603050405020304" pitchFamily="18" charset="0"/>
              </a:rPr>
              <a:t>you will receive the email proceed with verifying your account. </a:t>
            </a:r>
            <a:r>
              <a:rPr lang="en-US" sz="2000" dirty="0">
                <a:effectLst/>
                <a:latin typeface="+mn-lt"/>
                <a:ea typeface="Calibri" panose="020F0502020204030204" pitchFamily="34" charset="0"/>
                <a:cs typeface="Times New Roman" panose="02020603050405020304" pitchFamily="18" charset="0"/>
              </a:rPr>
              <a:t>Click the link in the </a:t>
            </a:r>
            <a:r>
              <a:rPr lang="en-US" sz="2000" dirty="0">
                <a:latin typeface="+mn-lt"/>
                <a:ea typeface="Calibri" panose="020F0502020204030204" pitchFamily="34" charset="0"/>
                <a:cs typeface="Times New Roman" panose="02020603050405020304" pitchFamily="18" charset="0"/>
              </a:rPr>
              <a:t>email </a:t>
            </a:r>
            <a:r>
              <a:rPr lang="en-US" sz="2000" dirty="0">
                <a:effectLst/>
                <a:latin typeface="+mn-lt"/>
                <a:ea typeface="Calibri" panose="020F0502020204030204" pitchFamily="34" charset="0"/>
                <a:cs typeface="Times New Roman" panose="02020603050405020304" pitchFamily="18" charset="0"/>
              </a:rPr>
              <a:t>to complete the setup process and proceed with making your payment. </a:t>
            </a:r>
          </a:p>
        </p:txBody>
      </p:sp>
      <p:sp>
        <p:nvSpPr>
          <p:cNvPr id="11" name="Rectangle 10"/>
          <p:cNvSpPr/>
          <p:nvPr/>
        </p:nvSpPr>
        <p:spPr>
          <a:xfrm>
            <a:off x="1121700" y="1352905"/>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p:cNvSpPr/>
          <p:nvPr/>
        </p:nvSpPr>
        <p:spPr>
          <a:xfrm>
            <a:off x="0" y="6307348"/>
            <a:ext cx="12192000" cy="550652"/>
          </a:xfrm>
          <a:prstGeom prst="rect">
            <a:avLst/>
          </a:prstGeom>
          <a:solidFill>
            <a:srgbClr val="F15A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8938055" y="6444175"/>
            <a:ext cx="3116786" cy="276999"/>
          </a:xfrm>
          <a:prstGeom prst="rect">
            <a:avLst/>
          </a:prstGeom>
          <a:noFill/>
        </p:spPr>
        <p:txBody>
          <a:bodyPr wrap="square" rtlCol="0">
            <a:spAutoFit/>
          </a:bodyPr>
          <a:lstStyle/>
          <a:p>
            <a:pPr algn="r"/>
            <a:r>
              <a:rPr lang="en-US" sz="1200" b="1" dirty="0">
                <a:solidFill>
                  <a:schemeClr val="bg1"/>
                </a:solidFill>
                <a:latin typeface="Century Gothic" panose="020B0502020202020204" pitchFamily="34" charset="0"/>
              </a:rPr>
              <a:t>www.sanjoseca.gov/CodeEnforcement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pic>
        <p:nvPicPr>
          <p:cNvPr id="5" name="Picture 4">
            <a:extLst>
              <a:ext uri="{FF2B5EF4-FFF2-40B4-BE49-F238E27FC236}">
                <a16:creationId xmlns:a16="http://schemas.microsoft.com/office/drawing/2014/main" id="{386B8D63-FA26-4B63-AFC1-33D0766ABC7D}"/>
              </a:ext>
            </a:extLst>
          </p:cNvPr>
          <p:cNvPicPr>
            <a:picLocks noChangeAspect="1"/>
          </p:cNvPicPr>
          <p:nvPr/>
        </p:nvPicPr>
        <p:blipFill>
          <a:blip r:embed="rId3"/>
          <a:stretch>
            <a:fillRect/>
          </a:stretch>
        </p:blipFill>
        <p:spPr>
          <a:xfrm>
            <a:off x="838200" y="1928811"/>
            <a:ext cx="10515599" cy="3000375"/>
          </a:xfrm>
          <a:prstGeom prst="rect">
            <a:avLst/>
          </a:prstGeom>
        </p:spPr>
      </p:pic>
      <p:sp>
        <p:nvSpPr>
          <p:cNvPr id="6" name="Rectangle 5">
            <a:extLst>
              <a:ext uri="{FF2B5EF4-FFF2-40B4-BE49-F238E27FC236}">
                <a16:creationId xmlns:a16="http://schemas.microsoft.com/office/drawing/2014/main" id="{A4810733-0B47-49E7-8F3B-59C73007D231}"/>
              </a:ext>
            </a:extLst>
          </p:cNvPr>
          <p:cNvSpPr/>
          <p:nvPr/>
        </p:nvSpPr>
        <p:spPr>
          <a:xfrm>
            <a:off x="2986392" y="3221798"/>
            <a:ext cx="525293" cy="20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140D61F-ED93-4512-80CA-2466F812F7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6196" y="4407325"/>
            <a:ext cx="1960512" cy="1820476"/>
          </a:xfrm>
          <a:prstGeom prst="rect">
            <a:avLst/>
          </a:prstGeom>
        </p:spPr>
      </p:pic>
      <p:cxnSp>
        <p:nvCxnSpPr>
          <p:cNvPr id="14" name="Straight Arrow Connector 13">
            <a:extLst>
              <a:ext uri="{FF2B5EF4-FFF2-40B4-BE49-F238E27FC236}">
                <a16:creationId xmlns:a16="http://schemas.microsoft.com/office/drawing/2014/main" id="{D3728DCC-4A0F-4C76-B0EF-3E4AA0A3BFCD}"/>
              </a:ext>
            </a:extLst>
          </p:cNvPr>
          <p:cNvCxnSpPr>
            <a:cxnSpLocks/>
          </p:cNvCxnSpPr>
          <p:nvPr/>
        </p:nvCxnSpPr>
        <p:spPr>
          <a:xfrm flipH="1" flipV="1">
            <a:off x="5928391" y="4540809"/>
            <a:ext cx="1377082" cy="3883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910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826"/>
            <a:ext cx="10515600" cy="962446"/>
          </a:xfrm>
        </p:spPr>
        <p:txBody>
          <a:bodyPr>
            <a:normAutofit/>
          </a:bodyPr>
          <a:lstStyle/>
          <a:p>
            <a:pPr marL="0" marR="0">
              <a:lnSpc>
                <a:spcPct val="107000"/>
              </a:lnSpc>
              <a:spcBef>
                <a:spcPts val="0"/>
              </a:spcBef>
              <a:spcAft>
                <a:spcPts val="800"/>
              </a:spcAft>
            </a:pPr>
            <a:r>
              <a:rPr lang="en-US" sz="2000" dirty="0">
                <a:effectLst/>
                <a:latin typeface="+mn-lt"/>
                <a:ea typeface="Calibri" panose="020F0502020204030204" pitchFamily="34" charset="0"/>
                <a:cs typeface="Times New Roman" panose="02020603050405020304" pitchFamily="18" charset="0"/>
              </a:rPr>
              <a:t>Once you click the portal link, you will be taken to the verify your email page. On this page, you wil</a:t>
            </a:r>
            <a:r>
              <a:rPr lang="en-US" sz="2000" dirty="0">
                <a:latin typeface="+mn-lt"/>
                <a:ea typeface="Calibri" panose="020F0502020204030204" pitchFamily="34" charset="0"/>
                <a:cs typeface="Times New Roman" panose="02020603050405020304" pitchFamily="18" charset="0"/>
              </a:rPr>
              <a:t>l input your verification number and create a password, then click Verify Your Email. </a:t>
            </a:r>
            <a:r>
              <a:rPr lang="en-US" sz="2000" dirty="0">
                <a:effectLst/>
                <a:latin typeface="+mn-lt"/>
                <a:ea typeface="Calibri" panose="020F0502020204030204" pitchFamily="34" charset="0"/>
                <a:cs typeface="Times New Roman" panose="02020603050405020304" pitchFamily="18" charset="0"/>
              </a:rPr>
              <a:t> </a:t>
            </a:r>
          </a:p>
        </p:txBody>
      </p:sp>
      <p:sp>
        <p:nvSpPr>
          <p:cNvPr id="11" name="Rectangle 10"/>
          <p:cNvSpPr/>
          <p:nvPr/>
        </p:nvSpPr>
        <p:spPr>
          <a:xfrm>
            <a:off x="1093125" y="1143355"/>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p:cNvSpPr/>
          <p:nvPr/>
        </p:nvSpPr>
        <p:spPr>
          <a:xfrm>
            <a:off x="0" y="6307348"/>
            <a:ext cx="12192000" cy="550652"/>
          </a:xfrm>
          <a:prstGeom prst="rect">
            <a:avLst/>
          </a:prstGeom>
          <a:solidFill>
            <a:srgbClr val="F15A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8938055" y="6444175"/>
            <a:ext cx="3116786" cy="276999"/>
          </a:xfrm>
          <a:prstGeom prst="rect">
            <a:avLst/>
          </a:prstGeom>
          <a:noFill/>
        </p:spPr>
        <p:txBody>
          <a:bodyPr wrap="square" rtlCol="0">
            <a:spAutoFit/>
          </a:bodyPr>
          <a:lstStyle/>
          <a:p>
            <a:pPr algn="r"/>
            <a:r>
              <a:rPr lang="en-US" sz="1200" b="1" dirty="0">
                <a:solidFill>
                  <a:schemeClr val="bg1"/>
                </a:solidFill>
                <a:latin typeface="Century Gothic" panose="020B0502020202020204" pitchFamily="34" charset="0"/>
              </a:rPr>
              <a:t>www.sanjoseca.gov/CodeEnforcement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sp>
        <p:nvSpPr>
          <p:cNvPr id="6" name="Rectangle 5">
            <a:extLst>
              <a:ext uri="{FF2B5EF4-FFF2-40B4-BE49-F238E27FC236}">
                <a16:creationId xmlns:a16="http://schemas.microsoft.com/office/drawing/2014/main" id="{A4810733-0B47-49E7-8F3B-59C73007D231}"/>
              </a:ext>
            </a:extLst>
          </p:cNvPr>
          <p:cNvSpPr/>
          <p:nvPr/>
        </p:nvSpPr>
        <p:spPr>
          <a:xfrm>
            <a:off x="2986392" y="3221798"/>
            <a:ext cx="525293" cy="20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3A0653E-38F3-4E3D-9CD6-0B0F183DC12A}"/>
              </a:ext>
            </a:extLst>
          </p:cNvPr>
          <p:cNvPicPr>
            <a:picLocks noChangeAspect="1"/>
          </p:cNvPicPr>
          <p:nvPr/>
        </p:nvPicPr>
        <p:blipFill>
          <a:blip r:embed="rId3"/>
          <a:stretch>
            <a:fillRect/>
          </a:stretch>
        </p:blipFill>
        <p:spPr>
          <a:xfrm>
            <a:off x="3946987" y="1326822"/>
            <a:ext cx="4552950" cy="4752975"/>
          </a:xfrm>
          <a:prstGeom prst="rect">
            <a:avLst/>
          </a:prstGeom>
        </p:spPr>
      </p:pic>
      <p:pic>
        <p:nvPicPr>
          <p:cNvPr id="13" name="Picture 12">
            <a:extLst>
              <a:ext uri="{FF2B5EF4-FFF2-40B4-BE49-F238E27FC236}">
                <a16:creationId xmlns:a16="http://schemas.microsoft.com/office/drawing/2014/main" id="{898BF449-FEBB-47E8-9EF2-E745785642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6196" y="4407325"/>
            <a:ext cx="1960512" cy="1820476"/>
          </a:xfrm>
          <a:prstGeom prst="rect">
            <a:avLst/>
          </a:prstGeom>
        </p:spPr>
      </p:pic>
    </p:spTree>
    <p:extLst>
      <p:ext uri="{BB962C8B-B14F-4D97-AF65-F5344CB8AC3E}">
        <p14:creationId xmlns:p14="http://schemas.microsoft.com/office/powerpoint/2010/main" val="1322621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826"/>
            <a:ext cx="10515600" cy="962446"/>
          </a:xfrm>
        </p:spPr>
        <p:txBody>
          <a:bodyPr>
            <a:normAutofit/>
          </a:bodyPr>
          <a:lstStyle/>
          <a:p>
            <a:pPr marL="0" marR="0">
              <a:lnSpc>
                <a:spcPct val="107000"/>
              </a:lnSpc>
              <a:spcBef>
                <a:spcPts val="0"/>
              </a:spcBef>
              <a:spcAft>
                <a:spcPts val="800"/>
              </a:spcAft>
            </a:pPr>
            <a:r>
              <a:rPr lang="en-US" sz="2000" dirty="0">
                <a:effectLst/>
                <a:latin typeface="+mn-lt"/>
                <a:ea typeface="Calibri" panose="020F0502020204030204" pitchFamily="34" charset="0"/>
                <a:cs typeface="Times New Roman" panose="02020603050405020304" pitchFamily="18" charset="0"/>
              </a:rPr>
              <a:t>Once you create a password and click verify. You will see a confirmation page that your account is setup. </a:t>
            </a:r>
          </a:p>
        </p:txBody>
      </p:sp>
      <p:sp>
        <p:nvSpPr>
          <p:cNvPr id="11" name="Rectangle 10"/>
          <p:cNvSpPr/>
          <p:nvPr/>
        </p:nvSpPr>
        <p:spPr>
          <a:xfrm>
            <a:off x="1093125" y="1143355"/>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p:cNvSpPr/>
          <p:nvPr/>
        </p:nvSpPr>
        <p:spPr>
          <a:xfrm>
            <a:off x="0" y="6307348"/>
            <a:ext cx="12192000" cy="550652"/>
          </a:xfrm>
          <a:prstGeom prst="rect">
            <a:avLst/>
          </a:prstGeom>
          <a:solidFill>
            <a:srgbClr val="F15A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8938055" y="6444175"/>
            <a:ext cx="3116786" cy="276999"/>
          </a:xfrm>
          <a:prstGeom prst="rect">
            <a:avLst/>
          </a:prstGeom>
          <a:noFill/>
        </p:spPr>
        <p:txBody>
          <a:bodyPr wrap="square" rtlCol="0">
            <a:spAutoFit/>
          </a:bodyPr>
          <a:lstStyle/>
          <a:p>
            <a:pPr algn="r"/>
            <a:r>
              <a:rPr lang="en-US" sz="1200" b="1" dirty="0">
                <a:solidFill>
                  <a:schemeClr val="bg1"/>
                </a:solidFill>
                <a:latin typeface="Century Gothic" panose="020B0502020202020204" pitchFamily="34" charset="0"/>
              </a:rPr>
              <a:t>www.sanjoseca.gov/CodeEnforcement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sp>
        <p:nvSpPr>
          <p:cNvPr id="6" name="Rectangle 5">
            <a:extLst>
              <a:ext uri="{FF2B5EF4-FFF2-40B4-BE49-F238E27FC236}">
                <a16:creationId xmlns:a16="http://schemas.microsoft.com/office/drawing/2014/main" id="{A4810733-0B47-49E7-8F3B-59C73007D231}"/>
              </a:ext>
            </a:extLst>
          </p:cNvPr>
          <p:cNvSpPr/>
          <p:nvPr/>
        </p:nvSpPr>
        <p:spPr>
          <a:xfrm>
            <a:off x="2986392" y="3221798"/>
            <a:ext cx="525293" cy="20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550E680-5337-4FE7-BB4A-A1136EA3E56D}"/>
              </a:ext>
            </a:extLst>
          </p:cNvPr>
          <p:cNvPicPr>
            <a:picLocks noChangeAspect="1"/>
          </p:cNvPicPr>
          <p:nvPr/>
        </p:nvPicPr>
        <p:blipFill>
          <a:blip r:embed="rId3"/>
          <a:stretch>
            <a:fillRect/>
          </a:stretch>
        </p:blipFill>
        <p:spPr>
          <a:xfrm>
            <a:off x="1093125" y="1964988"/>
            <a:ext cx="10260674" cy="2342210"/>
          </a:xfrm>
          <a:prstGeom prst="rect">
            <a:avLst/>
          </a:prstGeom>
        </p:spPr>
      </p:pic>
      <p:pic>
        <p:nvPicPr>
          <p:cNvPr id="13" name="Picture 12">
            <a:extLst>
              <a:ext uri="{FF2B5EF4-FFF2-40B4-BE49-F238E27FC236}">
                <a16:creationId xmlns:a16="http://schemas.microsoft.com/office/drawing/2014/main" id="{F9F735E6-576D-4D58-837E-E2B7AE2A06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6196" y="4407325"/>
            <a:ext cx="1960512" cy="1820476"/>
          </a:xfrm>
          <a:prstGeom prst="rect">
            <a:avLst/>
          </a:prstGeom>
        </p:spPr>
      </p:pic>
    </p:spTree>
    <p:extLst>
      <p:ext uri="{BB962C8B-B14F-4D97-AF65-F5344CB8AC3E}">
        <p14:creationId xmlns:p14="http://schemas.microsoft.com/office/powerpoint/2010/main" val="1105565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1085"/>
            <a:ext cx="10515600" cy="962446"/>
          </a:xfrm>
        </p:spPr>
        <p:txBody>
          <a:bodyPr>
            <a:normAutofit/>
          </a:bodyPr>
          <a:lstStyle/>
          <a:p>
            <a:pPr marL="0" marR="0">
              <a:lnSpc>
                <a:spcPct val="107000"/>
              </a:lnSpc>
              <a:spcBef>
                <a:spcPts val="0"/>
              </a:spcBef>
              <a:spcAft>
                <a:spcPts val="800"/>
              </a:spcAft>
            </a:pPr>
            <a:r>
              <a:rPr lang="en-US" sz="4000" dirty="0">
                <a:latin typeface="Calibri" panose="020F0502020204030204" pitchFamily="34" charset="0"/>
                <a:ea typeface="Calibri" panose="020F0502020204030204" pitchFamily="34" charset="0"/>
                <a:cs typeface="Calibri" panose="020F0502020204030204" pitchFamily="34" charset="0"/>
              </a:rPr>
              <a:t>Self-Certifying your Tier 1 property</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p:cNvSpPr/>
          <p:nvPr/>
        </p:nvSpPr>
        <p:spPr>
          <a:xfrm>
            <a:off x="1093126" y="1907209"/>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p:cNvSpPr/>
          <p:nvPr/>
        </p:nvSpPr>
        <p:spPr>
          <a:xfrm>
            <a:off x="0" y="6307348"/>
            <a:ext cx="12192000" cy="550652"/>
          </a:xfrm>
          <a:prstGeom prst="rect">
            <a:avLst/>
          </a:prstGeom>
          <a:solidFill>
            <a:srgbClr val="F15A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8938055" y="6444175"/>
            <a:ext cx="3116786" cy="276999"/>
          </a:xfrm>
          <a:prstGeom prst="rect">
            <a:avLst/>
          </a:prstGeom>
          <a:noFill/>
        </p:spPr>
        <p:txBody>
          <a:bodyPr wrap="square" rtlCol="0">
            <a:spAutoFit/>
          </a:bodyPr>
          <a:lstStyle/>
          <a:p>
            <a:pPr algn="r"/>
            <a:r>
              <a:rPr lang="en-US" sz="1200" b="1" dirty="0">
                <a:solidFill>
                  <a:schemeClr val="bg1"/>
                </a:solidFill>
                <a:latin typeface="Century Gothic" panose="020B0502020202020204" pitchFamily="34" charset="0"/>
              </a:rPr>
              <a:t>www.sanjoseca.gov/CodeEnforcement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pic>
        <p:nvPicPr>
          <p:cNvPr id="13" name="Picture 12">
            <a:extLst>
              <a:ext uri="{FF2B5EF4-FFF2-40B4-BE49-F238E27FC236}">
                <a16:creationId xmlns:a16="http://schemas.microsoft.com/office/drawing/2014/main" id="{8C0FBC95-77C7-4240-9627-7343981699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6196" y="4407325"/>
            <a:ext cx="1960512" cy="1820476"/>
          </a:xfrm>
          <a:prstGeom prst="rect">
            <a:avLst/>
          </a:prstGeom>
        </p:spPr>
      </p:pic>
      <p:sp>
        <p:nvSpPr>
          <p:cNvPr id="14" name="Rectangle 13">
            <a:extLst>
              <a:ext uri="{FF2B5EF4-FFF2-40B4-BE49-F238E27FC236}">
                <a16:creationId xmlns:a16="http://schemas.microsoft.com/office/drawing/2014/main" id="{541A1514-4C19-4D2F-BD59-CCAAAF58EE0D}"/>
              </a:ext>
            </a:extLst>
          </p:cNvPr>
          <p:cNvSpPr/>
          <p:nvPr/>
        </p:nvSpPr>
        <p:spPr>
          <a:xfrm>
            <a:off x="1093126" y="3756849"/>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141286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9792"/>
            <a:ext cx="10515600" cy="962446"/>
          </a:xfrm>
        </p:spPr>
        <p:txBody>
          <a:bodyPr>
            <a:noAutofit/>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Once logged in, follow the link on your invoice to self certify</a:t>
            </a:r>
          </a:p>
        </p:txBody>
      </p:sp>
      <p:sp>
        <p:nvSpPr>
          <p:cNvPr id="11" name="Rectangle 10"/>
          <p:cNvSpPr/>
          <p:nvPr/>
        </p:nvSpPr>
        <p:spPr>
          <a:xfrm>
            <a:off x="1093126" y="1352145"/>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p:cNvSpPr/>
          <p:nvPr/>
        </p:nvSpPr>
        <p:spPr>
          <a:xfrm>
            <a:off x="0" y="6307348"/>
            <a:ext cx="12192000" cy="550652"/>
          </a:xfrm>
          <a:prstGeom prst="rect">
            <a:avLst/>
          </a:prstGeom>
          <a:solidFill>
            <a:srgbClr val="F15A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8938055" y="6444175"/>
            <a:ext cx="3116786" cy="276999"/>
          </a:xfrm>
          <a:prstGeom prst="rect">
            <a:avLst/>
          </a:prstGeom>
          <a:noFill/>
        </p:spPr>
        <p:txBody>
          <a:bodyPr wrap="square" rtlCol="0">
            <a:spAutoFit/>
          </a:bodyPr>
          <a:lstStyle/>
          <a:p>
            <a:pPr algn="r"/>
            <a:r>
              <a:rPr lang="en-US" sz="1200" b="1" dirty="0">
                <a:solidFill>
                  <a:schemeClr val="bg1"/>
                </a:solidFill>
                <a:latin typeface="Century Gothic" panose="020B0502020202020204" pitchFamily="34" charset="0"/>
              </a:rPr>
              <a:t>www.sanjoseca.gov/CodeEnforcement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pic>
        <p:nvPicPr>
          <p:cNvPr id="5" name="Picture 4">
            <a:extLst>
              <a:ext uri="{FF2B5EF4-FFF2-40B4-BE49-F238E27FC236}">
                <a16:creationId xmlns:a16="http://schemas.microsoft.com/office/drawing/2014/main" id="{02601B59-1960-72F7-7FD7-21FF65493F32}"/>
              </a:ext>
            </a:extLst>
          </p:cNvPr>
          <p:cNvPicPr>
            <a:picLocks noChangeAspect="1"/>
          </p:cNvPicPr>
          <p:nvPr/>
        </p:nvPicPr>
        <p:blipFill>
          <a:blip r:embed="rId3"/>
          <a:stretch>
            <a:fillRect/>
          </a:stretch>
        </p:blipFill>
        <p:spPr>
          <a:xfrm>
            <a:off x="1093124" y="1493490"/>
            <a:ext cx="10260674" cy="4735696"/>
          </a:xfrm>
          <a:prstGeom prst="rect">
            <a:avLst/>
          </a:prstGeom>
        </p:spPr>
      </p:pic>
      <p:cxnSp>
        <p:nvCxnSpPr>
          <p:cNvPr id="14" name="Straight Arrow Connector 13">
            <a:extLst>
              <a:ext uri="{FF2B5EF4-FFF2-40B4-BE49-F238E27FC236}">
                <a16:creationId xmlns:a16="http://schemas.microsoft.com/office/drawing/2014/main" id="{7EE0C214-61F6-4829-8D3D-1B854E615F80}"/>
              </a:ext>
            </a:extLst>
          </p:cNvPr>
          <p:cNvCxnSpPr>
            <a:cxnSpLocks/>
          </p:cNvCxnSpPr>
          <p:nvPr/>
        </p:nvCxnSpPr>
        <p:spPr>
          <a:xfrm flipH="1">
            <a:off x="4725402" y="3066316"/>
            <a:ext cx="1498059" cy="6906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28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838200" y="462013"/>
            <a:ext cx="10515600" cy="962446"/>
          </a:xfrm>
        </p:spPr>
        <p:txBody>
          <a:bodyPr>
            <a:normAutofit/>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After logging, select “MH Self Certification”</a:t>
            </a:r>
          </a:p>
        </p:txBody>
      </p:sp>
      <p:sp>
        <p:nvSpPr>
          <p:cNvPr id="6" name="Rectangle 5"/>
          <p:cNvSpPr/>
          <p:nvPr/>
        </p:nvSpPr>
        <p:spPr>
          <a:xfrm>
            <a:off x="0" y="-19731"/>
            <a:ext cx="12192000" cy="192985"/>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srgbClr val="F15A22"/>
              </a:solidFill>
            </a:endParaRPr>
          </a:p>
        </p:txBody>
      </p:sp>
      <p:pic>
        <p:nvPicPr>
          <p:cNvPr id="8" name="Picture 7">
            <a:extLst>
              <a:ext uri="{FF2B5EF4-FFF2-40B4-BE49-F238E27FC236}">
                <a16:creationId xmlns:a16="http://schemas.microsoft.com/office/drawing/2014/main" id="{B695FCA9-DB7E-4144-98E3-6EB5BD20FDDB}"/>
              </a:ext>
            </a:extLst>
          </p:cNvPr>
          <p:cNvPicPr/>
          <p:nvPr/>
        </p:nvPicPr>
        <p:blipFill>
          <a:blip r:embed="rId2"/>
          <a:stretch>
            <a:fillRect/>
          </a:stretch>
        </p:blipFill>
        <p:spPr>
          <a:xfrm>
            <a:off x="1099226" y="1713218"/>
            <a:ext cx="10254574" cy="4567535"/>
          </a:xfrm>
          <a:prstGeom prst="rect">
            <a:avLst/>
          </a:prstGeom>
        </p:spPr>
      </p:pic>
      <p:sp>
        <p:nvSpPr>
          <p:cNvPr id="9" name="Rectangle 8">
            <a:extLst>
              <a:ext uri="{FF2B5EF4-FFF2-40B4-BE49-F238E27FC236}">
                <a16:creationId xmlns:a16="http://schemas.microsoft.com/office/drawing/2014/main" id="{85C8199D-45DE-4540-AECB-B27A64D1EC2B}"/>
              </a:ext>
            </a:extLst>
          </p:cNvPr>
          <p:cNvSpPr/>
          <p:nvPr/>
        </p:nvSpPr>
        <p:spPr>
          <a:xfrm>
            <a:off x="1093126" y="1352145"/>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a:extLst>
              <a:ext uri="{FF2B5EF4-FFF2-40B4-BE49-F238E27FC236}">
                <a16:creationId xmlns:a16="http://schemas.microsoft.com/office/drawing/2014/main" id="{3A12A93C-FE3C-4A86-B623-1B9EEEEA71FC}"/>
              </a:ext>
            </a:extLst>
          </p:cNvPr>
          <p:cNvSpPr/>
          <p:nvPr/>
        </p:nvSpPr>
        <p:spPr>
          <a:xfrm>
            <a:off x="0" y="6307348"/>
            <a:ext cx="12192000" cy="550652"/>
          </a:xfrm>
          <a:prstGeom prst="rect">
            <a:avLst/>
          </a:prstGeom>
          <a:solidFill>
            <a:srgbClr val="F15A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69C4D1E-005A-4D3D-B6EE-64EC361581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sp>
        <p:nvSpPr>
          <p:cNvPr id="13" name="TextBox 12">
            <a:extLst>
              <a:ext uri="{FF2B5EF4-FFF2-40B4-BE49-F238E27FC236}">
                <a16:creationId xmlns:a16="http://schemas.microsoft.com/office/drawing/2014/main" id="{23E5052C-EF77-44E8-932D-AA2807FB058B}"/>
              </a:ext>
            </a:extLst>
          </p:cNvPr>
          <p:cNvSpPr txBox="1"/>
          <p:nvPr/>
        </p:nvSpPr>
        <p:spPr>
          <a:xfrm>
            <a:off x="8938055" y="6444175"/>
            <a:ext cx="3116786" cy="276999"/>
          </a:xfrm>
          <a:prstGeom prst="rect">
            <a:avLst/>
          </a:prstGeom>
          <a:noFill/>
        </p:spPr>
        <p:txBody>
          <a:bodyPr wrap="square" rtlCol="0">
            <a:spAutoFit/>
          </a:bodyPr>
          <a:lstStyle/>
          <a:p>
            <a:pPr algn="r"/>
            <a:r>
              <a:rPr lang="en-US" sz="1200" b="1" dirty="0">
                <a:solidFill>
                  <a:schemeClr val="bg1"/>
                </a:solidFill>
                <a:latin typeface="Century Gothic" panose="020B0502020202020204" pitchFamily="34" charset="0"/>
              </a:rPr>
              <a:t>www.sanjoseca.gov/CodeEnforcement</a:t>
            </a:r>
          </a:p>
        </p:txBody>
      </p:sp>
      <p:cxnSp>
        <p:nvCxnSpPr>
          <p:cNvPr id="12" name="Straight Arrow Connector 11">
            <a:extLst>
              <a:ext uri="{FF2B5EF4-FFF2-40B4-BE49-F238E27FC236}">
                <a16:creationId xmlns:a16="http://schemas.microsoft.com/office/drawing/2014/main" id="{473E7580-F036-4F70-B851-8E4A3E0B95D0}"/>
              </a:ext>
            </a:extLst>
          </p:cNvPr>
          <p:cNvCxnSpPr>
            <a:cxnSpLocks/>
          </p:cNvCxnSpPr>
          <p:nvPr/>
        </p:nvCxnSpPr>
        <p:spPr>
          <a:xfrm flipH="1">
            <a:off x="9620655" y="3590201"/>
            <a:ext cx="1202989" cy="11958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794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3116092" y="598609"/>
            <a:ext cx="4494180" cy="83722"/>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6196" y="4407325"/>
            <a:ext cx="1960512" cy="1820476"/>
          </a:xfrm>
          <a:prstGeom prst="rect">
            <a:avLst/>
          </a:prstGeom>
        </p:spPr>
      </p:pic>
      <p:sp>
        <p:nvSpPr>
          <p:cNvPr id="5" name="TextBox 4">
            <a:extLst>
              <a:ext uri="{FF2B5EF4-FFF2-40B4-BE49-F238E27FC236}">
                <a16:creationId xmlns:a16="http://schemas.microsoft.com/office/drawing/2014/main" id="{EDAFA22D-274F-4198-A654-07E9370128DB}"/>
              </a:ext>
            </a:extLst>
          </p:cNvPr>
          <p:cNvSpPr txBox="1"/>
          <p:nvPr/>
        </p:nvSpPr>
        <p:spPr>
          <a:xfrm>
            <a:off x="4341777" y="75389"/>
            <a:ext cx="2042809" cy="523220"/>
          </a:xfrm>
          <a:prstGeom prst="rect">
            <a:avLst/>
          </a:prstGeom>
          <a:noFill/>
        </p:spPr>
        <p:txBody>
          <a:bodyPr wrap="square" rtlCol="0">
            <a:sp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Objectives</a:t>
            </a:r>
            <a:endParaRPr lang="en-US" sz="2800" dirty="0"/>
          </a:p>
        </p:txBody>
      </p:sp>
      <p:sp>
        <p:nvSpPr>
          <p:cNvPr id="3" name="TextBox 2">
            <a:extLst>
              <a:ext uri="{FF2B5EF4-FFF2-40B4-BE49-F238E27FC236}">
                <a16:creationId xmlns:a16="http://schemas.microsoft.com/office/drawing/2014/main" id="{45A41830-D88D-4CE3-AFDD-E0477EC85C22}"/>
              </a:ext>
            </a:extLst>
          </p:cNvPr>
          <p:cNvSpPr txBox="1"/>
          <p:nvPr/>
        </p:nvSpPr>
        <p:spPr>
          <a:xfrm>
            <a:off x="924128" y="1028343"/>
            <a:ext cx="7801583" cy="4801314"/>
          </a:xfrm>
          <a:prstGeom prst="rect">
            <a:avLst/>
          </a:prstGeom>
          <a:noFill/>
        </p:spPr>
        <p:txBody>
          <a:bodyPr wrap="square" rtlCol="0">
            <a:spAutoFit/>
          </a:bodyPr>
          <a:lstStyle/>
          <a:p>
            <a:pPr algn="ctr"/>
            <a:r>
              <a:rPr lang="en-US" u="sng" dirty="0"/>
              <a:t>In this presentation you will understand how to:</a:t>
            </a:r>
          </a:p>
          <a:p>
            <a:endParaRPr lang="en-US" dirty="0"/>
          </a:p>
          <a:p>
            <a:pPr marL="285750" indent="-285750">
              <a:lnSpc>
                <a:spcPct val="200000"/>
              </a:lnSpc>
              <a:buFont typeface="Arial" panose="020B0604020202020204" pitchFamily="34" charset="0"/>
              <a:buChar char="•"/>
            </a:pPr>
            <a:r>
              <a:rPr lang="en-US" dirty="0"/>
              <a:t>Create an account and Login into Sjpermits.org</a:t>
            </a:r>
          </a:p>
          <a:p>
            <a:pPr marL="285750" indent="-285750">
              <a:lnSpc>
                <a:spcPct val="200000"/>
              </a:lnSpc>
              <a:buFont typeface="Arial" panose="020B0604020202020204" pitchFamily="34" charset="0"/>
              <a:buChar char="•"/>
            </a:pPr>
            <a:r>
              <a:rPr lang="en-US" dirty="0"/>
              <a:t>Certify your Tier 1 property</a:t>
            </a:r>
          </a:p>
          <a:p>
            <a:pPr marL="285750" indent="-285750">
              <a:lnSpc>
                <a:spcPct val="200000"/>
              </a:lnSpc>
              <a:buFont typeface="Arial" panose="020B0604020202020204" pitchFamily="34" charset="0"/>
              <a:buChar char="•"/>
            </a:pPr>
            <a:r>
              <a:rPr lang="en-US" dirty="0"/>
              <a:t>Make an online payment for Tier 1 properties</a:t>
            </a:r>
          </a:p>
          <a:p>
            <a:pPr marL="285750" indent="-285750">
              <a:lnSpc>
                <a:spcPct val="200000"/>
              </a:lnSpc>
              <a:buFont typeface="Arial" panose="020B0604020202020204" pitchFamily="34" charset="0"/>
              <a:buChar char="•"/>
            </a:pPr>
            <a:r>
              <a:rPr lang="en-US" dirty="0"/>
              <a:t>Contact support assistance</a:t>
            </a:r>
          </a:p>
          <a:p>
            <a:pPr>
              <a:lnSpc>
                <a:spcPct val="200000"/>
              </a:lnSpc>
            </a:pPr>
            <a:endParaRPr lang="en-US" dirty="0"/>
          </a:p>
          <a:p>
            <a:pPr algn="ctr">
              <a:lnSpc>
                <a:spcPct val="200000"/>
              </a:lnSpc>
            </a:pPr>
            <a:r>
              <a:rPr lang="en-US" u="sng" dirty="0"/>
              <a:t>What you will need to begin:</a:t>
            </a:r>
          </a:p>
          <a:p>
            <a:pPr marL="285750" indent="-285750">
              <a:lnSpc>
                <a:spcPct val="200000"/>
              </a:lnSpc>
              <a:buFont typeface="Arial" panose="020B0604020202020204" pitchFamily="34" charset="0"/>
              <a:buChar char="•"/>
            </a:pPr>
            <a:r>
              <a:rPr lang="en-US" dirty="0"/>
              <a:t>Your Residential Occupancy Permit Invoice (ROP)</a:t>
            </a:r>
          </a:p>
          <a:p>
            <a:endParaRPr lang="en-US" dirty="0"/>
          </a:p>
        </p:txBody>
      </p:sp>
    </p:spTree>
    <p:extLst>
      <p:ext uri="{BB962C8B-B14F-4D97-AF65-F5344CB8AC3E}">
        <p14:creationId xmlns:p14="http://schemas.microsoft.com/office/powerpoint/2010/main" val="2837199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740440" y="352758"/>
            <a:ext cx="8892702" cy="923592"/>
          </a:xfrm>
        </p:spPr>
        <p:txBody>
          <a:bodyPr>
            <a:noAutofit/>
          </a:bodyPr>
          <a:lstStyle/>
          <a:p>
            <a:pP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You will see a list of your Tier I properties and their certification status. Check the boxes next to the properties you want to certify. Then click “Certify”.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0" y="-19731"/>
            <a:ext cx="12192000" cy="192985"/>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srgbClr val="F15A22"/>
              </a:solidFill>
            </a:endParaRPr>
          </a:p>
        </p:txBody>
      </p:sp>
      <p:sp>
        <p:nvSpPr>
          <p:cNvPr id="9" name="Rectangle 8">
            <a:extLst>
              <a:ext uri="{FF2B5EF4-FFF2-40B4-BE49-F238E27FC236}">
                <a16:creationId xmlns:a16="http://schemas.microsoft.com/office/drawing/2014/main" id="{85C8199D-45DE-4540-AECB-B27A64D1EC2B}"/>
              </a:ext>
            </a:extLst>
          </p:cNvPr>
          <p:cNvSpPr/>
          <p:nvPr/>
        </p:nvSpPr>
        <p:spPr>
          <a:xfrm>
            <a:off x="1866900" y="1254045"/>
            <a:ext cx="8713550"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0" name="Picture 9">
            <a:extLst>
              <a:ext uri="{FF2B5EF4-FFF2-40B4-BE49-F238E27FC236}">
                <a16:creationId xmlns:a16="http://schemas.microsoft.com/office/drawing/2014/main" id="{4BA327A6-09E6-418A-9401-EF8D7EC03924}"/>
              </a:ext>
            </a:extLst>
          </p:cNvPr>
          <p:cNvPicPr/>
          <p:nvPr/>
        </p:nvPicPr>
        <p:blipFill>
          <a:blip r:embed="rId2"/>
          <a:stretch>
            <a:fillRect/>
          </a:stretch>
        </p:blipFill>
        <p:spPr>
          <a:xfrm>
            <a:off x="758757" y="1420237"/>
            <a:ext cx="10856069" cy="4555193"/>
          </a:xfrm>
          <a:prstGeom prst="rect">
            <a:avLst/>
          </a:prstGeom>
        </p:spPr>
      </p:pic>
      <p:sp>
        <p:nvSpPr>
          <p:cNvPr id="11" name="Rectangle 10">
            <a:extLst>
              <a:ext uri="{FF2B5EF4-FFF2-40B4-BE49-F238E27FC236}">
                <a16:creationId xmlns:a16="http://schemas.microsoft.com/office/drawing/2014/main" id="{13C48CC1-1FDF-4EF0-B51A-D6EEC6A91103}"/>
              </a:ext>
            </a:extLst>
          </p:cNvPr>
          <p:cNvSpPr/>
          <p:nvPr/>
        </p:nvSpPr>
        <p:spPr>
          <a:xfrm>
            <a:off x="0" y="6307348"/>
            <a:ext cx="12192000" cy="550652"/>
          </a:xfrm>
          <a:prstGeom prst="rect">
            <a:avLst/>
          </a:prstGeom>
          <a:solidFill>
            <a:srgbClr val="F15A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4123F43-C253-4245-985E-92ADFAB583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sp>
        <p:nvSpPr>
          <p:cNvPr id="13" name="TextBox 12">
            <a:extLst>
              <a:ext uri="{FF2B5EF4-FFF2-40B4-BE49-F238E27FC236}">
                <a16:creationId xmlns:a16="http://schemas.microsoft.com/office/drawing/2014/main" id="{68E62FB3-4051-4281-9029-2BF0AC33458D}"/>
              </a:ext>
            </a:extLst>
          </p:cNvPr>
          <p:cNvSpPr txBox="1"/>
          <p:nvPr/>
        </p:nvSpPr>
        <p:spPr>
          <a:xfrm>
            <a:off x="8938055" y="6444175"/>
            <a:ext cx="3116786" cy="276999"/>
          </a:xfrm>
          <a:prstGeom prst="rect">
            <a:avLst/>
          </a:prstGeom>
          <a:noFill/>
        </p:spPr>
        <p:txBody>
          <a:bodyPr wrap="square" rtlCol="0">
            <a:spAutoFit/>
          </a:bodyPr>
          <a:lstStyle/>
          <a:p>
            <a:pPr algn="r"/>
            <a:r>
              <a:rPr lang="en-US" sz="1200" b="1" dirty="0">
                <a:solidFill>
                  <a:schemeClr val="bg1"/>
                </a:solidFill>
                <a:latin typeface="Century Gothic" panose="020B0502020202020204" pitchFamily="34" charset="0"/>
              </a:rPr>
              <a:t>www.sanjoseca.gov/CodeEnforcement</a:t>
            </a:r>
          </a:p>
        </p:txBody>
      </p:sp>
      <p:cxnSp>
        <p:nvCxnSpPr>
          <p:cNvPr id="14" name="Straight Arrow Connector 13">
            <a:extLst>
              <a:ext uri="{FF2B5EF4-FFF2-40B4-BE49-F238E27FC236}">
                <a16:creationId xmlns:a16="http://schemas.microsoft.com/office/drawing/2014/main" id="{AB5D5A31-AD8F-49CC-B068-18C89F9A1661}"/>
              </a:ext>
            </a:extLst>
          </p:cNvPr>
          <p:cNvCxnSpPr>
            <a:cxnSpLocks/>
          </p:cNvCxnSpPr>
          <p:nvPr/>
        </p:nvCxnSpPr>
        <p:spPr>
          <a:xfrm>
            <a:off x="301557" y="2947481"/>
            <a:ext cx="925749" cy="4757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F5D76A3-D5C7-41CC-A285-0E3A16A2B9CD}"/>
              </a:ext>
            </a:extLst>
          </p:cNvPr>
          <p:cNvSpPr/>
          <p:nvPr/>
        </p:nvSpPr>
        <p:spPr>
          <a:xfrm>
            <a:off x="8025319" y="2947481"/>
            <a:ext cx="1060315" cy="188716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55B9A09F-6195-4E2A-9D1C-A1B5DEA202E5}"/>
              </a:ext>
            </a:extLst>
          </p:cNvPr>
          <p:cNvCxnSpPr>
            <a:cxnSpLocks/>
          </p:cNvCxnSpPr>
          <p:nvPr/>
        </p:nvCxnSpPr>
        <p:spPr>
          <a:xfrm>
            <a:off x="577174" y="5252936"/>
            <a:ext cx="901433" cy="2907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447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662" y="533400"/>
            <a:ext cx="10515600" cy="1752600"/>
          </a:xfrm>
        </p:spPr>
        <p:txBody>
          <a:bodyPr>
            <a:noAutofit/>
          </a:bodyPr>
          <a:lstStyle/>
          <a:p>
            <a:pPr algn="l"/>
            <a:r>
              <a:rPr lang="en-US" sz="2000" b="0" i="0" dirty="0">
                <a:effectLst/>
                <a:latin typeface="+mn-lt"/>
              </a:rPr>
              <a:t>An owner or owner's agent who wishes to maintain Tier 1 status must agree to check every unit in the building on an annual basis and, upon change in tenancy, must provide a copy of the completed </a:t>
            </a:r>
            <a:r>
              <a:rPr lang="en-US" sz="2000" b="0" i="0" u="none" strike="noStrike" dirty="0">
                <a:effectLst/>
                <a:latin typeface="+mn-lt"/>
                <a:hlinkClick r:id="rId2">
                  <a:extLst>
                    <a:ext uri="{A12FA001-AC4F-418D-AE19-62706E023703}">
                      <ahyp:hlinkClr xmlns:ahyp="http://schemas.microsoft.com/office/drawing/2018/hyperlinkcolor" val="tx"/>
                    </a:ext>
                  </a:extLst>
                </a:hlinkClick>
              </a:rPr>
              <a:t>Self-Certification Checklist</a:t>
            </a:r>
            <a:r>
              <a:rPr lang="en-US" sz="2000" b="0" i="0" dirty="0">
                <a:effectLst/>
                <a:latin typeface="+mn-lt"/>
              </a:rPr>
              <a:t>.</a:t>
            </a:r>
            <a:br>
              <a:rPr lang="en-US" sz="2000" b="0" i="0" dirty="0">
                <a:effectLst/>
                <a:latin typeface="+mn-lt"/>
              </a:rPr>
            </a:br>
            <a:br>
              <a:rPr lang="en-US" sz="2000" b="0" i="0" dirty="0">
                <a:effectLst/>
                <a:latin typeface="+mn-lt"/>
              </a:rPr>
            </a:br>
            <a:r>
              <a:rPr lang="en-US" sz="2000" b="0" i="0" dirty="0">
                <a:effectLst/>
                <a:latin typeface="+mn-lt"/>
              </a:rPr>
              <a:t>An affidavit agreeing to these conditions must be completed at </a:t>
            </a:r>
            <a:r>
              <a:rPr lang="en-US" sz="2000" b="0" i="0" u="sng" dirty="0">
                <a:effectLst/>
                <a:latin typeface="+mn-lt"/>
                <a:hlinkClick r:id="rId3">
                  <a:extLst>
                    <a:ext uri="{A12FA001-AC4F-418D-AE19-62706E023703}">
                      <ahyp:hlinkClr xmlns:ahyp="http://schemas.microsoft.com/office/drawing/2018/hyperlinkcolor" val="tx"/>
                    </a:ext>
                  </a:extLst>
                </a:hlinkClick>
              </a:rPr>
              <a:t>SJPermits.org</a:t>
            </a:r>
            <a:r>
              <a:rPr lang="en-US" sz="2000" b="0" i="0" dirty="0">
                <a:effectLst/>
                <a:latin typeface="+mn-lt"/>
              </a:rPr>
              <a:t> during the renewal process for the Residential Occupancy Permit as a requirement for keeping Tier 1 status.</a:t>
            </a:r>
            <a:br>
              <a:rPr lang="en-US" sz="2000" b="0" i="0" dirty="0">
                <a:effectLst/>
                <a:latin typeface="+mn-lt"/>
              </a:rPr>
            </a:br>
            <a:br>
              <a:rPr lang="en-US" sz="2000" b="0" i="0" dirty="0">
                <a:effectLst/>
                <a:latin typeface="+mn-lt"/>
              </a:rPr>
            </a:br>
            <a:r>
              <a:rPr lang="en-US" sz="2000" dirty="0">
                <a:effectLst/>
                <a:latin typeface="+mn-lt"/>
                <a:ea typeface="Calibri" panose="020F0502020204030204" pitchFamily="34" charset="0"/>
                <a:cs typeface="Times New Roman" panose="02020603050405020304" pitchFamily="18" charset="0"/>
              </a:rPr>
              <a:t>Check all the checkboxes on the Self-Certification Affidavit page, then click “Submit”.</a:t>
            </a:r>
          </a:p>
        </p:txBody>
      </p:sp>
      <p:sp>
        <p:nvSpPr>
          <p:cNvPr id="9" name="Rectangle 8"/>
          <p:cNvSpPr/>
          <p:nvPr/>
        </p:nvSpPr>
        <p:spPr>
          <a:xfrm>
            <a:off x="0" y="6307348"/>
            <a:ext cx="12192000" cy="550652"/>
          </a:xfrm>
          <a:prstGeom prst="rect">
            <a:avLst/>
          </a:prstGeom>
          <a:solidFill>
            <a:srgbClr val="F15A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8938055" y="6444175"/>
            <a:ext cx="3116786" cy="276999"/>
          </a:xfrm>
          <a:prstGeom prst="rect">
            <a:avLst/>
          </a:prstGeom>
          <a:noFill/>
        </p:spPr>
        <p:txBody>
          <a:bodyPr wrap="square" rtlCol="0">
            <a:spAutoFit/>
          </a:bodyPr>
          <a:lstStyle/>
          <a:p>
            <a:pPr algn="r"/>
            <a:r>
              <a:rPr lang="en-US" sz="1200" b="1" dirty="0">
                <a:solidFill>
                  <a:schemeClr val="bg1"/>
                </a:solidFill>
                <a:latin typeface="Century Gothic" panose="020B0502020202020204" pitchFamily="34" charset="0"/>
              </a:rPr>
              <a:t>www.sanjoseca.gov/CodeEnforcement</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pic>
        <p:nvPicPr>
          <p:cNvPr id="13" name="Picture 12">
            <a:extLst>
              <a:ext uri="{FF2B5EF4-FFF2-40B4-BE49-F238E27FC236}">
                <a16:creationId xmlns:a16="http://schemas.microsoft.com/office/drawing/2014/main" id="{6986A61E-62A9-47B5-BAB8-45A25EBEA55D}"/>
              </a:ext>
            </a:extLst>
          </p:cNvPr>
          <p:cNvPicPr/>
          <p:nvPr/>
        </p:nvPicPr>
        <p:blipFill>
          <a:blip r:embed="rId5"/>
          <a:stretch>
            <a:fillRect/>
          </a:stretch>
        </p:blipFill>
        <p:spPr>
          <a:xfrm>
            <a:off x="704850" y="2666999"/>
            <a:ext cx="11010900" cy="3608937"/>
          </a:xfrm>
          <a:prstGeom prst="rect">
            <a:avLst/>
          </a:prstGeom>
        </p:spPr>
      </p:pic>
      <p:cxnSp>
        <p:nvCxnSpPr>
          <p:cNvPr id="8" name="Straight Arrow Connector 7">
            <a:extLst>
              <a:ext uri="{FF2B5EF4-FFF2-40B4-BE49-F238E27FC236}">
                <a16:creationId xmlns:a16="http://schemas.microsoft.com/office/drawing/2014/main" id="{21152C1C-6F92-4713-B6A6-D05154F6FD0F}"/>
              </a:ext>
            </a:extLst>
          </p:cNvPr>
          <p:cNvCxnSpPr>
            <a:cxnSpLocks/>
          </p:cNvCxnSpPr>
          <p:nvPr/>
        </p:nvCxnSpPr>
        <p:spPr>
          <a:xfrm flipH="1">
            <a:off x="7928044" y="4928557"/>
            <a:ext cx="1643973" cy="9133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B765129-C581-4C23-94B8-25D74055C5D6}"/>
              </a:ext>
            </a:extLst>
          </p:cNvPr>
          <p:cNvSpPr/>
          <p:nvPr/>
        </p:nvSpPr>
        <p:spPr>
          <a:xfrm>
            <a:off x="1093125" y="3381017"/>
            <a:ext cx="389106" cy="21808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770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10515600" cy="1119659"/>
          </a:xfrm>
        </p:spPr>
        <p:txBody>
          <a:bodyPr>
            <a:noAutofit/>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Self-Certification screen reappears and the items which were selected for certification show as “Certified”</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The Next step is to make your payment by clicking Return To My Services. </a:t>
            </a:r>
          </a:p>
        </p:txBody>
      </p:sp>
      <p:sp>
        <p:nvSpPr>
          <p:cNvPr id="11" name="Rectangle 10"/>
          <p:cNvSpPr/>
          <p:nvPr/>
        </p:nvSpPr>
        <p:spPr>
          <a:xfrm>
            <a:off x="1093126" y="1418820"/>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p:cNvSpPr/>
          <p:nvPr/>
        </p:nvSpPr>
        <p:spPr>
          <a:xfrm>
            <a:off x="0" y="6307348"/>
            <a:ext cx="12192000" cy="550652"/>
          </a:xfrm>
          <a:prstGeom prst="rect">
            <a:avLst/>
          </a:prstGeom>
          <a:solidFill>
            <a:srgbClr val="F15A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8938055" y="6444175"/>
            <a:ext cx="3116786" cy="276999"/>
          </a:xfrm>
          <a:prstGeom prst="rect">
            <a:avLst/>
          </a:prstGeom>
          <a:noFill/>
        </p:spPr>
        <p:txBody>
          <a:bodyPr wrap="square" rtlCol="0">
            <a:spAutoFit/>
          </a:bodyPr>
          <a:lstStyle/>
          <a:p>
            <a:pPr algn="r"/>
            <a:r>
              <a:rPr lang="en-US" sz="1200" b="1" dirty="0">
                <a:solidFill>
                  <a:schemeClr val="bg1"/>
                </a:solidFill>
                <a:latin typeface="Century Gothic" panose="020B0502020202020204" pitchFamily="34" charset="0"/>
              </a:rPr>
              <a:t>www.sanjoseca.gov/CodeEnforcement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pic>
        <p:nvPicPr>
          <p:cNvPr id="14" name="Picture 13">
            <a:extLst>
              <a:ext uri="{FF2B5EF4-FFF2-40B4-BE49-F238E27FC236}">
                <a16:creationId xmlns:a16="http://schemas.microsoft.com/office/drawing/2014/main" id="{A95EB2E1-6300-4A65-B2D2-54723A832BDB}"/>
              </a:ext>
            </a:extLst>
          </p:cNvPr>
          <p:cNvPicPr/>
          <p:nvPr/>
        </p:nvPicPr>
        <p:blipFill>
          <a:blip r:embed="rId3"/>
          <a:stretch>
            <a:fillRect/>
          </a:stretch>
        </p:blipFill>
        <p:spPr>
          <a:xfrm>
            <a:off x="1093125" y="1643974"/>
            <a:ext cx="10260675" cy="4509129"/>
          </a:xfrm>
          <a:prstGeom prst="rect">
            <a:avLst/>
          </a:prstGeom>
        </p:spPr>
      </p:pic>
      <p:sp>
        <p:nvSpPr>
          <p:cNvPr id="3" name="Rectangle 2">
            <a:extLst>
              <a:ext uri="{FF2B5EF4-FFF2-40B4-BE49-F238E27FC236}">
                <a16:creationId xmlns:a16="http://schemas.microsoft.com/office/drawing/2014/main" id="{3FF64852-1513-40C4-8ACE-94DFB303A359}"/>
              </a:ext>
            </a:extLst>
          </p:cNvPr>
          <p:cNvSpPr/>
          <p:nvPr/>
        </p:nvSpPr>
        <p:spPr>
          <a:xfrm>
            <a:off x="8015591" y="3229583"/>
            <a:ext cx="922464" cy="92412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BFB33433-C71B-4FE7-9281-08D63E9B2AE7}"/>
              </a:ext>
            </a:extLst>
          </p:cNvPr>
          <p:cNvCxnSpPr>
            <a:cxnSpLocks/>
          </p:cNvCxnSpPr>
          <p:nvPr/>
        </p:nvCxnSpPr>
        <p:spPr>
          <a:xfrm>
            <a:off x="7033097" y="2071991"/>
            <a:ext cx="172179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1A822B9-BD7B-499E-A244-BE2256CF3E89}"/>
              </a:ext>
            </a:extLst>
          </p:cNvPr>
          <p:cNvSpPr txBox="1"/>
          <p:nvPr/>
        </p:nvSpPr>
        <p:spPr>
          <a:xfrm>
            <a:off x="3023118" y="1887325"/>
            <a:ext cx="4009979" cy="369332"/>
          </a:xfrm>
          <a:prstGeom prst="rect">
            <a:avLst/>
          </a:prstGeom>
          <a:noFill/>
        </p:spPr>
        <p:txBody>
          <a:bodyPr wrap="square" rtlCol="0">
            <a:spAutoFit/>
          </a:bodyPr>
          <a:lstStyle/>
          <a:p>
            <a:r>
              <a:rPr lang="en-US" dirty="0"/>
              <a:t>To pay fees, click Return to My Services</a:t>
            </a:r>
          </a:p>
        </p:txBody>
      </p:sp>
    </p:spTree>
    <p:extLst>
      <p:ext uri="{BB962C8B-B14F-4D97-AF65-F5344CB8AC3E}">
        <p14:creationId xmlns:p14="http://schemas.microsoft.com/office/powerpoint/2010/main" val="2106475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87025"/>
            <a:ext cx="11077575" cy="1384599"/>
          </a:xfrm>
        </p:spPr>
        <p:txBody>
          <a:bodyPr>
            <a:noAutofit/>
          </a:bodyPr>
          <a:lstStyle/>
          <a:p>
            <a:pPr marL="0" marR="0" algn="l">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If you choose to remove a property from the self-certification program, check the box next to the property and click “Opt Out”. The property will be moved to Tier II and a new bill will be generated for the additional fee amount for Tier II properties.</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The Next step is to make your payment by clicking Return To My Services.</a:t>
            </a:r>
          </a:p>
        </p:txBody>
      </p:sp>
      <p:sp>
        <p:nvSpPr>
          <p:cNvPr id="11" name="Rectangle 10"/>
          <p:cNvSpPr/>
          <p:nvPr/>
        </p:nvSpPr>
        <p:spPr>
          <a:xfrm flipV="1">
            <a:off x="1093126" y="1676400"/>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p:cNvSpPr/>
          <p:nvPr/>
        </p:nvSpPr>
        <p:spPr>
          <a:xfrm>
            <a:off x="0" y="6307348"/>
            <a:ext cx="12192000" cy="550652"/>
          </a:xfrm>
          <a:prstGeom prst="rect">
            <a:avLst/>
          </a:prstGeom>
          <a:solidFill>
            <a:srgbClr val="F15A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8938055" y="6444175"/>
            <a:ext cx="3116786" cy="276999"/>
          </a:xfrm>
          <a:prstGeom prst="rect">
            <a:avLst/>
          </a:prstGeom>
          <a:noFill/>
        </p:spPr>
        <p:txBody>
          <a:bodyPr wrap="square" rtlCol="0">
            <a:spAutoFit/>
          </a:bodyPr>
          <a:lstStyle/>
          <a:p>
            <a:pPr algn="r"/>
            <a:r>
              <a:rPr lang="en-US" sz="1200" b="1" dirty="0">
                <a:solidFill>
                  <a:schemeClr val="bg1"/>
                </a:solidFill>
                <a:latin typeface="Century Gothic" panose="020B0502020202020204" pitchFamily="34" charset="0"/>
              </a:rPr>
              <a:t>www.sanjoseca.gov/CodeEnforcement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pic>
        <p:nvPicPr>
          <p:cNvPr id="13" name="Picture 12">
            <a:extLst>
              <a:ext uri="{FF2B5EF4-FFF2-40B4-BE49-F238E27FC236}">
                <a16:creationId xmlns:a16="http://schemas.microsoft.com/office/drawing/2014/main" id="{96CA8EB7-437B-44EE-9B2C-DCC592346B60}"/>
              </a:ext>
            </a:extLst>
          </p:cNvPr>
          <p:cNvPicPr/>
          <p:nvPr/>
        </p:nvPicPr>
        <p:blipFill>
          <a:blip r:embed="rId3"/>
          <a:stretch>
            <a:fillRect/>
          </a:stretch>
        </p:blipFill>
        <p:spPr>
          <a:xfrm>
            <a:off x="1093125" y="1863525"/>
            <a:ext cx="10260675" cy="4357992"/>
          </a:xfrm>
          <a:prstGeom prst="rect">
            <a:avLst/>
          </a:prstGeom>
        </p:spPr>
      </p:pic>
      <p:cxnSp>
        <p:nvCxnSpPr>
          <p:cNvPr id="8" name="Straight Arrow Connector 7">
            <a:extLst>
              <a:ext uri="{FF2B5EF4-FFF2-40B4-BE49-F238E27FC236}">
                <a16:creationId xmlns:a16="http://schemas.microsoft.com/office/drawing/2014/main" id="{70E08505-8C78-400E-A440-7C3D224FAD11}"/>
              </a:ext>
            </a:extLst>
          </p:cNvPr>
          <p:cNvCxnSpPr>
            <a:cxnSpLocks/>
          </p:cNvCxnSpPr>
          <p:nvPr/>
        </p:nvCxnSpPr>
        <p:spPr>
          <a:xfrm flipH="1">
            <a:off x="5564222" y="4738065"/>
            <a:ext cx="1465633" cy="11374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528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663" y="1835608"/>
            <a:ext cx="10515600" cy="2094366"/>
          </a:xfrm>
        </p:spPr>
        <p:txBody>
          <a:bodyPr>
            <a:no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If you experience any IT related issues with self-certifying your property online, please email </a:t>
            </a: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2"/>
              </a:rPr>
              <a:t>Mhporgram@sanjoseca.gov</a:t>
            </a:r>
            <a:r>
              <a:rPr lang="en-US" sz="2400" dirty="0">
                <a:effectLst/>
                <a:latin typeface="Calibri" panose="020F0502020204030204" pitchFamily="34" charset="0"/>
                <a:ea typeface="Calibri" panose="020F0502020204030204" pitchFamily="34" charset="0"/>
                <a:cs typeface="Times New Roman" panose="02020603050405020304" pitchFamily="18" charset="0"/>
              </a:rPr>
              <a:t> for additional assistance.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Please provide your property’s address or APN, your Invoice RSN number as well as any contact information.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Please be patient as City Hall </a:t>
            </a:r>
            <a:r>
              <a:rPr lang="en-US" sz="2400" dirty="0">
                <a:latin typeface="Calibri" panose="020F0502020204030204" pitchFamily="34" charset="0"/>
                <a:ea typeface="Calibri" panose="020F0502020204030204" pitchFamily="34" charset="0"/>
                <a:cs typeface="Times New Roman" panose="02020603050405020304" pitchFamily="18" charset="0"/>
              </a:rPr>
              <a:t>will be closed to the public during the holidays, </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a:latin typeface="Calibri" panose="020F0502020204030204" pitchFamily="34" charset="0"/>
                <a:ea typeface="Calibri" panose="020F0502020204030204" pitchFamily="34" charset="0"/>
                <a:cs typeface="Times New Roman" panose="02020603050405020304" pitchFamily="18" charset="0"/>
              </a:rPr>
              <a:t>December 19-29, 2022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965663" y="1189919"/>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p:cNvSpPr/>
          <p:nvPr/>
        </p:nvSpPr>
        <p:spPr>
          <a:xfrm>
            <a:off x="0" y="6307348"/>
            <a:ext cx="12192000" cy="550652"/>
          </a:xfrm>
          <a:prstGeom prst="rect">
            <a:avLst/>
          </a:prstGeom>
          <a:solidFill>
            <a:srgbClr val="F15A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8938055" y="6444175"/>
            <a:ext cx="3116786" cy="276999"/>
          </a:xfrm>
          <a:prstGeom prst="rect">
            <a:avLst/>
          </a:prstGeom>
          <a:noFill/>
        </p:spPr>
        <p:txBody>
          <a:bodyPr wrap="square" rtlCol="0">
            <a:spAutoFit/>
          </a:bodyPr>
          <a:lstStyle/>
          <a:p>
            <a:pPr algn="r"/>
            <a:r>
              <a:rPr lang="en-US" sz="1200" b="1" dirty="0">
                <a:solidFill>
                  <a:schemeClr val="bg1"/>
                </a:solidFill>
                <a:latin typeface="Century Gothic" panose="020B0502020202020204" pitchFamily="34" charset="0"/>
              </a:rPr>
              <a:t>www.sanjoseca.gov/CodeEnforcement</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sp>
        <p:nvSpPr>
          <p:cNvPr id="13" name="Rectangle 12">
            <a:extLst>
              <a:ext uri="{FF2B5EF4-FFF2-40B4-BE49-F238E27FC236}">
                <a16:creationId xmlns:a16="http://schemas.microsoft.com/office/drawing/2014/main" id="{B8E7FDAB-BBEC-460B-9177-DF551F9B4E54}"/>
              </a:ext>
            </a:extLst>
          </p:cNvPr>
          <p:cNvSpPr/>
          <p:nvPr/>
        </p:nvSpPr>
        <p:spPr>
          <a:xfrm>
            <a:off x="1220589" y="4575663"/>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039766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663" y="2391519"/>
            <a:ext cx="10515600" cy="962446"/>
          </a:xfrm>
        </p:spPr>
        <p:txBody>
          <a:bodyPr>
            <a:normAutofit/>
          </a:bodyPr>
          <a:lstStyle/>
          <a:p>
            <a:pPr marL="0" marR="0">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Making your online payment. </a:t>
            </a:r>
          </a:p>
        </p:txBody>
      </p:sp>
      <p:sp>
        <p:nvSpPr>
          <p:cNvPr id="11" name="Rectangle 10"/>
          <p:cNvSpPr/>
          <p:nvPr/>
        </p:nvSpPr>
        <p:spPr>
          <a:xfrm>
            <a:off x="1093125" y="2138698"/>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p:cNvSpPr/>
          <p:nvPr/>
        </p:nvSpPr>
        <p:spPr>
          <a:xfrm>
            <a:off x="0" y="6307348"/>
            <a:ext cx="12192000" cy="550652"/>
          </a:xfrm>
          <a:prstGeom prst="rect">
            <a:avLst/>
          </a:prstGeom>
          <a:solidFill>
            <a:srgbClr val="F15A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8938055" y="6444175"/>
            <a:ext cx="3116786" cy="276999"/>
          </a:xfrm>
          <a:prstGeom prst="rect">
            <a:avLst/>
          </a:prstGeom>
          <a:noFill/>
        </p:spPr>
        <p:txBody>
          <a:bodyPr wrap="square" rtlCol="0">
            <a:spAutoFit/>
          </a:bodyPr>
          <a:lstStyle/>
          <a:p>
            <a:pPr algn="r"/>
            <a:r>
              <a:rPr lang="en-US" sz="1200" b="1" dirty="0">
                <a:solidFill>
                  <a:schemeClr val="bg1"/>
                </a:solidFill>
                <a:latin typeface="Century Gothic" panose="020B0502020202020204" pitchFamily="34" charset="0"/>
              </a:rPr>
              <a:t>www.sanjoseca.gov/CodeEnforcement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sp>
        <p:nvSpPr>
          <p:cNvPr id="13" name="Rectangle 12">
            <a:extLst>
              <a:ext uri="{FF2B5EF4-FFF2-40B4-BE49-F238E27FC236}">
                <a16:creationId xmlns:a16="http://schemas.microsoft.com/office/drawing/2014/main" id="{B8E7FDAB-BBEC-460B-9177-DF551F9B4E54}"/>
              </a:ext>
            </a:extLst>
          </p:cNvPr>
          <p:cNvSpPr/>
          <p:nvPr/>
        </p:nvSpPr>
        <p:spPr>
          <a:xfrm>
            <a:off x="1093126" y="3722451"/>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740104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026"/>
            <a:ext cx="10515600" cy="962446"/>
          </a:xfrm>
        </p:spPr>
        <p:txBody>
          <a:bodyPr>
            <a:normAutofit/>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Once you certified your Tier 1 property or Opt out, you will be back at My Services, clic</a:t>
            </a:r>
            <a:r>
              <a:rPr lang="en-US" sz="2000" dirty="0">
                <a:latin typeface="Calibri" panose="020F0502020204030204" pitchFamily="34" charset="0"/>
                <a:ea typeface="Calibri" panose="020F0502020204030204" pitchFamily="34" charset="0"/>
                <a:cs typeface="Times New Roman" panose="02020603050405020304" pitchFamily="18" charset="0"/>
              </a:rPr>
              <a:t>k Pay for My Permits to make your payment.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1093126" y="1352145"/>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p:cNvSpPr/>
          <p:nvPr/>
        </p:nvSpPr>
        <p:spPr>
          <a:xfrm>
            <a:off x="0" y="6307348"/>
            <a:ext cx="12192000" cy="550652"/>
          </a:xfrm>
          <a:prstGeom prst="rect">
            <a:avLst/>
          </a:prstGeom>
          <a:solidFill>
            <a:srgbClr val="F15A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8938055" y="6444175"/>
            <a:ext cx="3116786" cy="276999"/>
          </a:xfrm>
          <a:prstGeom prst="rect">
            <a:avLst/>
          </a:prstGeom>
          <a:noFill/>
        </p:spPr>
        <p:txBody>
          <a:bodyPr wrap="square" rtlCol="0">
            <a:spAutoFit/>
          </a:bodyPr>
          <a:lstStyle/>
          <a:p>
            <a:pPr algn="r"/>
            <a:r>
              <a:rPr lang="en-US" sz="1200" b="1" dirty="0">
                <a:solidFill>
                  <a:schemeClr val="bg1"/>
                </a:solidFill>
                <a:latin typeface="Century Gothic" panose="020B0502020202020204" pitchFamily="34" charset="0"/>
              </a:rPr>
              <a:t>www.sanjoseca.gov/CodeEnforcement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pic>
        <p:nvPicPr>
          <p:cNvPr id="4" name="Picture 3">
            <a:extLst>
              <a:ext uri="{FF2B5EF4-FFF2-40B4-BE49-F238E27FC236}">
                <a16:creationId xmlns:a16="http://schemas.microsoft.com/office/drawing/2014/main" id="{C3873E72-56FB-43E8-AA9A-4713116A5E8E}"/>
              </a:ext>
            </a:extLst>
          </p:cNvPr>
          <p:cNvPicPr>
            <a:picLocks noChangeAspect="1"/>
          </p:cNvPicPr>
          <p:nvPr/>
        </p:nvPicPr>
        <p:blipFill>
          <a:blip r:embed="rId3"/>
          <a:stretch>
            <a:fillRect/>
          </a:stretch>
        </p:blipFill>
        <p:spPr>
          <a:xfrm>
            <a:off x="928687" y="1476375"/>
            <a:ext cx="10334625" cy="3905250"/>
          </a:xfrm>
          <a:prstGeom prst="rect">
            <a:avLst/>
          </a:prstGeom>
        </p:spPr>
      </p:pic>
      <p:cxnSp>
        <p:nvCxnSpPr>
          <p:cNvPr id="14" name="Straight Arrow Connector 13">
            <a:extLst>
              <a:ext uri="{FF2B5EF4-FFF2-40B4-BE49-F238E27FC236}">
                <a16:creationId xmlns:a16="http://schemas.microsoft.com/office/drawing/2014/main" id="{AF8263D3-791F-478D-B314-39A46562DD8D}"/>
              </a:ext>
            </a:extLst>
          </p:cNvPr>
          <p:cNvCxnSpPr>
            <a:cxnSpLocks/>
          </p:cNvCxnSpPr>
          <p:nvPr/>
        </p:nvCxnSpPr>
        <p:spPr>
          <a:xfrm flipH="1">
            <a:off x="4653064" y="4114800"/>
            <a:ext cx="1057072" cy="4766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962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2013"/>
            <a:ext cx="10515600" cy="962446"/>
          </a:xfrm>
        </p:spPr>
        <p:txBody>
          <a:bodyPr>
            <a:normAutofit fontScale="90000"/>
          </a:bodyPr>
          <a:lstStyle/>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On the Pay For My Permits screen, you will see your property or list of properties. Select check box for the permit you wish to make a payment for then select Pay Selected Fees. Be sure to check any additional boxes that may include Housing fees associated with that same permit number.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1093126" y="1352145"/>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p:cNvSpPr/>
          <p:nvPr/>
        </p:nvSpPr>
        <p:spPr>
          <a:xfrm>
            <a:off x="0" y="6307348"/>
            <a:ext cx="12192000" cy="550652"/>
          </a:xfrm>
          <a:prstGeom prst="rect">
            <a:avLst/>
          </a:prstGeom>
          <a:solidFill>
            <a:srgbClr val="F15A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8938055" y="6444175"/>
            <a:ext cx="3116786" cy="276999"/>
          </a:xfrm>
          <a:prstGeom prst="rect">
            <a:avLst/>
          </a:prstGeom>
          <a:noFill/>
        </p:spPr>
        <p:txBody>
          <a:bodyPr wrap="square" rtlCol="0">
            <a:spAutoFit/>
          </a:bodyPr>
          <a:lstStyle/>
          <a:p>
            <a:pPr algn="r"/>
            <a:r>
              <a:rPr lang="en-US" sz="1200" b="1" dirty="0">
                <a:solidFill>
                  <a:schemeClr val="bg1"/>
                </a:solidFill>
                <a:latin typeface="Century Gothic" panose="020B0502020202020204" pitchFamily="34" charset="0"/>
              </a:rPr>
              <a:t>www.sanjoseca.gov/CodeEnforcement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pic>
        <p:nvPicPr>
          <p:cNvPr id="4" name="Picture 3">
            <a:extLst>
              <a:ext uri="{FF2B5EF4-FFF2-40B4-BE49-F238E27FC236}">
                <a16:creationId xmlns:a16="http://schemas.microsoft.com/office/drawing/2014/main" id="{333105BD-F298-4FDE-A9E6-36D84EA66AAF}"/>
              </a:ext>
            </a:extLst>
          </p:cNvPr>
          <p:cNvPicPr>
            <a:picLocks noChangeAspect="1"/>
          </p:cNvPicPr>
          <p:nvPr/>
        </p:nvPicPr>
        <p:blipFill>
          <a:blip r:embed="rId3"/>
          <a:stretch>
            <a:fillRect/>
          </a:stretch>
        </p:blipFill>
        <p:spPr>
          <a:xfrm>
            <a:off x="1028700" y="1375004"/>
            <a:ext cx="10134600" cy="4735911"/>
          </a:xfrm>
          <a:prstGeom prst="rect">
            <a:avLst/>
          </a:prstGeom>
        </p:spPr>
      </p:pic>
      <p:cxnSp>
        <p:nvCxnSpPr>
          <p:cNvPr id="8" name="Straight Arrow Connector 7">
            <a:extLst>
              <a:ext uri="{FF2B5EF4-FFF2-40B4-BE49-F238E27FC236}">
                <a16:creationId xmlns:a16="http://schemas.microsoft.com/office/drawing/2014/main" id="{D7E833E1-DBD5-48F3-A2E1-B0C998E14FF7}"/>
              </a:ext>
            </a:extLst>
          </p:cNvPr>
          <p:cNvCxnSpPr>
            <a:cxnSpLocks/>
          </p:cNvCxnSpPr>
          <p:nvPr/>
        </p:nvCxnSpPr>
        <p:spPr>
          <a:xfrm>
            <a:off x="1028700" y="2898223"/>
            <a:ext cx="698772" cy="3542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1FF6B5A-80AF-4586-8523-6878369A4A0F}"/>
              </a:ext>
            </a:extLst>
          </p:cNvPr>
          <p:cNvCxnSpPr>
            <a:cxnSpLocks/>
          </p:cNvCxnSpPr>
          <p:nvPr/>
        </p:nvCxnSpPr>
        <p:spPr>
          <a:xfrm>
            <a:off x="8317107" y="1652256"/>
            <a:ext cx="124189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473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5456"/>
            <a:ext cx="10624901" cy="962446"/>
          </a:xfrm>
        </p:spPr>
        <p:txBody>
          <a:bodyPr>
            <a:noAutofit/>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Once you selected </a:t>
            </a:r>
            <a:r>
              <a:rPr lang="en-US" sz="2000" dirty="0">
                <a:latin typeface="Calibri" panose="020F0502020204030204" pitchFamily="34" charset="0"/>
                <a:ea typeface="Calibri" panose="020F0502020204030204" pitchFamily="34" charset="0"/>
                <a:cs typeface="Times New Roman" panose="02020603050405020304" pitchFamily="18" charset="0"/>
              </a:rPr>
              <a:t>Pay Selected Fees, you will see the Payee Detail screen confirming your information and making a payment authorization. Select your option to pay by credit card or eCheck.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1093126" y="1352145"/>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p:cNvSpPr/>
          <p:nvPr/>
        </p:nvSpPr>
        <p:spPr>
          <a:xfrm>
            <a:off x="0" y="6307348"/>
            <a:ext cx="12192000" cy="550652"/>
          </a:xfrm>
          <a:prstGeom prst="rect">
            <a:avLst/>
          </a:prstGeom>
          <a:solidFill>
            <a:srgbClr val="F15A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8938055" y="6444175"/>
            <a:ext cx="3116786" cy="276999"/>
          </a:xfrm>
          <a:prstGeom prst="rect">
            <a:avLst/>
          </a:prstGeom>
          <a:noFill/>
        </p:spPr>
        <p:txBody>
          <a:bodyPr wrap="square" rtlCol="0">
            <a:spAutoFit/>
          </a:bodyPr>
          <a:lstStyle/>
          <a:p>
            <a:pPr algn="r"/>
            <a:r>
              <a:rPr lang="en-US" sz="1200" b="1" dirty="0">
                <a:solidFill>
                  <a:schemeClr val="bg1"/>
                </a:solidFill>
                <a:latin typeface="Century Gothic" panose="020B0502020202020204" pitchFamily="34" charset="0"/>
              </a:rPr>
              <a:t>www.sanjoseca.gov/CodeEnforcement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pic>
        <p:nvPicPr>
          <p:cNvPr id="6" name="Picture 5">
            <a:extLst>
              <a:ext uri="{FF2B5EF4-FFF2-40B4-BE49-F238E27FC236}">
                <a16:creationId xmlns:a16="http://schemas.microsoft.com/office/drawing/2014/main" id="{3EB4B8E9-3E1E-4A9E-BAB5-755756CA8399}"/>
              </a:ext>
            </a:extLst>
          </p:cNvPr>
          <p:cNvPicPr>
            <a:picLocks noChangeAspect="1"/>
          </p:cNvPicPr>
          <p:nvPr/>
        </p:nvPicPr>
        <p:blipFill>
          <a:blip r:embed="rId3"/>
          <a:stretch>
            <a:fillRect/>
          </a:stretch>
        </p:blipFill>
        <p:spPr>
          <a:xfrm>
            <a:off x="1093124" y="1568079"/>
            <a:ext cx="10260675" cy="4585026"/>
          </a:xfrm>
          <a:prstGeom prst="rect">
            <a:avLst/>
          </a:prstGeom>
        </p:spPr>
      </p:pic>
      <p:pic>
        <p:nvPicPr>
          <p:cNvPr id="15" name="Picture 14">
            <a:extLst>
              <a:ext uri="{FF2B5EF4-FFF2-40B4-BE49-F238E27FC236}">
                <a16:creationId xmlns:a16="http://schemas.microsoft.com/office/drawing/2014/main" id="{FAB9FF3A-5C4D-40B0-8D8F-F3C6EB70C3CE}"/>
              </a:ext>
            </a:extLst>
          </p:cNvPr>
          <p:cNvPicPr>
            <a:picLocks noChangeAspect="1"/>
          </p:cNvPicPr>
          <p:nvPr/>
        </p:nvPicPr>
        <p:blipFill>
          <a:blip r:embed="rId4"/>
          <a:stretch>
            <a:fillRect/>
          </a:stretch>
        </p:blipFill>
        <p:spPr>
          <a:xfrm>
            <a:off x="5580523" y="5497628"/>
            <a:ext cx="1285875" cy="504825"/>
          </a:xfrm>
          <a:prstGeom prst="rect">
            <a:avLst/>
          </a:prstGeom>
        </p:spPr>
      </p:pic>
      <p:pic>
        <p:nvPicPr>
          <p:cNvPr id="17" name="Picture 16">
            <a:extLst>
              <a:ext uri="{FF2B5EF4-FFF2-40B4-BE49-F238E27FC236}">
                <a16:creationId xmlns:a16="http://schemas.microsoft.com/office/drawing/2014/main" id="{98AC360A-D7DE-47DD-A64D-22C49ECF0F04}"/>
              </a:ext>
            </a:extLst>
          </p:cNvPr>
          <p:cNvPicPr>
            <a:picLocks noChangeAspect="1"/>
          </p:cNvPicPr>
          <p:nvPr/>
        </p:nvPicPr>
        <p:blipFill>
          <a:blip r:embed="rId5"/>
          <a:stretch>
            <a:fillRect/>
          </a:stretch>
        </p:blipFill>
        <p:spPr>
          <a:xfrm>
            <a:off x="1748648" y="5517691"/>
            <a:ext cx="1457325" cy="523875"/>
          </a:xfrm>
          <a:prstGeom prst="rect">
            <a:avLst/>
          </a:prstGeom>
        </p:spPr>
      </p:pic>
      <p:cxnSp>
        <p:nvCxnSpPr>
          <p:cNvPr id="13" name="Straight Arrow Connector 12">
            <a:extLst>
              <a:ext uri="{FF2B5EF4-FFF2-40B4-BE49-F238E27FC236}">
                <a16:creationId xmlns:a16="http://schemas.microsoft.com/office/drawing/2014/main" id="{90A3E953-3E2D-4BAA-914C-D3D6F10A2603}"/>
              </a:ext>
            </a:extLst>
          </p:cNvPr>
          <p:cNvCxnSpPr>
            <a:cxnSpLocks/>
          </p:cNvCxnSpPr>
          <p:nvPr/>
        </p:nvCxnSpPr>
        <p:spPr>
          <a:xfrm>
            <a:off x="795101" y="4871849"/>
            <a:ext cx="59604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110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2013"/>
            <a:ext cx="10515600" cy="962446"/>
          </a:xfrm>
        </p:spPr>
        <p:txBody>
          <a:bodyPr>
            <a:normAutofit/>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Add your billing and payment details then select Pay</a:t>
            </a:r>
          </a:p>
        </p:txBody>
      </p:sp>
      <p:sp>
        <p:nvSpPr>
          <p:cNvPr id="11" name="Rectangle 10"/>
          <p:cNvSpPr/>
          <p:nvPr/>
        </p:nvSpPr>
        <p:spPr>
          <a:xfrm>
            <a:off x="1093126" y="1352145"/>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p:cNvSpPr/>
          <p:nvPr/>
        </p:nvSpPr>
        <p:spPr>
          <a:xfrm>
            <a:off x="0" y="6307348"/>
            <a:ext cx="12192000" cy="550652"/>
          </a:xfrm>
          <a:prstGeom prst="rect">
            <a:avLst/>
          </a:prstGeom>
          <a:solidFill>
            <a:srgbClr val="F15A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8938055" y="6444175"/>
            <a:ext cx="3116786" cy="276999"/>
          </a:xfrm>
          <a:prstGeom prst="rect">
            <a:avLst/>
          </a:prstGeom>
          <a:noFill/>
        </p:spPr>
        <p:txBody>
          <a:bodyPr wrap="square" rtlCol="0">
            <a:spAutoFit/>
          </a:bodyPr>
          <a:lstStyle/>
          <a:p>
            <a:pPr algn="r"/>
            <a:r>
              <a:rPr lang="en-US" sz="1200" b="1" dirty="0">
                <a:solidFill>
                  <a:schemeClr val="bg1"/>
                </a:solidFill>
                <a:latin typeface="Century Gothic" panose="020B0502020202020204" pitchFamily="34" charset="0"/>
              </a:rPr>
              <a:t>www.sanjoseca.gov/CodeEnforcement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pic>
        <p:nvPicPr>
          <p:cNvPr id="7" name="Picture 6">
            <a:extLst>
              <a:ext uri="{FF2B5EF4-FFF2-40B4-BE49-F238E27FC236}">
                <a16:creationId xmlns:a16="http://schemas.microsoft.com/office/drawing/2014/main" id="{4393731A-4F5E-43C5-AEB3-54AE01EE7A31}"/>
              </a:ext>
            </a:extLst>
          </p:cNvPr>
          <p:cNvPicPr>
            <a:picLocks noChangeAspect="1"/>
          </p:cNvPicPr>
          <p:nvPr/>
        </p:nvPicPr>
        <p:blipFill>
          <a:blip r:embed="rId3"/>
          <a:stretch>
            <a:fillRect/>
          </a:stretch>
        </p:blipFill>
        <p:spPr>
          <a:xfrm>
            <a:off x="1093125" y="1424459"/>
            <a:ext cx="10260674" cy="4846123"/>
          </a:xfrm>
          <a:prstGeom prst="rect">
            <a:avLst/>
          </a:prstGeom>
        </p:spPr>
      </p:pic>
      <p:pic>
        <p:nvPicPr>
          <p:cNvPr id="13" name="Picture 12">
            <a:extLst>
              <a:ext uri="{FF2B5EF4-FFF2-40B4-BE49-F238E27FC236}">
                <a16:creationId xmlns:a16="http://schemas.microsoft.com/office/drawing/2014/main" id="{C3071B66-482B-4EDB-A2EB-AC3787C1447C}"/>
              </a:ext>
            </a:extLst>
          </p:cNvPr>
          <p:cNvPicPr>
            <a:picLocks noChangeAspect="1"/>
          </p:cNvPicPr>
          <p:nvPr/>
        </p:nvPicPr>
        <p:blipFill>
          <a:blip r:embed="rId4"/>
          <a:stretch>
            <a:fillRect/>
          </a:stretch>
        </p:blipFill>
        <p:spPr>
          <a:xfrm>
            <a:off x="7636312" y="3429000"/>
            <a:ext cx="3717487" cy="2452216"/>
          </a:xfrm>
          <a:prstGeom prst="rect">
            <a:avLst/>
          </a:prstGeom>
        </p:spPr>
      </p:pic>
      <p:cxnSp>
        <p:nvCxnSpPr>
          <p:cNvPr id="14" name="Straight Arrow Connector 13">
            <a:extLst>
              <a:ext uri="{FF2B5EF4-FFF2-40B4-BE49-F238E27FC236}">
                <a16:creationId xmlns:a16="http://schemas.microsoft.com/office/drawing/2014/main" id="{3EC43CFD-F0A3-45A7-B4F2-29A5A656B8E1}"/>
              </a:ext>
            </a:extLst>
          </p:cNvPr>
          <p:cNvCxnSpPr>
            <a:cxnSpLocks/>
          </p:cNvCxnSpPr>
          <p:nvPr/>
        </p:nvCxnSpPr>
        <p:spPr>
          <a:xfrm>
            <a:off x="9445557" y="5484692"/>
            <a:ext cx="82694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897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2013"/>
            <a:ext cx="10515600" cy="962446"/>
          </a:xfrm>
        </p:spPr>
        <p:txBody>
          <a:bodyPr>
            <a:normAutofit/>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To create an account, you can select one of the options to create an account to login. </a:t>
            </a:r>
          </a:p>
        </p:txBody>
      </p:sp>
      <p:sp>
        <p:nvSpPr>
          <p:cNvPr id="11" name="Rectangle 10"/>
          <p:cNvSpPr/>
          <p:nvPr/>
        </p:nvSpPr>
        <p:spPr>
          <a:xfrm>
            <a:off x="1093126" y="1352145"/>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p:cNvSpPr/>
          <p:nvPr/>
        </p:nvSpPr>
        <p:spPr>
          <a:xfrm>
            <a:off x="0" y="6307348"/>
            <a:ext cx="12192000" cy="550652"/>
          </a:xfrm>
          <a:prstGeom prst="rect">
            <a:avLst/>
          </a:prstGeom>
          <a:solidFill>
            <a:srgbClr val="F15A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8938055" y="6444175"/>
            <a:ext cx="3116786" cy="276999"/>
          </a:xfrm>
          <a:prstGeom prst="rect">
            <a:avLst/>
          </a:prstGeom>
          <a:noFill/>
        </p:spPr>
        <p:txBody>
          <a:bodyPr wrap="square" rtlCol="0">
            <a:spAutoFit/>
          </a:bodyPr>
          <a:lstStyle/>
          <a:p>
            <a:pPr algn="r"/>
            <a:r>
              <a:rPr lang="en-US" sz="1200" b="1" dirty="0">
                <a:solidFill>
                  <a:schemeClr val="bg1"/>
                </a:solidFill>
                <a:latin typeface="Century Gothic" panose="020B0502020202020204" pitchFamily="34" charset="0"/>
              </a:rPr>
              <a:t>www.sanjoseca.gov/CodeEnforcement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pic>
        <p:nvPicPr>
          <p:cNvPr id="4" name="Picture 3">
            <a:extLst>
              <a:ext uri="{FF2B5EF4-FFF2-40B4-BE49-F238E27FC236}">
                <a16:creationId xmlns:a16="http://schemas.microsoft.com/office/drawing/2014/main" id="{8496450F-54BA-4809-9824-3662661B3E67}"/>
              </a:ext>
            </a:extLst>
          </p:cNvPr>
          <p:cNvPicPr>
            <a:picLocks noChangeAspect="1"/>
          </p:cNvPicPr>
          <p:nvPr/>
        </p:nvPicPr>
        <p:blipFill>
          <a:blip r:embed="rId3"/>
          <a:stretch>
            <a:fillRect/>
          </a:stretch>
        </p:blipFill>
        <p:spPr>
          <a:xfrm>
            <a:off x="1093125" y="1503892"/>
            <a:ext cx="10260674" cy="4599460"/>
          </a:xfrm>
          <a:prstGeom prst="rect">
            <a:avLst/>
          </a:prstGeom>
        </p:spPr>
      </p:pic>
      <p:sp>
        <p:nvSpPr>
          <p:cNvPr id="7" name="Rectangle 6">
            <a:extLst>
              <a:ext uri="{FF2B5EF4-FFF2-40B4-BE49-F238E27FC236}">
                <a16:creationId xmlns:a16="http://schemas.microsoft.com/office/drawing/2014/main" id="{6144DC60-2BFE-4D23-933B-E7285B753E4D}"/>
              </a:ext>
            </a:extLst>
          </p:cNvPr>
          <p:cNvSpPr/>
          <p:nvPr/>
        </p:nvSpPr>
        <p:spPr>
          <a:xfrm>
            <a:off x="5768502" y="3429000"/>
            <a:ext cx="5486400" cy="220331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9425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462013"/>
            <a:ext cx="11068050" cy="962446"/>
          </a:xfrm>
        </p:spPr>
        <p:txBody>
          <a:bodyPr>
            <a:normAutofit/>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You will then see Payment Confirmation. You can also view and print your receipt or return to My Services. </a:t>
            </a:r>
          </a:p>
        </p:txBody>
      </p:sp>
      <p:sp>
        <p:nvSpPr>
          <p:cNvPr id="11" name="Rectangle 10"/>
          <p:cNvSpPr/>
          <p:nvPr/>
        </p:nvSpPr>
        <p:spPr>
          <a:xfrm>
            <a:off x="1093126" y="1352145"/>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p:cNvSpPr/>
          <p:nvPr/>
        </p:nvSpPr>
        <p:spPr>
          <a:xfrm>
            <a:off x="0" y="6307348"/>
            <a:ext cx="12192000" cy="550652"/>
          </a:xfrm>
          <a:prstGeom prst="rect">
            <a:avLst/>
          </a:prstGeom>
          <a:solidFill>
            <a:srgbClr val="F15A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8938055" y="6444175"/>
            <a:ext cx="3116786" cy="276999"/>
          </a:xfrm>
          <a:prstGeom prst="rect">
            <a:avLst/>
          </a:prstGeom>
          <a:noFill/>
        </p:spPr>
        <p:txBody>
          <a:bodyPr wrap="square" rtlCol="0">
            <a:spAutoFit/>
          </a:bodyPr>
          <a:lstStyle/>
          <a:p>
            <a:pPr algn="r"/>
            <a:r>
              <a:rPr lang="en-US" sz="1200" b="1" dirty="0">
                <a:solidFill>
                  <a:schemeClr val="bg1"/>
                </a:solidFill>
                <a:latin typeface="Century Gothic" panose="020B0502020202020204" pitchFamily="34" charset="0"/>
              </a:rPr>
              <a:t>www.sanjoseca.gov/CodeEnforcement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pic>
        <p:nvPicPr>
          <p:cNvPr id="5" name="Picture 4">
            <a:extLst>
              <a:ext uri="{FF2B5EF4-FFF2-40B4-BE49-F238E27FC236}">
                <a16:creationId xmlns:a16="http://schemas.microsoft.com/office/drawing/2014/main" id="{27363F4F-9AE3-4331-86EC-68AB3CFD9B61}"/>
              </a:ext>
            </a:extLst>
          </p:cNvPr>
          <p:cNvPicPr>
            <a:picLocks noChangeAspect="1"/>
          </p:cNvPicPr>
          <p:nvPr/>
        </p:nvPicPr>
        <p:blipFill>
          <a:blip r:embed="rId3"/>
          <a:stretch>
            <a:fillRect/>
          </a:stretch>
        </p:blipFill>
        <p:spPr>
          <a:xfrm>
            <a:off x="1152423" y="1561285"/>
            <a:ext cx="10201377" cy="4513147"/>
          </a:xfrm>
          <a:prstGeom prst="rect">
            <a:avLst/>
          </a:prstGeom>
        </p:spPr>
      </p:pic>
      <p:cxnSp>
        <p:nvCxnSpPr>
          <p:cNvPr id="8" name="Straight Arrow Connector 7">
            <a:extLst>
              <a:ext uri="{FF2B5EF4-FFF2-40B4-BE49-F238E27FC236}">
                <a16:creationId xmlns:a16="http://schemas.microsoft.com/office/drawing/2014/main" id="{882A947A-5EE1-4EB8-8870-FB3F791322A1}"/>
              </a:ext>
            </a:extLst>
          </p:cNvPr>
          <p:cNvCxnSpPr>
            <a:cxnSpLocks/>
          </p:cNvCxnSpPr>
          <p:nvPr/>
        </p:nvCxnSpPr>
        <p:spPr>
          <a:xfrm flipH="1">
            <a:off x="5311302" y="1809345"/>
            <a:ext cx="152724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041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075" y="1671747"/>
            <a:ext cx="10260674" cy="3190462"/>
          </a:xfrm>
        </p:spPr>
        <p:txBody>
          <a:bodyPr>
            <a:normAutofit/>
          </a:bodyPr>
          <a:lstStyle/>
          <a:p>
            <a:pPr marL="0" marR="0">
              <a:spcBef>
                <a:spcPts val="0"/>
              </a:spcBef>
              <a:spcAft>
                <a:spcPts val="0"/>
              </a:spcAft>
            </a:pPr>
            <a:r>
              <a:rPr lang="en-US" sz="2800" dirty="0">
                <a:effectLst/>
                <a:latin typeface="Calibri" panose="020F0502020204030204" pitchFamily="34" charset="0"/>
                <a:ea typeface="Calibri" panose="020F0502020204030204" pitchFamily="34" charset="0"/>
              </a:rPr>
              <a:t>This concludes the process to self- certify your Tier 1 property as well as making your annual online payment.  </a:t>
            </a:r>
            <a:br>
              <a:rPr lang="en-US" sz="2800" dirty="0">
                <a:effectLst/>
                <a:latin typeface="Calibri" panose="020F0502020204030204" pitchFamily="34" charset="0"/>
                <a:ea typeface="Calibri" panose="020F0502020204030204" pitchFamily="34" charset="0"/>
              </a:rPr>
            </a:br>
            <a:br>
              <a:rPr lang="en-US" sz="2800" dirty="0">
                <a:effectLst/>
                <a:latin typeface="Calibri" panose="020F0502020204030204" pitchFamily="34" charset="0"/>
                <a:ea typeface="Calibri" panose="020F0502020204030204" pitchFamily="34" charset="0"/>
              </a:rPr>
            </a:br>
            <a:r>
              <a:rPr lang="en-US" sz="2800" dirty="0">
                <a:effectLst/>
                <a:latin typeface="Calibri" panose="020F0502020204030204" pitchFamily="34" charset="0"/>
                <a:ea typeface="Calibri" panose="020F0502020204030204" pitchFamily="34" charset="0"/>
              </a:rPr>
              <a:t>You will receive an email confirmation that your </a:t>
            </a:r>
            <a:r>
              <a:rPr lang="en-US" sz="2800" dirty="0">
                <a:latin typeface="Calibri" panose="020F0502020204030204" pitchFamily="34" charset="0"/>
                <a:ea typeface="Calibri" panose="020F0502020204030204" pitchFamily="34" charset="0"/>
              </a:rPr>
              <a:t>Tier 1 property completed the </a:t>
            </a:r>
            <a:r>
              <a:rPr lang="en-US" sz="2800" dirty="0">
                <a:effectLst/>
                <a:latin typeface="Calibri" panose="020F0502020204030204" pitchFamily="34" charset="0"/>
                <a:ea typeface="Calibri" panose="020F0502020204030204" pitchFamily="34" charset="0"/>
              </a:rPr>
              <a:t>self-certification process.</a:t>
            </a:r>
          </a:p>
        </p:txBody>
      </p:sp>
      <p:sp>
        <p:nvSpPr>
          <p:cNvPr id="11" name="Rectangle 10"/>
          <p:cNvSpPr/>
          <p:nvPr/>
        </p:nvSpPr>
        <p:spPr>
          <a:xfrm>
            <a:off x="1093125" y="1671771"/>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p:cNvSpPr/>
          <p:nvPr/>
        </p:nvSpPr>
        <p:spPr>
          <a:xfrm>
            <a:off x="0" y="6307348"/>
            <a:ext cx="12192000" cy="550652"/>
          </a:xfrm>
          <a:prstGeom prst="rect">
            <a:avLst/>
          </a:prstGeom>
          <a:solidFill>
            <a:srgbClr val="F15A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8938055" y="6444175"/>
            <a:ext cx="3116786" cy="276999"/>
          </a:xfrm>
          <a:prstGeom prst="rect">
            <a:avLst/>
          </a:prstGeom>
          <a:noFill/>
        </p:spPr>
        <p:txBody>
          <a:bodyPr wrap="square" rtlCol="0">
            <a:spAutoFit/>
          </a:bodyPr>
          <a:lstStyle/>
          <a:p>
            <a:pPr algn="r"/>
            <a:r>
              <a:rPr lang="en-US" sz="1200" b="1" dirty="0">
                <a:solidFill>
                  <a:schemeClr val="bg1"/>
                </a:solidFill>
                <a:latin typeface="Century Gothic" panose="020B0502020202020204" pitchFamily="34" charset="0"/>
              </a:rPr>
              <a:t>www.sanjoseca.gov/CodeEnforcement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sp>
        <p:nvSpPr>
          <p:cNvPr id="13" name="Rectangle 12">
            <a:extLst>
              <a:ext uri="{FF2B5EF4-FFF2-40B4-BE49-F238E27FC236}">
                <a16:creationId xmlns:a16="http://schemas.microsoft.com/office/drawing/2014/main" id="{B8E7FDAB-BBEC-460B-9177-DF551F9B4E54}"/>
              </a:ext>
            </a:extLst>
          </p:cNvPr>
          <p:cNvSpPr/>
          <p:nvPr/>
        </p:nvSpPr>
        <p:spPr>
          <a:xfrm>
            <a:off x="965663" y="4595761"/>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540578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1907"/>
            <a:ext cx="10515600" cy="617977"/>
          </a:xfrm>
        </p:spPr>
        <p:txBody>
          <a:bodyPr>
            <a:noAutofit/>
          </a:bodyPr>
          <a:lstStyle/>
          <a:p>
            <a:pPr marL="0" marR="0">
              <a:lnSpc>
                <a:spcPct val="107000"/>
              </a:lnSpc>
              <a:spcBef>
                <a:spcPts val="0"/>
              </a:spcBef>
              <a:spcAft>
                <a:spcPts val="80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Questions</a:t>
            </a:r>
            <a:r>
              <a:rPr lang="en-US" sz="4000" dirty="0">
                <a:latin typeface="Calibri" panose="020F050202020403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965663" y="730560"/>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p:cNvSpPr/>
          <p:nvPr/>
        </p:nvSpPr>
        <p:spPr>
          <a:xfrm>
            <a:off x="0" y="6307348"/>
            <a:ext cx="12192000" cy="550652"/>
          </a:xfrm>
          <a:prstGeom prst="rect">
            <a:avLst/>
          </a:prstGeom>
          <a:solidFill>
            <a:srgbClr val="F15A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8938055" y="6444175"/>
            <a:ext cx="3116786" cy="276999"/>
          </a:xfrm>
          <a:prstGeom prst="rect">
            <a:avLst/>
          </a:prstGeom>
          <a:noFill/>
        </p:spPr>
        <p:txBody>
          <a:bodyPr wrap="square" rtlCol="0">
            <a:spAutoFit/>
          </a:bodyPr>
          <a:lstStyle/>
          <a:p>
            <a:pPr algn="r"/>
            <a:r>
              <a:rPr lang="en-US" sz="1200" b="1" dirty="0">
                <a:solidFill>
                  <a:schemeClr val="bg1"/>
                </a:solidFill>
                <a:latin typeface="Century Gothic" panose="020B0502020202020204" pitchFamily="34" charset="0"/>
              </a:rPr>
              <a:t>www.sanjoseca.gov/CodeEnforcement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sp>
        <p:nvSpPr>
          <p:cNvPr id="3" name="TextBox 2">
            <a:extLst>
              <a:ext uri="{FF2B5EF4-FFF2-40B4-BE49-F238E27FC236}">
                <a16:creationId xmlns:a16="http://schemas.microsoft.com/office/drawing/2014/main" id="{83DC37D8-4662-48F4-8943-F2CE35B0CF01}"/>
              </a:ext>
            </a:extLst>
          </p:cNvPr>
          <p:cNvSpPr txBox="1"/>
          <p:nvPr/>
        </p:nvSpPr>
        <p:spPr>
          <a:xfrm>
            <a:off x="1093125" y="1028343"/>
            <a:ext cx="10260675" cy="5355312"/>
          </a:xfrm>
          <a:prstGeom prst="rect">
            <a:avLst/>
          </a:prstGeom>
          <a:noFill/>
        </p:spPr>
        <p:txBody>
          <a:bodyPr wrap="square" rtlCol="0">
            <a:spAutoFit/>
          </a:bodyPr>
          <a:lstStyle/>
          <a:p>
            <a:pPr marL="342900" indent="-342900">
              <a:lnSpc>
                <a:spcPct val="200000"/>
              </a:lnSpc>
              <a:buAutoNum type="arabicPeriod"/>
            </a:pPr>
            <a:r>
              <a:rPr lang="en-US" dirty="0"/>
              <a:t>If your data or information about your property is not accurate, please contact </a:t>
            </a:r>
            <a:r>
              <a:rPr lang="en-US" dirty="0">
                <a:hlinkClick r:id="rId3"/>
              </a:rPr>
              <a:t>MHProgram@sanjoseca.gov</a:t>
            </a:r>
            <a:r>
              <a:rPr lang="en-US" dirty="0"/>
              <a:t> for IT support. </a:t>
            </a:r>
          </a:p>
          <a:p>
            <a:pPr marL="342900" indent="-342900">
              <a:lnSpc>
                <a:spcPct val="200000"/>
              </a:lnSpc>
              <a:buAutoNum type="arabicPeriod"/>
            </a:pPr>
            <a:r>
              <a:rPr lang="en-US" dirty="0"/>
              <a:t>If you have questions about your ROP invoice, email </a:t>
            </a:r>
            <a:r>
              <a:rPr lang="en-US" dirty="0">
                <a:hlinkClick r:id="rId3"/>
              </a:rPr>
              <a:t>MHProgram@sanjoseca.gov</a:t>
            </a:r>
            <a:r>
              <a:rPr lang="en-US" dirty="0"/>
              <a:t> attention Accounting Department, for any payment confirmations, balances or any other accounting related issues. </a:t>
            </a:r>
          </a:p>
          <a:p>
            <a:pPr marL="342900" indent="-342900">
              <a:lnSpc>
                <a:spcPct val="200000"/>
              </a:lnSpc>
              <a:buFontTx/>
              <a:buAutoNum type="arabicPeriod"/>
            </a:pPr>
            <a:r>
              <a:rPr lang="en-US" sz="1800" dirty="0">
                <a:solidFill>
                  <a:srgbClr val="000000"/>
                </a:solidFill>
                <a:effectLst/>
                <a:ea typeface="Calibri" panose="020F0502020204030204" pitchFamily="34" charset="0"/>
              </a:rPr>
              <a:t>You can request copies of your routine inspections as well as copies of any validated complaints by </a:t>
            </a:r>
            <a:r>
              <a:rPr lang="en-US" sz="1800">
                <a:solidFill>
                  <a:srgbClr val="000000"/>
                </a:solidFill>
                <a:effectLst/>
                <a:ea typeface="Calibri" panose="020F0502020204030204" pitchFamily="34" charset="0"/>
              </a:rPr>
              <a:t>emailing </a:t>
            </a:r>
            <a:r>
              <a:rPr lang="en-US" sz="1800" u="sng">
                <a:solidFill>
                  <a:srgbClr val="000000"/>
                </a:solidFill>
                <a:effectLst/>
                <a:latin typeface="Calibri" panose="020F0502020204030204" pitchFamily="34" charset="0"/>
                <a:ea typeface="Times New Roman" panose="02020603050405020304" pitchFamily="18" charset="0"/>
                <a:hlinkClick r:id="rId4"/>
              </a:rPr>
              <a:t>https://sanjoseca.govqa.us/WEBAPP/_rs/(S(2riwahoo14bgi4ljflolth0x))/supporthome.aspx</a:t>
            </a:r>
            <a:endParaRPr lang="en-US" dirty="0">
              <a:ea typeface="Calibri" panose="020F0502020204030204" pitchFamily="34" charset="0"/>
            </a:endParaRPr>
          </a:p>
          <a:p>
            <a:pPr marL="342900" indent="-342900">
              <a:lnSpc>
                <a:spcPct val="200000"/>
              </a:lnSpc>
              <a:buAutoNum type="arabicPeriod"/>
            </a:pPr>
            <a:r>
              <a:rPr lang="en-US" sz="1800" dirty="0">
                <a:solidFill>
                  <a:srgbClr val="000000"/>
                </a:solidFill>
                <a:effectLst/>
                <a:ea typeface="Calibri" panose="020F0502020204030204" pitchFamily="34" charset="0"/>
              </a:rPr>
              <a:t>You can review your property’s permit history by going online to the </a:t>
            </a:r>
            <a:r>
              <a:rPr lang="en-US" sz="1800" u="sng" dirty="0">
                <a:solidFill>
                  <a:srgbClr val="0000FF"/>
                </a:solidFill>
                <a:effectLst/>
                <a:ea typeface="Calibri" panose="020F0502020204030204" pitchFamily="34" charset="0"/>
                <a:hlinkClick r:id="rId5"/>
              </a:rPr>
              <a:t>permit center</a:t>
            </a:r>
            <a:r>
              <a:rPr lang="en-US" sz="1800" dirty="0">
                <a:solidFill>
                  <a:srgbClr val="000000"/>
                </a:solidFill>
                <a:effectLst/>
                <a:ea typeface="Calibri" panose="020F0502020204030204" pitchFamily="34" charset="0"/>
              </a:rPr>
              <a:t>. </a:t>
            </a:r>
            <a:endParaRPr lang="en-US" dirty="0">
              <a:ea typeface="Calibri" panose="020F0502020204030204" pitchFamily="34" charset="0"/>
            </a:endParaRPr>
          </a:p>
          <a:p>
            <a:pPr marL="342900" indent="-342900">
              <a:lnSpc>
                <a:spcPct val="200000"/>
              </a:lnSpc>
              <a:buAutoNum type="arabicPeriod"/>
            </a:pPr>
            <a:r>
              <a:rPr lang="en-US" sz="1800" dirty="0">
                <a:solidFill>
                  <a:srgbClr val="000000"/>
                </a:solidFill>
                <a:effectLst/>
                <a:ea typeface="Calibri" panose="020F0502020204030204" pitchFamily="34" charset="0"/>
              </a:rPr>
              <a:t>You can update your ROP mailing address by emailing </a:t>
            </a:r>
            <a:r>
              <a:rPr lang="en-US" u="sng" dirty="0">
                <a:solidFill>
                  <a:srgbClr val="0000FF"/>
                </a:solidFill>
                <a:ea typeface="Calibri" panose="020F0502020204030204" pitchFamily="34" charset="0"/>
                <a:hlinkClick r:id="rId6"/>
              </a:rPr>
              <a:t>CEAddressUpdate@sanjoseca.gov</a:t>
            </a:r>
            <a:r>
              <a:rPr lang="en-US" u="sng" dirty="0">
                <a:ea typeface="Calibri" panose="020F0502020204030204" pitchFamily="34" charset="0"/>
              </a:rPr>
              <a:t>. </a:t>
            </a:r>
          </a:p>
          <a:p>
            <a:pPr marL="342900" indent="-342900">
              <a:lnSpc>
                <a:spcPct val="200000"/>
              </a:lnSpc>
              <a:buAutoNum type="arabicPeriod"/>
            </a:pPr>
            <a:r>
              <a:rPr lang="en-US" sz="1800" dirty="0">
                <a:solidFill>
                  <a:srgbClr val="000000"/>
                </a:solidFill>
                <a:effectLst/>
                <a:ea typeface="Calibri" panose="020F0502020204030204" pitchFamily="34" charset="0"/>
              </a:rPr>
              <a:t>You can follow up with Housing Fee’s by emailing </a:t>
            </a:r>
            <a:r>
              <a:rPr lang="en-US" sz="1800" u="sng" dirty="0">
                <a:solidFill>
                  <a:srgbClr val="0000FF"/>
                </a:solidFill>
                <a:effectLst/>
                <a:ea typeface="Calibri" panose="020F0502020204030204" pitchFamily="34" charset="0"/>
                <a:hlinkClick r:id="rId7"/>
              </a:rPr>
              <a:t>RSP@sanjoseca.gov</a:t>
            </a:r>
            <a:endParaRPr lang="en-US" sz="1800" dirty="0">
              <a:effectLst/>
              <a:ea typeface="Calibri" panose="020F0502020204030204" pitchFamily="34" charset="0"/>
            </a:endParaRPr>
          </a:p>
          <a:p>
            <a:pPr marL="342900" indent="-342900">
              <a:buAutoNum type="arabicPeriod"/>
            </a:pPr>
            <a:endParaRPr lang="en-US" dirty="0"/>
          </a:p>
        </p:txBody>
      </p:sp>
    </p:spTree>
    <p:extLst>
      <p:ext uri="{BB962C8B-B14F-4D97-AF65-F5344CB8AC3E}">
        <p14:creationId xmlns:p14="http://schemas.microsoft.com/office/powerpoint/2010/main" val="1199013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1907"/>
            <a:ext cx="10515600" cy="617977"/>
          </a:xfrm>
        </p:spPr>
        <p:txBody>
          <a:bodyPr>
            <a:noAutofit/>
          </a:bodyPr>
          <a:lstStyle/>
          <a:p>
            <a:pPr marL="0" marR="0">
              <a:lnSpc>
                <a:spcPct val="107000"/>
              </a:lnSpc>
              <a:spcBef>
                <a:spcPts val="0"/>
              </a:spcBef>
              <a:spcAft>
                <a:spcPts val="80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FAQs</a:t>
            </a:r>
          </a:p>
        </p:txBody>
      </p:sp>
      <p:sp>
        <p:nvSpPr>
          <p:cNvPr id="11" name="Rectangle 10"/>
          <p:cNvSpPr/>
          <p:nvPr/>
        </p:nvSpPr>
        <p:spPr>
          <a:xfrm>
            <a:off x="965663" y="730560"/>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p:cNvSpPr/>
          <p:nvPr/>
        </p:nvSpPr>
        <p:spPr>
          <a:xfrm>
            <a:off x="0" y="6307348"/>
            <a:ext cx="12192000" cy="550652"/>
          </a:xfrm>
          <a:prstGeom prst="rect">
            <a:avLst/>
          </a:prstGeom>
          <a:solidFill>
            <a:srgbClr val="F15A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8938055" y="6444175"/>
            <a:ext cx="3116786" cy="276999"/>
          </a:xfrm>
          <a:prstGeom prst="rect">
            <a:avLst/>
          </a:prstGeom>
          <a:noFill/>
        </p:spPr>
        <p:txBody>
          <a:bodyPr wrap="square" rtlCol="0">
            <a:spAutoFit/>
          </a:bodyPr>
          <a:lstStyle/>
          <a:p>
            <a:pPr algn="r"/>
            <a:r>
              <a:rPr lang="en-US" sz="1200" b="1" dirty="0">
                <a:solidFill>
                  <a:schemeClr val="bg1"/>
                </a:solidFill>
                <a:latin typeface="Century Gothic" panose="020B0502020202020204" pitchFamily="34" charset="0"/>
              </a:rPr>
              <a:t>www.sanjoseca.gov/CodeEnforcement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sp>
        <p:nvSpPr>
          <p:cNvPr id="3" name="TextBox 2">
            <a:extLst>
              <a:ext uri="{FF2B5EF4-FFF2-40B4-BE49-F238E27FC236}">
                <a16:creationId xmlns:a16="http://schemas.microsoft.com/office/drawing/2014/main" id="{83DC37D8-4662-48F4-8943-F2CE35B0CF01}"/>
              </a:ext>
            </a:extLst>
          </p:cNvPr>
          <p:cNvSpPr txBox="1"/>
          <p:nvPr/>
        </p:nvSpPr>
        <p:spPr>
          <a:xfrm>
            <a:off x="1093125" y="1028343"/>
            <a:ext cx="10260675" cy="5355312"/>
          </a:xfrm>
          <a:prstGeom prst="rect">
            <a:avLst/>
          </a:prstGeom>
          <a:noFill/>
        </p:spPr>
        <p:txBody>
          <a:bodyPr wrap="square" rtlCol="0">
            <a:spAutoFit/>
          </a:bodyPr>
          <a:lstStyle/>
          <a:p>
            <a:pPr marL="342900" indent="-342900">
              <a:lnSpc>
                <a:spcPct val="200000"/>
              </a:lnSpc>
              <a:buAutoNum type="arabicPeriod"/>
            </a:pPr>
            <a:r>
              <a:rPr lang="en-US" dirty="0"/>
              <a:t>Tier 1 properties that fail to certify before the deadline will automatically reassessed to a Tier 2 status and fees. </a:t>
            </a:r>
          </a:p>
          <a:p>
            <a:pPr marL="342900" indent="-342900">
              <a:lnSpc>
                <a:spcPct val="200000"/>
              </a:lnSpc>
              <a:buAutoNum type="arabicPeriod"/>
            </a:pPr>
            <a:r>
              <a:rPr lang="en-US" sz="1800" dirty="0">
                <a:effectLst/>
                <a:ea typeface="Times New Roman" panose="02020603050405020304" pitchFamily="18" charset="0"/>
              </a:rPr>
              <a:t>Service level tier assignments will be reviewed after the inspection cycle is completed. </a:t>
            </a:r>
            <a:r>
              <a:rPr lang="en-US" sz="1800" dirty="0">
                <a:solidFill>
                  <a:srgbClr val="000000"/>
                </a:solidFill>
                <a:effectLst/>
                <a:ea typeface="Times New Roman" panose="02020603050405020304" pitchFamily="18" charset="0"/>
              </a:rPr>
              <a:t>More information about the Multiple Housing Program is available in the </a:t>
            </a:r>
            <a:r>
              <a:rPr lang="en-US" sz="1800" u="sng" dirty="0">
                <a:solidFill>
                  <a:srgbClr val="0000FF"/>
                </a:solidFill>
                <a:effectLst/>
                <a:ea typeface="Times New Roman" panose="02020603050405020304" pitchFamily="18" charset="0"/>
                <a:hlinkClick r:id="rId3" tooltip="http://www.sanjoseca.gov/index.aspx?NID=5201"/>
              </a:rPr>
              <a:t>FAQs</a:t>
            </a:r>
            <a:r>
              <a:rPr lang="en-US" sz="1800" dirty="0">
                <a:solidFill>
                  <a:srgbClr val="000000"/>
                </a:solidFill>
                <a:effectLst/>
                <a:ea typeface="Times New Roman" panose="02020603050405020304" pitchFamily="18" charset="0"/>
              </a:rPr>
              <a:t>. </a:t>
            </a:r>
            <a:r>
              <a:rPr lang="en-US" sz="1800" dirty="0">
                <a:solidFill>
                  <a:srgbClr val="000000"/>
                </a:solidFill>
                <a:effectLst/>
                <a:ea typeface="Calibri" panose="020F0502020204030204" pitchFamily="34" charset="0"/>
              </a:rPr>
              <a:t> </a:t>
            </a:r>
          </a:p>
          <a:p>
            <a:pPr marL="342900" indent="-342900">
              <a:lnSpc>
                <a:spcPct val="200000"/>
              </a:lnSpc>
              <a:buAutoNum type="arabicPeriod"/>
            </a:pPr>
            <a:r>
              <a:rPr lang="en-US" sz="1800" dirty="0">
                <a:effectLst/>
                <a:ea typeface="Times New Roman" panose="02020603050405020304" pitchFamily="18" charset="0"/>
              </a:rPr>
              <a:t>T</a:t>
            </a:r>
            <a:r>
              <a:rPr lang="en-US" sz="1800" dirty="0">
                <a:solidFill>
                  <a:srgbClr val="000000"/>
                </a:solidFill>
                <a:effectLst/>
                <a:ea typeface="Times New Roman" panose="02020603050405020304" pitchFamily="18" charset="0"/>
              </a:rPr>
              <a:t>he requirements to move to tiers consists of 1) no major (permit) violations; 2) less than two minor violations average per unit inspected at the time of the routine inspection; 3) no substantiated complaints and 4) no expired permits. </a:t>
            </a:r>
          </a:p>
          <a:p>
            <a:pPr marL="342900" indent="-342900">
              <a:lnSpc>
                <a:spcPct val="200000"/>
              </a:lnSpc>
              <a:buAutoNum type="arabicPeriod"/>
            </a:pPr>
            <a:r>
              <a:rPr lang="en-US" sz="1800" dirty="0">
                <a:solidFill>
                  <a:srgbClr val="000000"/>
                </a:solidFill>
                <a:effectLst/>
                <a:ea typeface="Times New Roman" panose="02020603050405020304" pitchFamily="18" charset="0"/>
              </a:rPr>
              <a:t>This is a fee for service program. The Residential Occupancy Permit invoice includes SJ Fire inspection costs plus Housing Department program fee. </a:t>
            </a:r>
          </a:p>
          <a:p>
            <a:pPr marL="342900" indent="-342900">
              <a:buAutoNum type="arabicPeriod"/>
            </a:pPr>
            <a:endParaRPr lang="en-US" dirty="0"/>
          </a:p>
        </p:txBody>
      </p:sp>
    </p:spTree>
    <p:extLst>
      <p:ext uri="{BB962C8B-B14F-4D97-AF65-F5344CB8AC3E}">
        <p14:creationId xmlns:p14="http://schemas.microsoft.com/office/powerpoint/2010/main" val="1599312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79262"/>
            <a:ext cx="10515600" cy="1016137"/>
          </a:xfrm>
        </p:spPr>
        <p:txBody>
          <a:bodyPr>
            <a:noAutofit/>
          </a:bodyPr>
          <a:lstStyle/>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Option 1: </a:t>
            </a:r>
            <a:r>
              <a:rPr lang="en-US" sz="2000" dirty="0">
                <a:latin typeface="Calibri" panose="020F0502020204030204" pitchFamily="34" charset="0"/>
                <a:cs typeface="Calibri" panose="020F0502020204030204" pitchFamily="34" charset="0"/>
              </a:rPr>
              <a:t>This option is for users who had accounts within the original SJPermits portal (before Nov. 5, 2020), and who want to move their accounts into the updated portal. Complete the form and receive the verification account email to complete the setup process.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p:cNvSpPr/>
          <p:nvPr/>
        </p:nvSpPr>
        <p:spPr>
          <a:xfrm>
            <a:off x="1121701" y="1456920"/>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p:cNvSpPr/>
          <p:nvPr/>
        </p:nvSpPr>
        <p:spPr>
          <a:xfrm>
            <a:off x="0" y="6307348"/>
            <a:ext cx="12192000" cy="550652"/>
          </a:xfrm>
          <a:prstGeom prst="rect">
            <a:avLst/>
          </a:prstGeom>
          <a:solidFill>
            <a:srgbClr val="F15A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8938055" y="6444175"/>
            <a:ext cx="3116786" cy="276999"/>
          </a:xfrm>
          <a:prstGeom prst="rect">
            <a:avLst/>
          </a:prstGeom>
          <a:noFill/>
        </p:spPr>
        <p:txBody>
          <a:bodyPr wrap="square" rtlCol="0">
            <a:spAutoFit/>
          </a:bodyPr>
          <a:lstStyle/>
          <a:p>
            <a:pPr algn="r"/>
            <a:r>
              <a:rPr lang="en-US" sz="1200" b="1" dirty="0">
                <a:solidFill>
                  <a:schemeClr val="bg1"/>
                </a:solidFill>
                <a:latin typeface="Century Gothic" panose="020B0502020202020204" pitchFamily="34" charset="0"/>
              </a:rPr>
              <a:t>www.sanjoseca.gov/CodeEnforcement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pic>
        <p:nvPicPr>
          <p:cNvPr id="5" name="Picture 4">
            <a:extLst>
              <a:ext uri="{FF2B5EF4-FFF2-40B4-BE49-F238E27FC236}">
                <a16:creationId xmlns:a16="http://schemas.microsoft.com/office/drawing/2014/main" id="{C0158948-E52A-414A-AC76-759E175B2B18}"/>
              </a:ext>
            </a:extLst>
          </p:cNvPr>
          <p:cNvPicPr>
            <a:picLocks noChangeAspect="1"/>
          </p:cNvPicPr>
          <p:nvPr/>
        </p:nvPicPr>
        <p:blipFill>
          <a:blip r:embed="rId3"/>
          <a:stretch>
            <a:fillRect/>
          </a:stretch>
        </p:blipFill>
        <p:spPr>
          <a:xfrm>
            <a:off x="1112174" y="1585823"/>
            <a:ext cx="10260675" cy="4653052"/>
          </a:xfrm>
          <a:prstGeom prst="rect">
            <a:avLst/>
          </a:prstGeom>
        </p:spPr>
      </p:pic>
    </p:spTree>
    <p:extLst>
      <p:ext uri="{BB962C8B-B14F-4D97-AF65-F5344CB8AC3E}">
        <p14:creationId xmlns:p14="http://schemas.microsoft.com/office/powerpoint/2010/main" val="511414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79263"/>
            <a:ext cx="10515600" cy="962446"/>
          </a:xfrm>
        </p:spPr>
        <p:txBody>
          <a:bodyPr>
            <a:normAutofit/>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Once you complete the registration page, you receive instructions to verify your email.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p:cNvSpPr/>
          <p:nvPr/>
        </p:nvSpPr>
        <p:spPr>
          <a:xfrm>
            <a:off x="1093126" y="1352145"/>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p:cNvSpPr/>
          <p:nvPr/>
        </p:nvSpPr>
        <p:spPr>
          <a:xfrm>
            <a:off x="0" y="6307348"/>
            <a:ext cx="12192000" cy="550652"/>
          </a:xfrm>
          <a:prstGeom prst="rect">
            <a:avLst/>
          </a:prstGeom>
          <a:solidFill>
            <a:srgbClr val="F15A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8938055" y="6444175"/>
            <a:ext cx="3116786" cy="276999"/>
          </a:xfrm>
          <a:prstGeom prst="rect">
            <a:avLst/>
          </a:prstGeom>
          <a:noFill/>
        </p:spPr>
        <p:txBody>
          <a:bodyPr wrap="square" rtlCol="0">
            <a:spAutoFit/>
          </a:bodyPr>
          <a:lstStyle/>
          <a:p>
            <a:pPr algn="r"/>
            <a:r>
              <a:rPr lang="en-US" sz="1200" b="1" dirty="0">
                <a:solidFill>
                  <a:schemeClr val="bg1"/>
                </a:solidFill>
                <a:latin typeface="Century Gothic" panose="020B0502020202020204" pitchFamily="34" charset="0"/>
              </a:rPr>
              <a:t>www.sanjoseca.gov/CodeEnforcement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pic>
        <p:nvPicPr>
          <p:cNvPr id="4" name="Picture 3">
            <a:extLst>
              <a:ext uri="{FF2B5EF4-FFF2-40B4-BE49-F238E27FC236}">
                <a16:creationId xmlns:a16="http://schemas.microsoft.com/office/drawing/2014/main" id="{1699D885-A810-432B-8866-ECEB7C987B38}"/>
              </a:ext>
            </a:extLst>
          </p:cNvPr>
          <p:cNvPicPr>
            <a:picLocks noChangeAspect="1"/>
          </p:cNvPicPr>
          <p:nvPr/>
        </p:nvPicPr>
        <p:blipFill>
          <a:blip r:embed="rId3"/>
          <a:stretch>
            <a:fillRect/>
          </a:stretch>
        </p:blipFill>
        <p:spPr>
          <a:xfrm>
            <a:off x="1093125" y="1573085"/>
            <a:ext cx="10260674" cy="4409425"/>
          </a:xfrm>
          <a:prstGeom prst="rect">
            <a:avLst/>
          </a:prstGeom>
        </p:spPr>
      </p:pic>
    </p:spTree>
    <p:extLst>
      <p:ext uri="{BB962C8B-B14F-4D97-AF65-F5344CB8AC3E}">
        <p14:creationId xmlns:p14="http://schemas.microsoft.com/office/powerpoint/2010/main" val="1930633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46376"/>
            <a:ext cx="10515600" cy="962446"/>
          </a:xfrm>
        </p:spPr>
        <p:txBody>
          <a:bodyPr>
            <a:noAutofit/>
          </a:bodyPr>
          <a:lstStyle/>
          <a:p>
            <a:pPr marL="0" marR="0">
              <a:lnSpc>
                <a:spcPct val="107000"/>
              </a:lnSpc>
              <a:spcBef>
                <a:spcPts val="0"/>
              </a:spcBef>
              <a:spcAft>
                <a:spcPts val="800"/>
              </a:spcAft>
            </a:pPr>
            <a:r>
              <a:rPr lang="en-US" sz="2000" dirty="0">
                <a:effectLst/>
                <a:latin typeface="+mn-lt"/>
                <a:ea typeface="Calibri" panose="020F0502020204030204" pitchFamily="34" charset="0"/>
                <a:cs typeface="Times New Roman" panose="02020603050405020304" pitchFamily="18" charset="0"/>
              </a:rPr>
              <a:t>After making a selection </a:t>
            </a:r>
            <a:r>
              <a:rPr lang="en-US" sz="2000" dirty="0">
                <a:latin typeface="+mn-lt"/>
                <a:ea typeface="Calibri" panose="020F0502020204030204" pitchFamily="34" charset="0"/>
                <a:cs typeface="Times New Roman" panose="02020603050405020304" pitchFamily="18" charset="0"/>
              </a:rPr>
              <a:t>on the previous screen and finished creating an account, you will receive an email to proceed with verifying your account. </a:t>
            </a:r>
            <a:r>
              <a:rPr lang="en-US" sz="2000" dirty="0">
                <a:effectLst/>
                <a:latin typeface="+mn-lt"/>
                <a:ea typeface="Calibri" panose="020F0502020204030204" pitchFamily="34" charset="0"/>
                <a:cs typeface="Times New Roman" panose="02020603050405020304" pitchFamily="18" charset="0"/>
              </a:rPr>
              <a:t>Click the link in the </a:t>
            </a:r>
            <a:r>
              <a:rPr lang="en-US" sz="2000" dirty="0">
                <a:latin typeface="+mn-lt"/>
                <a:ea typeface="Calibri" panose="020F0502020204030204" pitchFamily="34" charset="0"/>
                <a:cs typeface="Times New Roman" panose="02020603050405020304" pitchFamily="18" charset="0"/>
              </a:rPr>
              <a:t>email </a:t>
            </a:r>
            <a:r>
              <a:rPr lang="en-US" sz="2000" dirty="0">
                <a:effectLst/>
                <a:latin typeface="+mn-lt"/>
                <a:ea typeface="Calibri" panose="020F0502020204030204" pitchFamily="34" charset="0"/>
                <a:cs typeface="Times New Roman" panose="02020603050405020304" pitchFamily="18" charset="0"/>
              </a:rPr>
              <a:t>to complete the setup process and proceed. </a:t>
            </a:r>
          </a:p>
        </p:txBody>
      </p:sp>
      <p:sp>
        <p:nvSpPr>
          <p:cNvPr id="11" name="Rectangle 10"/>
          <p:cNvSpPr/>
          <p:nvPr/>
        </p:nvSpPr>
        <p:spPr>
          <a:xfrm>
            <a:off x="1083600" y="1352905"/>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p:cNvSpPr/>
          <p:nvPr/>
        </p:nvSpPr>
        <p:spPr>
          <a:xfrm>
            <a:off x="0" y="6307348"/>
            <a:ext cx="12192000" cy="550652"/>
          </a:xfrm>
          <a:prstGeom prst="rect">
            <a:avLst/>
          </a:prstGeom>
          <a:solidFill>
            <a:srgbClr val="F15A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8938055" y="6444175"/>
            <a:ext cx="3116786" cy="276999"/>
          </a:xfrm>
          <a:prstGeom prst="rect">
            <a:avLst/>
          </a:prstGeom>
          <a:noFill/>
        </p:spPr>
        <p:txBody>
          <a:bodyPr wrap="square" rtlCol="0">
            <a:spAutoFit/>
          </a:bodyPr>
          <a:lstStyle/>
          <a:p>
            <a:pPr algn="r"/>
            <a:r>
              <a:rPr lang="en-US" sz="1200" b="1" dirty="0">
                <a:solidFill>
                  <a:schemeClr val="bg1"/>
                </a:solidFill>
                <a:latin typeface="Century Gothic" panose="020B0502020202020204" pitchFamily="34" charset="0"/>
              </a:rPr>
              <a:t>www.sanjoseca.gov/CodeEnforcement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pic>
        <p:nvPicPr>
          <p:cNvPr id="5" name="Picture 4">
            <a:extLst>
              <a:ext uri="{FF2B5EF4-FFF2-40B4-BE49-F238E27FC236}">
                <a16:creationId xmlns:a16="http://schemas.microsoft.com/office/drawing/2014/main" id="{386B8D63-FA26-4B63-AFC1-33D0766ABC7D}"/>
              </a:ext>
            </a:extLst>
          </p:cNvPr>
          <p:cNvPicPr>
            <a:picLocks noChangeAspect="1"/>
          </p:cNvPicPr>
          <p:nvPr/>
        </p:nvPicPr>
        <p:blipFill>
          <a:blip r:embed="rId3"/>
          <a:stretch>
            <a:fillRect/>
          </a:stretch>
        </p:blipFill>
        <p:spPr>
          <a:xfrm>
            <a:off x="838200" y="1928811"/>
            <a:ext cx="10515599" cy="3000375"/>
          </a:xfrm>
          <a:prstGeom prst="rect">
            <a:avLst/>
          </a:prstGeom>
        </p:spPr>
      </p:pic>
      <p:sp>
        <p:nvSpPr>
          <p:cNvPr id="6" name="Rectangle 5">
            <a:extLst>
              <a:ext uri="{FF2B5EF4-FFF2-40B4-BE49-F238E27FC236}">
                <a16:creationId xmlns:a16="http://schemas.microsoft.com/office/drawing/2014/main" id="{A4810733-0B47-49E7-8F3B-59C73007D231}"/>
              </a:ext>
            </a:extLst>
          </p:cNvPr>
          <p:cNvSpPr/>
          <p:nvPr/>
        </p:nvSpPr>
        <p:spPr>
          <a:xfrm>
            <a:off x="2986392" y="3221798"/>
            <a:ext cx="525293" cy="20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140D61F-ED93-4512-80CA-2466F812F7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6196" y="4407325"/>
            <a:ext cx="1960512" cy="1820476"/>
          </a:xfrm>
          <a:prstGeom prst="rect">
            <a:avLst/>
          </a:prstGeom>
        </p:spPr>
      </p:pic>
      <p:cxnSp>
        <p:nvCxnSpPr>
          <p:cNvPr id="14" name="Straight Arrow Connector 13">
            <a:extLst>
              <a:ext uri="{FF2B5EF4-FFF2-40B4-BE49-F238E27FC236}">
                <a16:creationId xmlns:a16="http://schemas.microsoft.com/office/drawing/2014/main" id="{D3728DCC-4A0F-4C76-B0EF-3E4AA0A3BFCD}"/>
              </a:ext>
            </a:extLst>
          </p:cNvPr>
          <p:cNvCxnSpPr>
            <a:cxnSpLocks/>
          </p:cNvCxnSpPr>
          <p:nvPr/>
        </p:nvCxnSpPr>
        <p:spPr>
          <a:xfrm flipH="1" flipV="1">
            <a:off x="5928391" y="4540809"/>
            <a:ext cx="1377082" cy="3883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038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826"/>
            <a:ext cx="10515600" cy="962446"/>
          </a:xfrm>
        </p:spPr>
        <p:txBody>
          <a:bodyPr>
            <a:normAutofit/>
          </a:bodyPr>
          <a:lstStyle/>
          <a:p>
            <a:pPr marL="0" marR="0">
              <a:lnSpc>
                <a:spcPct val="107000"/>
              </a:lnSpc>
              <a:spcBef>
                <a:spcPts val="0"/>
              </a:spcBef>
              <a:spcAft>
                <a:spcPts val="800"/>
              </a:spcAft>
            </a:pPr>
            <a:r>
              <a:rPr lang="en-US" sz="2000" dirty="0">
                <a:effectLst/>
                <a:latin typeface="+mn-lt"/>
                <a:ea typeface="Calibri" panose="020F0502020204030204" pitchFamily="34" charset="0"/>
                <a:cs typeface="Times New Roman" panose="02020603050405020304" pitchFamily="18" charset="0"/>
              </a:rPr>
              <a:t>Once you click the portal link, you will be taken to the verify your email page. On this page, you wil</a:t>
            </a:r>
            <a:r>
              <a:rPr lang="en-US" sz="2000" dirty="0">
                <a:latin typeface="+mn-lt"/>
                <a:ea typeface="Calibri" panose="020F0502020204030204" pitchFamily="34" charset="0"/>
                <a:cs typeface="Times New Roman" panose="02020603050405020304" pitchFamily="18" charset="0"/>
              </a:rPr>
              <a:t>l input your verification number and create a password, then click Verify Your Email. </a:t>
            </a:r>
            <a:r>
              <a:rPr lang="en-US" sz="2000" dirty="0">
                <a:effectLst/>
                <a:latin typeface="+mn-lt"/>
                <a:ea typeface="Calibri" panose="020F0502020204030204" pitchFamily="34" charset="0"/>
                <a:cs typeface="Times New Roman" panose="02020603050405020304" pitchFamily="18" charset="0"/>
              </a:rPr>
              <a:t> </a:t>
            </a:r>
          </a:p>
        </p:txBody>
      </p:sp>
      <p:sp>
        <p:nvSpPr>
          <p:cNvPr id="11" name="Rectangle 10"/>
          <p:cNvSpPr/>
          <p:nvPr/>
        </p:nvSpPr>
        <p:spPr>
          <a:xfrm>
            <a:off x="1093125" y="1143355"/>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p:cNvSpPr/>
          <p:nvPr/>
        </p:nvSpPr>
        <p:spPr>
          <a:xfrm>
            <a:off x="0" y="6307348"/>
            <a:ext cx="12192000" cy="550652"/>
          </a:xfrm>
          <a:prstGeom prst="rect">
            <a:avLst/>
          </a:prstGeom>
          <a:solidFill>
            <a:srgbClr val="F15A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8938055" y="6444175"/>
            <a:ext cx="3116786" cy="276999"/>
          </a:xfrm>
          <a:prstGeom prst="rect">
            <a:avLst/>
          </a:prstGeom>
          <a:noFill/>
        </p:spPr>
        <p:txBody>
          <a:bodyPr wrap="square" rtlCol="0">
            <a:spAutoFit/>
          </a:bodyPr>
          <a:lstStyle/>
          <a:p>
            <a:pPr algn="r"/>
            <a:r>
              <a:rPr lang="en-US" sz="1200" b="1" dirty="0">
                <a:solidFill>
                  <a:schemeClr val="bg1"/>
                </a:solidFill>
                <a:latin typeface="Century Gothic" panose="020B0502020202020204" pitchFamily="34" charset="0"/>
              </a:rPr>
              <a:t>www.sanjoseca.gov/CodeEnforcement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sp>
        <p:nvSpPr>
          <p:cNvPr id="6" name="Rectangle 5">
            <a:extLst>
              <a:ext uri="{FF2B5EF4-FFF2-40B4-BE49-F238E27FC236}">
                <a16:creationId xmlns:a16="http://schemas.microsoft.com/office/drawing/2014/main" id="{A4810733-0B47-49E7-8F3B-59C73007D231}"/>
              </a:ext>
            </a:extLst>
          </p:cNvPr>
          <p:cNvSpPr/>
          <p:nvPr/>
        </p:nvSpPr>
        <p:spPr>
          <a:xfrm>
            <a:off x="2986392" y="3221798"/>
            <a:ext cx="525293" cy="20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3A0653E-38F3-4E3D-9CD6-0B0F183DC12A}"/>
              </a:ext>
            </a:extLst>
          </p:cNvPr>
          <p:cNvPicPr>
            <a:picLocks noChangeAspect="1"/>
          </p:cNvPicPr>
          <p:nvPr/>
        </p:nvPicPr>
        <p:blipFill>
          <a:blip r:embed="rId3"/>
          <a:stretch>
            <a:fillRect/>
          </a:stretch>
        </p:blipFill>
        <p:spPr>
          <a:xfrm>
            <a:off x="3946987" y="1326822"/>
            <a:ext cx="4552950" cy="4752975"/>
          </a:xfrm>
          <a:prstGeom prst="rect">
            <a:avLst/>
          </a:prstGeom>
        </p:spPr>
      </p:pic>
      <p:pic>
        <p:nvPicPr>
          <p:cNvPr id="13" name="Picture 12">
            <a:extLst>
              <a:ext uri="{FF2B5EF4-FFF2-40B4-BE49-F238E27FC236}">
                <a16:creationId xmlns:a16="http://schemas.microsoft.com/office/drawing/2014/main" id="{898BF449-FEBB-47E8-9EF2-E745785642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6196" y="4407325"/>
            <a:ext cx="1960512" cy="1820476"/>
          </a:xfrm>
          <a:prstGeom prst="rect">
            <a:avLst/>
          </a:prstGeom>
        </p:spPr>
      </p:pic>
    </p:spTree>
    <p:extLst>
      <p:ext uri="{BB962C8B-B14F-4D97-AF65-F5344CB8AC3E}">
        <p14:creationId xmlns:p14="http://schemas.microsoft.com/office/powerpoint/2010/main" val="2957896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826"/>
            <a:ext cx="10515600" cy="962446"/>
          </a:xfrm>
        </p:spPr>
        <p:txBody>
          <a:bodyPr>
            <a:normAutofit/>
          </a:bodyPr>
          <a:lstStyle/>
          <a:p>
            <a:pPr marL="0" marR="0">
              <a:lnSpc>
                <a:spcPct val="107000"/>
              </a:lnSpc>
              <a:spcBef>
                <a:spcPts val="0"/>
              </a:spcBef>
              <a:spcAft>
                <a:spcPts val="800"/>
              </a:spcAft>
            </a:pPr>
            <a:r>
              <a:rPr lang="en-US" sz="2000" dirty="0">
                <a:effectLst/>
                <a:latin typeface="+mn-lt"/>
                <a:ea typeface="Calibri" panose="020F0502020204030204" pitchFamily="34" charset="0"/>
                <a:cs typeface="Times New Roman" panose="02020603050405020304" pitchFamily="18" charset="0"/>
              </a:rPr>
              <a:t>Once you create a password and click verify. You will see a confirmation page that your account is setup. </a:t>
            </a:r>
          </a:p>
        </p:txBody>
      </p:sp>
      <p:sp>
        <p:nvSpPr>
          <p:cNvPr id="11" name="Rectangle 10"/>
          <p:cNvSpPr/>
          <p:nvPr/>
        </p:nvSpPr>
        <p:spPr>
          <a:xfrm>
            <a:off x="1093125" y="1143355"/>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p:cNvSpPr/>
          <p:nvPr/>
        </p:nvSpPr>
        <p:spPr>
          <a:xfrm>
            <a:off x="0" y="6307348"/>
            <a:ext cx="12192000" cy="550652"/>
          </a:xfrm>
          <a:prstGeom prst="rect">
            <a:avLst/>
          </a:prstGeom>
          <a:solidFill>
            <a:srgbClr val="F15A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8938055" y="6444175"/>
            <a:ext cx="3116786" cy="276999"/>
          </a:xfrm>
          <a:prstGeom prst="rect">
            <a:avLst/>
          </a:prstGeom>
          <a:noFill/>
        </p:spPr>
        <p:txBody>
          <a:bodyPr wrap="square" rtlCol="0">
            <a:spAutoFit/>
          </a:bodyPr>
          <a:lstStyle/>
          <a:p>
            <a:pPr algn="r"/>
            <a:r>
              <a:rPr lang="en-US" sz="1200" b="1" dirty="0">
                <a:solidFill>
                  <a:schemeClr val="bg1"/>
                </a:solidFill>
                <a:latin typeface="Century Gothic" panose="020B0502020202020204" pitchFamily="34" charset="0"/>
              </a:rPr>
              <a:t>www.sanjoseca.gov/CodeEnforcement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sp>
        <p:nvSpPr>
          <p:cNvPr id="6" name="Rectangle 5">
            <a:extLst>
              <a:ext uri="{FF2B5EF4-FFF2-40B4-BE49-F238E27FC236}">
                <a16:creationId xmlns:a16="http://schemas.microsoft.com/office/drawing/2014/main" id="{A4810733-0B47-49E7-8F3B-59C73007D231}"/>
              </a:ext>
            </a:extLst>
          </p:cNvPr>
          <p:cNvSpPr/>
          <p:nvPr/>
        </p:nvSpPr>
        <p:spPr>
          <a:xfrm>
            <a:off x="2986392" y="3221798"/>
            <a:ext cx="525293" cy="20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550E680-5337-4FE7-BB4A-A1136EA3E56D}"/>
              </a:ext>
            </a:extLst>
          </p:cNvPr>
          <p:cNvPicPr>
            <a:picLocks noChangeAspect="1"/>
          </p:cNvPicPr>
          <p:nvPr/>
        </p:nvPicPr>
        <p:blipFill>
          <a:blip r:embed="rId3"/>
          <a:stretch>
            <a:fillRect/>
          </a:stretch>
        </p:blipFill>
        <p:spPr>
          <a:xfrm>
            <a:off x="1093125" y="1964988"/>
            <a:ext cx="10260674" cy="2342210"/>
          </a:xfrm>
          <a:prstGeom prst="rect">
            <a:avLst/>
          </a:prstGeom>
        </p:spPr>
      </p:pic>
      <p:pic>
        <p:nvPicPr>
          <p:cNvPr id="13" name="Picture 12">
            <a:extLst>
              <a:ext uri="{FF2B5EF4-FFF2-40B4-BE49-F238E27FC236}">
                <a16:creationId xmlns:a16="http://schemas.microsoft.com/office/drawing/2014/main" id="{F9F735E6-576D-4D58-837E-E2B7AE2A06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6196" y="4407325"/>
            <a:ext cx="1960512" cy="1820476"/>
          </a:xfrm>
          <a:prstGeom prst="rect">
            <a:avLst/>
          </a:prstGeom>
        </p:spPr>
      </p:pic>
    </p:spTree>
    <p:extLst>
      <p:ext uri="{BB962C8B-B14F-4D97-AF65-F5344CB8AC3E}">
        <p14:creationId xmlns:p14="http://schemas.microsoft.com/office/powerpoint/2010/main" val="2453884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60651"/>
            <a:ext cx="10515600" cy="962446"/>
          </a:xfrm>
        </p:spPr>
        <p:txBody>
          <a:bodyPr>
            <a:noAutofit/>
          </a:bodyPr>
          <a:lstStyle/>
          <a:p>
            <a:pPr marL="0" marR="0">
              <a:lnSpc>
                <a:spcPct val="107000"/>
              </a:lnSpc>
              <a:spcBef>
                <a:spcPts val="0"/>
              </a:spcBef>
              <a:spcAft>
                <a:spcPts val="800"/>
              </a:spcAft>
            </a:pPr>
            <a:r>
              <a:rPr lang="en-US" sz="2000" dirty="0">
                <a:latin typeface="+mn-lt"/>
                <a:ea typeface="Calibri" panose="020F0502020204030204" pitchFamily="34" charset="0"/>
                <a:cs typeface="Times New Roman" panose="02020603050405020304" pitchFamily="18" charset="0"/>
              </a:rPr>
              <a:t>Option 2: </a:t>
            </a:r>
            <a:r>
              <a:rPr lang="en-US" sz="2000" dirty="0">
                <a:latin typeface="+mn-lt"/>
              </a:rPr>
              <a:t>I do not have an SJPermits account, but I do have permit history OR I am a property owner. This option is for users who lack an SJPermits account but have permit records and active applications with the City and would like these records associated with the creation of a new SJPermits account. Make a yes or no selection and proceed to create an account page.</a:t>
            </a:r>
            <a:endParaRPr lang="en-US" sz="2000" dirty="0">
              <a:effectLst/>
              <a:latin typeface="+mn-lt"/>
              <a:ea typeface="Calibri" panose="020F0502020204030204" pitchFamily="34" charset="0"/>
              <a:cs typeface="Times New Roman" panose="02020603050405020304" pitchFamily="18" charset="0"/>
            </a:endParaRPr>
          </a:p>
        </p:txBody>
      </p:sp>
      <p:sp>
        <p:nvSpPr>
          <p:cNvPr id="11" name="Rectangle 10"/>
          <p:cNvSpPr/>
          <p:nvPr/>
        </p:nvSpPr>
        <p:spPr>
          <a:xfrm>
            <a:off x="1102650" y="1457680"/>
            <a:ext cx="10260674" cy="45719"/>
          </a:xfrm>
          <a:prstGeom prst="rect">
            <a:avLst/>
          </a:prstGeom>
          <a:solidFill>
            <a:srgbClr val="F15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p:cNvSpPr/>
          <p:nvPr/>
        </p:nvSpPr>
        <p:spPr>
          <a:xfrm>
            <a:off x="0" y="6307348"/>
            <a:ext cx="12192000" cy="550652"/>
          </a:xfrm>
          <a:prstGeom prst="rect">
            <a:avLst/>
          </a:prstGeom>
          <a:solidFill>
            <a:srgbClr val="F15A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8938055" y="6444175"/>
            <a:ext cx="3116786" cy="276999"/>
          </a:xfrm>
          <a:prstGeom prst="rect">
            <a:avLst/>
          </a:prstGeom>
          <a:noFill/>
        </p:spPr>
        <p:txBody>
          <a:bodyPr wrap="square" rtlCol="0">
            <a:spAutoFit/>
          </a:bodyPr>
          <a:lstStyle/>
          <a:p>
            <a:pPr algn="r"/>
            <a:r>
              <a:rPr lang="en-US" sz="1200" b="1" dirty="0">
                <a:solidFill>
                  <a:schemeClr val="bg1"/>
                </a:solidFill>
                <a:latin typeface="Century Gothic" panose="020B0502020202020204" pitchFamily="34" charset="0"/>
              </a:rPr>
              <a:t>www.sanjoseca.gov/CodeEnforcement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pic>
        <p:nvPicPr>
          <p:cNvPr id="4" name="Picture 3">
            <a:extLst>
              <a:ext uri="{FF2B5EF4-FFF2-40B4-BE49-F238E27FC236}">
                <a16:creationId xmlns:a16="http://schemas.microsoft.com/office/drawing/2014/main" id="{9E50948F-B813-436C-8DBE-F4A7C47AB8F4}"/>
              </a:ext>
            </a:extLst>
          </p:cNvPr>
          <p:cNvPicPr>
            <a:picLocks noChangeAspect="1"/>
          </p:cNvPicPr>
          <p:nvPr/>
        </p:nvPicPr>
        <p:blipFill>
          <a:blip r:embed="rId3"/>
          <a:stretch>
            <a:fillRect/>
          </a:stretch>
        </p:blipFill>
        <p:spPr>
          <a:xfrm>
            <a:off x="1083600" y="1615199"/>
            <a:ext cx="10260674" cy="1999626"/>
          </a:xfrm>
          <a:prstGeom prst="rect">
            <a:avLst/>
          </a:prstGeom>
        </p:spPr>
      </p:pic>
      <p:pic>
        <p:nvPicPr>
          <p:cNvPr id="15" name="Picture 14">
            <a:extLst>
              <a:ext uri="{FF2B5EF4-FFF2-40B4-BE49-F238E27FC236}">
                <a16:creationId xmlns:a16="http://schemas.microsoft.com/office/drawing/2014/main" id="{11CCA607-736E-4737-A493-D9C752A7A74F}"/>
              </a:ext>
            </a:extLst>
          </p:cNvPr>
          <p:cNvPicPr>
            <a:picLocks noChangeAspect="1"/>
          </p:cNvPicPr>
          <p:nvPr/>
        </p:nvPicPr>
        <p:blipFill>
          <a:blip r:embed="rId4"/>
          <a:stretch>
            <a:fillRect/>
          </a:stretch>
        </p:blipFill>
        <p:spPr>
          <a:xfrm>
            <a:off x="1188374" y="3648076"/>
            <a:ext cx="10260675" cy="2657474"/>
          </a:xfrm>
          <a:prstGeom prst="rect">
            <a:avLst/>
          </a:prstGeom>
        </p:spPr>
      </p:pic>
    </p:spTree>
    <p:extLst>
      <p:ext uri="{BB962C8B-B14F-4D97-AF65-F5344CB8AC3E}">
        <p14:creationId xmlns:p14="http://schemas.microsoft.com/office/powerpoint/2010/main" val="1717242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TM02900771[[fn=Slice]]</Template>
  <TotalTime>1049</TotalTime>
  <Words>1562</Words>
  <Application>Microsoft Office PowerPoint</Application>
  <PresentationFormat>Widescreen</PresentationFormat>
  <Paragraphs>85</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Century Gothic</vt:lpstr>
      <vt:lpstr>Office Theme</vt:lpstr>
      <vt:lpstr>Code Enforcement Multiple Housing  Tier 1 Permit Payments Process and  Self-Certification</vt:lpstr>
      <vt:lpstr>PowerPoint Presentation</vt:lpstr>
      <vt:lpstr>To create an account, you can select one of the options to create an account to login. </vt:lpstr>
      <vt:lpstr>Option 1: This option is for users who had accounts within the original SJPermits portal (before Nov. 5, 2020), and who want to move their accounts into the updated portal. Complete the form and receive the verification account email to complete the setup process. </vt:lpstr>
      <vt:lpstr>Once you complete the registration page, you receive instructions to verify your email. </vt:lpstr>
      <vt:lpstr>After making a selection on the previous screen and finished creating an account, you will receive an email to proceed with verifying your account. Click the link in the email to complete the setup process and proceed. </vt:lpstr>
      <vt:lpstr>Once you click the portal link, you will be taken to the verify your email page. On this page, you will input your verification number and create a password, then click Verify Your Email.  </vt:lpstr>
      <vt:lpstr>Once you create a password and click verify. You will see a confirmation page that your account is setup. </vt:lpstr>
      <vt:lpstr>Option 2: I do not have an SJPermits account, but I do have permit history OR I am a property owner. This option is for users who lack an SJPermits account but have permit records and active applications with the City and would like these records associated with the creation of a new SJPermits account. Make a yes or no selection and proceed to create an account page.</vt:lpstr>
      <vt:lpstr>After making a selection on the previous screen and finished creating an account, you will receive an email to proceed with verifying your account. Click the link in the email to complete the setup process and proceed with making your payment. </vt:lpstr>
      <vt:lpstr>Once you click the portal link, you will be taken to the verify your email page. On this page, you will input your verification number and create a password, then click Verify Your Email.  </vt:lpstr>
      <vt:lpstr>Once you create a password and click verify. You will see a confirmation page that your account is setup. </vt:lpstr>
      <vt:lpstr>Option 3: New user account. This option is for users who either have never had an account or who simply want to create a new account. Once you receive the confirmation email, click the link in the email to complete the verification account process. </vt:lpstr>
      <vt:lpstr>Once you will receive the email proceed with verifying your account. Click the link in the email to complete the setup process and proceed with making your payment. </vt:lpstr>
      <vt:lpstr>Once you click the portal link, you will be taken to the verify your email page. On this page, you will input your verification number and create a password, then click Verify Your Email.  </vt:lpstr>
      <vt:lpstr>Once you create a password and click verify. You will see a confirmation page that your account is setup. </vt:lpstr>
      <vt:lpstr>Self-Certifying your Tier 1 property</vt:lpstr>
      <vt:lpstr>Once logged in, follow the link on your invoice to self certify</vt:lpstr>
      <vt:lpstr>After logging, select “MH Self Certification”</vt:lpstr>
      <vt:lpstr>You will see a list of your Tier I properties and their certification status. Check the boxes next to the properties you want to certify. Then click “Certify”.  </vt:lpstr>
      <vt:lpstr>An owner or owner's agent who wishes to maintain Tier 1 status must agree to check every unit in the building on an annual basis and, upon change in tenancy, must provide a copy of the completed Self-Certification Checklist.  An affidavit agreeing to these conditions must be completed at SJPermits.org during the renewal process for the Residential Occupancy Permit as a requirement for keeping Tier 1 status.  Check all the checkboxes on the Self-Certification Affidavit page, then click “Submit”.</vt:lpstr>
      <vt:lpstr>The Self-Certification screen reappears and the items which were selected for certification show as “Certified” The Next step is to make your payment by clicking Return To My Services. </vt:lpstr>
      <vt:lpstr>If you choose to remove a property from the self-certification program, check the box next to the property and click “Opt Out”. The property will be moved to Tier II and a new bill will be generated for the additional fee amount for Tier II properties. The Next step is to make your payment by clicking Return To My Services.</vt:lpstr>
      <vt:lpstr>If you experience any IT related issues with self-certifying your property online, please email Mhporgram@sanjoseca.gov for additional assistance.   Please provide your property’s address or APN, your Invoice RSN number as well as any contact information.    Please be patient as City Hall will be closed to the public during the holidays,  December 19-29, 2022</vt:lpstr>
      <vt:lpstr>Making your online payment. </vt:lpstr>
      <vt:lpstr>Once you certified your Tier 1 property or Opt out, you will be back at My Services, click Pay for My Permits to make your payment. </vt:lpstr>
      <vt:lpstr>On the Pay For My Permits screen, you will see your property or list of properties. Select check box for the permit you wish to make a payment for then select Pay Selected Fees. Be sure to check any additional boxes that may include Housing fees associated with that same permit number. </vt:lpstr>
      <vt:lpstr>Once you selected Pay Selected Fees, you will see the Payee Detail screen confirming your information and making a payment authorization. Select your option to pay by credit card or eCheck.</vt:lpstr>
      <vt:lpstr>Add your billing and payment details then select Pay</vt:lpstr>
      <vt:lpstr>You will then see Payment Confirmation. You can also view and print your receipt or return to My Services. </vt:lpstr>
      <vt:lpstr>This concludes the process to self- certify your Tier 1 property as well as making your annual online payment.    You will receive an email confirmation that your Tier 1 property completed the self-certification process.</vt:lpstr>
      <vt:lpstr>Questions?</vt:lpstr>
      <vt:lpstr>FAQs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 Shelley</dc:creator>
  <cp:lastModifiedBy>Arnaiz, Rick</cp:lastModifiedBy>
  <cp:revision>106</cp:revision>
  <cp:lastPrinted>2016-08-23T17:51:58Z</cp:lastPrinted>
  <dcterms:created xsi:type="dcterms:W3CDTF">2016-08-22T23:51:37Z</dcterms:created>
  <dcterms:modified xsi:type="dcterms:W3CDTF">2023-09-29T15:41:08Z</dcterms:modified>
</cp:coreProperties>
</file>