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2" r:id="rId2"/>
    <p:sldId id="263" r:id="rId3"/>
    <p:sldId id="291" r:id="rId4"/>
    <p:sldId id="297" r:id="rId5"/>
    <p:sldId id="298" r:id="rId6"/>
    <p:sldId id="299" r:id="rId7"/>
    <p:sldId id="274" r:id="rId8"/>
    <p:sldId id="275" r:id="rId9"/>
    <p:sldId id="276" r:id="rId10"/>
    <p:sldId id="294" r:id="rId11"/>
    <p:sldId id="277" r:id="rId12"/>
    <p:sldId id="27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  <a:srgbClr val="00AEEF"/>
    <a:srgbClr val="975485"/>
    <a:srgbClr val="586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068687-F212-4145-B983-395D8F07E78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9BCF4-8DF8-4670-8EE5-96F249A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4345"/>
            <a:ext cx="7287768" cy="2971800"/>
          </a:xfrm>
        </p:spPr>
        <p:txBody>
          <a:bodyPr anchor="b"/>
          <a:lstStyle>
            <a:lvl1pPr algn="l">
              <a:defRPr lang="en-US" sz="4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8100"/>
            <a:ext cx="7287768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2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75485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F15A22"/>
              </a:buClr>
              <a:defRPr/>
            </a:lvl3pPr>
            <a:lvl4pPr>
              <a:buClr>
                <a:schemeClr val="bg2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9493"/>
            <a:ext cx="10515600" cy="28527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192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628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628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1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62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F09B-39D7-4906-AF9D-3A091409280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7548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HProgram@sanjoseca.gov" TargetMode="External"/><Relationship Id="rId7" Type="http://schemas.openxmlformats.org/officeDocument/2006/relationships/hyperlink" Target="mailto:ARO@sanjoseca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AddressUpdate@sanjoseca.gov" TargetMode="External"/><Relationship Id="rId5" Type="http://schemas.openxmlformats.org/officeDocument/2006/relationships/hyperlink" Target="https://www.sanjoseca.gov/business/development-services-permit-center" TargetMode="External"/><Relationship Id="rId4" Type="http://schemas.openxmlformats.org/officeDocument/2006/relationships/hyperlink" Target="https://sanjoseca.govqa.us/WEBAPP/_rs/(S(2riwahoo14bgi4ljflolth0x))/supporthome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ca.gov/index.aspx?NID=52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799" y="604345"/>
            <a:ext cx="8827851" cy="2971800"/>
          </a:xfrm>
        </p:spPr>
        <p:txBody>
          <a:bodyPr>
            <a:normAutofit/>
          </a:bodyPr>
          <a:lstStyle/>
          <a:p>
            <a:r>
              <a:rPr lang="en-US" dirty="0"/>
              <a:t>Code Enforcement</a:t>
            </a:r>
            <a:br>
              <a:rPr lang="en-US" dirty="0"/>
            </a:br>
            <a:r>
              <a:rPr lang="en-US" dirty="0"/>
              <a:t>Multiple Housing </a:t>
            </a:r>
            <a:br>
              <a:rPr lang="en-US" dirty="0"/>
            </a:br>
            <a:r>
              <a:rPr lang="en-US" sz="3600" dirty="0"/>
              <a:t>Permit Payment Process</a:t>
            </a:r>
            <a:br>
              <a:rPr lang="en-US" sz="3600" dirty="0"/>
            </a:br>
            <a:r>
              <a:rPr lang="en-US" sz="3600" dirty="0"/>
              <a:t>Tier 2 and Tier 3 properties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4212" y="3626448"/>
            <a:ext cx="7289356" cy="137160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96" y="4407325"/>
            <a:ext cx="1960512" cy="18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3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21" y="2000681"/>
            <a:ext cx="10750358" cy="101685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concludes the online payment process.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5" y="1671771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E7FDAB-BBEC-460B-9177-DF551F9B4E54}"/>
              </a:ext>
            </a:extLst>
          </p:cNvPr>
          <p:cNvSpPr/>
          <p:nvPr/>
        </p:nvSpPr>
        <p:spPr>
          <a:xfrm>
            <a:off x="1093125" y="3529469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907"/>
            <a:ext cx="10515600" cy="61797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5663" y="730560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C37D8-4662-48F4-8943-F2CE35B0CF01}"/>
              </a:ext>
            </a:extLst>
          </p:cNvPr>
          <p:cNvSpPr txBox="1"/>
          <p:nvPr/>
        </p:nvSpPr>
        <p:spPr>
          <a:xfrm>
            <a:off x="1093125" y="1028343"/>
            <a:ext cx="102606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If your data or information about your property is not accurate, please contact </a:t>
            </a:r>
            <a:r>
              <a:rPr lang="en-US" dirty="0">
                <a:hlinkClick r:id="rId3"/>
              </a:rPr>
              <a:t>MHProgram@sanjoseca.gov</a:t>
            </a:r>
            <a:r>
              <a:rPr lang="en-US" dirty="0"/>
              <a:t> for IT support.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If you have questions about your ROP invoice, email </a:t>
            </a:r>
            <a:r>
              <a:rPr lang="en-US" dirty="0">
                <a:hlinkClick r:id="rId3"/>
              </a:rPr>
              <a:t>MHProgram@sanjoseca.gov</a:t>
            </a:r>
            <a:r>
              <a:rPr lang="en-US" dirty="0"/>
              <a:t> attention Accounting Department, for any payment confirmations, balances or any other accounting related issues.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You can request copies of your routine inspections as well as copies of any validated complaints by emailing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https://sanjoseca.govqa.us/WEBAPP/_rs/(S(2riwahoo14bgi4ljflolth0x))/supporthome.aspx</a:t>
            </a: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You can review your property’s permit history by going online to the </a:t>
            </a:r>
            <a:r>
              <a:rPr lang="en-US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5"/>
              </a:rPr>
              <a:t>permit center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You can update your ROP mailing address by emailing </a:t>
            </a: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hlinkClick r:id="rId6"/>
              </a:rPr>
              <a:t>CEAddressUpdate@sanjoseca.gov</a:t>
            </a:r>
            <a:r>
              <a:rPr lang="en-US" u="sng" dirty="0">
                <a:ea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You can follow up with Housing Fee’s by emailing </a:t>
            </a:r>
            <a:r>
              <a:rPr lang="en-US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7"/>
              </a:rPr>
              <a:t>RSP@sanjoseca.gov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907"/>
            <a:ext cx="10515600" cy="61797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FAQs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5663" y="730560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C37D8-4662-48F4-8943-F2CE35B0CF01}"/>
              </a:ext>
            </a:extLst>
          </p:cNvPr>
          <p:cNvSpPr txBox="1"/>
          <p:nvPr/>
        </p:nvSpPr>
        <p:spPr>
          <a:xfrm>
            <a:off x="1093125" y="1028343"/>
            <a:ext cx="102606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Accounts that fail to pay ROP fees before the deadline will automatically reassessed for penalty and interest fees.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Service level tier assignments will be reviewed after the inspection cycle is completed.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More information about the Multiple Housing Program is available in the </a:t>
            </a:r>
            <a:r>
              <a:rPr lang="en-US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 tooltip="http://www.sanjoseca.gov/index.aspx?NID=5201"/>
              </a:rPr>
              <a:t>FAQs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 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 requirements to move to tiers consists of 1) no major (permit) violations; 2) less than two minor violations average per unit inspected at the time of the routine inspection; 3) no substantiated complaints and 4) no expired permits.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This is a fee for service program. The Residential Occupancy Permit invoice includes SJ Fire inspection costs plus Housing Department program fee.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48910" y="844830"/>
            <a:ext cx="4494180" cy="83722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96" y="4407325"/>
            <a:ext cx="1960512" cy="182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FA22D-274F-4198-A654-07E9370128DB}"/>
              </a:ext>
            </a:extLst>
          </p:cNvPr>
          <p:cNvSpPr txBox="1"/>
          <p:nvPr/>
        </p:nvSpPr>
        <p:spPr>
          <a:xfrm>
            <a:off x="4761322" y="0"/>
            <a:ext cx="2669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41830-D88D-4CE3-AFDD-E0477EC85C22}"/>
              </a:ext>
            </a:extLst>
          </p:cNvPr>
          <p:cNvSpPr txBox="1"/>
          <p:nvPr/>
        </p:nvSpPr>
        <p:spPr>
          <a:xfrm>
            <a:off x="2195208" y="1268004"/>
            <a:ext cx="7801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 this presentation you will understand how to:</a:t>
            </a:r>
          </a:p>
          <a:p>
            <a:endParaRPr lang="en-US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Make an online payment for Tier 2 and Tier 3 properties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pPr algn="ctr">
              <a:lnSpc>
                <a:spcPct val="200000"/>
              </a:lnSpc>
            </a:pPr>
            <a:r>
              <a:rPr lang="en-US" sz="2400" u="sng" dirty="0"/>
              <a:t>What you will need to begin: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Your Residential Occupancy Permit Invoice (ROP)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1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63" y="2391519"/>
            <a:ext cx="10515600" cy="96244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your online payment.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5" y="2138698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E7FDAB-BBEC-460B-9177-DF551F9B4E54}"/>
              </a:ext>
            </a:extLst>
          </p:cNvPr>
          <p:cNvSpPr/>
          <p:nvPr/>
        </p:nvSpPr>
        <p:spPr>
          <a:xfrm>
            <a:off x="1093126" y="3722451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link on your invoice to make a payment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6A174-6E19-4B73-8711-D30C7A30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5" y="1534691"/>
            <a:ext cx="10260675" cy="45279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E0C214-61F6-4829-8D3D-1B854E615F80}"/>
              </a:ext>
            </a:extLst>
          </p:cNvPr>
          <p:cNvCxnSpPr>
            <a:cxnSpLocks/>
          </p:cNvCxnSpPr>
          <p:nvPr/>
        </p:nvCxnSpPr>
        <p:spPr>
          <a:xfrm flipH="1">
            <a:off x="4157338" y="3259405"/>
            <a:ext cx="1498059" cy="690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65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your ROP invoice, input your RSN number, then click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EB37B-DC25-5F99-3F9E-BABA633E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4" y="1534691"/>
            <a:ext cx="10260675" cy="461841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E0C214-61F6-4829-8D3D-1B854E615F80}"/>
              </a:ext>
            </a:extLst>
          </p:cNvPr>
          <p:cNvCxnSpPr>
            <a:cxnSpLocks/>
          </p:cNvCxnSpPr>
          <p:nvPr/>
        </p:nvCxnSpPr>
        <p:spPr>
          <a:xfrm flipH="1">
            <a:off x="3726295" y="3843897"/>
            <a:ext cx="1498059" cy="690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you entered the correct ROP number and confirm the record is correct, then click Continue to proceed.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4ECB7-C952-867F-1455-1161930B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5" y="1424460"/>
            <a:ext cx="10260675" cy="472047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E0C214-61F6-4829-8D3D-1B854E615F80}"/>
              </a:ext>
            </a:extLst>
          </p:cNvPr>
          <p:cNvCxnSpPr>
            <a:cxnSpLocks/>
          </p:cNvCxnSpPr>
          <p:nvPr/>
        </p:nvCxnSpPr>
        <p:spPr>
          <a:xfrm flipH="1">
            <a:off x="2607083" y="4258890"/>
            <a:ext cx="1498059" cy="690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CE1B57-12DC-622A-198F-394FB6AFE5F4}"/>
              </a:ext>
            </a:extLst>
          </p:cNvPr>
          <p:cNvSpPr txBox="1"/>
          <p:nvPr/>
        </p:nvSpPr>
        <p:spPr>
          <a:xfrm>
            <a:off x="2994991" y="4969565"/>
            <a:ext cx="1325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1111111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B15B2-A6B6-8AE0-16F9-ACA4C4EDFCE8}"/>
              </a:ext>
            </a:extLst>
          </p:cNvPr>
          <p:cNvSpPr txBox="1"/>
          <p:nvPr/>
        </p:nvSpPr>
        <p:spPr>
          <a:xfrm>
            <a:off x="4654647" y="4943209"/>
            <a:ext cx="1325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1111111</a:t>
            </a:r>
          </a:p>
        </p:txBody>
      </p:sp>
    </p:spTree>
    <p:extLst>
      <p:ext uri="{BB962C8B-B14F-4D97-AF65-F5344CB8AC3E}">
        <p14:creationId xmlns:p14="http://schemas.microsoft.com/office/powerpoint/2010/main" val="321070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456"/>
            <a:ext cx="10624901" cy="96244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selected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Selected Fees, you will see the Payee Detail screen confirming your information and making a payment authorization. Select your option to pay by credit card or eCheck.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4B8E9-3E1E-4A9E-BAB5-755756CA8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4" y="1568079"/>
            <a:ext cx="10260675" cy="4585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9FF3A-5C4D-40B0-8D8F-F3C6EB70C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523" y="5497628"/>
            <a:ext cx="1285875" cy="504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C360A-D7DE-47DD-A64D-22C49ECF0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648" y="5517691"/>
            <a:ext cx="1457325" cy="5238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A3E953-3E2D-4BAA-914C-D3D6F10A2603}"/>
              </a:ext>
            </a:extLst>
          </p:cNvPr>
          <p:cNvCxnSpPr>
            <a:cxnSpLocks/>
          </p:cNvCxnSpPr>
          <p:nvPr/>
        </p:nvCxnSpPr>
        <p:spPr>
          <a:xfrm>
            <a:off x="795101" y="4871849"/>
            <a:ext cx="5960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1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13"/>
            <a:ext cx="10515600" cy="96244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your billing and payment details then select Pay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3731A-4F5E-43C5-AEB3-54AE01EE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5" y="1424459"/>
            <a:ext cx="10260674" cy="4846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071B66-482B-4EDB-A2EB-AC3787C1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312" y="3429000"/>
            <a:ext cx="3717487" cy="245221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C43CFD-F0A3-45A7-B4F2-29A5A656B8E1}"/>
              </a:ext>
            </a:extLst>
          </p:cNvPr>
          <p:cNvCxnSpPr>
            <a:cxnSpLocks/>
          </p:cNvCxnSpPr>
          <p:nvPr/>
        </p:nvCxnSpPr>
        <p:spPr>
          <a:xfrm>
            <a:off x="9445557" y="5484692"/>
            <a:ext cx="826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9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82502"/>
            <a:ext cx="11068050" cy="134195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then see your Payment Confirmation that your payment was completed.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view and print your receipt or return to My Services.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126" y="1352145"/>
            <a:ext cx="10260674" cy="45719"/>
          </a:xfrm>
          <a:prstGeom prst="rect">
            <a:avLst/>
          </a:prstGeom>
          <a:solidFill>
            <a:srgbClr val="F15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055" y="6444175"/>
            <a:ext cx="311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www.sanjoseca.gov/CodeEnforcement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63F4F-9AE3-4331-86EC-68AB3CF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3" y="1561285"/>
            <a:ext cx="10201377" cy="45131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2A947A-5EE1-4EB8-8870-FB3F791322A1}"/>
              </a:ext>
            </a:extLst>
          </p:cNvPr>
          <p:cNvCxnSpPr>
            <a:cxnSpLocks/>
          </p:cNvCxnSpPr>
          <p:nvPr/>
        </p:nvCxnSpPr>
        <p:spPr>
          <a:xfrm flipH="1">
            <a:off x="5311302" y="1809345"/>
            <a:ext cx="15272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081FC3-38EB-7C3B-1B64-AF90EC75ECCF}"/>
              </a:ext>
            </a:extLst>
          </p:cNvPr>
          <p:cNvCxnSpPr>
            <a:cxnSpLocks/>
          </p:cNvCxnSpPr>
          <p:nvPr/>
        </p:nvCxnSpPr>
        <p:spPr>
          <a:xfrm flipH="1">
            <a:off x="3992711" y="2385814"/>
            <a:ext cx="15272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4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994</TotalTime>
  <Words>509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Code Enforcement Multiple Housing  Permit Payment Process Tier 2 and Tier 3 properties</vt:lpstr>
      <vt:lpstr>PowerPoint Presentation</vt:lpstr>
      <vt:lpstr>Making your online payment. </vt:lpstr>
      <vt:lpstr>Follow the link on your invoice to make a payment</vt:lpstr>
      <vt:lpstr>Using your ROP invoice, input your RSN number, then click Enter</vt:lpstr>
      <vt:lpstr>Verify you entered the correct ROP number and confirm the record is correct, then click Continue to proceed. </vt:lpstr>
      <vt:lpstr>Once you selected Pay Selected Fees, you will see the Payee Detail screen confirming your information and making a payment authorization. Select your option to pay by credit card or eCheck.</vt:lpstr>
      <vt:lpstr>Add your billing and payment details then select Pay</vt:lpstr>
      <vt:lpstr>You will then see your Payment Confirmation that your payment was completed.   You can also view and print your receipt or return to My Services. </vt:lpstr>
      <vt:lpstr>This concludes the online payment process.</vt:lpstr>
      <vt:lpstr>Questions?</vt:lpstr>
      <vt:lpstr>FAQs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Ha, Shelley</dc:creator>
  <cp:lastModifiedBy>Arnaiz, Rick</cp:lastModifiedBy>
  <cp:revision>111</cp:revision>
  <cp:lastPrinted>2016-08-23T17:51:58Z</cp:lastPrinted>
  <dcterms:created xsi:type="dcterms:W3CDTF">2016-08-22T23:51:37Z</dcterms:created>
  <dcterms:modified xsi:type="dcterms:W3CDTF">2023-09-29T15:15:28Z</dcterms:modified>
</cp:coreProperties>
</file>