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3.jpg" ContentType="image/jpeg"/>
  <Override PartName="/ppt/media/image4.jpg" ContentType="image/jpeg"/>
  <Override PartName="/ppt/media/image9.jpg" ContentType="image/jpeg"/>
  <Override PartName="/ppt/media/image10.jpg" ContentType="image/jpeg"/>
  <Override PartName="/ppt/media/image11.jpg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432" r:id="rId3"/>
    <p:sldId id="257" r:id="rId4"/>
    <p:sldId id="433" r:id="rId5"/>
    <p:sldId id="437" r:id="rId6"/>
    <p:sldId id="438" r:id="rId7"/>
    <p:sldId id="267" r:id="rId8"/>
    <p:sldId id="413" r:id="rId9"/>
    <p:sldId id="435" r:id="rId10"/>
    <p:sldId id="441" r:id="rId11"/>
    <p:sldId id="423" r:id="rId12"/>
    <p:sldId id="429" r:id="rId13"/>
    <p:sldId id="430" r:id="rId14"/>
    <p:sldId id="425" r:id="rId15"/>
    <p:sldId id="444" r:id="rId16"/>
    <p:sldId id="443" r:id="rId17"/>
    <p:sldId id="442" r:id="rId18"/>
    <p:sldId id="445" r:id="rId19"/>
    <p:sldId id="284" r:id="rId20"/>
    <p:sldId id="286" r:id="rId21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C85C2F4-D245-55A5-5667-046C78F6A852}" name="Carvalho, Brent" initials="CB" userId="S::Brent.Carvalho@sanjoseca.gov::7e1da8dd-5615-456b-9e91-d5ba25f0fe2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9F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76" autoAdjust="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EDF3E-2FD6-4C56-A2E9-A22F4CB53323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ADD299-3CA2-4E18-AF62-243DE3584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35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DD299-3CA2-4E18-AF62-243DE35848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18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DD299-3CA2-4E18-AF62-243DE35848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14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DD299-3CA2-4E18-AF62-243DE35848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89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675509" y="350380"/>
            <a:ext cx="3792981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8" cy="6476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228588"/>
            <a:ext cx="9144000" cy="629411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6248400"/>
            <a:ext cx="9144000" cy="609600"/>
          </a:xfrm>
          <a:custGeom>
            <a:avLst/>
            <a:gdLst/>
            <a:ahLst/>
            <a:cxnLst/>
            <a:rect l="l" t="t" r="r" b="b"/>
            <a:pathLst>
              <a:path w="9144000" h="609600">
                <a:moveTo>
                  <a:pt x="9144000" y="0"/>
                </a:moveTo>
                <a:lnTo>
                  <a:pt x="0" y="0"/>
                </a:lnTo>
                <a:lnTo>
                  <a:pt x="0" y="609600"/>
                </a:lnTo>
                <a:lnTo>
                  <a:pt x="9144000" y="609600"/>
                </a:lnTo>
                <a:lnTo>
                  <a:pt x="9144000" y="0"/>
                </a:lnTo>
                <a:close/>
              </a:path>
            </a:pathLst>
          </a:custGeom>
          <a:solidFill>
            <a:srgbClr val="386D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350380"/>
            <a:ext cx="7988045" cy="6852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3549" y="1211896"/>
            <a:ext cx="8216900" cy="4206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uilding with a sign on the front&#10;&#10;Description automatically generated">
            <a:extLst>
              <a:ext uri="{FF2B5EF4-FFF2-40B4-BE49-F238E27FC236}">
                <a16:creationId xmlns:a16="http://schemas.microsoft.com/office/drawing/2014/main" id="{BC20DB4F-2A72-174D-53B6-068157CCDB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8" r="50000"/>
          <a:stretch/>
        </p:blipFill>
        <p:spPr>
          <a:xfrm>
            <a:off x="0" y="11224"/>
            <a:ext cx="2895600" cy="6858000"/>
          </a:xfrm>
          <a:prstGeom prst="rect">
            <a:avLst/>
          </a:prstGeom>
        </p:spPr>
      </p:pic>
      <p:pic>
        <p:nvPicPr>
          <p:cNvPr id="10" name="Picture 9" descr="A sign on the side of a road&#10;&#10;Description automatically generated">
            <a:extLst>
              <a:ext uri="{FF2B5EF4-FFF2-40B4-BE49-F238E27FC236}">
                <a16:creationId xmlns:a16="http://schemas.microsoft.com/office/drawing/2014/main" id="{9FBB8354-22A1-AE27-5D87-D372FB7C95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14"/>
          <a:stretch/>
        </p:blipFill>
        <p:spPr>
          <a:xfrm>
            <a:off x="5943600" y="0"/>
            <a:ext cx="3200400" cy="6858000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2" y="11224"/>
            <a:ext cx="9143998" cy="6903696"/>
            <a:chOff x="1371600" y="-88392"/>
            <a:chExt cx="9143998" cy="6903696"/>
          </a:xfrm>
        </p:grpSpPr>
        <p:pic>
          <p:nvPicPr>
            <p:cNvPr id="3" name="object 3"/>
            <p:cNvPicPr/>
            <p:nvPr/>
          </p:nvPicPr>
          <p:blipFill rotWithShape="1">
            <a:blip r:embed="rId4" cstate="print"/>
            <a:srcRect r="64877"/>
            <a:stretch/>
          </p:blipFill>
          <p:spPr>
            <a:xfrm>
              <a:off x="4267198" y="-88392"/>
              <a:ext cx="3048000" cy="684885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 rotWithShape="1">
            <a:blip r:embed="rId5" cstate="print"/>
            <a:srcRect t="48666"/>
            <a:stretch/>
          </p:blipFill>
          <p:spPr>
            <a:xfrm>
              <a:off x="1371600" y="4899079"/>
              <a:ext cx="9143998" cy="1916225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459740" y="5322823"/>
            <a:ext cx="57435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FFFFFF"/>
                </a:solidFill>
                <a:latin typeface="Century Gothic"/>
                <a:cs typeface="Century Gothic"/>
              </a:rPr>
              <a:t>Coyote</a:t>
            </a:r>
            <a:r>
              <a:rPr sz="3200" b="1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entury Gothic"/>
                <a:cs typeface="Century Gothic"/>
              </a:rPr>
              <a:t>Valley</a:t>
            </a:r>
            <a:r>
              <a:rPr sz="3200" b="1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entury Gothic"/>
                <a:cs typeface="Century Gothic"/>
              </a:rPr>
              <a:t>Corridor</a:t>
            </a:r>
            <a:r>
              <a:rPr sz="3200" b="1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Study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9740" y="5956808"/>
            <a:ext cx="517906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000" dirty="0">
                <a:solidFill>
                  <a:srgbClr val="FFFFFF"/>
                </a:solidFill>
                <a:latin typeface="Century Gothic"/>
                <a:cs typeface="Century Gothic"/>
              </a:rPr>
              <a:t>Stakeholder Workshop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|</a:t>
            </a:r>
            <a:r>
              <a:rPr sz="20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US" sz="2000" spc="-30" dirty="0">
                <a:solidFill>
                  <a:srgbClr val="FFFFFF"/>
                </a:solidFill>
                <a:latin typeface="Century Gothic"/>
                <a:cs typeface="Century Gothic"/>
              </a:rPr>
              <a:t>February 1</a:t>
            </a:r>
            <a:r>
              <a:rPr sz="2000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20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entury Gothic"/>
                <a:cs typeface="Century Gothic"/>
              </a:rPr>
              <a:t>202</a:t>
            </a:r>
            <a:r>
              <a:rPr lang="en-US" sz="2000" spc="-20" dirty="0">
                <a:solidFill>
                  <a:srgbClr val="FFFFFF"/>
                </a:solidFill>
                <a:latin typeface="Century Gothic"/>
                <a:cs typeface="Century Gothic"/>
              </a:rPr>
              <a:t>4</a:t>
            </a:r>
            <a:endParaRPr sz="2000" dirty="0">
              <a:latin typeface="Century Gothic"/>
              <a:cs typeface="Century Gothic"/>
            </a:endParaRPr>
          </a:p>
        </p:txBody>
      </p:sp>
      <p:pic>
        <p:nvPicPr>
          <p:cNvPr id="11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543800" y="5256276"/>
            <a:ext cx="1333499" cy="132891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463550" y="1672075"/>
            <a:ext cx="3903240" cy="38935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2900" lvl="1" indent="-342900" algn="l" defTabSz="45720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386E6A"/>
              </a:buClr>
              <a:buFont typeface="Calibri Light" pitchFamily="34" charset="0"/>
              <a:buChar char="»"/>
              <a:defRPr/>
            </a:pPr>
            <a:r>
              <a:rPr lang="en-US" sz="2500" kern="1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Protect land values and the economy</a:t>
            </a:r>
          </a:p>
          <a:p>
            <a:pPr marL="342900" indent="-342900" algn="l" defTabSz="45720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386E6A"/>
              </a:buClr>
              <a:buFont typeface="Calibri Light" pitchFamily="34" charset="0"/>
              <a:buChar char="»"/>
              <a:defRPr/>
            </a:pPr>
            <a:r>
              <a:rPr lang="en-US" sz="2500" kern="1200" dirty="0">
                <a:solidFill>
                  <a:sysClr val="windowText" lastClr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Coordinate with other projects </a:t>
            </a:r>
          </a:p>
          <a:p>
            <a:pPr marL="342900" indent="-342900" algn="l" defTabSz="45720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386E6A"/>
              </a:buClr>
              <a:buFont typeface="Calibri Light" pitchFamily="34" charset="0"/>
              <a:buChar char="»"/>
              <a:defRPr/>
            </a:pPr>
            <a:r>
              <a:rPr lang="en-US" sz="2500" kern="1200" dirty="0">
                <a:solidFill>
                  <a:sysClr val="windowText" lastClr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Coordinate with current County agricultural policy </a:t>
            </a:r>
          </a:p>
          <a:p>
            <a:pPr marL="342900" indent="-342900" algn="l" defTabSz="45720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386E6A"/>
              </a:buClr>
              <a:buFont typeface="Calibri Light" pitchFamily="34" charset="0"/>
              <a:buChar char="»"/>
              <a:defRPr/>
            </a:pPr>
            <a:endParaRPr lang="en-US" sz="2500" kern="1200" dirty="0">
              <a:solidFill>
                <a:sysClr val="windowText" lastClr="00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7149" y="6379161"/>
            <a:ext cx="3007995" cy="32956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800" b="1" dirty="0">
                <a:solidFill>
                  <a:srgbClr val="FFFFFF"/>
                </a:solidFill>
                <a:latin typeface="Segoe UI Semibold"/>
                <a:cs typeface="Segoe UI Semibold"/>
              </a:rPr>
              <a:t>Coyote</a:t>
            </a:r>
            <a:r>
              <a:rPr sz="1800" b="1" spc="-45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Segoe UI Semibold"/>
                <a:cs typeface="Segoe UI Semibold"/>
              </a:rPr>
              <a:t>Valley</a:t>
            </a:r>
            <a:r>
              <a:rPr sz="1800" b="1" spc="-25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800" b="1" dirty="0">
                <a:solidFill>
                  <a:srgbClr val="FFFFFF"/>
                </a:solidFill>
                <a:latin typeface="Segoe UI Semibold"/>
                <a:cs typeface="Segoe UI Semibold"/>
              </a:rPr>
              <a:t>Corridor</a:t>
            </a:r>
            <a:r>
              <a:rPr sz="1800" b="1" spc="-60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Segoe UI Semibold"/>
                <a:cs typeface="Segoe UI Semibold"/>
              </a:rPr>
              <a:t>Study</a:t>
            </a:r>
            <a:endParaRPr sz="1800">
              <a:latin typeface="Segoe UI Semibold"/>
              <a:cs typeface="Segoe UI Semibold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9671" rIns="0" bIns="0" rtlCol="0">
            <a:spAutoFit/>
          </a:bodyPr>
          <a:lstStyle/>
          <a:p>
            <a:pPr marL="1494155">
              <a:lnSpc>
                <a:spcPct val="100000"/>
              </a:lnSpc>
              <a:spcBef>
                <a:spcPts val="100"/>
              </a:spcBef>
            </a:pPr>
            <a:r>
              <a:rPr lang="en-US" sz="3300" dirty="0">
                <a:latin typeface="Century Gothic"/>
                <a:cs typeface="Century Gothic"/>
              </a:rPr>
              <a:t>Previous Feedback </a:t>
            </a:r>
            <a:endParaRPr sz="3300" dirty="0">
              <a:latin typeface="Century Gothic"/>
              <a:cs typeface="Century Gothic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4B8A9D80-2E10-9376-3CBD-B998502AC1FD}"/>
              </a:ext>
            </a:extLst>
          </p:cNvPr>
          <p:cNvSpPr txBox="1">
            <a:spLocks/>
          </p:cNvSpPr>
          <p:nvPr/>
        </p:nvSpPr>
        <p:spPr>
          <a:xfrm>
            <a:off x="4777212" y="1672075"/>
            <a:ext cx="3746773" cy="480144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marL="0">
              <a:defRPr sz="2800" b="0" i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l" defTabSz="45720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386E6A"/>
              </a:buClr>
              <a:buFont typeface="Calibri Light" pitchFamily="34" charset="0"/>
              <a:buChar char="»"/>
              <a:defRPr/>
            </a:pPr>
            <a:r>
              <a:rPr lang="en-US" sz="2500" kern="1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Protect natural resources</a:t>
            </a:r>
          </a:p>
          <a:p>
            <a:pPr marL="800100" lvl="1" indent="-342900" algn="l" defTabSz="45720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386E6A"/>
              </a:buClr>
              <a:buFont typeface="Calibri Light" pitchFamily="34" charset="0"/>
              <a:buChar char="»"/>
              <a:defRPr/>
            </a:pPr>
            <a:r>
              <a:rPr lang="en-US" sz="2000" kern="1200" dirty="0">
                <a:solidFill>
                  <a:sysClr val="windowText" lastClr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Coyote Creek Corridor</a:t>
            </a:r>
          </a:p>
          <a:p>
            <a:pPr marL="800100" lvl="1" indent="-342900" algn="l" defTabSz="45720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386E6A"/>
              </a:buClr>
              <a:buFont typeface="Calibri Light" pitchFamily="34" charset="0"/>
              <a:buChar char="»"/>
              <a:defRPr/>
            </a:pPr>
            <a:r>
              <a:rPr lang="en-US" sz="2000" kern="1200" dirty="0">
                <a:solidFill>
                  <a:sysClr val="windowText" lastClr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Wildlife linkages</a:t>
            </a:r>
          </a:p>
          <a:p>
            <a:pPr marL="800100" lvl="1" indent="-342900" algn="l" defTabSz="45720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386E6A"/>
              </a:buClr>
              <a:buFont typeface="Calibri Light" pitchFamily="34" charset="0"/>
              <a:buChar char="»"/>
              <a:defRPr/>
            </a:pPr>
            <a:r>
              <a:rPr lang="en-US" sz="2000" kern="1200" dirty="0">
                <a:solidFill>
                  <a:sysClr val="windowText" lastClr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Biodiversity</a:t>
            </a:r>
          </a:p>
          <a:p>
            <a:pPr marL="342900" indent="-342900" algn="l" defTabSz="45720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386E6A"/>
              </a:buClr>
              <a:buFont typeface="Calibri Light" pitchFamily="34" charset="0"/>
              <a:buChar char="»"/>
              <a:defRPr/>
            </a:pPr>
            <a:r>
              <a:rPr lang="en-US" sz="2500" kern="1200" dirty="0">
                <a:solidFill>
                  <a:sysClr val="windowText" lastClr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Protect &amp; preserve agriculture </a:t>
            </a:r>
          </a:p>
          <a:p>
            <a:pPr marL="342900" indent="-342900" algn="l" defTabSz="45720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386E6A"/>
              </a:buClr>
              <a:buFont typeface="Calibri Light" pitchFamily="34" charset="0"/>
              <a:buChar char="»"/>
              <a:defRPr/>
            </a:pPr>
            <a:r>
              <a:rPr lang="en-US" sz="2500" kern="1200" dirty="0">
                <a:solidFill>
                  <a:sysClr val="windowText" lastClr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Diversify development </a:t>
            </a:r>
          </a:p>
          <a:p>
            <a:pPr marL="342900" indent="-342900" algn="l" defTabSz="45720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386E6A"/>
              </a:buClr>
              <a:buFont typeface="Calibri Light" pitchFamily="34" charset="0"/>
              <a:buChar char="»"/>
              <a:defRPr/>
            </a:pPr>
            <a:endParaRPr lang="en-US" sz="2500" kern="1200" dirty="0">
              <a:solidFill>
                <a:sysClr val="windowText" lastClr="00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342900" indent="-342900" algn="l" defTabSz="45720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386E6A"/>
              </a:buClr>
              <a:buFont typeface="Calibri Light" pitchFamily="34" charset="0"/>
              <a:buChar char="»"/>
              <a:defRPr/>
            </a:pPr>
            <a:endParaRPr lang="en-US" sz="2500" kern="1200" dirty="0">
              <a:solidFill>
                <a:sysClr val="windowText" lastClr="00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429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 rotWithShape="1">
          <a:blip r:embed="rId2" cstate="print"/>
          <a:srcRect t="47070"/>
          <a:stretch/>
        </p:blipFill>
        <p:spPr>
          <a:xfrm>
            <a:off x="2" y="4876799"/>
            <a:ext cx="9143998" cy="197580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1000" y="5257800"/>
            <a:ext cx="7388860" cy="8585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5500" b="0" dirty="0">
                <a:solidFill>
                  <a:srgbClr val="FFFFFF"/>
                </a:solidFill>
              </a:rPr>
              <a:t>Guided Discussions</a:t>
            </a:r>
            <a:endParaRPr sz="5500" dirty="0">
              <a:latin typeface="Century Gothic"/>
              <a:cs typeface="Century Gothic"/>
            </a:endParaRPr>
          </a:p>
        </p:txBody>
      </p:sp>
      <p:pic>
        <p:nvPicPr>
          <p:cNvPr id="16" name="Picture 15" descr="A group of people sitting in a room&#10;&#10;Description automatically generated">
            <a:extLst>
              <a:ext uri="{FF2B5EF4-FFF2-40B4-BE49-F238E27FC236}">
                <a16:creationId xmlns:a16="http://schemas.microsoft.com/office/drawing/2014/main" id="{1848D430-01E1-5454-DE40-87EFECF7FA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92" b="5896"/>
          <a:stretch/>
        </p:blipFill>
        <p:spPr>
          <a:xfrm>
            <a:off x="-2" y="-1"/>
            <a:ext cx="9144000" cy="487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758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 rotWithShape="1">
          <a:blip r:embed="rId2" cstate="print"/>
          <a:srcRect t="47070"/>
          <a:stretch/>
        </p:blipFill>
        <p:spPr>
          <a:xfrm>
            <a:off x="2" y="5836940"/>
            <a:ext cx="9143998" cy="101566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78702" y="6063219"/>
            <a:ext cx="822960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b="0" dirty="0">
                <a:solidFill>
                  <a:srgbClr val="FFFFFF"/>
                </a:solidFill>
              </a:rPr>
              <a:t>CVCS Outcomes &amp; Character  </a:t>
            </a:r>
            <a:endParaRPr dirty="0">
              <a:latin typeface="Century Gothic"/>
              <a:cs typeface="Century Gothic"/>
            </a:endParaRP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D4DE2BD5-509D-4AB6-878E-145BAE42FAD0}"/>
              </a:ext>
            </a:extLst>
          </p:cNvPr>
          <p:cNvSpPr txBox="1">
            <a:spLocks/>
          </p:cNvSpPr>
          <p:nvPr/>
        </p:nvSpPr>
        <p:spPr>
          <a:xfrm>
            <a:off x="609600" y="457200"/>
            <a:ext cx="8216900" cy="1015663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00" b="1" dirty="0">
                <a:latin typeface="Century Gothic" panose="020B0502020202020204" pitchFamily="34" charset="0"/>
              </a:rPr>
              <a:t>What are your top three outcomes for new land use in the study area?</a:t>
            </a:r>
          </a:p>
          <a:p>
            <a:endParaRPr lang="en-US" sz="3300" b="1" dirty="0">
              <a:latin typeface="Century Gothic" panose="020B0502020202020204" pitchFamily="34" charset="0"/>
            </a:endParaRPr>
          </a:p>
          <a:p>
            <a:r>
              <a:rPr lang="en-US" sz="3300" b="1" dirty="0">
                <a:latin typeface="Century Gothic" panose="020B0502020202020204" pitchFamily="34" charset="0"/>
              </a:rPr>
              <a:t>What are your top three characteristics of new development in the study area?</a:t>
            </a:r>
          </a:p>
          <a:p>
            <a:endParaRPr lang="en-US" sz="33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103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 rotWithShape="1">
          <a:blip r:embed="rId2" cstate="print"/>
          <a:srcRect t="47070"/>
          <a:stretch/>
        </p:blipFill>
        <p:spPr>
          <a:xfrm>
            <a:off x="2" y="5791200"/>
            <a:ext cx="9143998" cy="106140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1000" y="6200975"/>
            <a:ext cx="738886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3200" b="0" dirty="0">
                <a:solidFill>
                  <a:srgbClr val="FFFFFF"/>
                </a:solidFill>
              </a:rPr>
              <a:t>North Corridor</a:t>
            </a:r>
            <a:endParaRPr sz="3200" dirty="0">
              <a:latin typeface="Century Gothic"/>
              <a:cs typeface="Century Gothic"/>
            </a:endParaRPr>
          </a:p>
        </p:txBody>
      </p:sp>
      <p:pic>
        <p:nvPicPr>
          <p:cNvPr id="3" name="Picture 2" descr="A map of a land use visioning&#10;&#10;Description automatically generated">
            <a:extLst>
              <a:ext uri="{FF2B5EF4-FFF2-40B4-BE49-F238E27FC236}">
                <a16:creationId xmlns:a16="http://schemas.microsoft.com/office/drawing/2014/main" id="{781F44F7-C4F4-568E-5147-529BE599EE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1"/>
            <a:ext cx="9144000" cy="609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991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17149" y="6379161"/>
            <a:ext cx="3007995" cy="32956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800" b="1" dirty="0">
                <a:solidFill>
                  <a:srgbClr val="FFFFFF"/>
                </a:solidFill>
                <a:latin typeface="Segoe UI Semibold"/>
                <a:cs typeface="Segoe UI Semibold"/>
              </a:rPr>
              <a:t>Coyote</a:t>
            </a:r>
            <a:r>
              <a:rPr sz="1800" b="1" spc="-45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Segoe UI Semibold"/>
                <a:cs typeface="Segoe UI Semibold"/>
              </a:rPr>
              <a:t>Valley</a:t>
            </a:r>
            <a:r>
              <a:rPr sz="1800" b="1" spc="-25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800" b="1" dirty="0">
                <a:solidFill>
                  <a:srgbClr val="FFFFFF"/>
                </a:solidFill>
                <a:latin typeface="Segoe UI Semibold"/>
                <a:cs typeface="Segoe UI Semibold"/>
              </a:rPr>
              <a:t>Corridor</a:t>
            </a:r>
            <a:r>
              <a:rPr sz="1800" b="1" spc="-60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Segoe UI Semibold"/>
                <a:cs typeface="Segoe UI Semibold"/>
              </a:rPr>
              <a:t>Study</a:t>
            </a:r>
            <a:endParaRPr sz="1800">
              <a:latin typeface="Segoe UI Semibold"/>
              <a:cs typeface="Segoe UI Semibold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FFCF40-3617-F080-D1D4-DA987D44E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457200"/>
            <a:ext cx="8216900" cy="1015663"/>
          </a:xfrm>
        </p:spPr>
        <p:txBody>
          <a:bodyPr/>
          <a:lstStyle/>
          <a:p>
            <a:r>
              <a:rPr lang="en-US" sz="3300" b="1" dirty="0">
                <a:latin typeface="Century Gothic" panose="020B0502020202020204" pitchFamily="34" charset="0"/>
              </a:rPr>
              <a:t>What are your top three potential new land uses in this subarea?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2D0A6A34-5FF2-4EE2-9504-61E9AAB8FCA8}"/>
              </a:ext>
            </a:extLst>
          </p:cNvPr>
          <p:cNvSpPr txBox="1">
            <a:spLocks/>
          </p:cNvSpPr>
          <p:nvPr/>
        </p:nvSpPr>
        <p:spPr>
          <a:xfrm>
            <a:off x="609600" y="2402517"/>
            <a:ext cx="8216900" cy="15234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800" b="0" i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00" b="1" dirty="0">
                <a:latin typeface="Century Gothic" panose="020B0502020202020204" pitchFamily="34" charset="0"/>
              </a:rPr>
              <a:t>How would you balance new development with resource conservation in this subarea?</a:t>
            </a:r>
          </a:p>
        </p:txBody>
      </p:sp>
    </p:spTree>
    <p:extLst>
      <p:ext uri="{BB962C8B-B14F-4D97-AF65-F5344CB8AC3E}">
        <p14:creationId xmlns:p14="http://schemas.microsoft.com/office/powerpoint/2010/main" val="883784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 rotWithShape="1">
          <a:blip r:embed="rId2" cstate="print"/>
          <a:srcRect t="47070"/>
          <a:stretch/>
        </p:blipFill>
        <p:spPr>
          <a:xfrm>
            <a:off x="2" y="5791200"/>
            <a:ext cx="9143998" cy="106140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1000" y="6200975"/>
            <a:ext cx="738886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3200" b="0" dirty="0">
                <a:solidFill>
                  <a:srgbClr val="FFFFFF"/>
                </a:solidFill>
              </a:rPr>
              <a:t>Central Corridor</a:t>
            </a:r>
            <a:endParaRPr sz="3200" dirty="0">
              <a:latin typeface="Century Gothic"/>
              <a:cs typeface="Century Gothic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1F44F7-C4F4-568E-5147-529BE599EE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" y="5281"/>
            <a:ext cx="9142573" cy="609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96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17149" y="6379161"/>
            <a:ext cx="3007995" cy="32956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800" b="1" dirty="0">
                <a:solidFill>
                  <a:srgbClr val="FFFFFF"/>
                </a:solidFill>
                <a:latin typeface="Segoe UI Semibold"/>
                <a:cs typeface="Segoe UI Semibold"/>
              </a:rPr>
              <a:t>Coyote</a:t>
            </a:r>
            <a:r>
              <a:rPr sz="1800" b="1" spc="-45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Segoe UI Semibold"/>
                <a:cs typeface="Segoe UI Semibold"/>
              </a:rPr>
              <a:t>Valley</a:t>
            </a:r>
            <a:r>
              <a:rPr sz="1800" b="1" spc="-25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800" b="1" dirty="0">
                <a:solidFill>
                  <a:srgbClr val="FFFFFF"/>
                </a:solidFill>
                <a:latin typeface="Segoe UI Semibold"/>
                <a:cs typeface="Segoe UI Semibold"/>
              </a:rPr>
              <a:t>Corridor</a:t>
            </a:r>
            <a:r>
              <a:rPr sz="1800" b="1" spc="-60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Segoe UI Semibold"/>
                <a:cs typeface="Segoe UI Semibold"/>
              </a:rPr>
              <a:t>Study</a:t>
            </a:r>
            <a:endParaRPr sz="1800">
              <a:latin typeface="Segoe UI Semibold"/>
              <a:cs typeface="Segoe UI Semibold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FFCF40-3617-F080-D1D4-DA987D44E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457200"/>
            <a:ext cx="8216900" cy="1015663"/>
          </a:xfrm>
        </p:spPr>
        <p:txBody>
          <a:bodyPr/>
          <a:lstStyle/>
          <a:p>
            <a:r>
              <a:rPr lang="en-US" sz="3300" b="1" dirty="0">
                <a:latin typeface="Century Gothic" panose="020B0502020202020204" pitchFamily="34" charset="0"/>
              </a:rPr>
              <a:t>What are your top three potential new land uses in this subarea?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2D0A6A34-5FF2-4EE2-9504-61E9AAB8FCA8}"/>
              </a:ext>
            </a:extLst>
          </p:cNvPr>
          <p:cNvSpPr txBox="1">
            <a:spLocks/>
          </p:cNvSpPr>
          <p:nvPr/>
        </p:nvSpPr>
        <p:spPr>
          <a:xfrm>
            <a:off x="609600" y="2402517"/>
            <a:ext cx="8216900" cy="15234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800" b="0" i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00" b="1" dirty="0">
                <a:latin typeface="Century Gothic" panose="020B0502020202020204" pitchFamily="34" charset="0"/>
              </a:rPr>
              <a:t>How would you balance new development with resource conservation in this subarea?</a:t>
            </a:r>
          </a:p>
        </p:txBody>
      </p:sp>
    </p:spTree>
    <p:extLst>
      <p:ext uri="{BB962C8B-B14F-4D97-AF65-F5344CB8AC3E}">
        <p14:creationId xmlns:p14="http://schemas.microsoft.com/office/powerpoint/2010/main" val="1755248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 rotWithShape="1">
          <a:blip r:embed="rId2" cstate="print"/>
          <a:srcRect t="47070"/>
          <a:stretch/>
        </p:blipFill>
        <p:spPr>
          <a:xfrm>
            <a:off x="2" y="5791200"/>
            <a:ext cx="9143998" cy="106140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1000" y="6200975"/>
            <a:ext cx="738886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3200" b="0" dirty="0">
                <a:solidFill>
                  <a:srgbClr val="FFFFFF"/>
                </a:solidFill>
              </a:rPr>
              <a:t>South Corridor </a:t>
            </a:r>
            <a:endParaRPr sz="3200" dirty="0">
              <a:latin typeface="Century Gothic"/>
              <a:cs typeface="Century Gothic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1F44F7-C4F4-568E-5147-529BE599EE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" y="5281"/>
            <a:ext cx="9143869" cy="609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411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17149" y="6379161"/>
            <a:ext cx="3007995" cy="32956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800" b="1" dirty="0">
                <a:solidFill>
                  <a:srgbClr val="FFFFFF"/>
                </a:solidFill>
                <a:latin typeface="Segoe UI Semibold"/>
                <a:cs typeface="Segoe UI Semibold"/>
              </a:rPr>
              <a:t>Coyote</a:t>
            </a:r>
            <a:r>
              <a:rPr sz="1800" b="1" spc="-45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Segoe UI Semibold"/>
                <a:cs typeface="Segoe UI Semibold"/>
              </a:rPr>
              <a:t>Valley</a:t>
            </a:r>
            <a:r>
              <a:rPr sz="1800" b="1" spc="-25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800" b="1" dirty="0">
                <a:solidFill>
                  <a:srgbClr val="FFFFFF"/>
                </a:solidFill>
                <a:latin typeface="Segoe UI Semibold"/>
                <a:cs typeface="Segoe UI Semibold"/>
              </a:rPr>
              <a:t>Corridor</a:t>
            </a:r>
            <a:r>
              <a:rPr sz="1800" b="1" spc="-60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Segoe UI Semibold"/>
                <a:cs typeface="Segoe UI Semibold"/>
              </a:rPr>
              <a:t>Study</a:t>
            </a:r>
            <a:endParaRPr sz="1800">
              <a:latin typeface="Segoe UI Semibold"/>
              <a:cs typeface="Segoe UI Semibold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FFCF40-3617-F080-D1D4-DA987D44E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457200"/>
            <a:ext cx="8216900" cy="1015663"/>
          </a:xfrm>
        </p:spPr>
        <p:txBody>
          <a:bodyPr/>
          <a:lstStyle/>
          <a:p>
            <a:r>
              <a:rPr lang="en-US" sz="3300" b="1" dirty="0">
                <a:latin typeface="Century Gothic" panose="020B0502020202020204" pitchFamily="34" charset="0"/>
              </a:rPr>
              <a:t>What are your top three potential new land uses in this subarea?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2D0A6A34-5FF2-4EE2-9504-61E9AAB8FCA8}"/>
              </a:ext>
            </a:extLst>
          </p:cNvPr>
          <p:cNvSpPr txBox="1">
            <a:spLocks/>
          </p:cNvSpPr>
          <p:nvPr/>
        </p:nvSpPr>
        <p:spPr>
          <a:xfrm>
            <a:off x="609600" y="2402517"/>
            <a:ext cx="8216900" cy="15234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800" b="0" i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00" b="1" dirty="0">
                <a:latin typeface="Century Gothic" panose="020B0502020202020204" pitchFamily="34" charset="0"/>
              </a:rPr>
              <a:t>How would you balance new development with resource conservation in this subarea?</a:t>
            </a:r>
          </a:p>
        </p:txBody>
      </p:sp>
    </p:spTree>
    <p:extLst>
      <p:ext uri="{BB962C8B-B14F-4D97-AF65-F5344CB8AC3E}">
        <p14:creationId xmlns:p14="http://schemas.microsoft.com/office/powerpoint/2010/main" val="30588389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/>
          <a:srcRect t="46951"/>
          <a:stretch/>
        </p:blipFill>
        <p:spPr>
          <a:xfrm>
            <a:off x="0" y="4876800"/>
            <a:ext cx="9143998" cy="198023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7366" y="5389190"/>
            <a:ext cx="6884034" cy="859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5500" b="0" spc="-10" dirty="0">
                <a:solidFill>
                  <a:srgbClr val="FFFFFF"/>
                </a:solidFill>
                <a:latin typeface="Century Gothic"/>
                <a:cs typeface="Century Gothic"/>
              </a:rPr>
              <a:t>Reports Back </a:t>
            </a:r>
            <a:endParaRPr sz="55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/>
          <a:srcRect t="45295"/>
          <a:stretch/>
        </p:blipFill>
        <p:spPr>
          <a:xfrm>
            <a:off x="2" y="4952999"/>
            <a:ext cx="9143998" cy="192725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81000" y="5638800"/>
            <a:ext cx="7696200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2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Project Team </a:t>
            </a:r>
            <a:endParaRPr sz="4200" b="1" dirty="0">
              <a:latin typeface="Century Gothic"/>
              <a:cs typeface="Century Gothic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EA70923-CC6B-60A0-22A9-6044E3CED84E}"/>
              </a:ext>
            </a:extLst>
          </p:cNvPr>
          <p:cNvSpPr txBox="1">
            <a:spLocks/>
          </p:cNvSpPr>
          <p:nvPr/>
        </p:nvSpPr>
        <p:spPr>
          <a:xfrm>
            <a:off x="381000" y="366313"/>
            <a:ext cx="7467600" cy="260548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386E6A"/>
              </a:buClr>
              <a:buFont typeface="Calibri Light" pitchFamily="34" charset="0"/>
              <a:buChar char="»"/>
              <a:defRPr sz="2400" b="0" kern="1200" baseline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687388" indent="-2254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86E6A"/>
              </a:buClr>
              <a:buFont typeface="Arial" charset="0"/>
              <a:buChar char="•"/>
              <a:defRPr sz="2000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86E6A"/>
              </a:buClr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86E6A"/>
              </a:buClr>
              <a:buFont typeface="Courier New" panose="02070309020205020404" pitchFamily="49" charset="0"/>
              <a:buChar char="o"/>
              <a:defRPr sz="1800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86E6A"/>
              </a:buClr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386E6A"/>
              </a:buClr>
              <a:buSzTx/>
              <a:buFont typeface="Calibri Light" pitchFamily="34" charset="0"/>
              <a:buChar char="»"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City of San José </a:t>
            </a:r>
          </a:p>
          <a:p>
            <a:pPr lvl="1">
              <a:defRPr/>
            </a:pPr>
            <a:r>
              <a:rPr lang="en-US" sz="2300" dirty="0">
                <a:solidFill>
                  <a:sysClr val="windowText" lastClr="000000"/>
                </a:solidFill>
              </a:rPr>
              <a:t>Brent Carvalho, Project Manager </a:t>
            </a:r>
          </a:p>
          <a:p>
            <a:pPr lvl="1">
              <a:defRPr/>
            </a:pPr>
            <a:r>
              <a:rPr lang="en-US" sz="2300" dirty="0">
                <a:solidFill>
                  <a:sysClr val="windowText" lastClr="000000"/>
                </a:solidFill>
              </a:rPr>
              <a:t>Martina Davis, Division Manager, Citywide Planning</a:t>
            </a:r>
          </a:p>
          <a:p>
            <a:pPr lvl="1">
              <a:defRPr/>
            </a:pPr>
            <a:r>
              <a:rPr lang="en-US" sz="2300" dirty="0">
                <a:solidFill>
                  <a:sysClr val="windowText" lastClr="000000"/>
                </a:solidFill>
              </a:rPr>
              <a:t>Aparna Ankola, Supervising Planner</a:t>
            </a:r>
          </a:p>
          <a:p>
            <a:pPr lvl="1">
              <a:defRPr/>
            </a:pPr>
            <a:r>
              <a:rPr lang="en-US" sz="2300" dirty="0">
                <a:solidFill>
                  <a:sysClr val="windowText" lastClr="000000"/>
                </a:solidFill>
              </a:rPr>
              <a:t>Michael Brilliot, Deputy Director of Planning 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CF5C8D4-BF58-B59D-AABC-348AF7ED15C6}"/>
              </a:ext>
            </a:extLst>
          </p:cNvPr>
          <p:cNvSpPr txBox="1">
            <a:spLocks/>
          </p:cNvSpPr>
          <p:nvPr/>
        </p:nvSpPr>
        <p:spPr>
          <a:xfrm>
            <a:off x="381000" y="2819400"/>
            <a:ext cx="6324223" cy="47418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386E6A"/>
              </a:buClr>
              <a:buFont typeface="Calibri Light" pitchFamily="34" charset="0"/>
              <a:buChar char="»"/>
              <a:defRPr sz="2400" b="0" kern="1200" baseline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687388" indent="-2254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86E6A"/>
              </a:buClr>
              <a:buFont typeface="Arial" charset="0"/>
              <a:buChar char="•"/>
              <a:defRPr sz="2000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86E6A"/>
              </a:buClr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86E6A"/>
              </a:buClr>
              <a:buFont typeface="Courier New" panose="02070309020205020404" pitchFamily="49" charset="0"/>
              <a:buChar char="o"/>
              <a:defRPr sz="1800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86E6A"/>
              </a:buClr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386E6A"/>
              </a:buClr>
              <a:buSzTx/>
              <a:buFont typeface="Calibri Light" pitchFamily="34" charset="0"/>
              <a:buChar char="»"/>
              <a:tabLst/>
              <a:defRPr/>
            </a:pPr>
            <a:r>
              <a:rPr lang="en-US" sz="2500" dirty="0" err="1">
                <a:solidFill>
                  <a:sysClr val="windowText" lastClr="000000"/>
                </a:solidFill>
              </a:rPr>
              <a:t>PlaceWorks</a:t>
            </a:r>
            <a:r>
              <a:rPr lang="en-US" sz="2500" dirty="0">
                <a:solidFill>
                  <a:sysClr val="windowText" lastClr="000000"/>
                </a:solidFill>
              </a:rPr>
              <a:t>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2300" dirty="0">
                <a:solidFill>
                  <a:sysClr val="windowText" lastClr="000000"/>
                </a:solidFill>
              </a:rPr>
              <a:t>Greg Goodfellow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2300" dirty="0">
                <a:solidFill>
                  <a:sysClr val="windowText" lastClr="000000"/>
                </a:solidFill>
              </a:rPr>
              <a:t>Charlie Knox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2300" dirty="0">
                <a:solidFill>
                  <a:sysClr val="windowText" lastClr="000000"/>
                </a:solidFill>
              </a:rPr>
              <a:t>Angelica Garcia</a:t>
            </a:r>
          </a:p>
        </p:txBody>
      </p:sp>
    </p:spTree>
    <p:extLst>
      <p:ext uri="{BB962C8B-B14F-4D97-AF65-F5344CB8AC3E}">
        <p14:creationId xmlns:p14="http://schemas.microsoft.com/office/powerpoint/2010/main" val="15899044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709927" y="4578749"/>
            <a:ext cx="6050534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pc="-20" dirty="0">
                <a:solidFill>
                  <a:srgbClr val="FFFFFF"/>
                </a:solidFill>
                <a:latin typeface="Calibri"/>
                <a:cs typeface="Calibri"/>
              </a:rPr>
              <a:t>Early 2024: </a:t>
            </a:r>
            <a:r>
              <a:rPr spc="-20" dirty="0">
                <a:solidFill>
                  <a:srgbClr val="FFFFFF"/>
                </a:solidFill>
                <a:latin typeface="Calibri"/>
                <a:cs typeface="Calibri"/>
              </a:rPr>
              <a:t>Preferred</a:t>
            </a:r>
            <a:r>
              <a:rPr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Land</a:t>
            </a:r>
            <a:r>
              <a:rPr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Uses</a:t>
            </a:r>
            <a:r>
              <a:rPr lang="en-US" dirty="0">
                <a:solidFill>
                  <a:srgbClr val="FFFFFF"/>
                </a:solidFill>
                <a:latin typeface="Calibri"/>
                <a:cs typeface="Calibri"/>
              </a:rPr>
              <a:t>—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What</a:t>
            </a:r>
            <a:r>
              <a:rPr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pc="-55" dirty="0">
                <a:solidFill>
                  <a:srgbClr val="FFFFFF"/>
                </a:solidFill>
                <a:latin typeface="Calibri"/>
                <a:cs typeface="Calibri"/>
              </a:rPr>
              <a:t>is your response</a:t>
            </a:r>
            <a:r>
              <a:rPr spc="-10" dirty="0">
                <a:solidFill>
                  <a:srgbClr val="FFFFFF"/>
                </a:solidFill>
                <a:latin typeface="Calibri"/>
                <a:cs typeface="Calibri"/>
              </a:rPr>
              <a:t>?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933574" y="95935"/>
            <a:ext cx="5686425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900" b="0" spc="-10" dirty="0">
                <a:solidFill>
                  <a:srgbClr val="FFFFFF"/>
                </a:solidFill>
                <a:latin typeface="Calibri"/>
                <a:cs typeface="Calibri"/>
              </a:rPr>
              <a:t>Summer 2023: I</a:t>
            </a:r>
            <a:r>
              <a:rPr sz="1900" b="0" dirty="0">
                <a:solidFill>
                  <a:srgbClr val="FFFFFF"/>
                </a:solidFill>
                <a:latin typeface="Calibri"/>
                <a:cs typeface="Calibri"/>
              </a:rPr>
              <a:t>nitial</a:t>
            </a:r>
            <a:r>
              <a:rPr sz="1900" b="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0" spc="-10" dirty="0">
                <a:solidFill>
                  <a:srgbClr val="FFFFFF"/>
                </a:solidFill>
                <a:latin typeface="Calibri"/>
                <a:cs typeface="Calibri"/>
              </a:rPr>
              <a:t>Outreach</a:t>
            </a:r>
            <a:r>
              <a:rPr lang="en-US" sz="1900" b="0" spc="-10" dirty="0">
                <a:solidFill>
                  <a:srgbClr val="FFFFFF"/>
                </a:solidFill>
                <a:latin typeface="Calibri"/>
                <a:cs typeface="Calibri"/>
              </a:rPr>
              <a:t>—</a:t>
            </a:r>
            <a:r>
              <a:rPr sz="1900" b="0" dirty="0">
                <a:solidFill>
                  <a:srgbClr val="FFFFFF"/>
                </a:solidFill>
                <a:latin typeface="Calibri"/>
                <a:cs typeface="Calibri"/>
              </a:rPr>
              <a:t>Learn</a:t>
            </a:r>
            <a:r>
              <a:rPr sz="1900" b="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900" b="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0" dirty="0">
                <a:solidFill>
                  <a:srgbClr val="FFFFFF"/>
                </a:solidFill>
                <a:latin typeface="Calibri"/>
                <a:cs typeface="Calibri"/>
              </a:rPr>
              <a:t>ask</a:t>
            </a:r>
            <a:r>
              <a:rPr sz="1900" b="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0" spc="-10" dirty="0">
                <a:solidFill>
                  <a:srgbClr val="FFFFFF"/>
                </a:solidFill>
                <a:latin typeface="Calibri"/>
                <a:cs typeface="Calibri"/>
              </a:rPr>
              <a:t>questions</a:t>
            </a:r>
            <a:endParaRPr sz="190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45777" y="6248400"/>
            <a:ext cx="3007995" cy="52322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lang="en-US" sz="3200" dirty="0">
                <a:solidFill>
                  <a:srgbClr val="FFFFFF"/>
                </a:solidFill>
                <a:latin typeface="Century Gothic" panose="020B0502020202020204" pitchFamily="34" charset="0"/>
                <a:cs typeface="Segoe UI Semibold"/>
              </a:rPr>
              <a:t>Next Steps </a:t>
            </a:r>
            <a:endParaRPr sz="3200" dirty="0">
              <a:latin typeface="Century Gothic" panose="020B0502020202020204" pitchFamily="34" charset="0"/>
              <a:cs typeface="Segoe UI Semibold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D96B123-2A12-48D5-E8C2-8CE95531A33F}"/>
              </a:ext>
            </a:extLst>
          </p:cNvPr>
          <p:cNvGrpSpPr/>
          <p:nvPr/>
        </p:nvGrpSpPr>
        <p:grpSpPr>
          <a:xfrm>
            <a:off x="1645602" y="400506"/>
            <a:ext cx="6134499" cy="4697089"/>
            <a:chOff x="1690287" y="1460570"/>
            <a:chExt cx="6134499" cy="4697089"/>
          </a:xfrm>
        </p:grpSpPr>
        <p:sp>
          <p:nvSpPr>
            <p:cNvPr id="26" name="object 8">
              <a:extLst>
                <a:ext uri="{FF2B5EF4-FFF2-40B4-BE49-F238E27FC236}">
                  <a16:creationId xmlns:a16="http://schemas.microsoft.com/office/drawing/2014/main" id="{546173E4-F5E5-B25E-9ED1-CD15D0D1349E}"/>
                </a:ext>
              </a:extLst>
            </p:cNvPr>
            <p:cNvSpPr/>
            <p:nvPr/>
          </p:nvSpPr>
          <p:spPr>
            <a:xfrm>
              <a:off x="1690287" y="3047095"/>
              <a:ext cx="6096000" cy="1545590"/>
            </a:xfrm>
            <a:custGeom>
              <a:avLst/>
              <a:gdLst/>
              <a:ahLst/>
              <a:cxnLst/>
              <a:rect l="l" t="t" r="r" b="b"/>
              <a:pathLst>
                <a:path w="6096000" h="1545589">
                  <a:moveTo>
                    <a:pt x="6096000" y="0"/>
                  </a:moveTo>
                  <a:lnTo>
                    <a:pt x="0" y="0"/>
                  </a:lnTo>
                  <a:lnTo>
                    <a:pt x="0" y="1004112"/>
                  </a:lnTo>
                  <a:lnTo>
                    <a:pt x="2854833" y="1004112"/>
                  </a:lnTo>
                  <a:lnTo>
                    <a:pt x="2854833" y="1159001"/>
                  </a:lnTo>
                  <a:lnTo>
                    <a:pt x="2661666" y="1159001"/>
                  </a:lnTo>
                  <a:lnTo>
                    <a:pt x="3048000" y="1545335"/>
                  </a:lnTo>
                  <a:lnTo>
                    <a:pt x="3434333" y="1159001"/>
                  </a:lnTo>
                  <a:lnTo>
                    <a:pt x="3241167" y="1159001"/>
                  </a:lnTo>
                  <a:lnTo>
                    <a:pt x="3241167" y="1004112"/>
                  </a:lnTo>
                  <a:lnTo>
                    <a:pt x="6096000" y="1004112"/>
                  </a:lnTo>
                  <a:lnTo>
                    <a:pt x="6096000" y="0"/>
                  </a:lnTo>
                  <a:close/>
                </a:path>
              </a:pathLst>
            </a:custGeom>
            <a:solidFill>
              <a:srgbClr val="619F4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 txBox="1"/>
            <p:nvPr/>
          </p:nvSpPr>
          <p:spPr>
            <a:xfrm>
              <a:off x="1827400" y="3108435"/>
              <a:ext cx="5538545" cy="753411"/>
            </a:xfrm>
            <a:prstGeom prst="rect">
              <a:avLst/>
            </a:prstGeom>
            <a:noFill/>
          </p:spPr>
          <p:txBody>
            <a:bodyPr vert="horz" wrap="square" lIns="0" tIns="95885" rIns="0" bIns="0" rtlCol="0">
              <a:spAutoFit/>
            </a:bodyPr>
            <a:lstStyle/>
            <a:p>
              <a:pPr marL="405130" algn="ctr">
                <a:lnSpc>
                  <a:spcPct val="100000"/>
                </a:lnSpc>
                <a:spcBef>
                  <a:spcPts val="755"/>
                </a:spcBef>
              </a:pPr>
              <a:r>
                <a:rPr lang="en-US" spc="-10" dirty="0">
                  <a:solidFill>
                    <a:srgbClr val="FFFFFF"/>
                  </a:solidFill>
                  <a:latin typeface="Calibri"/>
                  <a:cs typeface="Calibri"/>
                </a:rPr>
                <a:t>April, 2024: Preferred Land Uses</a:t>
              </a:r>
            </a:p>
            <a:p>
              <a:pPr marL="690880" indent="-285750" algn="ctr">
                <a:lnSpc>
                  <a:spcPct val="100000"/>
                </a:lnSpc>
                <a:spcBef>
                  <a:spcPts val="755"/>
                </a:spcBef>
                <a:buFont typeface="Arial" panose="020B0604020202020204" pitchFamily="34" charset="0"/>
                <a:buChar char="•"/>
              </a:pPr>
              <a:r>
                <a:rPr lang="en-US" spc="-10" dirty="0">
                  <a:solidFill>
                    <a:srgbClr val="FFFFFF"/>
                  </a:solidFill>
                  <a:latin typeface="Calibri"/>
                  <a:cs typeface="Calibri"/>
                </a:rPr>
                <a:t>Stakeholder Outreach &amp; Public Meeting </a:t>
              </a:r>
            </a:p>
          </p:txBody>
        </p:sp>
        <p:sp>
          <p:nvSpPr>
            <p:cNvPr id="8" name="object 8"/>
            <p:cNvSpPr/>
            <p:nvPr/>
          </p:nvSpPr>
          <p:spPr>
            <a:xfrm>
              <a:off x="1728786" y="1460570"/>
              <a:ext cx="6096000" cy="1545590"/>
            </a:xfrm>
            <a:custGeom>
              <a:avLst/>
              <a:gdLst/>
              <a:ahLst/>
              <a:cxnLst/>
              <a:rect l="l" t="t" r="r" b="b"/>
              <a:pathLst>
                <a:path w="6096000" h="1545589">
                  <a:moveTo>
                    <a:pt x="6096000" y="0"/>
                  </a:moveTo>
                  <a:lnTo>
                    <a:pt x="0" y="0"/>
                  </a:lnTo>
                  <a:lnTo>
                    <a:pt x="0" y="1004112"/>
                  </a:lnTo>
                  <a:lnTo>
                    <a:pt x="2854833" y="1004112"/>
                  </a:lnTo>
                  <a:lnTo>
                    <a:pt x="2854833" y="1159001"/>
                  </a:lnTo>
                  <a:lnTo>
                    <a:pt x="2661666" y="1159001"/>
                  </a:lnTo>
                  <a:lnTo>
                    <a:pt x="3048000" y="1545335"/>
                  </a:lnTo>
                  <a:lnTo>
                    <a:pt x="3434333" y="1159001"/>
                  </a:lnTo>
                  <a:lnTo>
                    <a:pt x="3241167" y="1159001"/>
                  </a:lnTo>
                  <a:lnTo>
                    <a:pt x="3241167" y="1004112"/>
                  </a:lnTo>
                  <a:lnTo>
                    <a:pt x="6096000" y="1004112"/>
                  </a:lnTo>
                  <a:lnTo>
                    <a:pt x="6096000" y="0"/>
                  </a:lnTo>
                  <a:close/>
                </a:path>
              </a:pathLst>
            </a:custGeom>
            <a:solidFill>
              <a:srgbClr val="619F4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 txBox="1"/>
            <p:nvPr/>
          </p:nvSpPr>
          <p:spPr>
            <a:xfrm>
              <a:off x="1690287" y="1628894"/>
              <a:ext cx="6070600" cy="57900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95"/>
                </a:spcBef>
              </a:pPr>
              <a:r>
                <a:rPr lang="en-US" dirty="0">
                  <a:solidFill>
                    <a:srgbClr val="FFFFFF"/>
                  </a:solidFill>
                  <a:latin typeface="Calibri"/>
                  <a:cs typeface="Calibri"/>
                </a:rPr>
                <a:t>March, 2024: Land Use and Economic Report</a:t>
              </a:r>
            </a:p>
            <a:p>
              <a:pPr marL="342900" indent="-342900" algn="ctr">
                <a:lnSpc>
                  <a:spcPct val="100000"/>
                </a:lnSpc>
                <a:spcBef>
                  <a:spcPts val="95"/>
                </a:spcBef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FFFFFF"/>
                  </a:solidFill>
                  <a:latin typeface="Calibri"/>
                  <a:cs typeface="Calibri"/>
                </a:rPr>
                <a:t>Preliminary list of land uses studied</a:t>
              </a:r>
            </a:p>
          </p:txBody>
        </p:sp>
        <p:sp>
          <p:nvSpPr>
            <p:cNvPr id="27" name="object 8">
              <a:extLst>
                <a:ext uri="{FF2B5EF4-FFF2-40B4-BE49-F238E27FC236}">
                  <a16:creationId xmlns:a16="http://schemas.microsoft.com/office/drawing/2014/main" id="{AF58935E-06DC-419D-64D8-CC1C40738C50}"/>
                </a:ext>
              </a:extLst>
            </p:cNvPr>
            <p:cNvSpPr/>
            <p:nvPr/>
          </p:nvSpPr>
          <p:spPr>
            <a:xfrm>
              <a:off x="1709927" y="4612069"/>
              <a:ext cx="6096000" cy="1545590"/>
            </a:xfrm>
            <a:custGeom>
              <a:avLst/>
              <a:gdLst/>
              <a:ahLst/>
              <a:cxnLst/>
              <a:rect l="l" t="t" r="r" b="b"/>
              <a:pathLst>
                <a:path w="6096000" h="1545589">
                  <a:moveTo>
                    <a:pt x="6096000" y="0"/>
                  </a:moveTo>
                  <a:lnTo>
                    <a:pt x="0" y="0"/>
                  </a:lnTo>
                  <a:lnTo>
                    <a:pt x="0" y="1004112"/>
                  </a:lnTo>
                  <a:lnTo>
                    <a:pt x="2854833" y="1004112"/>
                  </a:lnTo>
                  <a:lnTo>
                    <a:pt x="2854833" y="1159001"/>
                  </a:lnTo>
                  <a:lnTo>
                    <a:pt x="2661666" y="1159001"/>
                  </a:lnTo>
                  <a:lnTo>
                    <a:pt x="3048000" y="1545335"/>
                  </a:lnTo>
                  <a:lnTo>
                    <a:pt x="3434333" y="1159001"/>
                  </a:lnTo>
                  <a:lnTo>
                    <a:pt x="3241167" y="1159001"/>
                  </a:lnTo>
                  <a:lnTo>
                    <a:pt x="3241167" y="1004112"/>
                  </a:lnTo>
                  <a:lnTo>
                    <a:pt x="6096000" y="1004112"/>
                  </a:lnTo>
                  <a:lnTo>
                    <a:pt x="6096000" y="0"/>
                  </a:lnTo>
                  <a:close/>
                </a:path>
              </a:pathLst>
            </a:custGeom>
            <a:solidFill>
              <a:srgbClr val="619F4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5">
              <a:extLst>
                <a:ext uri="{FF2B5EF4-FFF2-40B4-BE49-F238E27FC236}">
                  <a16:creationId xmlns:a16="http://schemas.microsoft.com/office/drawing/2014/main" id="{0F7AB48F-758D-8282-8946-C0C474F5F398}"/>
                </a:ext>
              </a:extLst>
            </p:cNvPr>
            <p:cNvSpPr txBox="1"/>
            <p:nvPr/>
          </p:nvSpPr>
          <p:spPr>
            <a:xfrm>
              <a:off x="1930205" y="4685019"/>
              <a:ext cx="5538545" cy="753411"/>
            </a:xfrm>
            <a:prstGeom prst="rect">
              <a:avLst/>
            </a:prstGeom>
            <a:noFill/>
          </p:spPr>
          <p:txBody>
            <a:bodyPr vert="horz" wrap="square" lIns="0" tIns="95885" rIns="0" bIns="0" rtlCol="0">
              <a:spAutoFit/>
            </a:bodyPr>
            <a:lstStyle/>
            <a:p>
              <a:pPr marL="405130" algn="ctr">
                <a:lnSpc>
                  <a:spcPct val="100000"/>
                </a:lnSpc>
                <a:spcBef>
                  <a:spcPts val="755"/>
                </a:spcBef>
              </a:pPr>
              <a:r>
                <a:rPr lang="en-US" spc="-10" dirty="0">
                  <a:solidFill>
                    <a:srgbClr val="FFFFFF"/>
                  </a:solidFill>
                  <a:latin typeface="Calibri"/>
                  <a:cs typeface="Calibri"/>
                </a:rPr>
                <a:t> June, 2024: Development and Design Regulations</a:t>
              </a:r>
            </a:p>
            <a:p>
              <a:pPr marL="690880" indent="-285750" algn="ctr">
                <a:lnSpc>
                  <a:spcPct val="100000"/>
                </a:lnSpc>
                <a:spcBef>
                  <a:spcPts val="755"/>
                </a:spcBef>
                <a:buFont typeface="Arial" panose="020B0604020202020204" pitchFamily="34" charset="0"/>
                <a:buChar char="•"/>
              </a:pPr>
              <a:r>
                <a:rPr lang="en-US" spc="-10" dirty="0">
                  <a:solidFill>
                    <a:srgbClr val="FFFFFF"/>
                  </a:solidFill>
                  <a:latin typeface="Calibri"/>
                  <a:cs typeface="Calibri"/>
                </a:rPr>
                <a:t>Draft zoning document </a:t>
              </a:r>
              <a:endParaRPr dirty="0">
                <a:latin typeface="Calibri"/>
                <a:cs typeface="Calibri"/>
              </a:endParaRP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7937CEA6-83E4-A3D9-4D4B-7FE618840E08}"/>
              </a:ext>
            </a:extLst>
          </p:cNvPr>
          <p:cNvSpPr/>
          <p:nvPr/>
        </p:nvSpPr>
        <p:spPr>
          <a:xfrm>
            <a:off x="1655812" y="5245209"/>
            <a:ext cx="6114859" cy="533400"/>
          </a:xfrm>
          <a:prstGeom prst="rect">
            <a:avLst/>
          </a:prstGeom>
          <a:solidFill>
            <a:srgbClr val="619F4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A1DBC9F-A3CA-A0EB-5314-E4D1FBB70A14}"/>
              </a:ext>
            </a:extLst>
          </p:cNvPr>
          <p:cNvSpPr txBox="1"/>
          <p:nvPr/>
        </p:nvSpPr>
        <p:spPr>
          <a:xfrm>
            <a:off x="1949775" y="5328815"/>
            <a:ext cx="6314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-10" dirty="0">
                <a:solidFill>
                  <a:srgbClr val="FFFFFF"/>
                </a:solidFill>
                <a:latin typeface="Calibri"/>
                <a:cs typeface="Calibri"/>
              </a:rPr>
              <a:t>Late 2024: Final Report, CEQA certification and adoption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/>
          <a:srcRect t="45295"/>
          <a:stretch/>
        </p:blipFill>
        <p:spPr>
          <a:xfrm>
            <a:off x="2" y="5257800"/>
            <a:ext cx="9143998" cy="162245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81000" y="5638800"/>
            <a:ext cx="6550660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2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Workshop </a:t>
            </a:r>
            <a:r>
              <a:rPr sz="42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Agenda</a:t>
            </a:r>
            <a:endParaRPr sz="4200" b="1" dirty="0">
              <a:latin typeface="Century Gothic"/>
              <a:cs typeface="Century Gothic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EA70923-CC6B-60A0-22A9-6044E3CED84E}"/>
              </a:ext>
            </a:extLst>
          </p:cNvPr>
          <p:cNvSpPr txBox="1">
            <a:spLocks/>
          </p:cNvSpPr>
          <p:nvPr/>
        </p:nvSpPr>
        <p:spPr>
          <a:xfrm>
            <a:off x="381000" y="228600"/>
            <a:ext cx="7962523" cy="400438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386E6A"/>
              </a:buClr>
              <a:buFont typeface="Calibri Light" pitchFamily="34" charset="0"/>
              <a:buChar char="»"/>
              <a:defRPr sz="2400" b="0" kern="1200" baseline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687388" indent="-2254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86E6A"/>
              </a:buClr>
              <a:buFont typeface="Arial" charset="0"/>
              <a:buChar char="•"/>
              <a:defRPr sz="2000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86E6A"/>
              </a:buClr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86E6A"/>
              </a:buClr>
              <a:buFont typeface="Courier New" panose="02070309020205020404" pitchFamily="49" charset="0"/>
              <a:buChar char="o"/>
              <a:defRPr sz="1800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86E6A"/>
              </a:buClr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4572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386E6A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Presentation</a:t>
            </a:r>
            <a:endParaRPr lang="en-US" dirty="0">
              <a:solidFill>
                <a:sysClr val="windowText" lastClr="000000"/>
              </a:solidFill>
            </a:endParaRPr>
          </a:p>
          <a:p>
            <a:pPr marR="0" lvl="1" indent="-342900" latinLnBrk="0">
              <a:lnSpc>
                <a:spcPct val="120000"/>
              </a:lnSpc>
              <a:buSzTx/>
              <a:buFont typeface="Calibri Light" pitchFamily="34" charset="0"/>
              <a:buChar char="»"/>
              <a:tabLst/>
              <a:defRPr/>
            </a:pPr>
            <a:r>
              <a:rPr lang="en-US" sz="2200" dirty="0">
                <a:solidFill>
                  <a:sysClr val="windowText" lastClr="000000"/>
                </a:solidFill>
              </a:rPr>
              <a:t>Study Area &amp; Parcels </a:t>
            </a:r>
          </a:p>
          <a:p>
            <a:pPr marR="0" lvl="1" indent="-342900" latinLnBrk="0">
              <a:lnSpc>
                <a:spcPct val="120000"/>
              </a:lnSpc>
              <a:buSzTx/>
              <a:buFont typeface="Calibri Light" pitchFamily="34" charset="0"/>
              <a:buChar char="»"/>
              <a:tabLst/>
              <a:defRPr/>
            </a:pPr>
            <a:r>
              <a:rPr lang="en-US" sz="2200" dirty="0">
                <a:solidFill>
                  <a:sysClr val="windowText" lastClr="000000"/>
                </a:solidFill>
              </a:rPr>
              <a:t>City Council Direction</a:t>
            </a:r>
          </a:p>
          <a:p>
            <a:pPr marR="0" lvl="1" indent="-342900" latinLnBrk="0">
              <a:lnSpc>
                <a:spcPct val="120000"/>
              </a:lnSpc>
              <a:buSzTx/>
              <a:buFont typeface="Calibri Light" pitchFamily="34" charset="0"/>
              <a:buChar char="»"/>
              <a:tabLst/>
              <a:defRPr/>
            </a:pPr>
            <a:r>
              <a:rPr lang="en-US" sz="2200" dirty="0">
                <a:solidFill>
                  <a:sysClr val="windowText" lastClr="000000"/>
                </a:solidFill>
              </a:rPr>
              <a:t>Previous Feedback  </a:t>
            </a:r>
          </a:p>
          <a:p>
            <a:pPr marL="457200" marR="0" lvl="0" indent="-457200" algn="l" defTabSz="4572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386E6A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Guided Discussions</a:t>
            </a:r>
          </a:p>
          <a:p>
            <a:pPr lvl="1" indent="-342900">
              <a:lnSpc>
                <a:spcPct val="120000"/>
              </a:lnSpc>
              <a:buFont typeface="Calibri Light" pitchFamily="34" charset="0"/>
              <a:buChar char="»"/>
              <a:defRPr/>
            </a:pPr>
            <a:r>
              <a:rPr lang="en-US" sz="2200" dirty="0">
                <a:solidFill>
                  <a:sysClr val="windowText" lastClr="000000"/>
                </a:solidFill>
              </a:rPr>
              <a:t>Introduction</a:t>
            </a:r>
          </a:p>
          <a:p>
            <a:pPr lvl="1" indent="-342900">
              <a:lnSpc>
                <a:spcPct val="120000"/>
              </a:lnSpc>
              <a:buFont typeface="Calibri Light" pitchFamily="34" charset="0"/>
              <a:buChar char="»"/>
              <a:defRPr/>
            </a:pPr>
            <a:r>
              <a:rPr lang="en-US" sz="2200" dirty="0">
                <a:solidFill>
                  <a:sysClr val="windowText" lastClr="000000"/>
                </a:solidFill>
              </a:rPr>
              <a:t>Land Use Outcomes and Character </a:t>
            </a:r>
          </a:p>
          <a:p>
            <a:pPr lvl="1" indent="-342900">
              <a:lnSpc>
                <a:spcPct val="120000"/>
              </a:lnSpc>
              <a:buFont typeface="Calibri Light" pitchFamily="34" charset="0"/>
              <a:buChar char="»"/>
              <a:defRPr/>
            </a:pPr>
            <a:r>
              <a:rPr lang="en-US" sz="2200" dirty="0">
                <a:solidFill>
                  <a:sysClr val="windowText" lastClr="000000"/>
                </a:solidFill>
              </a:rPr>
              <a:t>Subarea Mapping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  <a:p>
            <a:pPr marL="457200" marR="0" lvl="0" indent="-457200" algn="l" defTabSz="4572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386E6A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Reports Back from Tables </a:t>
            </a:r>
          </a:p>
          <a:p>
            <a:pPr marL="457200" marR="0" lvl="0" indent="-457200" algn="l" defTabSz="4572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386E6A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Next Steps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2278D1F-432C-E351-C7D0-B790A2B5DC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334" b="6667"/>
          <a:stretch/>
        </p:blipFill>
        <p:spPr>
          <a:xfrm>
            <a:off x="381010" y="152400"/>
            <a:ext cx="8381980" cy="5867399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1BC140-ABC9-DD24-1C7E-31CD2E64846C}"/>
              </a:ext>
            </a:extLst>
          </p:cNvPr>
          <p:cNvSpPr txBox="1"/>
          <p:nvPr/>
        </p:nvSpPr>
        <p:spPr>
          <a:xfrm>
            <a:off x="381010" y="63246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Study Area </a:t>
            </a:r>
          </a:p>
        </p:txBody>
      </p:sp>
    </p:spTree>
    <p:extLst>
      <p:ext uri="{BB962C8B-B14F-4D97-AF65-F5344CB8AC3E}">
        <p14:creationId xmlns:p14="http://schemas.microsoft.com/office/powerpoint/2010/main" val="951604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2278D1F-432C-E351-C7D0-B790A2B5DC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2" t="10135" r="4650" b="9821"/>
          <a:stretch/>
        </p:blipFill>
        <p:spPr>
          <a:xfrm>
            <a:off x="304799" y="533400"/>
            <a:ext cx="8534401" cy="487680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E6EFBC-BDE6-4B4B-B20E-20C8701F6C7F}"/>
              </a:ext>
            </a:extLst>
          </p:cNvPr>
          <p:cNvSpPr txBox="1"/>
          <p:nvPr/>
        </p:nvSpPr>
        <p:spPr>
          <a:xfrm>
            <a:off x="381010" y="6324600"/>
            <a:ext cx="3809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City Limits</a:t>
            </a:r>
          </a:p>
        </p:txBody>
      </p:sp>
    </p:spTree>
    <p:extLst>
      <p:ext uri="{BB962C8B-B14F-4D97-AF65-F5344CB8AC3E}">
        <p14:creationId xmlns:p14="http://schemas.microsoft.com/office/powerpoint/2010/main" val="2413637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2278D1F-432C-E351-C7D0-B790A2B5DC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" t="10300" r="4787" b="9341"/>
          <a:stretch/>
        </p:blipFill>
        <p:spPr>
          <a:xfrm>
            <a:off x="457200" y="381000"/>
            <a:ext cx="8104632" cy="5576582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D6C7F0-B1DC-0DAB-A21D-7803107FD8CD}"/>
              </a:ext>
            </a:extLst>
          </p:cNvPr>
          <p:cNvSpPr txBox="1"/>
          <p:nvPr/>
        </p:nvSpPr>
        <p:spPr>
          <a:xfrm>
            <a:off x="381010" y="6324600"/>
            <a:ext cx="3809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Parcels </a:t>
            </a:r>
          </a:p>
        </p:txBody>
      </p:sp>
    </p:spTree>
    <p:extLst>
      <p:ext uri="{BB962C8B-B14F-4D97-AF65-F5344CB8AC3E}">
        <p14:creationId xmlns:p14="http://schemas.microsoft.com/office/powerpoint/2010/main" val="567617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122411"/>
            <a:ext cx="7617460" cy="2054473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42900" indent="-342900" algn="l" defTabSz="45720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386E6A"/>
              </a:buClr>
              <a:buFont typeface="Calibri Light" pitchFamily="34" charset="0"/>
              <a:buChar char="»"/>
              <a:tabLst>
                <a:tab pos="354965" algn="l"/>
              </a:tabLst>
              <a:defRPr/>
            </a:pPr>
            <a:r>
              <a:rPr lang="en-US" sz="2500" kern="1200" dirty="0"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44 Private and City-owned parcels in City limits</a:t>
            </a:r>
          </a:p>
          <a:p>
            <a:pPr marL="342900" indent="-342900" algn="l" defTabSz="45720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386E6A"/>
              </a:buClr>
              <a:buFont typeface="Calibri Light" pitchFamily="34" charset="0"/>
              <a:buChar char="»"/>
              <a:tabLst>
                <a:tab pos="354965" algn="l"/>
              </a:tabLst>
              <a:defRPr/>
            </a:pPr>
            <a:r>
              <a:rPr lang="en-US" sz="2500" kern="1200" dirty="0"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673 Acres</a:t>
            </a:r>
          </a:p>
          <a:p>
            <a:pPr marL="687388" lvl="1" indent="-225425" algn="l" defTabSz="45720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386E6A"/>
              </a:buClr>
              <a:buFont typeface="Arial" charset="0"/>
              <a:buChar char="•"/>
              <a:tabLst>
                <a:tab pos="354965" algn="l"/>
              </a:tabLst>
              <a:defRPr/>
            </a:pPr>
            <a:r>
              <a:rPr lang="en-US" sz="2300" kern="1200" dirty="0">
                <a:latin typeface="Segoe UI" panose="020B0502040204020203" pitchFamily="34" charset="0"/>
                <a:ea typeface="+mn-ea"/>
                <a:cs typeface="+mn-cs"/>
              </a:rPr>
              <a:t>About 7.5% of Coyote Valley</a:t>
            </a:r>
          </a:p>
          <a:p>
            <a:pPr marL="687388" lvl="1" indent="-225425" algn="l" defTabSz="45720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386E6A"/>
              </a:buClr>
              <a:buFont typeface="Arial" charset="0"/>
              <a:buChar char="•"/>
              <a:tabLst>
                <a:tab pos="354965" algn="l"/>
              </a:tabLst>
              <a:defRPr/>
            </a:pPr>
            <a:r>
              <a:rPr lang="en-US" sz="2300" kern="1200" dirty="0">
                <a:latin typeface="Segoe UI" panose="020B0502040204020203" pitchFamily="34" charset="0"/>
                <a:ea typeface="+mn-ea"/>
                <a:cs typeface="+mn-cs"/>
              </a:rPr>
              <a:t>4% of 17,200-ac. AB 948 Conservation Program Area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7149" y="6379161"/>
            <a:ext cx="3007995" cy="32956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800" b="1" dirty="0">
                <a:solidFill>
                  <a:srgbClr val="FFFFFF"/>
                </a:solidFill>
                <a:latin typeface="Segoe UI Semibold"/>
                <a:cs typeface="Segoe UI Semibold"/>
              </a:rPr>
              <a:t>Coyote</a:t>
            </a:r>
            <a:r>
              <a:rPr sz="1800" b="1" spc="-45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Segoe UI Semibold"/>
                <a:cs typeface="Segoe UI Semibold"/>
              </a:rPr>
              <a:t>Valley</a:t>
            </a:r>
            <a:r>
              <a:rPr sz="1800" b="1" spc="-25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800" b="1" dirty="0">
                <a:solidFill>
                  <a:srgbClr val="FFFFFF"/>
                </a:solidFill>
                <a:latin typeface="Segoe UI Semibold"/>
                <a:cs typeface="Segoe UI Semibold"/>
              </a:rPr>
              <a:t>Corridor</a:t>
            </a:r>
            <a:r>
              <a:rPr sz="1800" b="1" spc="-60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Segoe UI Semibold"/>
                <a:cs typeface="Segoe UI Semibold"/>
              </a:rPr>
              <a:t>Study</a:t>
            </a:r>
            <a:endParaRPr sz="1800">
              <a:latin typeface="Segoe UI Semibold"/>
              <a:cs typeface="Segoe UI Semibold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350380"/>
            <a:ext cx="7988045" cy="5200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40915">
              <a:lnSpc>
                <a:spcPct val="100000"/>
              </a:lnSpc>
              <a:spcBef>
                <a:spcPts val="95"/>
              </a:spcBef>
            </a:pPr>
            <a:r>
              <a:rPr lang="en-US" sz="3300" dirty="0">
                <a:latin typeface="Century Gothic"/>
                <a:cs typeface="Century Gothic"/>
              </a:rPr>
              <a:t>CVCS Parcels </a:t>
            </a:r>
            <a:endParaRPr sz="33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463549" y="1531462"/>
            <a:ext cx="8216900" cy="34260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2900" indent="-342900" algn="l" defTabSz="45720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386E6A"/>
              </a:buClr>
              <a:buFont typeface="Calibri Light" pitchFamily="34" charset="0"/>
              <a:buChar char="»"/>
              <a:defRPr/>
            </a:pPr>
            <a:r>
              <a:rPr lang="en-US" sz="2500" kern="1200" dirty="0">
                <a:solidFill>
                  <a:sysClr val="windowText" lastClr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Acknowledge “distinct character and nature” of the corridor.  </a:t>
            </a:r>
          </a:p>
          <a:p>
            <a:pPr marL="342900" indent="-342900" algn="l" defTabSz="45720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386E6A"/>
              </a:buClr>
              <a:buFont typeface="Calibri Light" pitchFamily="34" charset="0"/>
              <a:buChar char="»"/>
              <a:defRPr/>
            </a:pPr>
            <a:endParaRPr lang="en-US" sz="2500" kern="1200" dirty="0">
              <a:solidFill>
                <a:sysClr val="windowText" lastClr="00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342900" indent="-342900" algn="l" defTabSz="45720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386E6A"/>
              </a:buClr>
              <a:buFont typeface="Calibri Light" pitchFamily="34" charset="0"/>
              <a:buChar char="»"/>
              <a:defRPr/>
            </a:pPr>
            <a:r>
              <a:rPr lang="en-US" sz="2500" kern="1200" dirty="0">
                <a:solidFill>
                  <a:sysClr val="windowText" lastClr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Adopt regulation for “expanded” non-residential land use: </a:t>
            </a:r>
          </a:p>
          <a:p>
            <a:pPr marL="687388" lvl="1" indent="-225425" algn="l" defTabSz="45720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386E6A"/>
              </a:buClr>
              <a:buFont typeface="Arial" charset="0"/>
              <a:buChar char="•"/>
              <a:defRPr/>
            </a:pPr>
            <a:r>
              <a:rPr lang="en-US" sz="2300" kern="1200" dirty="0">
                <a:latin typeface="Segoe UI" panose="020B0502040204020203" pitchFamily="34" charset="0"/>
              </a:rPr>
              <a:t>Recreational and commercial uses</a:t>
            </a:r>
          </a:p>
          <a:p>
            <a:pPr marL="687388" lvl="1" indent="-225425" algn="l" defTabSz="45720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386E6A"/>
              </a:buClr>
              <a:buFont typeface="Arial" charset="0"/>
              <a:buChar char="•"/>
              <a:defRPr/>
            </a:pPr>
            <a:r>
              <a:rPr lang="en-US" sz="2300" kern="1200" dirty="0">
                <a:latin typeface="Segoe UI" panose="020B0502040204020203" pitchFamily="34" charset="0"/>
              </a:rPr>
              <a:t>Design, development, operational standards 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7149" y="6379161"/>
            <a:ext cx="3007995" cy="32956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800" b="1" dirty="0">
                <a:solidFill>
                  <a:srgbClr val="FFFFFF"/>
                </a:solidFill>
                <a:latin typeface="Segoe UI Semibold"/>
                <a:cs typeface="Segoe UI Semibold"/>
              </a:rPr>
              <a:t>Coyote</a:t>
            </a:r>
            <a:r>
              <a:rPr sz="1800" b="1" spc="-45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Segoe UI Semibold"/>
                <a:cs typeface="Segoe UI Semibold"/>
              </a:rPr>
              <a:t>Valley</a:t>
            </a:r>
            <a:r>
              <a:rPr sz="1800" b="1" spc="-25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800" b="1" dirty="0">
                <a:solidFill>
                  <a:srgbClr val="FFFFFF"/>
                </a:solidFill>
                <a:latin typeface="Segoe UI Semibold"/>
                <a:cs typeface="Segoe UI Semibold"/>
              </a:rPr>
              <a:t>Corridor</a:t>
            </a:r>
            <a:r>
              <a:rPr sz="1800" b="1" spc="-60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Segoe UI Semibold"/>
                <a:cs typeface="Segoe UI Semibold"/>
              </a:rPr>
              <a:t>Study</a:t>
            </a:r>
            <a:endParaRPr sz="1800">
              <a:latin typeface="Segoe UI Semibold"/>
              <a:cs typeface="Segoe UI Semibold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9671" rIns="0" bIns="0" rtlCol="0">
            <a:spAutoFit/>
          </a:bodyPr>
          <a:lstStyle/>
          <a:p>
            <a:pPr marL="1494155">
              <a:lnSpc>
                <a:spcPct val="100000"/>
              </a:lnSpc>
              <a:spcBef>
                <a:spcPts val="100"/>
              </a:spcBef>
            </a:pPr>
            <a:r>
              <a:rPr lang="en-US" sz="3300" dirty="0">
                <a:latin typeface="Century Gothic"/>
                <a:cs typeface="Century Gothic"/>
              </a:rPr>
              <a:t>City Council Directives</a:t>
            </a:r>
            <a:endParaRPr sz="33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84283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463549" y="1672075"/>
            <a:ext cx="8216900" cy="4047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2900" lvl="1" indent="-342900" algn="l" defTabSz="45720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386E6A"/>
              </a:buClr>
              <a:buFont typeface="Calibri Light" pitchFamily="34" charset="0"/>
              <a:buChar char="»"/>
              <a:defRPr/>
            </a:pPr>
            <a:r>
              <a:rPr lang="en-US" sz="2500" kern="1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Obtain “substantial stakeholder input”</a:t>
            </a:r>
          </a:p>
          <a:p>
            <a:pPr marL="342900" indent="-342900" algn="l" defTabSz="45720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386E6A"/>
              </a:buClr>
              <a:buFont typeface="Calibri Light" pitchFamily="34" charset="0"/>
              <a:buChar char="»"/>
              <a:defRPr/>
            </a:pPr>
            <a:endParaRPr lang="en-US" sz="2500" kern="1200" dirty="0">
              <a:solidFill>
                <a:sysClr val="windowText" lastClr="00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342900" indent="-342900" algn="l" defTabSz="45720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386E6A"/>
              </a:buClr>
              <a:buFont typeface="Calibri Light" pitchFamily="34" charset="0"/>
              <a:buChar char="»"/>
              <a:defRPr/>
            </a:pPr>
            <a:r>
              <a:rPr lang="en-US" sz="2500" kern="1200" dirty="0">
                <a:solidFill>
                  <a:sysClr val="windowText" lastClr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Recognize “economic development and placemaking potential” of the study area </a:t>
            </a:r>
          </a:p>
          <a:p>
            <a:pPr marL="342900" indent="-342900" algn="l" defTabSz="45720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386E6A"/>
              </a:buClr>
              <a:buFont typeface="Calibri Light" pitchFamily="34" charset="0"/>
              <a:buChar char="»"/>
              <a:defRPr/>
            </a:pPr>
            <a:endParaRPr lang="en-US" sz="2500" kern="1200" dirty="0">
              <a:solidFill>
                <a:sysClr val="windowText" lastClr="00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342900" indent="-342900" algn="l" defTabSz="45720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386E6A"/>
              </a:buClr>
              <a:buFont typeface="Calibri Light" pitchFamily="34" charset="0"/>
              <a:buChar char="»"/>
              <a:defRPr/>
            </a:pPr>
            <a:r>
              <a:rPr lang="en-US" sz="2500" kern="1200" dirty="0">
                <a:solidFill>
                  <a:sysClr val="windowText" lastClr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Work within 2021 city adopted vision for open space  and agriculture in Coyote Valley  </a:t>
            </a:r>
          </a:p>
          <a:p>
            <a:pPr marL="342900" indent="-342900" algn="l" defTabSz="457200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386E6A"/>
              </a:buClr>
              <a:buFont typeface="Calibri Light" pitchFamily="34" charset="0"/>
              <a:buChar char="»"/>
              <a:defRPr/>
            </a:pPr>
            <a:endParaRPr lang="en-US" sz="2500" kern="1200" dirty="0">
              <a:solidFill>
                <a:sysClr val="windowText" lastClr="00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7149" y="6379161"/>
            <a:ext cx="3007995" cy="32956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800" b="1" dirty="0">
                <a:solidFill>
                  <a:srgbClr val="FFFFFF"/>
                </a:solidFill>
                <a:latin typeface="Segoe UI Semibold"/>
                <a:cs typeface="Segoe UI Semibold"/>
              </a:rPr>
              <a:t>Coyote</a:t>
            </a:r>
            <a:r>
              <a:rPr sz="1800" b="1" spc="-45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Segoe UI Semibold"/>
                <a:cs typeface="Segoe UI Semibold"/>
              </a:rPr>
              <a:t>Valley</a:t>
            </a:r>
            <a:r>
              <a:rPr sz="1800" b="1" spc="-25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800" b="1" dirty="0">
                <a:solidFill>
                  <a:srgbClr val="FFFFFF"/>
                </a:solidFill>
                <a:latin typeface="Segoe UI Semibold"/>
                <a:cs typeface="Segoe UI Semibold"/>
              </a:rPr>
              <a:t>Corridor</a:t>
            </a:r>
            <a:r>
              <a:rPr sz="1800" b="1" spc="-60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Segoe UI Semibold"/>
                <a:cs typeface="Segoe UI Semibold"/>
              </a:rPr>
              <a:t>Study</a:t>
            </a:r>
            <a:endParaRPr sz="1800">
              <a:latin typeface="Segoe UI Semibold"/>
              <a:cs typeface="Segoe UI Semibold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9671" rIns="0" bIns="0" rtlCol="0">
            <a:spAutoFit/>
          </a:bodyPr>
          <a:lstStyle/>
          <a:p>
            <a:pPr marL="1494155">
              <a:lnSpc>
                <a:spcPct val="100000"/>
              </a:lnSpc>
              <a:spcBef>
                <a:spcPts val="100"/>
              </a:spcBef>
            </a:pPr>
            <a:r>
              <a:rPr lang="en-US" sz="3300" dirty="0">
                <a:latin typeface="Century Gothic"/>
                <a:cs typeface="Century Gothic"/>
              </a:rPr>
              <a:t>City Council Requirements </a:t>
            </a:r>
            <a:endParaRPr sz="33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40162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3525</TotalTime>
  <Words>442</Words>
  <Application>Microsoft Office PowerPoint</Application>
  <PresentationFormat>On-screen Show (4:3)</PresentationFormat>
  <Paragraphs>91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Century Gothic</vt:lpstr>
      <vt:lpstr>Segoe UI</vt:lpstr>
      <vt:lpstr>Segoe UI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CVCS Parcels </vt:lpstr>
      <vt:lpstr>City Council Directives</vt:lpstr>
      <vt:lpstr>City Council Requirements </vt:lpstr>
      <vt:lpstr>Previous Feedback </vt:lpstr>
      <vt:lpstr>Guided Discussions</vt:lpstr>
      <vt:lpstr>CVCS Outcomes &amp; Character  </vt:lpstr>
      <vt:lpstr>North Corridor</vt:lpstr>
      <vt:lpstr>PowerPoint Presentation</vt:lpstr>
      <vt:lpstr>Central Corridor</vt:lpstr>
      <vt:lpstr>PowerPoint Presentation</vt:lpstr>
      <vt:lpstr>South Corridor </vt:lpstr>
      <vt:lpstr>PowerPoint Presentation</vt:lpstr>
      <vt:lpstr>Reports Back </vt:lpstr>
      <vt:lpstr>Summer 2023: Initial Outreach—Learn and ask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 Krispi</dc:creator>
  <cp:lastModifiedBy>Greg Goodfellow4</cp:lastModifiedBy>
  <cp:revision>62</cp:revision>
  <dcterms:created xsi:type="dcterms:W3CDTF">2023-08-22T23:50:36Z</dcterms:created>
  <dcterms:modified xsi:type="dcterms:W3CDTF">2024-02-01T19:07:20Z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2023-08-21T00:00:00Z</vt:filetime>
  </property>
  <property fmtid="{D5CDD505-2E9C-101B-9397-08002B2CF9AE}" pid="3" name="Creator">
    <vt:lpwstr>Acrobat PDFMaker 23 for PowerPoint</vt:lpwstr>
  </property>
  <property fmtid="{D5CDD505-2E9C-101B-9397-08002B2CF9AE}" pid="4" name="LastSaved">
    <vt:filetime>2023-08-22T00:00:00Z</vt:filetime>
  </property>
  <property fmtid="{D5CDD505-2E9C-101B-9397-08002B2CF9AE}" pid="5" name="Producer">
    <vt:lpwstr>Adobe PDF Library 23.3.45</vt:lpwstr>
  </property>
</Properties>
</file>