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2" r:id="rId2"/>
    <p:sldId id="334" r:id="rId3"/>
    <p:sldId id="267" r:id="rId4"/>
    <p:sldId id="268" r:id="rId5"/>
    <p:sldId id="286" r:id="rId6"/>
    <p:sldId id="290" r:id="rId7"/>
    <p:sldId id="308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50" r:id="rId17"/>
    <p:sldId id="260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5485"/>
    <a:srgbClr val="0070C0"/>
    <a:srgbClr val="00AEEF"/>
    <a:srgbClr val="58687F"/>
    <a:srgbClr val="F15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14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0" d="100"/>
          <a:sy n="100" d="100"/>
        </p:scale>
        <p:origin x="342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1068687-F212-4145-B983-395D8F07E780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29BCF4-8DF8-4670-8EE5-96F249AFD8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26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5C04D-2471-4BDC-BC3F-D2D249C289EA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E7A40-0577-4493-B735-34BD91580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19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3177" tIns="46589" rIns="93177" bIns="46589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991C9-8F43-4F56-85EE-B968A533AD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28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4345"/>
            <a:ext cx="7287768" cy="2971800"/>
          </a:xfrm>
        </p:spPr>
        <p:txBody>
          <a:bodyPr anchor="b"/>
          <a:lstStyle>
            <a:lvl1pPr algn="l">
              <a:defRPr lang="en-US" sz="48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48100"/>
            <a:ext cx="7287768" cy="1655762"/>
          </a:xfrm>
        </p:spPr>
        <p:txBody>
          <a:bodyPr>
            <a:normAutofit/>
          </a:bodyPr>
          <a:lstStyle>
            <a:lvl1pPr marL="0" indent="0" algn="l">
              <a:buNone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F09B-39D7-4906-AF9D-3A0914092803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66A-F723-4C1D-9509-AB40D3FB9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62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F09B-39D7-4906-AF9D-3A0914092803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66A-F723-4C1D-9509-AB40D3FB9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5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F09B-39D7-4906-AF9D-3A0914092803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66A-F723-4C1D-9509-AB40D3FB9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7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75485"/>
              </a:buClr>
              <a:defRPr/>
            </a:lvl1pPr>
            <a:lvl2pPr>
              <a:buClr>
                <a:srgbClr val="00AEEF"/>
              </a:buClr>
              <a:defRPr/>
            </a:lvl2pPr>
            <a:lvl3pPr>
              <a:buClr>
                <a:srgbClr val="F15A22"/>
              </a:buClr>
              <a:defRPr/>
            </a:lvl3pPr>
            <a:lvl4pPr>
              <a:buClr>
                <a:schemeClr val="bg2">
                  <a:lumMod val="75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F09B-39D7-4906-AF9D-3A0914092803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66A-F723-4C1D-9509-AB40D3FB9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20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9493"/>
            <a:ext cx="10515600" cy="285273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71921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F09B-39D7-4906-AF9D-3A0914092803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66A-F723-4C1D-9509-AB40D3FB9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8628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8628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F09B-39D7-4906-AF9D-3A0914092803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66A-F723-4C1D-9509-AB40D3FB9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486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F09B-39D7-4906-AF9D-3A0914092803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66A-F723-4C1D-9509-AB40D3FB9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F09B-39D7-4906-AF9D-3A0914092803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66A-F723-4C1D-9509-AB40D3FB9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12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F09B-39D7-4906-AF9D-3A0914092803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66A-F723-4C1D-9509-AB40D3FB9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2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F09B-39D7-4906-AF9D-3A0914092803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66A-F723-4C1D-9509-AB40D3FB9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3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F09B-39D7-4906-AF9D-3A0914092803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66A-F723-4C1D-9509-AB40D3FB9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2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519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862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2F09B-39D7-4906-AF9D-3A0914092803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FF66A-F723-4C1D-9509-AB40D3FB9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5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75485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EE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joseca.gov/ADAgran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reasurer.ca.gov/cpcfa/calcap/ada" TargetMode="External"/><Relationship Id="rId2" Type="http://schemas.openxmlformats.org/officeDocument/2006/relationships/hyperlink" Target="https://www.ada.gov/taxincent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joseca.gov/businesscoach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joseca.gov/ADAgran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685799" y="604345"/>
            <a:ext cx="9629775" cy="2971800"/>
          </a:xfrm>
        </p:spPr>
        <p:txBody>
          <a:bodyPr/>
          <a:lstStyle/>
          <a:p>
            <a:r>
              <a:rPr lang="en-US" b="1" dirty="0"/>
              <a:t>Disabled Access Compliance for Small Businesses:</a:t>
            </a:r>
            <a:br>
              <a:rPr lang="en-US" b="1" dirty="0"/>
            </a:br>
            <a:r>
              <a:rPr lang="en-US" b="1" dirty="0"/>
              <a:t>A City Grant Can Help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685800" y="4257675"/>
            <a:ext cx="7287768" cy="1655762"/>
          </a:xfrm>
        </p:spPr>
        <p:txBody>
          <a:bodyPr/>
          <a:lstStyle/>
          <a:p>
            <a:r>
              <a:rPr lang="en-US" dirty="0"/>
              <a:t>Building Safety Open House</a:t>
            </a:r>
          </a:p>
          <a:p>
            <a:r>
              <a:rPr lang="en-US" dirty="0"/>
              <a:t>May 2, 2024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4212" y="4036023"/>
            <a:ext cx="7289356" cy="13716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196" y="4407325"/>
            <a:ext cx="1960512" cy="182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31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4975"/>
            <a:ext cx="10515600" cy="962446"/>
          </a:xfrm>
        </p:spPr>
        <p:txBody>
          <a:bodyPr>
            <a:normAutofit/>
          </a:bodyPr>
          <a:lstStyle/>
          <a:p>
            <a:r>
              <a:rPr lang="en-US" sz="4000" dirty="0"/>
              <a:t>Grant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125" y="1515979"/>
            <a:ext cx="9677400" cy="4409344"/>
          </a:xfrm>
        </p:spPr>
        <p:txBody>
          <a:bodyPr>
            <a:normAutofit/>
          </a:bodyPr>
          <a:lstStyle/>
          <a:p>
            <a:pPr marL="0" indent="0">
              <a:buClr>
                <a:srgbClr val="0070C0"/>
              </a:buClr>
              <a:buNone/>
            </a:pPr>
            <a:r>
              <a:rPr lang="en-US" b="1" dirty="0">
                <a:solidFill>
                  <a:srgbClr val="975485"/>
                </a:solidFill>
              </a:rPr>
              <a:t>MUST BE</a:t>
            </a:r>
          </a:p>
          <a:p>
            <a:pPr>
              <a:buClr>
                <a:srgbClr val="0070C0"/>
              </a:buClr>
            </a:pPr>
            <a:r>
              <a:rPr lang="en-US" dirty="0"/>
              <a:t>A commercial business, a non-residential property or business, or a nonprofit business</a:t>
            </a:r>
          </a:p>
          <a:p>
            <a:pPr>
              <a:buClr>
                <a:srgbClr val="0070C0"/>
              </a:buClr>
            </a:pPr>
            <a:r>
              <a:rPr lang="en-US" dirty="0"/>
              <a:t>Located in San José</a:t>
            </a:r>
          </a:p>
          <a:p>
            <a:pPr>
              <a:buClr>
                <a:srgbClr val="0070C0"/>
              </a:buClr>
            </a:pPr>
            <a:r>
              <a:rPr lang="en-US" dirty="0"/>
              <a:t>Open with 50 employees or less</a:t>
            </a:r>
            <a:br>
              <a:rPr lang="en-US" dirty="0"/>
            </a:br>
            <a:endParaRPr lang="en-US" dirty="0"/>
          </a:p>
          <a:p>
            <a:pPr marL="0" indent="0">
              <a:buClr>
                <a:srgbClr val="0070C0"/>
              </a:buClr>
              <a:buNone/>
            </a:pPr>
            <a:r>
              <a:rPr lang="en-US" b="1" dirty="0">
                <a:solidFill>
                  <a:srgbClr val="975485"/>
                </a:solidFill>
              </a:rPr>
              <a:t>MUST HAVE</a:t>
            </a:r>
          </a:p>
          <a:p>
            <a:pPr>
              <a:buClr>
                <a:srgbClr val="0070C0"/>
              </a:buClr>
            </a:pPr>
            <a:r>
              <a:rPr lang="en-US" dirty="0"/>
              <a:t>Valid City Business Tax Certificate, (“business license”)</a:t>
            </a:r>
          </a:p>
          <a:p>
            <a:pPr>
              <a:buClr>
                <a:srgbClr val="0070C0"/>
              </a:buClr>
            </a:pPr>
            <a:r>
              <a:rPr lang="en-US" dirty="0"/>
              <a:t>Tenants must have at least 1 year remaining on their lease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51697" y="1171409"/>
            <a:ext cx="3888606" cy="6096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Century Gothic" panose="020B0502020202020204" pitchFamily="34" charset="0"/>
              </a:rPr>
              <a:t>www.sanjoseca.gov/ADAgrant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81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404"/>
            <a:ext cx="10515600" cy="962446"/>
          </a:xfrm>
        </p:spPr>
        <p:txBody>
          <a:bodyPr>
            <a:normAutofit/>
          </a:bodyPr>
          <a:lstStyle/>
          <a:p>
            <a:r>
              <a:rPr lang="en-US" sz="4000" dirty="0"/>
              <a:t>How to apply for a Phase 1 grant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63" y="1499938"/>
            <a:ext cx="10924674" cy="474008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en-US" dirty="0"/>
              <a:t>Contact the Small Business Ally.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en-US" dirty="0"/>
              <a:t>Hire a private </a:t>
            </a:r>
            <a:r>
              <a:rPr lang="en-US" dirty="0" err="1"/>
              <a:t>CASp</a:t>
            </a:r>
            <a:r>
              <a:rPr lang="en-US" dirty="0"/>
              <a:t> Inspector to prepare a </a:t>
            </a:r>
            <a:r>
              <a:rPr lang="en-US" dirty="0" err="1"/>
              <a:t>CASp</a:t>
            </a:r>
            <a:r>
              <a:rPr lang="en-US" dirty="0"/>
              <a:t> Report that identifies required ADA remediations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en-US" dirty="0"/>
              <a:t>If a City permit/inspection is required, hire a licensed architect or engineer to prepare plans.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en-US" dirty="0"/>
              <a:t>Submit:</a:t>
            </a:r>
          </a:p>
          <a:p>
            <a:pPr lvl="1">
              <a:buClr>
                <a:srgbClr val="0070C0"/>
              </a:buClr>
            </a:pPr>
            <a:r>
              <a:rPr lang="en-US" dirty="0"/>
              <a:t>A completed Grant Application</a:t>
            </a:r>
          </a:p>
          <a:p>
            <a:pPr lvl="1">
              <a:buClr>
                <a:srgbClr val="0070C0"/>
              </a:buClr>
            </a:pPr>
            <a:r>
              <a:rPr lang="en-US" dirty="0"/>
              <a:t>W-9 form</a:t>
            </a:r>
          </a:p>
          <a:p>
            <a:pPr lvl="1">
              <a:buClr>
                <a:srgbClr val="0070C0"/>
              </a:buClr>
            </a:pPr>
            <a:r>
              <a:rPr lang="en-US" dirty="0"/>
              <a:t>Signed Grant Contract</a:t>
            </a:r>
          </a:p>
          <a:p>
            <a:pPr lvl="1">
              <a:buClr>
                <a:srgbClr val="0070C0"/>
              </a:buClr>
            </a:pPr>
            <a:r>
              <a:rPr lang="en-US" dirty="0"/>
              <a:t>Paid </a:t>
            </a:r>
            <a:r>
              <a:rPr lang="en-US" dirty="0" err="1"/>
              <a:t>CASp</a:t>
            </a:r>
            <a:r>
              <a:rPr lang="en-US" dirty="0"/>
              <a:t> invoice</a:t>
            </a:r>
          </a:p>
          <a:p>
            <a:pPr lvl="1">
              <a:buClr>
                <a:srgbClr val="0070C0"/>
              </a:buClr>
            </a:pPr>
            <a:r>
              <a:rPr lang="en-US" dirty="0"/>
              <a:t>Building Plans, if required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en-US" dirty="0"/>
              <a:t>Hire a licensed contractor if a City permit/inspection is required.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51697" y="1191848"/>
            <a:ext cx="3888606" cy="6096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Century Gothic" panose="020B0502020202020204" pitchFamily="34" charset="0"/>
              </a:rPr>
              <a:t>www.sanjoseca.gov/ADAgrant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76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2013"/>
            <a:ext cx="10515600" cy="962446"/>
          </a:xfrm>
        </p:spPr>
        <p:txBody>
          <a:bodyPr>
            <a:normAutofit/>
          </a:bodyPr>
          <a:lstStyle/>
          <a:p>
            <a:r>
              <a:rPr lang="en-US" sz="4000" dirty="0"/>
              <a:t>How to apply for a Phase 2 grant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4529"/>
            <a:ext cx="10864516" cy="3828877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en-US" sz="2400" dirty="0"/>
              <a:t>Continue working with the Small Business Ally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en-US" sz="2400" dirty="0"/>
              <a:t>Submit:</a:t>
            </a:r>
          </a:p>
          <a:p>
            <a:pPr lvl="1">
              <a:buClr>
                <a:srgbClr val="0070C0"/>
              </a:buClr>
            </a:pPr>
            <a:r>
              <a:rPr lang="en-US" dirty="0"/>
              <a:t>Paid invoice for professional design fees</a:t>
            </a:r>
          </a:p>
          <a:p>
            <a:pPr lvl="1">
              <a:buClr>
                <a:srgbClr val="0070C0"/>
              </a:buClr>
            </a:pPr>
            <a:r>
              <a:rPr lang="en-US" dirty="0"/>
              <a:t>Construction cost estimate</a:t>
            </a:r>
          </a:p>
          <a:p>
            <a:pPr lvl="1">
              <a:buClr>
                <a:srgbClr val="0070C0"/>
              </a:buClr>
            </a:pPr>
            <a:r>
              <a:rPr lang="en-US" dirty="0"/>
              <a:t>Furniture, fixture and equipment cost estimate</a:t>
            </a:r>
          </a:p>
          <a:p>
            <a:pPr lvl="1">
              <a:buClr>
                <a:srgbClr val="0070C0"/>
              </a:buClr>
            </a:pPr>
            <a:r>
              <a:rPr lang="en-US" dirty="0" err="1"/>
              <a:t>CASp</a:t>
            </a:r>
            <a:r>
              <a:rPr lang="en-US" dirty="0"/>
              <a:t> inspection/report invoice (if Phase 1 permit/inspection was not required)</a:t>
            </a:r>
          </a:p>
          <a:p>
            <a:pPr lvl="1">
              <a:buClr>
                <a:srgbClr val="0070C0"/>
              </a:buClr>
            </a:pPr>
            <a:r>
              <a:rPr lang="en-US" sz="2400" dirty="0"/>
              <a:t>A signed Contractor’s Attestation Form for required use of prevailing wages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51697" y="1424457"/>
            <a:ext cx="3888606" cy="6096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Century Gothic" panose="020B0502020202020204" pitchFamily="34" charset="0"/>
              </a:rPr>
              <a:t>www.sanjoseca.gov/ADAgrant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79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3887"/>
            <a:ext cx="10515600" cy="962446"/>
          </a:xfrm>
        </p:spPr>
        <p:txBody>
          <a:bodyPr>
            <a:normAutofit/>
          </a:bodyPr>
          <a:lstStyle/>
          <a:p>
            <a:r>
              <a:rPr lang="en-US" sz="4000" dirty="0"/>
              <a:t>Additional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8372"/>
            <a:ext cx="10515600" cy="3828877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en-US" dirty="0"/>
              <a:t>Frequently Asked Questions (FAQs)</a:t>
            </a:r>
          </a:p>
          <a:p>
            <a:pPr>
              <a:buClr>
                <a:srgbClr val="0070C0"/>
              </a:buClr>
            </a:pPr>
            <a:r>
              <a:rPr lang="en-US" dirty="0"/>
              <a:t>Web link to State of California’s list of private </a:t>
            </a:r>
            <a:r>
              <a:rPr lang="en-US" dirty="0" err="1"/>
              <a:t>CASp</a:t>
            </a:r>
            <a:r>
              <a:rPr lang="en-US" dirty="0"/>
              <a:t> inspectors</a:t>
            </a:r>
          </a:p>
          <a:p>
            <a:pPr>
              <a:buClr>
                <a:srgbClr val="0070C0"/>
              </a:buClr>
            </a:pPr>
            <a:r>
              <a:rPr lang="en-US" dirty="0"/>
              <a:t>Web link to California Commission on Disability Access</a:t>
            </a:r>
          </a:p>
          <a:p>
            <a:pPr>
              <a:buClr>
                <a:srgbClr val="0070C0"/>
              </a:buClr>
            </a:pPr>
            <a:r>
              <a:rPr lang="en-US" dirty="0"/>
              <a:t>Grant Application and Grant Contract</a:t>
            </a:r>
          </a:p>
          <a:p>
            <a:pPr>
              <a:buClr>
                <a:srgbClr val="0070C0"/>
              </a:buClr>
            </a:pPr>
            <a:r>
              <a:rPr lang="en-US" dirty="0"/>
              <a:t>Grant Information Handout</a:t>
            </a:r>
          </a:p>
          <a:p>
            <a:pPr>
              <a:buClr>
                <a:srgbClr val="0070C0"/>
              </a:buClr>
            </a:pPr>
            <a:r>
              <a:rPr lang="en-US" dirty="0"/>
              <a:t>Disabled Access Requirements Handout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51697" y="1244552"/>
            <a:ext cx="3888606" cy="6096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Century Gothic" panose="020B0502020202020204" pitchFamily="34" charset="0"/>
              </a:rPr>
              <a:t>www.sanjoseca.gov/ADAgrant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A6B0D4-6FF6-3E0B-F14D-FED18CDE4102}"/>
              </a:ext>
            </a:extLst>
          </p:cNvPr>
          <p:cNvSpPr txBox="1"/>
          <p:nvPr/>
        </p:nvSpPr>
        <p:spPr>
          <a:xfrm>
            <a:off x="3894221" y="1424952"/>
            <a:ext cx="4403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hlinkClick r:id="rId3"/>
              </a:rPr>
              <a:t>www.sanjoseca.gov/ADAgrant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659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2013"/>
            <a:ext cx="10515600" cy="962446"/>
          </a:xfrm>
        </p:spPr>
        <p:txBody>
          <a:bodyPr>
            <a:normAutofit/>
          </a:bodyPr>
          <a:lstStyle/>
          <a:p>
            <a:r>
              <a:rPr lang="en-US" sz="4000" dirty="0"/>
              <a:t>Common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843" y="1776161"/>
            <a:ext cx="8209546" cy="414465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Clr>
                <a:srgbClr val="0070C0"/>
              </a:buClr>
              <a:buNone/>
            </a:pPr>
            <a:r>
              <a:rPr lang="en-US" sz="3800" b="1" i="0" u="none" strike="noStrike" dirty="0">
                <a:effectLst/>
              </a:rPr>
              <a:t>1. Will getting a </a:t>
            </a:r>
            <a:r>
              <a:rPr lang="en-US" sz="3800" b="1" i="0" u="none" strike="noStrike" dirty="0" err="1">
                <a:effectLst/>
              </a:rPr>
              <a:t>CASp</a:t>
            </a:r>
            <a:r>
              <a:rPr lang="en-US" sz="3800" b="1" i="0" u="none" strike="noStrike" dirty="0">
                <a:effectLst/>
              </a:rPr>
              <a:t> report make me more liable because I or others would know that my property is out of compliance?</a:t>
            </a:r>
          </a:p>
          <a:p>
            <a:pPr marL="0" indent="0">
              <a:lnSpc>
                <a:spcPct val="120000"/>
              </a:lnSpc>
              <a:buClr>
                <a:srgbClr val="0070C0"/>
              </a:buClr>
              <a:buNone/>
            </a:pPr>
            <a:r>
              <a:rPr lang="en-US" sz="3100" b="0" i="0" u="none" strike="noStrike" dirty="0">
                <a:solidFill>
                  <a:srgbClr val="464646"/>
                </a:solidFill>
                <a:effectLst/>
              </a:rPr>
              <a:t>No. Your property is required to be free of barriers regardless of your knowledge of accessibility standards. If a </a:t>
            </a:r>
            <a:r>
              <a:rPr lang="en-US" sz="3100" b="0" i="0" u="none" strike="noStrike" dirty="0" err="1">
                <a:solidFill>
                  <a:srgbClr val="464646"/>
                </a:solidFill>
                <a:effectLst/>
              </a:rPr>
              <a:t>CASp</a:t>
            </a:r>
            <a:r>
              <a:rPr lang="en-US" sz="3100" b="0" i="0" u="none" strike="noStrike" dirty="0">
                <a:solidFill>
                  <a:srgbClr val="464646"/>
                </a:solidFill>
                <a:effectLst/>
              </a:rPr>
              <a:t> inspection of your property is done </a:t>
            </a:r>
            <a:r>
              <a:rPr lang="en-US" sz="3100" b="1" i="1" u="none" strike="noStrike" dirty="0">
                <a:solidFill>
                  <a:srgbClr val="464646"/>
                </a:solidFill>
                <a:effectLst/>
              </a:rPr>
              <a:t>before</a:t>
            </a:r>
            <a:r>
              <a:rPr lang="en-US" sz="3100" b="0" i="0" u="none" strike="noStrike" dirty="0">
                <a:solidFill>
                  <a:srgbClr val="464646"/>
                </a:solidFill>
                <a:effectLst/>
              </a:rPr>
              <a:t> any litigation is filed, the </a:t>
            </a:r>
            <a:r>
              <a:rPr lang="en-US" sz="3100" b="0" i="0" u="none" strike="noStrike" dirty="0" err="1">
                <a:solidFill>
                  <a:srgbClr val="464646"/>
                </a:solidFill>
                <a:effectLst/>
              </a:rPr>
              <a:t>CASp</a:t>
            </a:r>
            <a:r>
              <a:rPr lang="en-US" sz="3100" b="0" i="0" u="none" strike="noStrike" dirty="0">
                <a:solidFill>
                  <a:srgbClr val="464646"/>
                </a:solidFill>
                <a:effectLst/>
              </a:rPr>
              <a:t> report </a:t>
            </a:r>
            <a:r>
              <a:rPr lang="en-US" sz="3100" dirty="0">
                <a:solidFill>
                  <a:srgbClr val="464646"/>
                </a:solidFill>
              </a:rPr>
              <a:t>provides</a:t>
            </a:r>
            <a:r>
              <a:rPr lang="en-US" sz="3100" b="0" i="0" u="none" strike="noStrike" dirty="0">
                <a:solidFill>
                  <a:srgbClr val="464646"/>
                </a:solidFill>
                <a:effectLst/>
              </a:rPr>
              <a:t> these legal advantages:</a:t>
            </a:r>
          </a:p>
          <a:p>
            <a:pPr>
              <a:lnSpc>
                <a:spcPct val="120000"/>
              </a:lnSpc>
            </a:pPr>
            <a:r>
              <a:rPr lang="en-US" sz="3100" b="0" i="0" u="none" strike="noStrike" dirty="0">
                <a:solidFill>
                  <a:srgbClr val="464646"/>
                </a:solidFill>
                <a:effectLst/>
              </a:rPr>
              <a:t>An early evaluation conference.</a:t>
            </a:r>
          </a:p>
          <a:p>
            <a:pPr>
              <a:lnSpc>
                <a:spcPct val="120000"/>
              </a:lnSpc>
            </a:pPr>
            <a:r>
              <a:rPr lang="en-US" sz="3100" b="0" i="0" u="none" strike="noStrike" dirty="0">
                <a:solidFill>
                  <a:srgbClr val="464646"/>
                </a:solidFill>
                <a:effectLst/>
              </a:rPr>
              <a:t>A 90-day stay of court proceedings.</a:t>
            </a:r>
          </a:p>
          <a:p>
            <a:pPr>
              <a:lnSpc>
                <a:spcPct val="120000"/>
              </a:lnSpc>
            </a:pPr>
            <a:r>
              <a:rPr lang="en-US" sz="3100" b="0" i="0" u="none" strike="noStrike" dirty="0">
                <a:solidFill>
                  <a:srgbClr val="464646"/>
                </a:solidFill>
                <a:effectLst/>
              </a:rPr>
              <a:t>A reduction in ADA violation liability amounts by 75%, from $4,000 to $1,000 per offense if the violations are corrected within a certain time frame.</a:t>
            </a:r>
          </a:p>
          <a:p>
            <a:pPr marL="0" indent="0">
              <a:buClr>
                <a:srgbClr val="0070C0"/>
              </a:buClr>
              <a:buNone/>
            </a:pPr>
            <a:endParaRPr lang="en-US" dirty="0"/>
          </a:p>
          <a:p>
            <a:pPr marL="0" indent="0">
              <a:buClr>
                <a:srgbClr val="0070C0"/>
              </a:buClr>
              <a:buNone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042610" y="1344247"/>
            <a:ext cx="4203031" cy="4571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Century Gothic" panose="020B0502020202020204" pitchFamily="34" charset="0"/>
              </a:rPr>
              <a:t>www.sanjoseca.gov/ADAgrant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E9B673-F106-792A-30EC-C24D73A3B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2235" y="1892969"/>
            <a:ext cx="2510395" cy="331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37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AB7FCCC-BA5D-EDB2-771F-874D81E87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742" y="1331718"/>
            <a:ext cx="3213734" cy="259720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4151697" y="977690"/>
            <a:ext cx="3888606" cy="6096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Century Gothic" panose="020B0502020202020204" pitchFamily="34" charset="0"/>
              </a:rPr>
              <a:t>www.sanjoseca.gov/ADAgrant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928C2B8-FEAC-12EA-4B20-13E3C542C479}"/>
              </a:ext>
            </a:extLst>
          </p:cNvPr>
          <p:cNvSpPr txBox="1">
            <a:spLocks/>
          </p:cNvSpPr>
          <p:nvPr/>
        </p:nvSpPr>
        <p:spPr>
          <a:xfrm>
            <a:off x="838200" y="93047"/>
            <a:ext cx="10515600" cy="962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Common Questions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EA475C-4719-FA18-2907-A187F1E470ED}"/>
              </a:ext>
            </a:extLst>
          </p:cNvPr>
          <p:cNvSpPr txBox="1"/>
          <p:nvPr/>
        </p:nvSpPr>
        <p:spPr>
          <a:xfrm>
            <a:off x="414087" y="1200150"/>
            <a:ext cx="798365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rgbClr val="0070C0"/>
              </a:buClr>
              <a:buNone/>
            </a:pPr>
            <a:r>
              <a:rPr lang="en-US" sz="2400" b="1" i="0" u="none" strike="noStrike" dirty="0">
                <a:effectLst/>
              </a:rPr>
              <a:t>2. Are historical buildings exempt from ADA/accessibility compliance?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en-US" sz="2400" b="0" i="0" u="none" strike="noStrike" dirty="0">
                <a:solidFill>
                  <a:srgbClr val="464646"/>
                </a:solidFill>
                <a:effectLst/>
              </a:rPr>
              <a:t>No. Historical buildings are NOT exempt, although there are special allowances for the preservation of historic features. </a:t>
            </a:r>
          </a:p>
          <a:p>
            <a:pPr marL="0" indent="0">
              <a:buClr>
                <a:srgbClr val="0070C0"/>
              </a:buClr>
              <a:buNone/>
            </a:pPr>
            <a:endParaRPr lang="en-US" sz="2400" b="0" i="0" u="none" strike="noStrike" dirty="0">
              <a:solidFill>
                <a:srgbClr val="464646"/>
              </a:solidFill>
              <a:effectLst/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lang="en-US" sz="2400" b="0" i="0" u="none" strike="noStrike" dirty="0">
                <a:solidFill>
                  <a:srgbClr val="464646"/>
                </a:solidFill>
                <a:effectLst/>
              </a:rPr>
              <a:t>The ADA law contains no “grandfathering” provisions. </a:t>
            </a:r>
            <a:r>
              <a:rPr lang="en-US" sz="2400" dirty="0">
                <a:solidFill>
                  <a:srgbClr val="464646"/>
                </a:solidFill>
              </a:rPr>
              <a:t>R</a:t>
            </a:r>
            <a:r>
              <a:rPr lang="en-US" sz="2400" b="0" i="0" u="none" strike="noStrike" dirty="0">
                <a:solidFill>
                  <a:srgbClr val="464646"/>
                </a:solidFill>
                <a:effectLst/>
              </a:rPr>
              <a:t>egardless of when built, all places of public accommodation are required to comply if it is accomplishable without significant burden or expense. </a:t>
            </a:r>
          </a:p>
          <a:p>
            <a:pPr marL="0" indent="0">
              <a:buClr>
                <a:srgbClr val="0070C0"/>
              </a:buClr>
              <a:buNone/>
            </a:pPr>
            <a:endParaRPr lang="en-US" sz="2400" b="0" i="0" u="none" strike="noStrike" dirty="0">
              <a:solidFill>
                <a:srgbClr val="464646"/>
              </a:solidFill>
              <a:effectLst/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lang="en-US" sz="2400" b="0" i="0" u="none" strike="noStrike" dirty="0">
                <a:solidFill>
                  <a:srgbClr val="464646"/>
                </a:solidFill>
                <a:effectLst/>
              </a:rPr>
              <a:t>Failure to comply leaves you vulnerable to a discrimination claim or lawsuit.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063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43050"/>
            <a:ext cx="10800347" cy="4494569"/>
          </a:xfrm>
        </p:spPr>
        <p:txBody>
          <a:bodyPr>
            <a:normAutofit/>
          </a:bodyPr>
          <a:lstStyle/>
          <a:p>
            <a:pPr marL="0" indent="0">
              <a:buClr>
                <a:srgbClr val="0070C0"/>
              </a:buClr>
              <a:buNone/>
            </a:pPr>
            <a:r>
              <a:rPr lang="en-US" sz="2600" b="1" dirty="0"/>
              <a:t>3. In addition to the City’s grant, is </a:t>
            </a:r>
            <a:r>
              <a:rPr lang="en-US" sz="2600" b="1" i="0" u="none" strike="noStrike" dirty="0">
                <a:effectLst/>
              </a:rPr>
              <a:t>there other financial support?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en-US" sz="2600" b="0" i="0" u="none" strike="noStrike" dirty="0">
                <a:solidFill>
                  <a:srgbClr val="464646"/>
                </a:solidFill>
                <a:effectLst/>
              </a:rPr>
              <a:t>Yes:</a:t>
            </a:r>
          </a:p>
          <a:p>
            <a:pPr>
              <a:buClr>
                <a:srgbClr val="0070C0"/>
              </a:buClr>
            </a:pPr>
            <a:r>
              <a:rPr lang="en-US" sz="2600" b="0" i="0" u="sng" dirty="0">
                <a:solidFill>
                  <a:srgbClr val="00809C"/>
                </a:solidFill>
                <a:effectLst/>
                <a:hlinkClick r:id="rId2"/>
              </a:rPr>
              <a:t>Federal </a:t>
            </a:r>
            <a:r>
              <a:rPr lang="en-US" sz="2600" u="sng" dirty="0">
                <a:solidFill>
                  <a:srgbClr val="00809C"/>
                </a:solidFill>
                <a:hlinkClick r:id="rId2"/>
              </a:rPr>
              <a:t>t</a:t>
            </a:r>
            <a:r>
              <a:rPr lang="en-US" sz="2600" b="0" i="0" u="sng" dirty="0">
                <a:solidFill>
                  <a:srgbClr val="00809C"/>
                </a:solidFill>
                <a:effectLst/>
                <a:hlinkClick r:id="rId2"/>
              </a:rPr>
              <a:t>ax credits and deductions</a:t>
            </a:r>
            <a:r>
              <a:rPr lang="en-US" sz="2600" dirty="0">
                <a:solidFill>
                  <a:srgbClr val="464646"/>
                </a:solidFill>
              </a:rPr>
              <a:t> -</a:t>
            </a:r>
            <a:r>
              <a:rPr lang="en-US" sz="2600" b="0" i="0" u="none" strike="noStrike" dirty="0">
                <a:solidFill>
                  <a:srgbClr val="464646"/>
                </a:solidFill>
                <a:effectLst/>
              </a:rPr>
              <a:t> Consult your tax accountant to confirm allowable expenditures.</a:t>
            </a:r>
          </a:p>
          <a:p>
            <a:pPr>
              <a:buClr>
                <a:srgbClr val="0070C0"/>
              </a:buClr>
            </a:pPr>
            <a:r>
              <a:rPr lang="en-US" sz="2600" b="1" i="0" u="none" strike="noStrike" dirty="0">
                <a:solidFill>
                  <a:srgbClr val="464646"/>
                </a:solidFill>
                <a:effectLst/>
              </a:rPr>
              <a:t>California Capital Access Program Americans with Disabilities Act (</a:t>
            </a:r>
            <a:r>
              <a:rPr lang="en-US" sz="2600" b="1" i="0" u="none" strike="noStrike" dirty="0" err="1">
                <a:solidFill>
                  <a:srgbClr val="464646"/>
                </a:solidFill>
                <a:effectLst/>
              </a:rPr>
              <a:t>CalCAP</a:t>
            </a:r>
            <a:r>
              <a:rPr lang="en-US" sz="2600" b="1" i="0" u="none" strike="noStrike" dirty="0">
                <a:solidFill>
                  <a:srgbClr val="464646"/>
                </a:solidFill>
                <a:effectLst/>
              </a:rPr>
              <a:t>/ADA) Financing Program</a:t>
            </a:r>
            <a:r>
              <a:rPr lang="en-US" sz="2600" b="0" i="0" u="none" strike="noStrike" dirty="0">
                <a:solidFill>
                  <a:srgbClr val="464646"/>
                </a:solidFill>
                <a:effectLst/>
              </a:rPr>
              <a:t> – Assists with financing the costs to comply with ADA requirements. Qualifying small businesses may receive more favorable loan terms if enrolled in the program. </a:t>
            </a:r>
            <a:br>
              <a:rPr lang="en-US" sz="2600" b="0" i="0" u="none" strike="noStrike" dirty="0">
                <a:solidFill>
                  <a:srgbClr val="464646"/>
                </a:solidFill>
                <a:effectLst/>
              </a:rPr>
            </a:br>
            <a:r>
              <a:rPr lang="en-US" sz="2600" b="0" i="0" u="none" strike="noStrike" dirty="0">
                <a:solidFill>
                  <a:srgbClr val="464646"/>
                </a:solidFill>
                <a:effectLst/>
              </a:rPr>
              <a:t>Learn more: </a:t>
            </a:r>
            <a:r>
              <a:rPr lang="en-US" sz="2600" b="0" i="0" u="sng" dirty="0">
                <a:solidFill>
                  <a:srgbClr val="00809C"/>
                </a:solidFill>
                <a:effectLst/>
                <a:hlinkClick r:id="rId3"/>
              </a:rPr>
              <a:t>http://treasurer.ca.gov/cpcfa/calcap/ada</a:t>
            </a:r>
            <a:r>
              <a:rPr lang="en-US" sz="2600" b="0" i="0" u="none" strike="noStrike" dirty="0">
                <a:solidFill>
                  <a:srgbClr val="464646"/>
                </a:solidFill>
                <a:effectLst/>
              </a:rPr>
              <a:t> </a:t>
            </a:r>
            <a:endParaRPr lang="en-US" sz="2600" dirty="0"/>
          </a:p>
          <a:p>
            <a:pPr marL="0" indent="0">
              <a:buClr>
                <a:srgbClr val="0070C0"/>
              </a:buClr>
              <a:buNone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151697" y="1214907"/>
            <a:ext cx="3888606" cy="6096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Century Gothic" panose="020B0502020202020204" pitchFamily="34" charset="0"/>
              </a:rPr>
              <a:t>www.sanjoseca.gov/ADAgrant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29A7FCB-49AF-29B5-8DDF-CBE04D2CD94C}"/>
              </a:ext>
            </a:extLst>
          </p:cNvPr>
          <p:cNvSpPr txBox="1">
            <a:spLocks/>
          </p:cNvSpPr>
          <p:nvPr/>
        </p:nvSpPr>
        <p:spPr>
          <a:xfrm>
            <a:off x="838200" y="252463"/>
            <a:ext cx="10515600" cy="962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Common Questions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4A25CD-88D3-46F7-78FB-BB93F6AEB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0548" y="4566369"/>
            <a:ext cx="1823252" cy="86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25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57651"/>
            <a:ext cx="12192000" cy="2254808"/>
          </a:xfrm>
        </p:spPr>
        <p:txBody>
          <a:bodyPr/>
          <a:lstStyle/>
          <a:p>
            <a:pPr algn="ctr"/>
            <a:r>
              <a:rPr lang="en-US" b="1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2A668-A61A-58B4-F20F-EEAB0FA9F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53139"/>
            <a:ext cx="10515600" cy="2703443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548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Juan </a:t>
            </a:r>
            <a:r>
              <a:rPr lang="es-ES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Borrelli</a:t>
            </a:r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, AICP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548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Small Business Ally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Program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Manager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548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j</a:t>
            </a:r>
            <a:r>
              <a:rPr lang="es-ES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uan.borrelli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@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sanjoseca.gov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548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(408) 975-2655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548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548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www.sanjoseca.gov</a:t>
            </a:r>
            <a:r>
              <a:rPr lang="es-ES" dirty="0"/>
              <a:t>/</a:t>
            </a:r>
            <a:r>
              <a:rPr lang="es-ES" dirty="0" err="1"/>
              <a:t>ADAgrant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8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2013"/>
            <a:ext cx="10515600" cy="962446"/>
          </a:xfrm>
        </p:spPr>
        <p:txBody>
          <a:bodyPr>
            <a:normAutofit/>
          </a:bodyPr>
          <a:lstStyle/>
          <a:p>
            <a:r>
              <a:rPr lang="en-US" sz="400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43199"/>
            <a:ext cx="10515600" cy="3294419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en-US" dirty="0"/>
              <a:t>Introduction – City’s Small Business Ally Program </a:t>
            </a:r>
          </a:p>
          <a:p>
            <a:pPr>
              <a:buClr>
                <a:srgbClr val="0070C0"/>
              </a:buClr>
            </a:pPr>
            <a:r>
              <a:rPr lang="en-US" dirty="0"/>
              <a:t>Business Coaching Center Website</a:t>
            </a:r>
          </a:p>
          <a:p>
            <a:pPr>
              <a:buClr>
                <a:srgbClr val="0070C0"/>
              </a:buClr>
            </a:pPr>
            <a:r>
              <a:rPr lang="en-US" dirty="0"/>
              <a:t>Disability Access Improvement Grant Program</a:t>
            </a:r>
          </a:p>
          <a:p>
            <a:pPr>
              <a:buClr>
                <a:srgbClr val="0070C0"/>
              </a:buClr>
            </a:pPr>
            <a:r>
              <a:rPr lang="en-US" dirty="0"/>
              <a:t>Questions &amp; Answers</a:t>
            </a:r>
          </a:p>
          <a:p>
            <a:pPr>
              <a:buClr>
                <a:srgbClr val="0070C0"/>
              </a:buClr>
              <a:buNone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151697" y="1424457"/>
            <a:ext cx="3888606" cy="6096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Century Gothic" panose="020B0502020202020204" pitchFamily="34" charset="0"/>
              </a:rPr>
              <a:t>www.sanjoseca.gov/businesscoach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6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2013"/>
            <a:ext cx="10515600" cy="962446"/>
          </a:xfrm>
        </p:spPr>
        <p:txBody>
          <a:bodyPr>
            <a:normAutofit/>
          </a:bodyPr>
          <a:lstStyle/>
          <a:p>
            <a:r>
              <a:rPr lang="en-US" sz="4000" dirty="0"/>
              <a:t>Small Business Ally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5368"/>
            <a:ext cx="10515600" cy="4125154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en-US" dirty="0">
                <a:solidFill>
                  <a:srgbClr val="474747"/>
                </a:solidFill>
              </a:rPr>
              <a:t>Here to help small businesses</a:t>
            </a:r>
          </a:p>
          <a:p>
            <a:pPr>
              <a:buClr>
                <a:srgbClr val="0070C0"/>
              </a:buClr>
            </a:pPr>
            <a:r>
              <a:rPr lang="en-US" altLang="en-US" dirty="0">
                <a:solidFill>
                  <a:srgbClr val="474747"/>
                </a:solidFill>
              </a:rPr>
              <a:t>I’ll inform you of your project’s </a:t>
            </a:r>
            <a:r>
              <a:rPr lang="en-US" altLang="en-US" sz="2800" dirty="0">
                <a:solidFill>
                  <a:srgbClr val="474747"/>
                </a:solidFill>
              </a:rPr>
              <a:t>permit process including </a:t>
            </a:r>
            <a:br>
              <a:rPr lang="en-US" altLang="en-US" sz="2800" dirty="0">
                <a:solidFill>
                  <a:srgbClr val="474747"/>
                </a:solidFill>
              </a:rPr>
            </a:br>
            <a:r>
              <a:rPr lang="en-US" altLang="en-US" sz="2800" dirty="0">
                <a:solidFill>
                  <a:srgbClr val="474747"/>
                </a:solidFill>
              </a:rPr>
              <a:t>steps, schedule, and costs</a:t>
            </a:r>
          </a:p>
          <a:p>
            <a:pPr>
              <a:buClr>
                <a:srgbClr val="0070C0"/>
              </a:buClr>
            </a:pPr>
            <a:r>
              <a:rPr lang="en-US" altLang="en-US" sz="2800" dirty="0">
                <a:solidFill>
                  <a:srgbClr val="474747"/>
                </a:solidFill>
              </a:rPr>
              <a:t>“Coach” you on:</a:t>
            </a:r>
          </a:p>
          <a:p>
            <a:pPr marL="457200" lvl="1" indent="0">
              <a:buClr>
                <a:srgbClr val="0070C0"/>
              </a:buClr>
              <a:buNone/>
            </a:pPr>
            <a:r>
              <a:rPr lang="en-US" altLang="en-US" dirty="0">
                <a:solidFill>
                  <a:srgbClr val="474747"/>
                </a:solidFill>
              </a:rPr>
              <a:t>- Permit processes, including “Streamlined Restaurant Program”</a:t>
            </a:r>
          </a:p>
          <a:p>
            <a:pPr marL="457200" lvl="1" indent="0">
              <a:buClr>
                <a:srgbClr val="0070C0"/>
              </a:buClr>
              <a:buNone/>
            </a:pPr>
            <a:r>
              <a:rPr lang="en-US" altLang="en-US" dirty="0">
                <a:solidFill>
                  <a:srgbClr val="474747"/>
                </a:solidFill>
              </a:rPr>
              <a:t>- Inspection requirements</a:t>
            </a:r>
          </a:p>
          <a:p>
            <a:pPr marL="457200" lvl="1" indent="0">
              <a:buClr>
                <a:srgbClr val="0070C0"/>
              </a:buClr>
              <a:buNone/>
            </a:pPr>
            <a:r>
              <a:rPr lang="en-US" altLang="en-US" dirty="0">
                <a:solidFill>
                  <a:srgbClr val="474747"/>
                </a:solidFill>
              </a:rPr>
              <a:t>- Business registration requirements</a:t>
            </a:r>
          </a:p>
          <a:p>
            <a:pPr marL="457200" lvl="1" indent="0">
              <a:buClr>
                <a:srgbClr val="0070C0"/>
              </a:buClr>
              <a:buNone/>
            </a:pPr>
            <a:r>
              <a:rPr lang="en-US" dirty="0">
                <a:solidFill>
                  <a:srgbClr val="474747"/>
                </a:solidFill>
              </a:rPr>
              <a:t>- Disability access improvement grants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51697" y="1424457"/>
            <a:ext cx="3888606" cy="6096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Century Gothic" panose="020B0502020202020204" pitchFamily="34" charset="0"/>
              </a:rPr>
              <a:t>www.sanjoseca.gov/businesscoach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B95610-0F5A-39AF-5A65-944259380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374" y="990131"/>
            <a:ext cx="1867716" cy="183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3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2013"/>
            <a:ext cx="10515600" cy="962446"/>
          </a:xfrm>
        </p:spPr>
        <p:txBody>
          <a:bodyPr>
            <a:normAutofit/>
          </a:bodyPr>
          <a:lstStyle/>
          <a:p>
            <a:r>
              <a:rPr lang="en-US" sz="4000"/>
              <a:t>Small Business Coaching Center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66483"/>
            <a:ext cx="10515600" cy="3071135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en-US" dirty="0">
                <a:solidFill>
                  <a:srgbClr val="474747"/>
                </a:solidFill>
              </a:rPr>
              <a:t>Guide: How to open a business in San José</a:t>
            </a:r>
          </a:p>
          <a:p>
            <a:pPr>
              <a:buClr>
                <a:srgbClr val="0070C0"/>
              </a:buClr>
            </a:pPr>
            <a:r>
              <a:rPr lang="en-US" dirty="0">
                <a:solidFill>
                  <a:srgbClr val="474747"/>
                </a:solidFill>
              </a:rPr>
              <a:t>Outlines permit and inspection processes and business registration requirements</a:t>
            </a:r>
          </a:p>
          <a:p>
            <a:pPr>
              <a:buClr>
                <a:srgbClr val="0070C0"/>
              </a:buClr>
            </a:pPr>
            <a:r>
              <a:rPr lang="en-US" dirty="0">
                <a:solidFill>
                  <a:srgbClr val="474747"/>
                </a:solidFill>
              </a:rPr>
              <a:t>Information is organized in 3 phases: </a:t>
            </a:r>
          </a:p>
          <a:p>
            <a:pPr marL="457200" lvl="1" indent="0">
              <a:buClr>
                <a:srgbClr val="0070C0"/>
              </a:buClr>
              <a:buNone/>
            </a:pPr>
            <a:r>
              <a:rPr lang="en-US" dirty="0">
                <a:solidFill>
                  <a:srgbClr val="474747"/>
                </a:solidFill>
              </a:rPr>
              <a:t>- Begin</a:t>
            </a:r>
          </a:p>
          <a:p>
            <a:pPr marL="457200" lvl="1" indent="0">
              <a:buClr>
                <a:srgbClr val="0070C0"/>
              </a:buClr>
              <a:buNone/>
            </a:pPr>
            <a:r>
              <a:rPr lang="en-US" dirty="0">
                <a:solidFill>
                  <a:srgbClr val="474747"/>
                </a:solidFill>
              </a:rPr>
              <a:t>- Coach</a:t>
            </a:r>
          </a:p>
          <a:p>
            <a:pPr marL="457200" lvl="1" indent="0">
              <a:buClr>
                <a:srgbClr val="0070C0"/>
              </a:buClr>
              <a:buNone/>
            </a:pPr>
            <a:r>
              <a:rPr lang="en-US" dirty="0">
                <a:solidFill>
                  <a:srgbClr val="474747"/>
                </a:solidFill>
              </a:rPr>
              <a:t>- Launch</a:t>
            </a:r>
          </a:p>
          <a:p>
            <a:pPr>
              <a:buClr>
                <a:srgbClr val="0070C0"/>
              </a:buClr>
            </a:pPr>
            <a:endParaRPr lang="en-US" dirty="0">
              <a:solidFill>
                <a:srgbClr val="474747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51697" y="1424457"/>
            <a:ext cx="3888606" cy="6096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1625" y="6444175"/>
            <a:ext cx="286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Century Gothic" panose="020B0502020202020204" pitchFamily="34" charset="0"/>
              </a:rPr>
              <a:t>www.sanjoseca.gov/businesscoach</a:t>
            </a:r>
          </a:p>
          <a:p>
            <a:pPr algn="r"/>
            <a:endParaRPr lang="en-US" sz="12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D82556-BD30-F2A3-8B1D-A9591775A233}"/>
              </a:ext>
            </a:extLst>
          </p:cNvPr>
          <p:cNvSpPr txBox="1">
            <a:spLocks/>
          </p:cNvSpPr>
          <p:nvPr/>
        </p:nvSpPr>
        <p:spPr bwMode="auto">
          <a:xfrm>
            <a:off x="2736084" y="1826246"/>
            <a:ext cx="6592401" cy="690908"/>
          </a:xfrm>
          <a:prstGeom prst="rect">
            <a:avLst/>
          </a:prstGeom>
          <a:solidFill>
            <a:schemeClr val="bg1"/>
          </a:solidFill>
          <a:ln>
            <a:solidFill>
              <a:srgbClr val="FFCD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dirty="0">
                <a:hlinkClick r:id="rId3"/>
              </a:rPr>
              <a:t>www.sanjoseca.gov/businesscoach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21769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9AEF2-FB16-41BE-AC6A-ECC47708E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4" y="0"/>
            <a:ext cx="11491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06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447"/>
            <a:ext cx="10515600" cy="1148012"/>
          </a:xfrm>
        </p:spPr>
        <p:txBody>
          <a:bodyPr>
            <a:normAutofit/>
          </a:bodyPr>
          <a:lstStyle/>
          <a:p>
            <a:r>
              <a:rPr lang="en-US" sz="4000"/>
              <a:t>Small Business Coaching Center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0819"/>
            <a:ext cx="5551967" cy="400680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en-US" dirty="0"/>
              <a:t>Resources to open a business:</a:t>
            </a:r>
          </a:p>
          <a:p>
            <a:pPr marL="457200" lvl="1" indent="0">
              <a:buClr>
                <a:srgbClr val="0070C0"/>
              </a:buClr>
              <a:buNone/>
            </a:pPr>
            <a:r>
              <a:rPr lang="en-US" dirty="0"/>
              <a:t>- Check your zoning</a:t>
            </a:r>
          </a:p>
          <a:p>
            <a:pPr marL="457200" lvl="1" indent="0">
              <a:buClr>
                <a:srgbClr val="0070C0"/>
              </a:buClr>
              <a:buNone/>
            </a:pPr>
            <a:r>
              <a:rPr lang="en-US" dirty="0"/>
              <a:t>- Apply for a building permit</a:t>
            </a:r>
          </a:p>
          <a:p>
            <a:pPr marL="457200" lvl="1" indent="0">
              <a:buClr>
                <a:srgbClr val="0070C0"/>
              </a:buClr>
              <a:buNone/>
            </a:pPr>
            <a:r>
              <a:rPr lang="en-US" dirty="0"/>
              <a:t>- Register your business</a:t>
            </a:r>
          </a:p>
          <a:p>
            <a:pPr marL="457200" lvl="1" indent="0">
              <a:buClr>
                <a:srgbClr val="0070C0"/>
              </a:buClr>
              <a:buNone/>
            </a:pPr>
            <a:r>
              <a:rPr lang="en-US" dirty="0"/>
              <a:t>- Doing business with the City</a:t>
            </a:r>
          </a:p>
          <a:p>
            <a:pPr marL="457200" lvl="1" indent="0">
              <a:buClr>
                <a:srgbClr val="0070C0"/>
              </a:buClr>
              <a:buNone/>
            </a:pPr>
            <a:r>
              <a:rPr lang="en-US" dirty="0"/>
              <a:t>- Apply for City Grants</a:t>
            </a:r>
          </a:p>
          <a:p>
            <a:pPr>
              <a:buClr>
                <a:srgbClr val="0070C0"/>
              </a:buClr>
            </a:pPr>
            <a:r>
              <a:rPr lang="en-US" dirty="0"/>
              <a:t>Contact your Small Business Ally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52647" y="1257377"/>
            <a:ext cx="3888606" cy="6096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Century Gothic" panose="020B0502020202020204" pitchFamily="34" charset="0"/>
              </a:rPr>
              <a:t>www.sanjoseca.gov/businesscoach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FA4668-C9D8-C6EF-7533-FE37EE4B9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105" y="1406768"/>
            <a:ext cx="3354296" cy="478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3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C481F5-298C-FC6F-01F0-EE4F8F09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6" y="2431419"/>
            <a:ext cx="2217342" cy="19491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2013"/>
            <a:ext cx="10515600" cy="962446"/>
          </a:xfrm>
        </p:spPr>
        <p:txBody>
          <a:bodyPr>
            <a:normAutofit/>
          </a:bodyPr>
          <a:lstStyle/>
          <a:p>
            <a:r>
              <a:rPr lang="en-US" sz="4000" dirty="0"/>
              <a:t>Disability Access Improvement Grant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726" y="2126409"/>
            <a:ext cx="9172074" cy="3606199"/>
          </a:xfrm>
        </p:spPr>
        <p:txBody>
          <a:bodyPr>
            <a:normAutofit/>
          </a:bodyPr>
          <a:lstStyle/>
          <a:p>
            <a:pPr marL="0" indent="0">
              <a:buClr>
                <a:srgbClr val="0070C0"/>
              </a:buClr>
              <a:buNone/>
            </a:pPr>
            <a:r>
              <a:rPr lang="en-US" b="1" dirty="0"/>
              <a:t>GOALS – help small businesses in San José:</a:t>
            </a:r>
          </a:p>
          <a:p>
            <a:pPr lvl="1">
              <a:buClr>
                <a:srgbClr val="0070C0"/>
              </a:buClr>
            </a:pPr>
            <a:r>
              <a:rPr lang="en-US" dirty="0"/>
              <a:t>Make interior and exterior spaces accessible to all community members</a:t>
            </a:r>
          </a:p>
          <a:p>
            <a:pPr lvl="1">
              <a:buClr>
                <a:srgbClr val="0070C0"/>
              </a:buClr>
            </a:pPr>
            <a:r>
              <a:rPr lang="en-US" dirty="0"/>
              <a:t>Comply with federal Americans with Disability Act (ADA)</a:t>
            </a:r>
          </a:p>
          <a:p>
            <a:pPr lvl="1">
              <a:buClr>
                <a:srgbClr val="0070C0"/>
              </a:buClr>
            </a:pPr>
            <a:r>
              <a:rPr lang="en-US" dirty="0"/>
              <a:t>Comply with state building code requirements</a:t>
            </a:r>
          </a:p>
          <a:p>
            <a:pPr lvl="1">
              <a:buClr>
                <a:srgbClr val="0070C0"/>
              </a:buClr>
            </a:pPr>
            <a:r>
              <a:rPr lang="en-US" dirty="0"/>
              <a:t>Avoid an ADA lawsuit</a:t>
            </a:r>
            <a:br>
              <a:rPr lang="en-US" dirty="0"/>
            </a:br>
            <a:endParaRPr lang="en-US" dirty="0"/>
          </a:p>
          <a:p>
            <a:pPr marL="0" indent="0" algn="ctr">
              <a:buClr>
                <a:srgbClr val="0070C0"/>
              </a:buClr>
              <a:buNone/>
            </a:pPr>
            <a:r>
              <a:rPr lang="en-US" dirty="0"/>
              <a:t>Website: </a:t>
            </a:r>
            <a:r>
              <a:rPr lang="en-US" dirty="0">
                <a:hlinkClick r:id="rId3"/>
              </a:rPr>
              <a:t>www.sanjoseca.gov/ADAgrant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151697" y="1424457"/>
            <a:ext cx="3888606" cy="6096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Century Gothic" panose="020B0502020202020204" pitchFamily="34" charset="0"/>
              </a:rPr>
              <a:t>www.sanjoseca.gov/ADAgrant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42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5185"/>
            <a:ext cx="10515600" cy="962446"/>
          </a:xfrm>
        </p:spPr>
        <p:txBody>
          <a:bodyPr>
            <a:normAutofit/>
          </a:bodyPr>
          <a:lstStyle/>
          <a:p>
            <a:r>
              <a:rPr lang="en-US" sz="4000" dirty="0"/>
              <a:t>Phase 1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72653"/>
            <a:ext cx="7591925" cy="4020753"/>
          </a:xfrm>
        </p:spPr>
        <p:txBody>
          <a:bodyPr>
            <a:normAutofit/>
          </a:bodyPr>
          <a:lstStyle/>
          <a:p>
            <a:pPr marL="0" indent="0">
              <a:buClr>
                <a:srgbClr val="0070C0"/>
              </a:buClr>
              <a:buNone/>
            </a:pPr>
            <a:r>
              <a:rPr lang="en-US" b="1" dirty="0"/>
              <a:t>Credit of up to $8,000 for:</a:t>
            </a:r>
          </a:p>
          <a:p>
            <a:pPr>
              <a:buClr>
                <a:srgbClr val="0070C0"/>
              </a:buClr>
            </a:pPr>
            <a:r>
              <a:rPr lang="en-US" dirty="0"/>
              <a:t>Cost to hire a Certified Access Specialist (</a:t>
            </a:r>
            <a:r>
              <a:rPr lang="en-US" dirty="0" err="1"/>
              <a:t>CASp</a:t>
            </a:r>
            <a:r>
              <a:rPr lang="en-US" dirty="0"/>
              <a:t>) inspector to conduct an initial survey and prepare a </a:t>
            </a:r>
            <a:r>
              <a:rPr lang="en-US" dirty="0" err="1"/>
              <a:t>CASp</a:t>
            </a:r>
            <a:r>
              <a:rPr lang="en-US" dirty="0"/>
              <a:t> Report (when City permits/inspections are required)</a:t>
            </a:r>
          </a:p>
          <a:p>
            <a:pPr>
              <a:buClr>
                <a:srgbClr val="0070C0"/>
              </a:buClr>
            </a:pPr>
            <a:r>
              <a:rPr lang="en-US" dirty="0"/>
              <a:t>Fees for plan review, permits, and inspections related to removing accessibility barriers as identified in a </a:t>
            </a:r>
            <a:r>
              <a:rPr lang="en-US" dirty="0" err="1"/>
              <a:t>CASp</a:t>
            </a:r>
            <a:r>
              <a:rPr lang="en-US" dirty="0"/>
              <a:t> Report. </a:t>
            </a:r>
          </a:p>
          <a:p>
            <a:pPr>
              <a:buClr>
                <a:srgbClr val="0070C0"/>
              </a:buClr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151697" y="1151742"/>
            <a:ext cx="3888606" cy="6096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Century Gothic" panose="020B0502020202020204" pitchFamily="34" charset="0"/>
              </a:rPr>
              <a:t>www.sanjoseca.gov/ADAgrant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E26EDF-53E8-BCE5-178F-96F60BD37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1" y="1304143"/>
            <a:ext cx="3377429" cy="44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57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9700"/>
            <a:ext cx="10515600" cy="962446"/>
          </a:xfrm>
        </p:spPr>
        <p:txBody>
          <a:bodyPr>
            <a:normAutofit/>
          </a:bodyPr>
          <a:lstStyle/>
          <a:p>
            <a:r>
              <a:rPr lang="en-US" sz="4000" dirty="0"/>
              <a:t>Phase 2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958"/>
            <a:ext cx="7202103" cy="452966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Clr>
                <a:srgbClr val="0070C0"/>
              </a:buClr>
              <a:buNone/>
            </a:pPr>
            <a:r>
              <a:rPr lang="en-US" b="1" dirty="0"/>
              <a:t>Based on a remediation estimate, grant provides reimbursement and funding of up to $25,000 for:</a:t>
            </a:r>
          </a:p>
          <a:p>
            <a:pPr>
              <a:lnSpc>
                <a:spcPct val="110000"/>
              </a:lnSpc>
              <a:buClr>
                <a:srgbClr val="0070C0"/>
              </a:buClr>
            </a:pPr>
            <a:r>
              <a:rPr lang="en-US" sz="2200" dirty="0"/>
              <a:t>Professional design services to prepare plans to remove accessibility barriers as identified in the </a:t>
            </a:r>
            <a:r>
              <a:rPr lang="en-US" sz="2200" dirty="0" err="1"/>
              <a:t>CASp</a:t>
            </a:r>
            <a:r>
              <a:rPr lang="en-US" sz="2200" dirty="0"/>
              <a:t> Report and when a City permit is required.</a:t>
            </a:r>
          </a:p>
          <a:p>
            <a:pPr>
              <a:lnSpc>
                <a:spcPct val="110000"/>
              </a:lnSpc>
              <a:buClr>
                <a:srgbClr val="0070C0"/>
              </a:buClr>
            </a:pPr>
            <a:r>
              <a:rPr lang="en-US" sz="2200" dirty="0"/>
              <a:t>Construction and labor costs to remove accessibility barriers.</a:t>
            </a:r>
          </a:p>
          <a:p>
            <a:pPr>
              <a:lnSpc>
                <a:spcPct val="110000"/>
              </a:lnSpc>
              <a:buClr>
                <a:srgbClr val="0070C0"/>
              </a:buClr>
            </a:pPr>
            <a:r>
              <a:rPr lang="en-US" sz="2200" dirty="0"/>
              <a:t>Purchase and installation costs for accessible furniture, fixtures, and equipment.</a:t>
            </a:r>
          </a:p>
          <a:p>
            <a:pPr>
              <a:lnSpc>
                <a:spcPct val="110000"/>
              </a:lnSpc>
              <a:buClr>
                <a:srgbClr val="0070C0"/>
              </a:buClr>
            </a:pPr>
            <a:r>
              <a:rPr lang="en-US" sz="2200" dirty="0"/>
              <a:t>Initial </a:t>
            </a:r>
            <a:r>
              <a:rPr lang="en-US" sz="2200" dirty="0" err="1"/>
              <a:t>CASp</a:t>
            </a:r>
            <a:r>
              <a:rPr lang="en-US" sz="2200" dirty="0"/>
              <a:t> survey and report when a City permit is not required.</a:t>
            </a:r>
          </a:p>
          <a:p>
            <a:pPr>
              <a:lnSpc>
                <a:spcPct val="110000"/>
              </a:lnSpc>
              <a:buClr>
                <a:srgbClr val="0070C0"/>
              </a:buClr>
            </a:pPr>
            <a:r>
              <a:rPr lang="en-US" sz="2200" dirty="0"/>
              <a:t>Final </a:t>
            </a:r>
            <a:r>
              <a:rPr lang="en-US" sz="2200" dirty="0" err="1"/>
              <a:t>CASp</a:t>
            </a:r>
            <a:r>
              <a:rPr lang="en-US" sz="2200" dirty="0"/>
              <a:t> inspection after completion of accessibility remediation work.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51697" y="1128599"/>
            <a:ext cx="3888606" cy="6096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Century Gothic" panose="020B0502020202020204" pitchFamily="34" charset="0"/>
              </a:rPr>
              <a:t>www.sanjoseca.gov/ADAgrant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C3ADD6-FA10-2AC6-168F-249F26A5D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0984" y="2247491"/>
            <a:ext cx="3501016" cy="282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09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TM02900771[[fn=Slice]]</Template>
  <TotalTime>5003</TotalTime>
  <Words>1034</Words>
  <Application>Microsoft Office PowerPoint</Application>
  <PresentationFormat>Widescreen</PresentationFormat>
  <Paragraphs>125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Century Gothic</vt:lpstr>
      <vt:lpstr>Office Theme</vt:lpstr>
      <vt:lpstr>Disabled Access Compliance for Small Businesses: A City Grant Can Help</vt:lpstr>
      <vt:lpstr>Overview</vt:lpstr>
      <vt:lpstr>Small Business Ally Program</vt:lpstr>
      <vt:lpstr>Small Business Coaching Center Website</vt:lpstr>
      <vt:lpstr>PowerPoint Presentation</vt:lpstr>
      <vt:lpstr>Small Business Coaching Center Website</vt:lpstr>
      <vt:lpstr>Disability Access Improvement Grant</vt:lpstr>
      <vt:lpstr>Phase 1 Grants</vt:lpstr>
      <vt:lpstr>Phase 2 Grants</vt:lpstr>
      <vt:lpstr>Grant Criteria</vt:lpstr>
      <vt:lpstr>How to apply for a Phase 1 grant</vt:lpstr>
      <vt:lpstr>How to apply for a Phase 2 grant</vt:lpstr>
      <vt:lpstr>Additional Resources</vt:lpstr>
      <vt:lpstr>Common Questions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Ha, Shelley</dc:creator>
  <cp:lastModifiedBy>Wessling, Cheryl</cp:lastModifiedBy>
  <cp:revision>108</cp:revision>
  <cp:lastPrinted>2016-08-23T17:51:58Z</cp:lastPrinted>
  <dcterms:created xsi:type="dcterms:W3CDTF">2023-04-28T01:52:14Z</dcterms:created>
  <dcterms:modified xsi:type="dcterms:W3CDTF">2024-04-12T00:23:52Z</dcterms:modified>
</cp:coreProperties>
</file>