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2" r:id="rId5"/>
    <p:sldId id="393" r:id="rId6"/>
    <p:sldId id="395" r:id="rId7"/>
    <p:sldId id="386" r:id="rId8"/>
    <p:sldId id="381" r:id="rId9"/>
    <p:sldId id="369" r:id="rId10"/>
    <p:sldId id="403" r:id="rId11"/>
    <p:sldId id="394" r:id="rId12"/>
    <p:sldId id="387" r:id="rId13"/>
    <p:sldId id="418" r:id="rId14"/>
    <p:sldId id="401" r:id="rId15"/>
    <p:sldId id="388" r:id="rId16"/>
    <p:sldId id="402" r:id="rId17"/>
    <p:sldId id="417" r:id="rId18"/>
    <p:sldId id="383" r:id="rId19"/>
    <p:sldId id="268" r:id="rId20"/>
    <p:sldId id="379" r:id="rId21"/>
    <p:sldId id="415" r:id="rId22"/>
    <p:sldId id="269" r:id="rId23"/>
    <p:sldId id="41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38BB90-D820-4E3B-AA1A-560EC583AFA0}">
          <p14:sldIdLst>
            <p14:sldId id="262"/>
            <p14:sldId id="393"/>
            <p14:sldId id="395"/>
            <p14:sldId id="386"/>
            <p14:sldId id="381"/>
            <p14:sldId id="369"/>
            <p14:sldId id="403"/>
            <p14:sldId id="394"/>
            <p14:sldId id="387"/>
            <p14:sldId id="418"/>
            <p14:sldId id="401"/>
            <p14:sldId id="388"/>
            <p14:sldId id="402"/>
            <p14:sldId id="417"/>
            <p14:sldId id="383"/>
            <p14:sldId id="268"/>
            <p14:sldId id="379"/>
            <p14:sldId id="415"/>
            <p14:sldId id="269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5BFB2D-B367-A49B-B62C-195D7C3312F0}" name="Rodriguez, Vilcia" initials="RV" userId="S::vilcia.rodriguez@sanjoseca.gov::ea2ea700-f692-422b-93d1-8a1d33840ad0" providerId="AD"/>
  <p188:author id="{DFFB363A-EACE-F058-5DF0-BCCD1900D1B0}" name="Van Der Zweep, Cassandra" initials="VC" userId="S::cassandra.vanderzweep@sanjoseca.gov::5f386e3a-f37f-4ede-944a-47a425c8100c" providerId="AD"/>
  <p188:author id="{EE1BBD6D-ED3B-7E70-56B0-5660E8B3F0BD}" name="Arteaga-Carrasco, Maria" initials="AM" userId="S::maria.arteaga-carrasco@sanjoseca.gov::f5fbb56d-767d-4641-8c84-6c15e267db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15A22"/>
    <a:srgbClr val="FFFFFF"/>
    <a:srgbClr val="975485"/>
    <a:srgbClr val="FFE699"/>
    <a:srgbClr val="F5F5F5"/>
    <a:srgbClr val="F2F2F2"/>
    <a:srgbClr val="A6A6A6"/>
    <a:srgbClr val="00AEEF"/>
    <a:srgbClr val="586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283C5-3E57-8058-A49E-1FBF45686551}" v="10" dt="2024-04-19T21:58:38.899"/>
    <p1510:client id="{0C28D57B-1CE4-0C97-4042-F91698220FEE}" v="193" dt="2024-04-19T21:55:10.853"/>
    <p1510:client id="{2BA607EF-1159-4337-9A39-CD8BB09BEC39}" v="13" dt="2024-04-18T01:09:17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8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729BCF4-8DF8-4670-8EE5-96F249AFD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26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42BDE30-2281-41A7-9165-85DB473D468E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445AD0A-2342-49B2-BB52-7F1699FB9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1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4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latin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latin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latin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7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AD0A-2342-49B2-BB52-7F1699FB9B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4345"/>
            <a:ext cx="7287768" cy="2971800"/>
          </a:xfrm>
        </p:spPr>
        <p:txBody>
          <a:bodyPr anchor="b"/>
          <a:lstStyle>
            <a:lvl1pPr algn="l">
              <a:defRPr lang="en-US" sz="4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8100"/>
            <a:ext cx="7287768" cy="1655762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447A-B443-41E9-B869-49E3CFD8BA8A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2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B14C-B05B-4842-9970-AA25B6595C4D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5267-5DE8-494C-A4F9-20F7E9EF2D7C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75485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F15A22"/>
              </a:buClr>
              <a:defRPr/>
            </a:lvl3pPr>
            <a:lvl4pPr>
              <a:buClr>
                <a:schemeClr val="bg2">
                  <a:lumMod val="75000"/>
                </a:schemeClr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9E90-25D9-4AE1-ABE8-27AFB664700E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0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9493"/>
            <a:ext cx="10515600" cy="28527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192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94C8-1EDD-4773-AD1C-A09D94A51D4C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628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8628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4AB7-0574-4187-ABD2-0EB52997C9BB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E3CF-96BC-42CB-B509-A57EBED4B664}" type="datetime1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B962-C2CD-46B7-9B26-CA030ADBF302}" type="datetime1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8E47-0C38-4BFA-865F-B63E72CF1FCA}" type="datetime1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251C-BBAA-460B-A414-6DEFFF950727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EB62-C3D6-410E-B24B-9E7123597CB6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1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862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4B3A-C5A5-4F4F-A52C-C943280D3EDF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FF66A-F723-4C1D-9509-AB40D3FB9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7548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EE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joseca.gov/AD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sanjoseca.gov/AD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sanjoseca.gov/AD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sanjoseca.gov/AD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sanjoseca.gov/AD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sanjoseca.gov/ADU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sanjoseca.gov/home/showpublisheddocument/39048/637602363868370000" TargetMode="External"/><Relationship Id="rId7" Type="http://schemas.openxmlformats.org/officeDocument/2006/relationships/hyperlink" Target="http://www.sanjoseca.gov/BuildingBulletins" TargetMode="External"/><Relationship Id="rId2" Type="http://schemas.openxmlformats.org/officeDocument/2006/relationships/hyperlink" Target="https://bit.ly/ADUBuildingPlanRequire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njoseca.gov/home/showpublisheddocument/25943/637701644926070000" TargetMode="External"/><Relationship Id="rId5" Type="http://schemas.openxmlformats.org/officeDocument/2006/relationships/hyperlink" Target="https://www.sanjoseca.gov/business/development-services-permit-center/accessory-dwelling-units-adus/adu-fire-requirements-reducing-fire-risks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www.sanjoseca.gov/home/showpublisheddocument/75009/637602365703630000" TargetMode="External"/><Relationship Id="rId9" Type="http://schemas.openxmlformats.org/officeDocument/2006/relationships/hyperlink" Target="http://www.sanjoseca.gov/AD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Buildingpermits@sanjosec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nlinepermits@sanjoseca.gov" TargetMode="External"/><Relationship Id="rId5" Type="http://schemas.openxmlformats.org/officeDocument/2006/relationships/hyperlink" Target="https://www.sanjoseca.gov/business/development-services-permit-center/sjeplans-electronic-plan-submittal-review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du.ally@sanjoseca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joseca.gov/ADU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PWGeneralinfo@sanjoseca.gov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ZoningQuestions@sanjoseca.gov" TargetMode="External"/><Relationship Id="rId12" Type="http://schemas.openxmlformats.org/officeDocument/2006/relationships/hyperlink" Target="https://bit.ly/ADUBuildingPlanRequiremen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uildingCodeCompliance@sanjoseca.gov" TargetMode="External"/><Relationship Id="rId11" Type="http://schemas.openxmlformats.org/officeDocument/2006/relationships/hyperlink" Target="https://bit.ly/ADUUniversalChecklist" TargetMode="External"/><Relationship Id="rId5" Type="http://schemas.openxmlformats.org/officeDocument/2006/relationships/hyperlink" Target="mailto:FloodZoneInfo@sanjoseca.gov" TargetMode="External"/><Relationship Id="rId10" Type="http://schemas.openxmlformats.org/officeDocument/2006/relationships/hyperlink" Target="http://www.sanjoseca.gov/ADUs" TargetMode="External"/><Relationship Id="rId4" Type="http://schemas.openxmlformats.org/officeDocument/2006/relationships/hyperlink" Target="mailto:SJFDPermitsSpecialist@sanjoseca.gov" TargetMode="External"/><Relationship Id="rId9" Type="http://schemas.openxmlformats.org/officeDocument/2006/relationships/hyperlink" Target="mailto:InfoInspector@sanjosec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sanjoseca.gov/AD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sanjoseca.gov/AD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njoseca.gov/ADU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sanjoseca.gov/AD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joseca.gov/AD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5430" y="3716950"/>
            <a:ext cx="8839575" cy="31410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entury Gothic"/>
              </a:rPr>
              <a:t>Evento</a:t>
            </a:r>
            <a:r>
              <a:rPr lang="en-US" dirty="0">
                <a:latin typeface="Century Gothic"/>
              </a:rPr>
              <a:t> de Seguridad de </a:t>
            </a:r>
            <a:r>
              <a:rPr lang="en-US" dirty="0" err="1">
                <a:latin typeface="Century Gothic"/>
              </a:rPr>
              <a:t>Construcción</a:t>
            </a:r>
            <a:endParaRPr lang="en-US" dirty="0">
              <a:latin typeface="Century Gothic"/>
            </a:endParaRPr>
          </a:p>
          <a:p>
            <a:r>
              <a:rPr lang="en-US">
                <a:latin typeface="Century Gothic"/>
              </a:rPr>
              <a:t>2 de mayo de 2024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>
                <a:latin typeface="Century Gothic"/>
              </a:rPr>
              <a:t>Presentado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por</a:t>
            </a:r>
            <a:r>
              <a:rPr lang="en-US" dirty="0">
                <a:latin typeface="Century Gothic"/>
              </a:rPr>
              <a:t>:</a:t>
            </a:r>
            <a:br>
              <a:rPr lang="en-US" dirty="0">
                <a:latin typeface="Century Gothic"/>
              </a:rPr>
            </a:br>
            <a:r>
              <a:rPr lang="en-US" dirty="0">
                <a:latin typeface="Century Gothic"/>
              </a:rPr>
              <a:t>María Arteaga-Carrasco</a:t>
            </a:r>
            <a:br>
              <a:rPr lang="en-US" dirty="0">
                <a:latin typeface="Century Gothic"/>
              </a:rPr>
            </a:br>
            <a:r>
              <a:rPr lang="en-US" dirty="0" err="1">
                <a:latin typeface="Century Gothic"/>
              </a:rPr>
              <a:t>Aliada</a:t>
            </a:r>
            <a:r>
              <a:rPr lang="en-US" dirty="0">
                <a:latin typeface="Century Gothic"/>
              </a:rPr>
              <a:t> de San José ADU</a:t>
            </a:r>
            <a:endParaRPr lang="en-US" dirty="0"/>
          </a:p>
          <a:p>
            <a:endParaRPr lang="en-US" dirty="0">
              <a:latin typeface="Century Gothic"/>
            </a:endParaRPr>
          </a:p>
          <a:p>
            <a:endParaRPr lang="en-US" dirty="0"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196" y="4407325"/>
            <a:ext cx="1960512" cy="18204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8861" y="3574962"/>
            <a:ext cx="11479984" cy="137160"/>
            <a:chOff x="684212" y="3626448"/>
            <a:chExt cx="7278688" cy="137160"/>
          </a:xfrm>
        </p:grpSpPr>
        <p:sp>
          <p:nvSpPr>
            <p:cNvPr id="7" name="Rectangle 6"/>
            <p:cNvSpPr/>
            <p:nvPr userDrawn="1"/>
          </p:nvSpPr>
          <p:spPr>
            <a:xfrm>
              <a:off x="684212" y="3626448"/>
              <a:ext cx="2426229" cy="137157"/>
            </a:xfrm>
            <a:prstGeom prst="rect">
              <a:avLst/>
            </a:prstGeom>
            <a:solidFill>
              <a:srgbClr val="9754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 userDrawn="1"/>
          </p:nvSpPr>
          <p:spPr>
            <a:xfrm>
              <a:off x="5536671" y="3626451"/>
              <a:ext cx="2426229" cy="137157"/>
            </a:xfrm>
            <a:prstGeom prst="rect">
              <a:avLst/>
            </a:prstGeom>
            <a:solidFill>
              <a:srgbClr val="F15A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 userDrawn="1"/>
          </p:nvSpPr>
          <p:spPr>
            <a:xfrm>
              <a:off x="3110441" y="3626448"/>
              <a:ext cx="2426229" cy="137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577CE-4575-60DA-144A-C5AF2813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3FD0D69-99D2-566D-018E-4FA9465C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33" y="2210013"/>
            <a:ext cx="1106784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Consejos Útiles y Cambios de Código</a:t>
            </a:r>
            <a:r>
              <a:rPr kumimoji="0" lang="es-ES" altLang="en-US" sz="4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kumimoji="0" lang="es-E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Recientes para Proyectos ADU</a:t>
            </a:r>
            <a:endParaRPr kumimoji="0" lang="es-E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2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4076589B-0DEB-D14F-5BE2-51E765A9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3" y="294337"/>
            <a:ext cx="11721797" cy="97685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Comparación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de las Reglas de la Ciudad vs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Estatales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 -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Continuado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9E30E5-27D6-AE42-03BA-07B0D94AF623}"/>
              </a:ext>
            </a:extLst>
          </p:cNvPr>
          <p:cNvCxnSpPr>
            <a:cxnSpLocks/>
          </p:cNvCxnSpPr>
          <p:nvPr/>
        </p:nvCxnSpPr>
        <p:spPr>
          <a:xfrm>
            <a:off x="400297" y="1271189"/>
            <a:ext cx="11137749" cy="2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D87B11F-99EE-50CA-5C02-7C1C7D459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00330"/>
              </p:ext>
            </p:extLst>
          </p:nvPr>
        </p:nvGraphicFramePr>
        <p:xfrm>
          <a:off x="470203" y="1484567"/>
          <a:ext cx="10653763" cy="4236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561">
                  <a:extLst>
                    <a:ext uri="{9D8B030D-6E8A-4147-A177-3AD203B41FA5}">
                      <a16:colId xmlns:a16="http://schemas.microsoft.com/office/drawing/2014/main" val="3028088485"/>
                    </a:ext>
                  </a:extLst>
                </a:gridCol>
                <a:gridCol w="4024284">
                  <a:extLst>
                    <a:ext uri="{9D8B030D-6E8A-4147-A177-3AD203B41FA5}">
                      <a16:colId xmlns:a16="http://schemas.microsoft.com/office/drawing/2014/main" val="24141963"/>
                    </a:ext>
                  </a:extLst>
                </a:gridCol>
                <a:gridCol w="4234918">
                  <a:extLst>
                    <a:ext uri="{9D8B030D-6E8A-4147-A177-3AD203B41FA5}">
                      <a16:colId xmlns:a16="http://schemas.microsoft.com/office/drawing/2014/main" val="1135217952"/>
                    </a:ext>
                  </a:extLst>
                </a:gridCol>
              </a:tblGrid>
              <a:tr h="4187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ARTÍCULO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Código de CIUDAD 20.80.175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Código ESTATAL 20.80.176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2467"/>
                  </a:ext>
                </a:extLst>
              </a:tr>
              <a:tr h="3779108">
                <a:tc>
                  <a:txBody>
                    <a:bodyPr/>
                    <a:lstStyle/>
                    <a:p>
                      <a:r>
                        <a:rPr lang="en-US" dirty="0" err="1"/>
                        <a:t>Otros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Estándares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err="1"/>
                        <a:t>aplican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estándares</a:t>
                      </a:r>
                      <a:r>
                        <a:rPr lang="en-US" dirty="0"/>
                        <a:t> de </a:t>
                      </a:r>
                      <a:r>
                        <a:rPr lang="en-US" err="1"/>
                        <a:t>ubicación</a:t>
                      </a:r>
                      <a:r>
                        <a:rPr lang="en-US" dirty="0"/>
                        <a:t>/</a:t>
                      </a:r>
                      <a:r>
                        <a:rPr lang="en-US" err="1"/>
                        <a:t>ribereños</a:t>
                      </a:r>
                      <a:endParaRPr lang="en-US" dirty="0" err="1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err="1"/>
                        <a:t>Separación</a:t>
                      </a:r>
                      <a:r>
                        <a:rPr lang="en-US" dirty="0"/>
                        <a:t> de 6 pies entre </a:t>
                      </a:r>
                      <a:r>
                        <a:rPr lang="en-US" err="1"/>
                        <a:t>el</a:t>
                      </a:r>
                      <a:r>
                        <a:rPr lang="en-US" dirty="0"/>
                        <a:t> ADU </a:t>
                      </a:r>
                      <a:r>
                        <a:rPr lang="en-US" err="1"/>
                        <a:t>independiente</a:t>
                      </a:r>
                      <a:r>
                        <a:rPr lang="en-US" dirty="0"/>
                        <a:t> y la casa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b="1" dirty="0"/>
                        <a:t>Se </a:t>
                      </a:r>
                      <a:r>
                        <a:rPr lang="en-US" b="1" dirty="0" err="1"/>
                        <a:t>aplica</a:t>
                      </a:r>
                      <a:r>
                        <a:rPr lang="en-US" b="1" dirty="0"/>
                        <a:t> la Regla de </a:t>
                      </a:r>
                      <a:r>
                        <a:rPr lang="en-US" b="1" dirty="0" err="1"/>
                        <a:t>Cobertura</a:t>
                      </a:r>
                      <a:r>
                        <a:rPr lang="en-US" b="1" dirty="0"/>
                        <a:t> de la </a:t>
                      </a:r>
                      <a:r>
                        <a:rPr lang="en-US" b="1" dirty="0" err="1"/>
                        <a:t>Yarda</a:t>
                      </a:r>
                      <a:r>
                        <a:rPr lang="en-US" b="1" dirty="0"/>
                        <a:t> de </a:t>
                      </a:r>
                      <a:r>
                        <a:rPr lang="en-US" b="1" dirty="0" err="1"/>
                        <a:t>atras</a:t>
                      </a:r>
                      <a:r>
                        <a:rPr lang="en-US" b="1" dirty="0"/>
                        <a:t>:</a:t>
                      </a:r>
                      <a:endParaRPr lang="en-US" b="0"/>
                    </a:p>
                    <a:p>
                      <a:pPr lvl="0">
                        <a:buNone/>
                      </a:pPr>
                      <a:r>
                        <a:rPr lang="en-US" dirty="0"/>
                        <a:t>Las </a:t>
                      </a:r>
                      <a:r>
                        <a:rPr lang="en-US" dirty="0" err="1"/>
                        <a:t>estructuras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accesorias</a:t>
                      </a:r>
                      <a:r>
                        <a:rPr lang="en-US" dirty="0"/>
                        <a:t> y ADU no </a:t>
                      </a:r>
                      <a:r>
                        <a:rPr lang="en-US" dirty="0" err="1"/>
                        <a:t>puden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cubrir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más</a:t>
                      </a:r>
                      <a:r>
                        <a:rPr lang="en-US" dirty="0"/>
                        <a:t> del 40% de la </a:t>
                      </a:r>
                      <a:r>
                        <a:rPr lang="en-US" dirty="0" err="1"/>
                        <a:t>yarda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atras</a:t>
                      </a:r>
                      <a:r>
                        <a:rPr lang="en-US" dirty="0"/>
                        <a:t> O 800 pies </a:t>
                      </a:r>
                      <a:r>
                        <a:rPr lang="en-US" dirty="0" err="1"/>
                        <a:t>cuadrados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minimo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independientemente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Minimo</a:t>
                      </a:r>
                      <a:r>
                        <a:rPr lang="en-US" dirty="0"/>
                        <a:t> 800 pies </a:t>
                      </a:r>
                      <a:r>
                        <a:rPr lang="en-US" err="1"/>
                        <a:t>cuadrados</a:t>
                      </a:r>
                      <a:r>
                        <a:rPr lang="en-US" dirty="0"/>
                        <a:t> ADU </a:t>
                      </a:r>
                      <a:r>
                        <a:rPr lang="en-US" err="1"/>
                        <a:t>siempre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está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permitido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6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20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E60CCC-7CA2-4DAD-980C-8CDBC8BD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55" y="46064"/>
            <a:ext cx="10902043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Escena</a:t>
            </a:r>
            <a:r>
              <a:rPr lang="en-US" sz="4000" b="1" dirty="0">
                <a:latin typeface="Century Gothic"/>
              </a:rPr>
              <a:t> #1: 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1 ADU + 1 JADU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9294C0-D802-B31D-0A1E-612EE1DA2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884218"/>
            <a:ext cx="7278255" cy="3897687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>
                <a:latin typeface="Calibri "/>
              </a:rPr>
              <a:t>Se </a:t>
            </a:r>
            <a:r>
              <a:rPr lang="en-US" dirty="0" err="1">
                <a:latin typeface="Calibri "/>
              </a:rPr>
              <a:t>permite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por</a:t>
            </a:r>
            <a:r>
              <a:rPr lang="en-US" dirty="0">
                <a:latin typeface="Calibri "/>
              </a:rPr>
              <a:t> las </a:t>
            </a:r>
            <a:r>
              <a:rPr lang="en-US" dirty="0" err="1">
                <a:latin typeface="Calibri "/>
              </a:rPr>
              <a:t>reglas</a:t>
            </a:r>
            <a:r>
              <a:rPr lang="en-US" dirty="0">
                <a:latin typeface="Calibri "/>
              </a:rPr>
              <a:t> de la Ciudad y </a:t>
            </a:r>
            <a:r>
              <a:rPr lang="en-US" dirty="0" err="1">
                <a:latin typeface="Calibri "/>
              </a:rPr>
              <a:t>Estatal</a:t>
            </a:r>
            <a:r>
              <a:rPr lang="en-US" dirty="0">
                <a:latin typeface="Calibri "/>
              </a:rPr>
              <a:t>. </a:t>
            </a:r>
          </a:p>
          <a:p>
            <a:pPr marL="342900" lvl="1" indent="-342900"/>
            <a:r>
              <a:rPr lang="en-US" dirty="0">
                <a:latin typeface="Calibri "/>
              </a:rPr>
              <a:t>Ciudad: </a:t>
            </a:r>
            <a:r>
              <a:rPr lang="en-US" dirty="0" err="1">
                <a:latin typeface="Calibri "/>
              </a:rPr>
              <a:t>unidad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independiente</a:t>
            </a:r>
            <a:r>
              <a:rPr lang="en-US" dirty="0">
                <a:latin typeface="Calibri "/>
              </a:rPr>
              <a:t> mas </a:t>
            </a:r>
            <a:r>
              <a:rPr lang="en-US" dirty="0" err="1">
                <a:latin typeface="Calibri "/>
              </a:rPr>
              <a:t>grande</a:t>
            </a:r>
            <a:r>
              <a:rPr lang="en-US" dirty="0">
                <a:latin typeface="Calibri "/>
              </a:rPr>
              <a:t>; </a:t>
            </a:r>
            <a:r>
              <a:rPr lang="en-US" dirty="0" err="1">
                <a:latin typeface="Calibri "/>
              </a:rPr>
              <a:t>menos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separaciónes</a:t>
            </a:r>
            <a:r>
              <a:rPr lang="en-US" dirty="0">
                <a:latin typeface="Calibri "/>
              </a:rPr>
              <a:t>.</a:t>
            </a:r>
          </a:p>
          <a:p>
            <a:pPr marL="342900" lvl="1" indent="-342900"/>
            <a:r>
              <a:rPr lang="en-US" dirty="0" err="1">
                <a:latin typeface="Calibri "/>
              </a:rPr>
              <a:t>Estatal</a:t>
            </a:r>
            <a:r>
              <a:rPr lang="en-US" dirty="0">
                <a:latin typeface="Calibri "/>
              </a:rPr>
              <a:t>: Más </a:t>
            </a:r>
            <a:r>
              <a:rPr lang="en-US" dirty="0" err="1">
                <a:latin typeface="Calibri "/>
              </a:rPr>
              <a:t>flexibilidad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en</a:t>
            </a:r>
            <a:r>
              <a:rPr lang="en-US" dirty="0">
                <a:latin typeface="Calibri "/>
              </a:rPr>
              <a:t> la </a:t>
            </a:r>
            <a:r>
              <a:rPr lang="en-US" dirty="0" err="1">
                <a:latin typeface="Calibri "/>
              </a:rPr>
              <a:t>colocación</a:t>
            </a:r>
            <a:r>
              <a:rPr lang="en-US" dirty="0">
                <a:latin typeface="Calibri "/>
              </a:rPr>
              <a:t>.</a:t>
            </a:r>
          </a:p>
          <a:p>
            <a:pPr marL="342900" lvl="1" indent="-342900"/>
            <a:r>
              <a:rPr lang="en-US" dirty="0">
                <a:latin typeface="Calibri "/>
              </a:rPr>
              <a:t>Si es </a:t>
            </a:r>
            <a:r>
              <a:rPr lang="en-US" dirty="0" err="1">
                <a:latin typeface="Calibri "/>
              </a:rPr>
              <a:t>histórico</a:t>
            </a:r>
            <a:r>
              <a:rPr lang="en-US" dirty="0">
                <a:latin typeface="Calibri "/>
              </a:rPr>
              <a:t>, las </a:t>
            </a:r>
            <a:r>
              <a:rPr lang="en-US" dirty="0" err="1">
                <a:latin typeface="Calibri "/>
              </a:rPr>
              <a:t>reglas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estatales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tienen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menos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restricciones</a:t>
            </a:r>
            <a:r>
              <a:rPr lang="en-US" dirty="0">
                <a:latin typeface="Calibri "/>
              </a:rPr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19B321-225E-AFAF-0952-25590D685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609" y="-20548"/>
            <a:ext cx="3961232" cy="68051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C340A2-D251-1218-38DC-13FCCA087A61}"/>
              </a:ext>
            </a:extLst>
          </p:cNvPr>
          <p:cNvCxnSpPr>
            <a:cxnSpLocks/>
          </p:cNvCxnSpPr>
          <p:nvPr/>
        </p:nvCxnSpPr>
        <p:spPr>
          <a:xfrm>
            <a:off x="406400" y="1004448"/>
            <a:ext cx="6927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77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E60CCC-7CA2-4DAD-980C-8CDBC8BD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81" y="35090"/>
            <a:ext cx="1163098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Escena</a:t>
            </a:r>
            <a:r>
              <a:rPr lang="en-US" sz="4000" b="1" dirty="0">
                <a:latin typeface="Century Gothic"/>
              </a:rPr>
              <a:t> #2: 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2 ADUs + 1 JADU</a:t>
            </a:r>
            <a:endParaRPr lang="en-US" sz="4000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25" y="1992349"/>
            <a:ext cx="7833775" cy="36789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1" indent="0">
              <a:buNone/>
            </a:pPr>
            <a:r>
              <a:rPr lang="en-US" dirty="0" err="1"/>
              <a:t>Sólo</a:t>
            </a:r>
            <a:r>
              <a:rPr lang="en-US" dirty="0"/>
              <a:t> las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estatales</a:t>
            </a:r>
            <a:r>
              <a:rPr lang="en-US" dirty="0"/>
              <a:t> lo </a:t>
            </a:r>
            <a:r>
              <a:rPr lang="en-US" dirty="0" err="1"/>
              <a:t>permiten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estructura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o </a:t>
            </a:r>
            <a:r>
              <a:rPr lang="en-US" dirty="0" err="1"/>
              <a:t>espacio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 para </a:t>
            </a:r>
            <a:r>
              <a:rPr lang="en-US" dirty="0" err="1"/>
              <a:t>convertir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800 pies </a:t>
            </a:r>
            <a:r>
              <a:rPr lang="en-US" dirty="0" err="1"/>
              <a:t>cuadrados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para un nuevo ADU </a:t>
            </a:r>
            <a:r>
              <a:rPr lang="en-US" dirty="0" err="1"/>
              <a:t>independiente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 hay </a:t>
            </a:r>
            <a:r>
              <a:rPr lang="en-US" dirty="0" err="1"/>
              <a:t>máximo</a:t>
            </a:r>
            <a:r>
              <a:rPr lang="en-US" dirty="0"/>
              <a:t> de pies </a:t>
            </a:r>
            <a:r>
              <a:rPr lang="en-US" dirty="0" err="1"/>
              <a:t>cuadrados</a:t>
            </a:r>
            <a:r>
              <a:rPr lang="en-US" dirty="0"/>
              <a:t> para la </a:t>
            </a:r>
            <a:r>
              <a:rPr lang="en-US" dirty="0" err="1"/>
              <a:t>unidad</a:t>
            </a:r>
            <a:r>
              <a:rPr lang="en-US" dirty="0"/>
              <a:t> </a:t>
            </a:r>
            <a:r>
              <a:rPr lang="en-US" dirty="0" err="1"/>
              <a:t>convertida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NOTA: 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Si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el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ADU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existente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mide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801 pies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cuadrados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o 19 pies de alto, no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puede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optar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por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construir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o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convertir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otro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ADU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ni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utilizar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el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subsidio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estatal</a:t>
            </a:r>
            <a:r>
              <a:rPr lang="en-US" sz="2400" b="0" dirty="0">
                <a:solidFill>
                  <a:schemeClr val="tx1"/>
                </a:solidFill>
                <a:latin typeface="+mn-lt"/>
                <a:ea typeface="Calibri" panose="020F0502020204030204"/>
                <a:cs typeface="Calibri" panose="020F0502020204030204"/>
              </a:rPr>
              <a:t>.</a:t>
            </a:r>
            <a:endParaRPr lang="en-US" sz="2400" b="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89FA9-5538-3600-0C49-73A75E76B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501" y="35090"/>
            <a:ext cx="4249970" cy="661798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4F988B-4372-792D-F35F-D8D0E2A65DEC}"/>
              </a:ext>
            </a:extLst>
          </p:cNvPr>
          <p:cNvCxnSpPr>
            <a:cxnSpLocks/>
          </p:cNvCxnSpPr>
          <p:nvPr/>
        </p:nvCxnSpPr>
        <p:spPr>
          <a:xfrm>
            <a:off x="686625" y="1087572"/>
            <a:ext cx="7108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7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96" y="1595634"/>
            <a:ext cx="6508504" cy="3319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en-US" dirty="0"/>
              <a:t>Bajo </a:t>
            </a:r>
            <a:r>
              <a:rPr lang="en-US" dirty="0" err="1"/>
              <a:t>subsidio</a:t>
            </a:r>
            <a:r>
              <a:rPr lang="en-US" dirty="0"/>
              <a:t> </a:t>
            </a:r>
            <a:r>
              <a:rPr lang="en-US" dirty="0" err="1"/>
              <a:t>Estatal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800 pies </a:t>
            </a:r>
            <a:r>
              <a:rPr lang="en-US" dirty="0" err="1"/>
              <a:t>cuadrados</a:t>
            </a:r>
            <a:r>
              <a:rPr lang="en-US" dirty="0"/>
              <a:t> de ADU.</a:t>
            </a:r>
          </a:p>
          <a:p>
            <a:pPr lvl="1"/>
            <a:r>
              <a:rPr lang="en-US" dirty="0"/>
              <a:t>Para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subsidio</a:t>
            </a:r>
            <a:r>
              <a:rPr lang="en-US" dirty="0"/>
              <a:t> </a:t>
            </a:r>
            <a:r>
              <a:rPr lang="en-US" dirty="0" err="1"/>
              <a:t>estatal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escenario</a:t>
            </a:r>
            <a:r>
              <a:rPr lang="en-US" dirty="0"/>
              <a:t>, </a:t>
            </a:r>
            <a:r>
              <a:rPr lang="en-US" dirty="0" err="1"/>
              <a:t>debe</a:t>
            </a:r>
            <a:r>
              <a:rPr lang="en-US" dirty="0"/>
              <a:t> ser la </a:t>
            </a:r>
            <a:r>
              <a:rPr lang="en-US" dirty="0" err="1"/>
              <a:t>única</a:t>
            </a:r>
            <a:r>
              <a:rPr lang="en-US" dirty="0"/>
              <a:t> </a:t>
            </a:r>
            <a:r>
              <a:rPr lang="en-US" dirty="0" err="1"/>
              <a:t>opción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retranqueo</a:t>
            </a:r>
            <a:r>
              <a:rPr lang="en-US" dirty="0"/>
              <a:t> frontal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13D0E553-14D9-73AC-ACA9-6DB53A12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24" y="173117"/>
            <a:ext cx="10648308" cy="963936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Escena</a:t>
            </a:r>
            <a:r>
              <a:rPr lang="en-US" sz="4000" b="1" dirty="0">
                <a:latin typeface="Century Gothic"/>
              </a:rPr>
              <a:t> #3: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Lote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Pequeño</a:t>
            </a:r>
            <a:endParaRPr lang="en-US" sz="40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27C4D-BCC1-BC57-7AD2-7D73B5F0B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859" y="654930"/>
            <a:ext cx="5221981" cy="553183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D1FD0-69C5-5F37-8E41-FE40F7D70071}"/>
              </a:ext>
            </a:extLst>
          </p:cNvPr>
          <p:cNvCxnSpPr>
            <a:cxnSpLocks/>
          </p:cNvCxnSpPr>
          <p:nvPr/>
        </p:nvCxnSpPr>
        <p:spPr>
          <a:xfrm>
            <a:off x="501896" y="995212"/>
            <a:ext cx="6094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57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0" y="1958109"/>
            <a:ext cx="12192000" cy="2161308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latin typeface="Century Gothic"/>
              </a:rPr>
            </a:br>
            <a:r>
              <a:rPr lang="en-US" b="1" dirty="0" err="1">
                <a:latin typeface="Century Gothic"/>
              </a:rPr>
              <a:t>Consejos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Útiles</a:t>
            </a:r>
            <a:br>
              <a:rPr lang="en-US" b="1" dirty="0">
                <a:latin typeface="Century Gothic"/>
              </a:rPr>
            </a:br>
            <a:r>
              <a:rPr lang="en-US" b="1" dirty="0">
                <a:latin typeface="Century Gothic"/>
              </a:rPr>
              <a:t>para </a:t>
            </a:r>
            <a:r>
              <a:rPr lang="en-US" b="1" dirty="0" err="1">
                <a:latin typeface="Century Gothic"/>
              </a:rPr>
              <a:t>su</a:t>
            </a:r>
            <a:r>
              <a:rPr lang="en-US" b="1" dirty="0">
                <a:latin typeface="Century Gothic"/>
              </a:rPr>
              <a:t> Proyecto ADU</a:t>
            </a:r>
            <a:endParaRPr lang="en-US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9F543D-B8E7-D9A0-AD5A-562E5115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63ABB0-4878-8034-8F72-AFB57A10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Segoe UI" panose="020B0502040204020203" pitchFamily="34" charset="0"/>
              </a:rPr>
              <a:t>To: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0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59" y="1247986"/>
            <a:ext cx="6942613" cy="4616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dirty="0" err="1"/>
              <a:t>Búsqueda</a:t>
            </a:r>
            <a:r>
              <a:rPr lang="en-US" dirty="0"/>
              <a:t> de </a:t>
            </a:r>
            <a:r>
              <a:rPr lang="en-US" dirty="0" err="1"/>
              <a:t>propiedades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sccassessor.org    </a:t>
            </a:r>
            <a:endParaRPr lang="en-US" b="1" dirty="0"/>
          </a:p>
          <a:p>
            <a:endParaRPr lang="en-US" dirty="0">
              <a:latin typeface="Century Gothic"/>
            </a:endParaRPr>
          </a:p>
          <a:p>
            <a:endParaRPr lang="en-US" dirty="0">
              <a:latin typeface="Century Gothic"/>
            </a:endParaRPr>
          </a:p>
          <a:p>
            <a:pPr lvl="1"/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39F450-3836-1779-60BA-122168258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770" y="2460617"/>
            <a:ext cx="5703070" cy="36031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A09E91-716F-C7CA-8EB0-BDFEF4444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68" y="2692376"/>
            <a:ext cx="4956774" cy="3253358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7A04ADA6-60B1-5C5B-6902-8FD0FA90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8" y="200246"/>
            <a:ext cx="10468099" cy="7960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latin typeface="Century Gothic"/>
              </a:rPr>
              <a:t>Consejo</a:t>
            </a:r>
            <a:r>
              <a:rPr lang="en-US" b="1" dirty="0">
                <a:latin typeface="Century Gothic"/>
              </a:rPr>
              <a:t> </a:t>
            </a:r>
            <a:r>
              <a:rPr lang="en-US" sz="3200" b="1" dirty="0">
                <a:latin typeface="Century Gothic"/>
              </a:rPr>
              <a:t>#1: </a:t>
            </a:r>
            <a:r>
              <a:rPr lang="en-US" sz="3200" b="1" dirty="0" err="1">
                <a:solidFill>
                  <a:srgbClr val="0070C0"/>
                </a:solidFill>
                <a:latin typeface="Century Gothic"/>
              </a:rPr>
              <a:t>Confirme</a:t>
            </a:r>
            <a:r>
              <a:rPr lang="en-US" sz="3200" b="1" dirty="0">
                <a:solidFill>
                  <a:srgbClr val="0070C0"/>
                </a:solidFill>
                <a:latin typeface="Century Gothic"/>
              </a:rPr>
              <a:t> que la </a:t>
            </a:r>
            <a:r>
              <a:rPr lang="en-US" sz="3200" b="1" dirty="0" err="1">
                <a:solidFill>
                  <a:srgbClr val="0070C0"/>
                </a:solidFill>
                <a:latin typeface="Century Gothic"/>
              </a:rPr>
              <a:t>Propiedad</a:t>
            </a:r>
            <a:r>
              <a:rPr lang="en-US" sz="32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entury Gothic"/>
              </a:rPr>
              <a:t>esté</a:t>
            </a:r>
            <a:r>
              <a:rPr lang="en-US" sz="32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entury Gothic"/>
              </a:rPr>
              <a:t>en</a:t>
            </a:r>
            <a:r>
              <a:rPr lang="en-US" sz="3200" b="1" dirty="0">
                <a:solidFill>
                  <a:srgbClr val="0070C0"/>
                </a:solidFill>
                <a:latin typeface="Century Gothic"/>
              </a:rPr>
              <a:t> San José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329068-0781-8682-295D-D196378FF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3650" y="1719045"/>
            <a:ext cx="5494866" cy="60474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772257-3891-DB8D-056F-D88A8B73D307}"/>
              </a:ext>
            </a:extLst>
          </p:cNvPr>
          <p:cNvCxnSpPr>
            <a:cxnSpLocks/>
          </p:cNvCxnSpPr>
          <p:nvPr/>
        </p:nvCxnSpPr>
        <p:spPr>
          <a:xfrm flipV="1">
            <a:off x="723569" y="996284"/>
            <a:ext cx="10855406" cy="8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5236FA-A4F9-9362-3E31-78613949CEBC}"/>
              </a:ext>
            </a:extLst>
          </p:cNvPr>
          <p:cNvSpPr txBox="1"/>
          <p:nvPr/>
        </p:nvSpPr>
        <p:spPr>
          <a:xfrm>
            <a:off x="166159" y="1650917"/>
            <a:ext cx="50035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AEEF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Área</a:t>
            </a:r>
            <a:r>
              <a:rPr lang="en-US" sz="2400" dirty="0"/>
              <a:t> de Tasa de </a:t>
            </a:r>
            <a:r>
              <a:rPr lang="en-US" sz="2400" dirty="0" err="1"/>
              <a:t>Impuestos</a:t>
            </a:r>
            <a:r>
              <a:rPr lang="en-US" sz="2400" dirty="0"/>
              <a:t>: </a:t>
            </a:r>
            <a:r>
              <a:rPr lang="en-US" sz="2400" b="1" dirty="0"/>
              <a:t>017</a:t>
            </a:r>
          </a:p>
        </p:txBody>
      </p:sp>
    </p:spTree>
    <p:extLst>
      <p:ext uri="{BB962C8B-B14F-4D97-AF65-F5344CB8AC3E}">
        <p14:creationId xmlns:p14="http://schemas.microsoft.com/office/powerpoint/2010/main" val="38402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69" y="1357993"/>
            <a:ext cx="7022178" cy="48820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Le </a:t>
            </a:r>
            <a:r>
              <a:rPr lang="en-US" sz="2400" dirty="0" err="1"/>
              <a:t>ayuda</a:t>
            </a:r>
            <a:r>
              <a:rPr lang="en-US" sz="2400" dirty="0"/>
              <a:t> a </a:t>
            </a:r>
            <a:r>
              <a:rPr lang="en-US" sz="2400" dirty="0" err="1"/>
              <a:t>ver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requisitos</a:t>
            </a:r>
            <a:r>
              <a:rPr lang="en-US" sz="2400" dirty="0"/>
              <a:t> del </a:t>
            </a:r>
            <a:r>
              <a:rPr lang="en-US" sz="2400" dirty="0" err="1"/>
              <a:t>proyecto</a:t>
            </a:r>
            <a:r>
              <a:rPr lang="en-US" sz="2400" dirty="0"/>
              <a:t>:</a:t>
            </a:r>
          </a:p>
          <a:p>
            <a:r>
              <a:rPr lang="en-US" sz="2200" b="1" dirty="0"/>
              <a:t>Tipo de Vecindad (</a:t>
            </a:r>
            <a:r>
              <a:rPr lang="en-US" sz="2200" b="1" dirty="0" err="1"/>
              <a:t>Zonificación</a:t>
            </a:r>
            <a:r>
              <a:rPr lang="en-US" sz="2200" b="1" dirty="0"/>
              <a:t>) – </a:t>
            </a:r>
            <a:r>
              <a:rPr lang="en-US" sz="2200" dirty="0"/>
              <a:t>vecindad </a:t>
            </a:r>
            <a:r>
              <a:rPr lang="en-US" sz="2200" dirty="0" err="1"/>
              <a:t>céntrico</a:t>
            </a:r>
            <a:r>
              <a:rPr lang="en-US" sz="2200" dirty="0"/>
              <a:t> o </a:t>
            </a:r>
            <a:r>
              <a:rPr lang="en-US" sz="2200" dirty="0" err="1"/>
              <a:t>mixto</a:t>
            </a:r>
            <a:r>
              <a:rPr lang="en-US" sz="2200" dirty="0"/>
              <a:t>, </a:t>
            </a:r>
            <a:r>
              <a:rPr lang="en-US" sz="2200" dirty="0" err="1"/>
              <a:t>residencial</a:t>
            </a:r>
            <a:r>
              <a:rPr lang="en-US" sz="2200" dirty="0"/>
              <a:t>, pueblo </a:t>
            </a:r>
            <a:r>
              <a:rPr lang="en-US" sz="2200" dirty="0" err="1"/>
              <a:t>urbano</a:t>
            </a:r>
            <a:r>
              <a:rPr lang="en-US" sz="2200" dirty="0"/>
              <a:t>, </a:t>
            </a:r>
            <a:r>
              <a:rPr lang="en-US" sz="2200" dirty="0" err="1"/>
              <a:t>residencial</a:t>
            </a:r>
            <a:r>
              <a:rPr lang="en-US" sz="2200" dirty="0"/>
              <a:t> rural, etc.</a:t>
            </a:r>
          </a:p>
          <a:p>
            <a:r>
              <a:rPr lang="en-US" sz="2200" b="1" dirty="0" err="1"/>
              <a:t>Designación</a:t>
            </a:r>
            <a:r>
              <a:rPr lang="en-US" sz="2200" b="1" dirty="0"/>
              <a:t> de </a:t>
            </a:r>
            <a:r>
              <a:rPr lang="en-US" sz="2200" b="1" dirty="0" err="1"/>
              <a:t>Propiedad</a:t>
            </a:r>
            <a:r>
              <a:rPr lang="en-US" sz="2200" b="1" dirty="0"/>
              <a:t> – </a:t>
            </a:r>
            <a:r>
              <a:rPr lang="en-US" sz="2200" dirty="0"/>
              <a:t>zona de </a:t>
            </a:r>
            <a:r>
              <a:rPr lang="en-US" sz="2200" dirty="0" err="1"/>
              <a:t>inundación</a:t>
            </a:r>
            <a:r>
              <a:rPr lang="en-US" sz="2200" dirty="0"/>
              <a:t>, </a:t>
            </a:r>
            <a:r>
              <a:rPr lang="en-US" sz="2200" dirty="0" err="1"/>
              <a:t>propiedad</a:t>
            </a:r>
            <a:r>
              <a:rPr lang="en-US" sz="2200" dirty="0"/>
              <a:t> </a:t>
            </a:r>
            <a:r>
              <a:rPr lang="en-US" sz="2200" dirty="0" err="1"/>
              <a:t>histórica</a:t>
            </a:r>
            <a:r>
              <a:rPr lang="en-US" sz="2200" dirty="0"/>
              <a:t>, </a:t>
            </a:r>
            <a:r>
              <a:rPr lang="en-US" sz="2200" dirty="0" err="1"/>
              <a:t>servidumbres</a:t>
            </a:r>
            <a:r>
              <a:rPr lang="en-US" sz="2200" dirty="0"/>
              <a:t>, </a:t>
            </a:r>
            <a:r>
              <a:rPr lang="en-US" sz="2200" dirty="0" err="1"/>
              <a:t>riesgos</a:t>
            </a:r>
            <a:r>
              <a:rPr lang="en-US" sz="2200" dirty="0"/>
              <a:t> </a:t>
            </a:r>
            <a:r>
              <a:rPr lang="en-US" sz="2200" dirty="0" err="1"/>
              <a:t>geológicos</a:t>
            </a:r>
            <a:r>
              <a:rPr lang="en-US" sz="2200" dirty="0"/>
              <a:t>, </a:t>
            </a:r>
            <a:r>
              <a:rPr lang="en-US" sz="2200" dirty="0" err="1"/>
              <a:t>riesgos</a:t>
            </a:r>
            <a:r>
              <a:rPr lang="en-US" sz="2200" dirty="0"/>
              <a:t> </a:t>
            </a:r>
            <a:r>
              <a:rPr lang="en-US" sz="2200" dirty="0" err="1"/>
              <a:t>sísmicos</a:t>
            </a:r>
            <a:r>
              <a:rPr lang="en-US" sz="2200" dirty="0"/>
              <a:t>, etc.</a:t>
            </a:r>
          </a:p>
          <a:p>
            <a:r>
              <a:rPr lang="en-US" sz="2200" b="1" dirty="0" err="1"/>
              <a:t>Estándares</a:t>
            </a:r>
            <a:r>
              <a:rPr lang="en-US" sz="2200" b="1" dirty="0"/>
              <a:t> de Desarrollo- </a:t>
            </a:r>
            <a:r>
              <a:rPr lang="en-US" sz="2200" dirty="0" err="1"/>
              <a:t>tamaño</a:t>
            </a:r>
            <a:r>
              <a:rPr lang="en-US" sz="2200" dirty="0"/>
              <a:t> de ADU, </a:t>
            </a:r>
            <a:r>
              <a:rPr lang="en-US" sz="2200" dirty="0" err="1"/>
              <a:t>altura</a:t>
            </a:r>
            <a:r>
              <a:rPr lang="en-US" sz="2200" dirty="0"/>
              <a:t>, </a:t>
            </a:r>
            <a:r>
              <a:rPr lang="en-US" sz="2200" dirty="0" err="1"/>
              <a:t>separaciones</a:t>
            </a:r>
            <a:r>
              <a:rPr lang="en-US" sz="2200" dirty="0"/>
              <a:t>, etc.</a:t>
            </a:r>
          </a:p>
          <a:p>
            <a:r>
              <a:rPr lang="en-US" sz="2200" b="1" dirty="0" err="1"/>
              <a:t>Seguridad</a:t>
            </a:r>
            <a:r>
              <a:rPr lang="en-US" sz="2200" b="1" dirty="0"/>
              <a:t> contra </a:t>
            </a:r>
            <a:r>
              <a:rPr lang="en-US" sz="2200" b="1" dirty="0" err="1"/>
              <a:t>Incendios</a:t>
            </a:r>
            <a:r>
              <a:rPr lang="en-US" sz="2200" b="1" dirty="0"/>
              <a:t> y </a:t>
            </a:r>
            <a:r>
              <a:rPr lang="en-US" sz="2200" b="1" dirty="0" err="1"/>
              <a:t>Acceso</a:t>
            </a:r>
            <a:r>
              <a:rPr lang="en-US" sz="2200" b="1" dirty="0"/>
              <a:t> de </a:t>
            </a:r>
            <a:r>
              <a:rPr lang="en-US" sz="2200" b="1" dirty="0" err="1"/>
              <a:t>Emergencia</a:t>
            </a:r>
            <a:r>
              <a:rPr lang="en-US" sz="2200" b="1" dirty="0"/>
              <a:t> – </a:t>
            </a:r>
            <a:r>
              <a:rPr lang="en-US" sz="2200" dirty="0" err="1"/>
              <a:t>Proximidad</a:t>
            </a:r>
            <a:r>
              <a:rPr lang="en-US" sz="2200" dirty="0"/>
              <a:t> a </a:t>
            </a:r>
            <a:r>
              <a:rPr lang="en-US" sz="2200" dirty="0" err="1"/>
              <a:t>hidrantes</a:t>
            </a:r>
            <a:r>
              <a:rPr lang="en-US" sz="2200" dirty="0"/>
              <a:t> y </a:t>
            </a:r>
            <a:r>
              <a:rPr lang="en-US" sz="2200" dirty="0" err="1"/>
              <a:t>flujo</a:t>
            </a:r>
            <a:r>
              <a:rPr lang="en-US" sz="2200" dirty="0"/>
              <a:t> de </a:t>
            </a:r>
            <a:r>
              <a:rPr lang="en-US" sz="2200" dirty="0" err="1"/>
              <a:t>agua</a:t>
            </a:r>
            <a:r>
              <a:rPr lang="en-US" sz="2200" dirty="0"/>
              <a:t>, </a:t>
            </a:r>
            <a:r>
              <a:rPr lang="en-US" sz="2200" dirty="0" err="1"/>
              <a:t>rociadores</a:t>
            </a:r>
            <a:r>
              <a:rPr lang="en-US" sz="2200" dirty="0"/>
              <a:t> contra </a:t>
            </a:r>
            <a:r>
              <a:rPr lang="en-US" sz="2200" dirty="0" err="1"/>
              <a:t>incendios</a:t>
            </a:r>
            <a:r>
              <a:rPr lang="en-US" sz="2200" dirty="0"/>
              <a:t>, etc.</a:t>
            </a:r>
          </a:p>
          <a:p>
            <a:pPr marL="0" indent="0">
              <a:buNone/>
            </a:pP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dirty="0">
                <a:solidFill>
                  <a:srgbClr val="C00000"/>
                </a:solidFill>
              </a:rPr>
              <a:t>*</a:t>
            </a:r>
            <a:r>
              <a:rPr lang="en-US" sz="2200" i="1" dirty="0">
                <a:solidFill>
                  <a:srgbClr val="C00000"/>
                </a:solidFill>
              </a:rPr>
              <a:t>La </a:t>
            </a:r>
            <a:r>
              <a:rPr lang="en-US" sz="2200" i="1" dirty="0" err="1">
                <a:solidFill>
                  <a:srgbClr val="C00000"/>
                </a:solidFill>
              </a:rPr>
              <a:t>actualización</a:t>
            </a:r>
            <a:r>
              <a:rPr lang="en-US" sz="2200" i="1" dirty="0">
                <a:solidFill>
                  <a:srgbClr val="C00000"/>
                </a:solidFill>
              </a:rPr>
              <a:t> </a:t>
            </a:r>
            <a:r>
              <a:rPr lang="en-US" sz="2200" i="1" dirty="0" err="1">
                <a:solidFill>
                  <a:srgbClr val="C00000"/>
                </a:solidFill>
              </a:rPr>
              <a:t>llegará</a:t>
            </a:r>
            <a:r>
              <a:rPr lang="en-US" sz="2200" i="1" dirty="0">
                <a:solidFill>
                  <a:srgbClr val="C00000"/>
                </a:solidFill>
              </a:rPr>
              <a:t> pronto.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D778A265-E6AD-7571-5EC3-67FDC0A2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2" y="154869"/>
            <a:ext cx="11113720" cy="106175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Century Gothic"/>
              </a:rPr>
              <a:t>Consejo #2: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Utilice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la Lista de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Verificación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Universal de ADU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B269A-684C-D4DD-36A9-95A9B855C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255" y="1216627"/>
            <a:ext cx="3847845" cy="494935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88BA75-BC10-A759-12BA-36F504074D57}"/>
              </a:ext>
            </a:extLst>
          </p:cNvPr>
          <p:cNvCxnSpPr>
            <a:cxnSpLocks/>
          </p:cNvCxnSpPr>
          <p:nvPr/>
        </p:nvCxnSpPr>
        <p:spPr>
          <a:xfrm flipV="1">
            <a:off x="794399" y="1165142"/>
            <a:ext cx="9826979" cy="3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4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69" y="1491568"/>
            <a:ext cx="6846704" cy="4638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¡Contrate a un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arquitecto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,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diseñador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o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contratista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autorizado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con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experiencia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para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diseñar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los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planos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del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proyecto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y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construir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b="1" dirty="0" err="1">
                <a:ea typeface="Calibri" panose="020F0502020204030204"/>
                <a:cs typeface="Calibri" panose="020F0502020204030204"/>
              </a:rPr>
              <a:t>el</a:t>
            </a:r>
            <a:r>
              <a:rPr lang="en-US" sz="2400" b="1" dirty="0">
                <a:ea typeface="Calibri" panose="020F0502020204030204"/>
                <a:cs typeface="Calibri" panose="020F0502020204030204"/>
              </a:rPr>
              <a:t> ADU!</a:t>
            </a:r>
          </a:p>
          <a:p>
            <a:pPr marL="457200" lvl="1" indent="0">
              <a:buNone/>
            </a:pPr>
            <a:br>
              <a:rPr lang="en-US" sz="2200" dirty="0">
                <a:effectLst/>
                <a:hlinkClick r:id="rId2" tooltip="https://bit.ly/adubuildingplanrequirements"/>
              </a:rPr>
            </a:br>
            <a:r>
              <a:rPr lang="en-US" sz="2200" b="1" dirty="0" err="1">
                <a:ea typeface="Calibri" panose="020F0502020204030204"/>
                <a:cs typeface="Calibri" panose="020F0502020204030204"/>
              </a:rPr>
              <a:t>Qué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200" b="1" dirty="0" err="1">
                <a:ea typeface="Calibri" panose="020F0502020204030204"/>
                <a:cs typeface="Calibri" panose="020F0502020204030204"/>
              </a:rPr>
              <a:t>enviar</a:t>
            </a:r>
            <a:r>
              <a:rPr lang="en-US" sz="2200" b="1" dirty="0">
                <a:ea typeface="Calibri" panose="020F0502020204030204"/>
                <a:cs typeface="Calibri" panose="020F0502020204030204"/>
              </a:rPr>
              <a:t>: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 dirty="0">
                <a:ea typeface="Calibri" panose="020F0502020204030204"/>
                <a:cs typeface="Calibri" panose="020F0502020204030204"/>
                <a:hlinkClick r:id="rId3"/>
              </a:rPr>
              <a:t>ADU Property Owner Declaration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 </a:t>
            </a:r>
          </a:p>
          <a:p>
            <a:pPr lvl="1"/>
            <a:r>
              <a:rPr lang="en-US" sz="2200" dirty="0">
                <a:ea typeface="Calibri" panose="020F0502020204030204"/>
                <a:cs typeface="Calibri" panose="020F0502020204030204"/>
                <a:hlinkClick r:id="rId4"/>
              </a:rPr>
              <a:t>JADU Deed Restriction Agreement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 dirty="0">
                <a:solidFill>
                  <a:srgbClr val="0070C0"/>
                </a:solidFill>
                <a:ea typeface="Calibri" panose="020F0502020204030204"/>
                <a:cs typeface="Calibri" panose="020F050202020403020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Water Flow Letter &amp; Hydrant Map</a:t>
            </a:r>
            <a:endParaRPr lang="en-US" sz="2200" dirty="0">
              <a:solidFill>
                <a:srgbClr val="0070C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 dirty="0">
                <a:ea typeface="Calibri" panose="020F0502020204030204"/>
                <a:cs typeface="Calibri" panose="020F0502020204030204"/>
                <a:hlinkClick r:id="rId6"/>
              </a:rPr>
              <a:t>Addressing Assignment Request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ea typeface="Calibri" panose="020F0502020204030204"/>
                <a:cs typeface="Calibri" panose="020F0502020204030204"/>
              </a:rPr>
              <a:t>Encuentre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dirty="0" err="1">
                <a:ea typeface="Calibri" panose="020F0502020204030204"/>
                <a:cs typeface="Calibri" panose="020F0502020204030204"/>
              </a:rPr>
              <a:t>formularios</a:t>
            </a:r>
            <a:r>
              <a:rPr lang="en-US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2400" dirty="0" err="1">
                <a:ea typeface="Calibri" panose="020F0502020204030204"/>
                <a:cs typeface="Calibri" panose="020F0502020204030204"/>
              </a:rPr>
              <a:t>en</a:t>
            </a:r>
            <a:br>
              <a:rPr lang="en-US" sz="2400" dirty="0">
                <a:ea typeface="Calibri" panose="020F0502020204030204"/>
                <a:cs typeface="Calibri" panose="020F0502020204030204"/>
              </a:rPr>
            </a:br>
            <a:r>
              <a:rPr lang="en-US" sz="2400" dirty="0">
                <a:ea typeface="Calibri" panose="020F0502020204030204"/>
                <a:cs typeface="Calibri" panose="020F0502020204030204"/>
                <a:hlinkClick r:id="rId7"/>
              </a:rPr>
              <a:t>www.sanjoseca.gov/BuildingBulletins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9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www.sanjoseca.gov/PBCE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D5F10B-922D-36DC-DED5-07DB490C4D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819">
            <a:off x="8268442" y="1641999"/>
            <a:ext cx="3348464" cy="4333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E9170C11-3FF3-46E5-E75B-D6C533B82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42" y="356958"/>
            <a:ext cx="8304808" cy="83137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Century Gothic"/>
              </a:rPr>
              <a:t>Consejo #3: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Contratar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Profesionales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DF1BA6-0D2A-49C9-FE7E-1AE89BC32C39}"/>
              </a:ext>
            </a:extLst>
          </p:cNvPr>
          <p:cNvCxnSpPr>
            <a:cxnSpLocks/>
          </p:cNvCxnSpPr>
          <p:nvPr/>
        </p:nvCxnSpPr>
        <p:spPr>
          <a:xfrm flipV="1">
            <a:off x="723569" y="952962"/>
            <a:ext cx="7918799" cy="10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F1ECEB-E0C1-E541-C9A4-C3515582B7DD}"/>
              </a:ext>
            </a:extLst>
          </p:cNvPr>
          <p:cNvSpPr txBox="1"/>
          <p:nvPr/>
        </p:nvSpPr>
        <p:spPr>
          <a:xfrm>
            <a:off x="7836433" y="1006307"/>
            <a:ext cx="422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effectLst/>
                <a:hlinkClick r:id="rId2" tooltip="https://bit.ly/adubuildingplanrequirements"/>
              </a:rPr>
              <a:t>bit.ly/</a:t>
            </a:r>
            <a:r>
              <a:rPr lang="en-US" sz="1800" dirty="0" err="1">
                <a:effectLst/>
                <a:hlinkClick r:id="rId2" tooltip="https://bit.ly/adubuildingplanrequirements"/>
              </a:rPr>
              <a:t>ADUBuildingPlanRequirements</a:t>
            </a:r>
            <a:r>
              <a:rPr lang="en-US" sz="1800" dirty="0">
                <a:hlinkClick r:id="rId2" tooltip="https://bit.ly/adubuildingplanrequirements"/>
              </a:rPr>
              <a:t> 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39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0D44-C6E1-4779-9282-ECEE2602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98" y="1859090"/>
            <a:ext cx="8313629" cy="37499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 "/>
                <a:ea typeface="+mj-ea"/>
                <a:cs typeface="+mj-cs"/>
              </a:rPr>
              <a:t>Los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retrasos</a:t>
            </a:r>
            <a:r>
              <a:rPr lang="en-US" sz="2400" b="1" dirty="0">
                <a:latin typeface="Calibri "/>
                <a:ea typeface="+mj-ea"/>
                <a:cs typeface="+mj-cs"/>
              </a:rPr>
              <a:t> son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causados</a:t>
            </a:r>
            <a:r>
              <a:rPr lang="en-US" sz="2400" b="1" dirty="0">
                <a:latin typeface="Calibri "/>
                <a:ea typeface="+mj-ea"/>
                <a:cs typeface="+mj-cs"/>
              </a:rPr>
              <a:t>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por</a:t>
            </a:r>
            <a:r>
              <a:rPr lang="en-US" sz="2400" b="1" dirty="0">
                <a:latin typeface="Calibri "/>
                <a:ea typeface="+mj-ea"/>
                <a:cs typeface="+mj-cs"/>
              </a:rPr>
              <a:t>:</a:t>
            </a:r>
          </a:p>
          <a:p>
            <a:pPr lvl="1"/>
            <a:r>
              <a:rPr lang="en-US" dirty="0" err="1">
                <a:latin typeface="Calibri "/>
                <a:ea typeface="+mj-ea"/>
                <a:cs typeface="+mj-cs"/>
              </a:rPr>
              <a:t>Envío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dirty="0" err="1">
                <a:latin typeface="Calibri "/>
                <a:ea typeface="+mj-ea"/>
                <a:cs typeface="+mj-cs"/>
              </a:rPr>
              <a:t>incompleto</a:t>
            </a:r>
            <a:endParaRPr lang="en-US" dirty="0">
              <a:latin typeface="Calibri "/>
              <a:ea typeface="+mj-ea"/>
              <a:cs typeface="+mj-cs"/>
            </a:endParaRPr>
          </a:p>
          <a:p>
            <a:pPr lvl="1"/>
            <a:r>
              <a:rPr lang="en-US" dirty="0">
                <a:latin typeface="Calibri "/>
                <a:ea typeface="+mj-ea"/>
                <a:cs typeface="+mj-cs"/>
              </a:rPr>
              <a:t>No </a:t>
            </a:r>
            <a:r>
              <a:rPr lang="en-US" dirty="0" err="1">
                <a:latin typeface="Calibri "/>
                <a:ea typeface="+mj-ea"/>
                <a:cs typeface="+mj-cs"/>
              </a:rPr>
              <a:t>seguir</a:t>
            </a:r>
            <a:r>
              <a:rPr lang="en-US" dirty="0">
                <a:latin typeface="Calibri "/>
                <a:ea typeface="+mj-ea"/>
                <a:cs typeface="+mj-cs"/>
              </a:rPr>
              <a:t> las </a:t>
            </a:r>
            <a:r>
              <a:rPr lang="en-US" dirty="0" err="1">
                <a:latin typeface="Calibri "/>
                <a:ea typeface="+mj-ea"/>
                <a:cs typeface="+mj-cs"/>
              </a:rPr>
              <a:t>instrucciones</a:t>
            </a:r>
            <a:r>
              <a:rPr lang="en-US" dirty="0">
                <a:latin typeface="Calibri "/>
                <a:ea typeface="+mj-ea"/>
                <a:cs typeface="+mj-cs"/>
              </a:rPr>
              <a:t> de carga </a:t>
            </a:r>
            <a:r>
              <a:rPr lang="en-US" dirty="0" err="1">
                <a:latin typeface="Calibri "/>
                <a:ea typeface="+mj-ea"/>
                <a:cs typeface="+mj-cs"/>
              </a:rPr>
              <a:t>en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dirty="0" err="1">
                <a:latin typeface="Calibri "/>
                <a:ea typeface="+mj-ea"/>
                <a:cs typeface="+mj-cs"/>
              </a:rPr>
              <a:t>SJePlans</a:t>
            </a:r>
            <a:endParaRPr lang="en-US" dirty="0">
              <a:latin typeface="Calibri "/>
              <a:ea typeface="+mj-ea"/>
              <a:cs typeface="+mj-cs"/>
            </a:endParaRPr>
          </a:p>
          <a:p>
            <a:pPr lvl="1"/>
            <a:r>
              <a:rPr lang="en-US" dirty="0">
                <a:latin typeface="Calibri "/>
                <a:ea typeface="+mj-ea"/>
                <a:cs typeface="+mj-cs"/>
              </a:rPr>
              <a:t>El </a:t>
            </a:r>
            <a:r>
              <a:rPr lang="en-US" dirty="0" err="1">
                <a:latin typeface="Calibri "/>
                <a:ea typeface="+mj-ea"/>
                <a:cs typeface="+mj-cs"/>
              </a:rPr>
              <a:t>solicitante</a:t>
            </a:r>
            <a:r>
              <a:rPr lang="en-US" dirty="0">
                <a:latin typeface="Calibri "/>
                <a:ea typeface="+mj-ea"/>
                <a:cs typeface="+mj-cs"/>
              </a:rPr>
              <a:t> de </a:t>
            </a:r>
            <a:r>
              <a:rPr lang="en-US" dirty="0" err="1">
                <a:latin typeface="Calibri "/>
                <a:ea typeface="+mj-ea"/>
                <a:cs typeface="+mj-cs"/>
              </a:rPr>
              <a:t>ePlan</a:t>
            </a:r>
            <a:r>
              <a:rPr lang="en-US" dirty="0">
                <a:latin typeface="Calibri "/>
                <a:ea typeface="+mj-ea"/>
                <a:cs typeface="+mj-cs"/>
              </a:rPr>
              <a:t> no </a:t>
            </a:r>
            <a:r>
              <a:rPr lang="en-US" dirty="0" err="1">
                <a:latin typeface="Calibri "/>
                <a:ea typeface="+mj-ea"/>
                <a:cs typeface="+mj-cs"/>
              </a:rPr>
              <a:t>responde</a:t>
            </a:r>
            <a:r>
              <a:rPr lang="en-US" dirty="0">
                <a:latin typeface="Calibri "/>
                <a:ea typeface="+mj-ea"/>
                <a:cs typeface="+mj-cs"/>
              </a:rPr>
              <a:t> a </a:t>
            </a:r>
            <a:r>
              <a:rPr lang="en-US" dirty="0" err="1">
                <a:latin typeface="Calibri "/>
                <a:ea typeface="+mj-ea"/>
                <a:cs typeface="+mj-cs"/>
              </a:rPr>
              <a:t>los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dirty="0" err="1">
                <a:latin typeface="Calibri "/>
                <a:ea typeface="+mj-ea"/>
                <a:cs typeface="+mj-cs"/>
              </a:rPr>
              <a:t>comentarios</a:t>
            </a:r>
            <a:endParaRPr lang="en-US" sz="2400" b="1" u="sng" dirty="0">
              <a:latin typeface="Calibri 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b="1" dirty="0" err="1">
                <a:latin typeface="Calibri "/>
                <a:ea typeface="+mj-ea"/>
                <a:cs typeface="+mj-cs"/>
              </a:rPr>
              <a:t>Sigue</a:t>
            </a:r>
            <a:r>
              <a:rPr lang="en-US" sz="2400" b="1" dirty="0">
                <a:latin typeface="Calibri "/>
                <a:ea typeface="+mj-ea"/>
                <a:cs typeface="+mj-cs"/>
              </a:rPr>
              <a:t>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el</a:t>
            </a:r>
            <a:r>
              <a:rPr lang="en-US" sz="2400" b="1" dirty="0">
                <a:latin typeface="Calibri "/>
                <a:ea typeface="+mj-ea"/>
                <a:cs typeface="+mj-cs"/>
              </a:rPr>
              <a:t>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progreso</a:t>
            </a:r>
            <a:r>
              <a:rPr lang="en-US" sz="2400" b="1" dirty="0">
                <a:latin typeface="Calibri "/>
                <a:ea typeface="+mj-ea"/>
                <a:cs typeface="+mj-cs"/>
              </a:rPr>
              <a:t> </a:t>
            </a:r>
            <a:r>
              <a:rPr lang="en-US" sz="2400" b="1" dirty="0" err="1">
                <a:latin typeface="Calibri "/>
                <a:ea typeface="+mj-ea"/>
                <a:cs typeface="+mj-cs"/>
              </a:rPr>
              <a:t>en</a:t>
            </a:r>
            <a:r>
              <a:rPr lang="en-US" sz="2400" b="1" dirty="0">
                <a:latin typeface="Calibri "/>
                <a:ea typeface="+mj-ea"/>
                <a:cs typeface="+mj-cs"/>
              </a:rPr>
              <a:t> SJPermits.org</a:t>
            </a:r>
          </a:p>
          <a:p>
            <a:pPr marL="0" indent="0">
              <a:buNone/>
            </a:pPr>
            <a:endParaRPr lang="en-US" sz="2400" dirty="0">
              <a:latin typeface="Calibri 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F7DF1-760A-44C7-8898-A5582FD29C9F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32EBD-E9B2-4A87-936D-6D471F49642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www.sanjoseca.gov/PBCE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95E82-620E-4EAE-A754-4CA493646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9A71BF-3C6A-3546-C3C7-66A7A3DE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128" y="6394690"/>
            <a:ext cx="2743200" cy="365125"/>
          </a:xfrm>
        </p:spPr>
        <p:txBody>
          <a:bodyPr/>
          <a:lstStyle/>
          <a:p>
            <a:fld id="{C68FF66A-F723-4C1D-9509-AB40D3FB918A}" type="slidenum">
              <a:rPr lang="en-US" sz="2400" b="1" dirty="0" smtClean="0">
                <a:solidFill>
                  <a:schemeClr val="bg1"/>
                </a:solidFill>
                <a:latin typeface="Century Gothic"/>
              </a:rPr>
              <a:t>18</a:t>
            </a:fld>
            <a:endParaRPr lang="en-US" sz="2400" b="1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8AEDAFD-FB0D-774E-6791-5DA2BFC37D14}"/>
              </a:ext>
            </a:extLst>
          </p:cNvPr>
          <p:cNvSpPr txBox="1">
            <a:spLocks/>
          </p:cNvSpPr>
          <p:nvPr/>
        </p:nvSpPr>
        <p:spPr>
          <a:xfrm>
            <a:off x="632254" y="212416"/>
            <a:ext cx="106483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latin typeface="Century Gothic"/>
              </a:rPr>
              <a:t>Consejo</a:t>
            </a:r>
            <a:r>
              <a:rPr lang="en-US" sz="4000" b="1" dirty="0">
                <a:latin typeface="Century Gothic"/>
              </a:rPr>
              <a:t> #4: 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Evite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Retrasos</a:t>
            </a:r>
            <a:endParaRPr lang="en-US" sz="40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C2A63-C5C6-CD2B-AA92-FC8DC9A2A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83" y="2112271"/>
            <a:ext cx="2629906" cy="882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295F24-A20E-9BC9-304D-2EBD4D7707F4}"/>
              </a:ext>
            </a:extLst>
          </p:cNvPr>
          <p:cNvSpPr txBox="1"/>
          <p:nvPr/>
        </p:nvSpPr>
        <p:spPr>
          <a:xfrm>
            <a:off x="8617527" y="1213672"/>
            <a:ext cx="34373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Calibri"/>
            </a:endParaRPr>
          </a:p>
          <a:p>
            <a:r>
              <a:rPr lang="en-US" b="1" dirty="0" err="1">
                <a:cs typeface="Calibri"/>
              </a:rPr>
              <a:t>Visita</a:t>
            </a:r>
            <a:r>
              <a:rPr lang="en-US" b="1" dirty="0">
                <a:cs typeface="Calibri"/>
              </a:rPr>
              <a:t> </a:t>
            </a:r>
            <a:r>
              <a:rPr lang="en-US" b="1" dirty="0">
                <a:hlinkClick r:id="rId5"/>
              </a:rPr>
              <a:t>SJEPLANS </a:t>
            </a:r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para </a:t>
            </a:r>
            <a:r>
              <a:rPr lang="en-US" b="1" dirty="0" err="1"/>
              <a:t>obtener</a:t>
            </a:r>
            <a:r>
              <a:rPr lang="en-US" b="1" dirty="0"/>
              <a:t> </a:t>
            </a:r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adicionales</a:t>
            </a: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FB4FB2-DC96-436D-D243-E30C55AA5336}"/>
              </a:ext>
            </a:extLst>
          </p:cNvPr>
          <p:cNvCxnSpPr>
            <a:cxnSpLocks/>
          </p:cNvCxnSpPr>
          <p:nvPr/>
        </p:nvCxnSpPr>
        <p:spPr>
          <a:xfrm flipV="1">
            <a:off x="723569" y="1213672"/>
            <a:ext cx="6560809" cy="16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3C214A-78EF-2B73-151B-5F32AF98D30C}"/>
              </a:ext>
            </a:extLst>
          </p:cNvPr>
          <p:cNvSpPr txBox="1"/>
          <p:nvPr/>
        </p:nvSpPr>
        <p:spPr>
          <a:xfrm>
            <a:off x="7309028" y="2943359"/>
            <a:ext cx="4895708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>
              <a:cs typeface="Calibri"/>
            </a:endParaRPr>
          </a:p>
          <a:p>
            <a:pPr lvl="1"/>
            <a:r>
              <a:rPr lang="en-US" sz="1600" b="1" err="1"/>
              <a:t>Soporte</a:t>
            </a:r>
            <a:r>
              <a:rPr lang="en-US" sz="1600" b="1" dirty="0"/>
              <a:t> </a:t>
            </a:r>
            <a:r>
              <a:rPr lang="en-US" sz="1600" b="1" err="1"/>
              <a:t>técnico</a:t>
            </a:r>
            <a:r>
              <a:rPr lang="en-US" sz="1600" b="1" dirty="0"/>
              <a:t> de </a:t>
            </a:r>
            <a:r>
              <a:rPr lang="en-US" sz="1600" b="1" err="1"/>
              <a:t>SJePlans</a:t>
            </a:r>
            <a:r>
              <a:rPr lang="en-US" sz="1600" b="1" dirty="0"/>
              <a:t>, </a:t>
            </a:r>
            <a:r>
              <a:rPr lang="en-US" sz="1600" b="1" err="1"/>
              <a:t>correo</a:t>
            </a:r>
            <a:r>
              <a:rPr lang="en-US" sz="1600" b="1" dirty="0"/>
              <a:t> </a:t>
            </a:r>
            <a:r>
              <a:rPr lang="en-US" sz="1600" b="1" err="1"/>
              <a:t>electrónico</a:t>
            </a:r>
            <a:r>
              <a:rPr lang="en-US" sz="1600" b="1" dirty="0"/>
              <a:t>:</a:t>
            </a:r>
            <a:br>
              <a:rPr lang="en-US" sz="1600" b="1" dirty="0"/>
            </a:br>
            <a:r>
              <a:rPr lang="en-US" sz="1600" dirty="0">
                <a:latin typeface="Calibri "/>
                <a:ea typeface="+mj-ea"/>
                <a:cs typeface="+mj-cs"/>
                <a:hlinkClick r:id="rId6"/>
              </a:rPr>
              <a:t>onlinepermits@sanjoseca.gov</a:t>
            </a:r>
            <a:br>
              <a:rPr lang="en-US" sz="1600" dirty="0">
                <a:latin typeface="Calibri "/>
                <a:ea typeface="+mj-ea"/>
                <a:cs typeface="+mj-cs"/>
              </a:rPr>
            </a:br>
            <a:r>
              <a:rPr lang="en-US" sz="1600" dirty="0">
                <a:latin typeface="Calibri "/>
                <a:ea typeface="+mj-ea"/>
                <a:cs typeface="+mj-cs"/>
              </a:rPr>
              <a:t>O</a:t>
            </a:r>
          </a:p>
          <a:p>
            <a:pPr lvl="1"/>
            <a:r>
              <a:rPr lang="en-US" sz="1600" dirty="0">
                <a:latin typeface="Calibri "/>
                <a:ea typeface="+mj-ea"/>
                <a:cs typeface="+mj-cs"/>
                <a:hlinkClick r:id="rId7"/>
              </a:rPr>
              <a:t>Buildingpermits@sanjoseca.gov</a:t>
            </a:r>
            <a:endParaRPr lang="en-US" sz="1600" dirty="0">
              <a:latin typeface="Calibri "/>
              <a:ea typeface="+mj-ea"/>
              <a:cs typeface="+mj-cs"/>
            </a:endParaRPr>
          </a:p>
          <a:p>
            <a:pPr lvl="1"/>
            <a:endParaRPr lang="en-US" sz="1600" dirty="0">
              <a:latin typeface="Calibri "/>
              <a:ea typeface="+mj-ea"/>
              <a:cs typeface="+mj-cs"/>
            </a:endParaRPr>
          </a:p>
          <a:p>
            <a:pPr lvl="1"/>
            <a:r>
              <a:rPr lang="en-US" sz="1600" b="1" dirty="0">
                <a:latin typeface="Calibri "/>
                <a:ea typeface="+mj-ea"/>
                <a:cs typeface="+mj-cs"/>
              </a:rPr>
              <a:t>O </a:t>
            </a:r>
            <a:r>
              <a:rPr lang="en-US" sz="1600" b="1" err="1">
                <a:latin typeface="Calibri "/>
                <a:ea typeface="+mj-ea"/>
                <a:cs typeface="+mj-cs"/>
              </a:rPr>
              <a:t>venga</a:t>
            </a:r>
            <a:r>
              <a:rPr lang="en-US" sz="1600" b="1" dirty="0">
                <a:latin typeface="Calibri "/>
                <a:ea typeface="+mj-ea"/>
                <a:cs typeface="+mj-cs"/>
              </a:rPr>
              <a:t> al Centro de </a:t>
            </a:r>
            <a:r>
              <a:rPr lang="en-US" sz="1600" b="1" err="1">
                <a:latin typeface="Calibri "/>
                <a:ea typeface="+mj-ea"/>
                <a:cs typeface="+mj-cs"/>
              </a:rPr>
              <a:t>Permisos</a:t>
            </a:r>
            <a:r>
              <a:rPr lang="en-US" sz="1600" b="1" dirty="0">
                <a:latin typeface="Calibri "/>
                <a:ea typeface="+mj-ea"/>
                <a:cs typeface="+mj-cs"/>
              </a:rPr>
              <a:t>,</a:t>
            </a:r>
            <a:br>
              <a:rPr lang="en-US" sz="1600" b="1" dirty="0">
                <a:latin typeface="Calibri "/>
                <a:ea typeface="+mj-ea"/>
                <a:cs typeface="+mj-cs"/>
              </a:rPr>
            </a:br>
            <a:r>
              <a:rPr lang="en-US" sz="1600" err="1">
                <a:latin typeface="Calibri "/>
                <a:ea typeface="+mj-ea"/>
                <a:cs typeface="+mj-cs"/>
              </a:rPr>
              <a:t>traiga</a:t>
            </a:r>
            <a:r>
              <a:rPr lang="en-US" sz="1600" dirty="0">
                <a:latin typeface="Calibri "/>
                <a:ea typeface="+mj-ea"/>
                <a:cs typeface="+mj-cs"/>
              </a:rPr>
              <a:t> </a:t>
            </a:r>
            <a:r>
              <a:rPr lang="en-US" sz="1600" err="1">
                <a:latin typeface="Calibri "/>
                <a:ea typeface="+mj-ea"/>
                <a:cs typeface="+mj-cs"/>
              </a:rPr>
              <a:t>su</a:t>
            </a:r>
            <a:r>
              <a:rPr lang="en-US" sz="1600" dirty="0">
                <a:latin typeface="Calibri "/>
                <a:ea typeface="+mj-ea"/>
                <a:cs typeface="+mj-cs"/>
              </a:rPr>
              <a:t> </a:t>
            </a:r>
            <a:r>
              <a:rPr lang="en-US" sz="1600" err="1">
                <a:latin typeface="Calibri "/>
                <a:ea typeface="+mj-ea"/>
                <a:cs typeface="+mj-cs"/>
              </a:rPr>
              <a:t>computadora</a:t>
            </a:r>
            <a:r>
              <a:rPr lang="en-US" sz="1600" dirty="0">
                <a:latin typeface="Calibri "/>
                <a:ea typeface="+mj-ea"/>
                <a:cs typeface="+mj-cs"/>
              </a:rPr>
              <a:t> </a:t>
            </a:r>
            <a:r>
              <a:rPr lang="en-US" sz="1600" err="1">
                <a:latin typeface="Calibri "/>
                <a:ea typeface="+mj-ea"/>
                <a:cs typeface="+mj-cs"/>
              </a:rPr>
              <a:t>portátil</a:t>
            </a:r>
            <a:r>
              <a:rPr lang="en-US" sz="1600" dirty="0">
                <a:latin typeface="Calibri "/>
                <a:ea typeface="+mj-ea"/>
                <a:cs typeface="+mj-cs"/>
              </a:rPr>
              <a:t> y </a:t>
            </a:r>
            <a:r>
              <a:rPr lang="en-US" sz="1600" err="1">
                <a:latin typeface="Calibri "/>
                <a:ea typeface="+mj-ea"/>
                <a:cs typeface="+mj-cs"/>
              </a:rPr>
              <a:t>solicite</a:t>
            </a:r>
            <a:br>
              <a:rPr lang="en-US" sz="1600" dirty="0">
                <a:latin typeface="Calibri "/>
                <a:ea typeface="+mj-ea"/>
                <a:cs typeface="+mj-cs"/>
              </a:rPr>
            </a:br>
            <a:r>
              <a:rPr lang="en-US" sz="1600" err="1">
                <a:latin typeface="Calibri "/>
                <a:ea typeface="+mj-ea"/>
                <a:cs typeface="+mj-cs"/>
              </a:rPr>
              <a:t>ayuda</a:t>
            </a:r>
            <a:r>
              <a:rPr lang="en-US" sz="1600" dirty="0">
                <a:latin typeface="Calibri "/>
                <a:ea typeface="+mj-ea"/>
                <a:cs typeface="+mj-cs"/>
              </a:rPr>
              <a:t> de un </a:t>
            </a:r>
            <a:r>
              <a:rPr lang="en-US" sz="1600" err="1">
                <a:latin typeface="Calibri "/>
                <a:ea typeface="+mj-ea"/>
                <a:cs typeface="+mj-cs"/>
              </a:rPr>
              <a:t>especialista</a:t>
            </a:r>
            <a:r>
              <a:rPr lang="en-US" sz="1600" dirty="0">
                <a:latin typeface="Calibri "/>
                <a:ea typeface="+mj-ea"/>
                <a:cs typeface="+mj-cs"/>
              </a:rPr>
              <a:t> </a:t>
            </a:r>
            <a:r>
              <a:rPr lang="en-US" sz="1600" err="1">
                <a:latin typeface="Calibri "/>
                <a:ea typeface="+mj-ea"/>
                <a:cs typeface="+mj-cs"/>
              </a:rPr>
              <a:t>en</a:t>
            </a:r>
            <a:r>
              <a:rPr lang="en-US" sz="1600" dirty="0">
                <a:latin typeface="Calibri "/>
                <a:ea typeface="+mj-ea"/>
                <a:cs typeface="+mj-cs"/>
              </a:rPr>
              <a:t> </a:t>
            </a:r>
            <a:r>
              <a:rPr lang="en-US" sz="1600" err="1">
                <a:latin typeface="Calibri "/>
                <a:ea typeface="+mj-ea"/>
                <a:cs typeface="+mj-cs"/>
              </a:rPr>
              <a:t>permisos</a:t>
            </a:r>
            <a:r>
              <a:rPr lang="en-US" sz="1600" dirty="0">
                <a:latin typeface="Calibri "/>
                <a:ea typeface="+mj-ea"/>
                <a:cs typeface="+mj-cs"/>
              </a:rPr>
              <a:t>.</a:t>
            </a:r>
          </a:p>
          <a:p>
            <a:pPr lvl="1"/>
            <a:endParaRPr lang="en-US" dirty="0">
              <a:latin typeface="Calibri "/>
              <a:ea typeface="+mj-ea"/>
              <a:cs typeface="+mj-cs"/>
            </a:endParaRPr>
          </a:p>
          <a:p>
            <a:br>
              <a:rPr lang="en-US" b="1" dirty="0"/>
            </a:br>
            <a:endParaRPr lang="en-US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13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0C787-4F53-1B43-E5CB-798E69E77335}"/>
              </a:ext>
            </a:extLst>
          </p:cNvPr>
          <p:cNvSpPr txBox="1"/>
          <p:nvPr/>
        </p:nvSpPr>
        <p:spPr>
          <a:xfrm>
            <a:off x="9073382" y="4246101"/>
            <a:ext cx="276205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ea typeface="+mn-lt"/>
                <a:cs typeface="+mn-lt"/>
              </a:rPr>
              <a:t>María Arteaga-Carrasco</a:t>
            </a:r>
            <a:br>
              <a:rPr lang="en-US" sz="2000" b="1" dirty="0">
                <a:ea typeface="+mn-lt"/>
                <a:cs typeface="+mn-lt"/>
              </a:rPr>
            </a:br>
            <a:r>
              <a:rPr lang="en-US" sz="2000" dirty="0" err="1">
                <a:ea typeface="+mn-lt"/>
                <a:cs typeface="+mn-lt"/>
              </a:rPr>
              <a:t>Aliada</a:t>
            </a:r>
            <a:r>
              <a:rPr lang="en-US" sz="2000" dirty="0">
                <a:ea typeface="+mn-lt"/>
                <a:cs typeface="+mn-lt"/>
              </a:rPr>
              <a:t> ADU de la Ciudad</a:t>
            </a:r>
            <a:endParaRPr lang="en-US" dirty="0"/>
          </a:p>
          <a:p>
            <a:pPr algn="ctr"/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Hablo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+mn-lt"/>
                <a:cs typeface="+mn-lt"/>
              </a:rPr>
              <a:t>español</a:t>
            </a:r>
            <a:r>
              <a:rPr lang="en-US" sz="20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b="1" dirty="0">
              <a:solidFill>
                <a:srgbClr val="000000"/>
              </a:solidFill>
              <a:cs typeface="Calibri" panose="020F0502020204030204"/>
            </a:endParaRPr>
          </a:p>
          <a:p>
            <a:pPr algn="ctr"/>
            <a:br>
              <a:rPr lang="en-US" sz="2000" b="1" dirty="0">
                <a:ea typeface="Open Sans"/>
                <a:cs typeface="Open Sans"/>
              </a:rPr>
            </a:br>
            <a:r>
              <a:rPr lang="en-US" sz="2000" dirty="0">
                <a:solidFill>
                  <a:srgbClr val="00809C"/>
                </a:solidFill>
                <a:ea typeface="Open Sans"/>
                <a:cs typeface="Open Sans"/>
                <a:hlinkClick r:id="rId3"/>
              </a:rPr>
              <a:t>adu.ally@sanjoseca.gov</a:t>
            </a:r>
            <a:br>
              <a:rPr lang="en-US" sz="2000" dirty="0">
                <a:ea typeface="Open Sans"/>
                <a:cs typeface="Open Sans"/>
                <a:hlinkClick r:id="rId3"/>
              </a:rPr>
            </a:br>
            <a:r>
              <a:rPr lang="en-US" sz="2000" dirty="0">
                <a:ea typeface="Open Sans"/>
                <a:cs typeface="Open Sans"/>
              </a:rPr>
              <a:t>(</a:t>
            </a:r>
            <a:r>
              <a:rPr lang="en-US" sz="2000" dirty="0">
                <a:solidFill>
                  <a:srgbClr val="464646"/>
                </a:solidFill>
                <a:ea typeface="Open Sans"/>
                <a:cs typeface="Open Sans"/>
              </a:rPr>
              <a:t>408) 793-5302</a:t>
            </a:r>
            <a:endParaRPr lang="en-US" sz="20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DFBFF4-80BA-532B-6129-2456DD6B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128" y="6394690"/>
            <a:ext cx="2743200" cy="365125"/>
          </a:xfrm>
        </p:spPr>
        <p:txBody>
          <a:bodyPr/>
          <a:lstStyle/>
          <a:p>
            <a:fld id="{C68FF66A-F723-4C1D-9509-AB40D3FB918A}" type="slidenum">
              <a:rPr lang="en-US" sz="2400" b="1" dirty="0" smtClean="0">
                <a:solidFill>
                  <a:schemeClr val="bg1"/>
                </a:solidFill>
                <a:latin typeface="Century Gothic"/>
              </a:rPr>
              <a:t>19</a:t>
            </a:fld>
            <a:endParaRPr lang="en-US" sz="2400" b="1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0" name="Picture 9" descr="A picture containing person, hairpiece&#10;&#10;Description automatically generated">
            <a:extLst>
              <a:ext uri="{FF2B5EF4-FFF2-40B4-BE49-F238E27FC236}">
                <a16:creationId xmlns:a16="http://schemas.microsoft.com/office/drawing/2014/main" id="{3EFEA600-B310-95AA-6022-557B0DE97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62" y="1281421"/>
            <a:ext cx="1940520" cy="2901712"/>
          </a:xfrm>
          <a:prstGeom prst="rect">
            <a:avLst/>
          </a:prstGeo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6239AFE-34BD-70D8-F850-25FAEA56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89" y="1407495"/>
            <a:ext cx="7643536" cy="39199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err="1">
                <a:latin typeface="Calibri "/>
                <a:ea typeface="+mj-ea"/>
                <a:cs typeface="+mj-cs"/>
              </a:rPr>
              <a:t>Aquí</a:t>
            </a:r>
            <a:r>
              <a:rPr lang="en-US" sz="2400" b="1" dirty="0">
                <a:latin typeface="Calibri "/>
                <a:ea typeface="+mj-ea"/>
                <a:cs typeface="+mj-cs"/>
              </a:rPr>
              <a:t> para </a:t>
            </a:r>
            <a:r>
              <a:rPr lang="en-US" sz="2400" b="1" err="1">
                <a:latin typeface="Calibri "/>
                <a:ea typeface="+mj-ea"/>
                <a:cs typeface="+mj-cs"/>
              </a:rPr>
              <a:t>ayudar</a:t>
            </a:r>
            <a:r>
              <a:rPr lang="en-US" sz="2400" b="1" dirty="0">
                <a:latin typeface="Calibri "/>
                <a:ea typeface="+mj-ea"/>
                <a:cs typeface="+mj-cs"/>
              </a:rPr>
              <a:t> con:</a:t>
            </a:r>
            <a:endParaRPr lang="en-US" sz="2400">
              <a:latin typeface="Calibri "/>
              <a:ea typeface="+mj-ea"/>
              <a:cs typeface="+mj-cs"/>
            </a:endParaRPr>
          </a:p>
          <a:p>
            <a:pPr lvl="1"/>
            <a:r>
              <a:rPr lang="en-US" err="1">
                <a:latin typeface="Calibri "/>
                <a:ea typeface="+mj-ea"/>
                <a:cs typeface="+mj-cs"/>
              </a:rPr>
              <a:t>Preguntas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err="1">
                <a:latin typeface="Calibri "/>
                <a:ea typeface="+mj-ea"/>
                <a:cs typeface="+mj-cs"/>
              </a:rPr>
              <a:t>generales</a:t>
            </a:r>
            <a:endParaRPr lang="en-US">
              <a:latin typeface="Calibri "/>
              <a:ea typeface="+mj-ea"/>
              <a:cs typeface="+mj-cs"/>
            </a:endParaRPr>
          </a:p>
          <a:p>
            <a:pPr lvl="1"/>
            <a:r>
              <a:rPr lang="en-US" dirty="0">
                <a:latin typeface="Calibri "/>
                <a:ea typeface="+mj-ea"/>
                <a:cs typeface="+mj-cs"/>
              </a:rPr>
              <a:t>Presentación de </a:t>
            </a:r>
            <a:r>
              <a:rPr lang="en-US" err="1">
                <a:latin typeface="Calibri "/>
                <a:ea typeface="+mj-ea"/>
                <a:cs typeface="+mj-cs"/>
              </a:rPr>
              <a:t>admisión</a:t>
            </a:r>
            <a:r>
              <a:rPr lang="en-US" dirty="0">
                <a:latin typeface="Calibri "/>
                <a:ea typeface="+mj-ea"/>
                <a:cs typeface="+mj-cs"/>
              </a:rPr>
              <a:t> solo para </a:t>
            </a:r>
          </a:p>
          <a:p>
            <a:pPr marL="914400" lvl="2" indent="0">
              <a:buNone/>
            </a:pPr>
            <a:r>
              <a:rPr lang="en-US" sz="2400" dirty="0">
                <a:latin typeface="Calibri "/>
                <a:ea typeface="+mj-ea"/>
                <a:cs typeface="+mj-cs"/>
              </a:rPr>
              <a:t>ADU </a:t>
            </a:r>
            <a:r>
              <a:rPr lang="en-US" sz="2400" err="1">
                <a:latin typeface="Calibri "/>
                <a:ea typeface="+mj-ea"/>
                <a:cs typeface="+mj-cs"/>
              </a:rPr>
              <a:t>preaprobados</a:t>
            </a:r>
            <a:endParaRPr lang="en-US" sz="2400" dirty="0" err="1">
              <a:latin typeface="Calibri "/>
              <a:ea typeface="+mj-ea"/>
              <a:cs typeface="Calibri"/>
            </a:endParaRPr>
          </a:p>
          <a:p>
            <a:pPr marL="914400" lvl="2" indent="0">
              <a:buNone/>
            </a:pPr>
            <a:r>
              <a:rPr lang="en-US" sz="2400" dirty="0">
                <a:latin typeface="Calibri "/>
                <a:ea typeface="+mj-ea"/>
                <a:cs typeface="+mj-cs"/>
              </a:rPr>
              <a:t>Propiedades </a:t>
            </a:r>
            <a:r>
              <a:rPr lang="en-US" sz="2400" dirty="0" err="1">
                <a:latin typeface="Calibri "/>
                <a:ea typeface="+mj-ea"/>
                <a:cs typeface="+mj-cs"/>
              </a:rPr>
              <a:t>multifamiliares</a:t>
            </a:r>
            <a:br>
              <a:rPr lang="en-US" sz="2400" dirty="0">
                <a:latin typeface="Calibri "/>
                <a:ea typeface="+mj-ea"/>
                <a:cs typeface="+mj-cs"/>
              </a:rPr>
            </a:br>
            <a:r>
              <a:rPr lang="en-US" sz="2400" dirty="0" err="1">
                <a:latin typeface="Calibri "/>
                <a:ea typeface="+mj-ea"/>
                <a:cs typeface="+mj-cs"/>
              </a:rPr>
              <a:t>Pequeña</a:t>
            </a:r>
            <a:r>
              <a:rPr lang="en-US" sz="2400" dirty="0">
                <a:latin typeface="Calibri "/>
                <a:ea typeface="+mj-ea"/>
                <a:cs typeface="+mj-cs"/>
              </a:rPr>
              <a:t> casa </a:t>
            </a:r>
            <a:r>
              <a:rPr lang="en-US" sz="2400" dirty="0" err="1">
                <a:latin typeface="Calibri "/>
                <a:ea typeface="+mj-ea"/>
                <a:cs typeface="+mj-cs"/>
              </a:rPr>
              <a:t>sobre</a:t>
            </a:r>
            <a:r>
              <a:rPr lang="en-US" sz="2400" dirty="0">
                <a:latin typeface="Calibri "/>
                <a:ea typeface="+mj-ea"/>
                <a:cs typeface="+mj-cs"/>
              </a:rPr>
              <a:t> </a:t>
            </a:r>
            <a:r>
              <a:rPr lang="en-US" sz="2400" dirty="0" err="1">
                <a:latin typeface="Calibri "/>
                <a:ea typeface="+mj-ea"/>
                <a:cs typeface="+mj-cs"/>
              </a:rPr>
              <a:t>ruedas</a:t>
            </a:r>
            <a:endParaRPr lang="en-US" sz="2400" dirty="0">
              <a:latin typeface="Calibri "/>
              <a:ea typeface="+mj-ea"/>
              <a:cs typeface="Calibri"/>
            </a:endParaRPr>
          </a:p>
          <a:p>
            <a:pPr lvl="1"/>
            <a:r>
              <a:rPr lang="en-US" err="1">
                <a:latin typeface="Calibri "/>
                <a:ea typeface="+mj-ea"/>
                <a:cs typeface="+mj-cs"/>
              </a:rPr>
              <a:t>Revisiones</a:t>
            </a:r>
            <a:r>
              <a:rPr lang="en-US" dirty="0">
                <a:latin typeface="Calibri "/>
                <a:ea typeface="+mj-ea"/>
                <a:cs typeface="+mj-cs"/>
              </a:rPr>
              <a:t>/</a:t>
            </a:r>
            <a:r>
              <a:rPr lang="en-US" err="1">
                <a:latin typeface="Calibri "/>
                <a:ea typeface="+mj-ea"/>
                <a:cs typeface="+mj-cs"/>
              </a:rPr>
              <a:t>Reenvío</a:t>
            </a:r>
            <a:endParaRPr lang="en-US">
              <a:latin typeface="Calibri "/>
              <a:ea typeface="+mj-ea"/>
              <a:cs typeface="Calibri"/>
            </a:endParaRPr>
          </a:p>
          <a:p>
            <a:pPr lvl="1"/>
            <a:r>
              <a:rPr lang="en-US" dirty="0">
                <a:latin typeface="Calibri "/>
                <a:ea typeface="+mj-ea"/>
                <a:cs typeface="+mj-cs"/>
              </a:rPr>
              <a:t>Solicitudes de </a:t>
            </a:r>
            <a:r>
              <a:rPr lang="en-US" err="1">
                <a:latin typeface="Calibri "/>
                <a:ea typeface="+mj-ea"/>
                <a:cs typeface="+mj-cs"/>
              </a:rPr>
              <a:t>asignación</a:t>
            </a:r>
            <a:r>
              <a:rPr lang="en-US" dirty="0">
                <a:latin typeface="Calibri "/>
                <a:ea typeface="+mj-ea"/>
                <a:cs typeface="+mj-cs"/>
              </a:rPr>
              <a:t> de </a:t>
            </a:r>
            <a:r>
              <a:rPr lang="en-US" err="1">
                <a:latin typeface="Calibri "/>
                <a:ea typeface="+mj-ea"/>
                <a:cs typeface="+mj-cs"/>
              </a:rPr>
              <a:t>direcciones</a:t>
            </a:r>
            <a:endParaRPr lang="en-US">
              <a:latin typeface="Calibri "/>
              <a:ea typeface="+mj-ea"/>
              <a:cs typeface="+mj-cs"/>
            </a:endParaRPr>
          </a:p>
          <a:p>
            <a:pPr lvl="1"/>
            <a:r>
              <a:rPr lang="en-US" err="1">
                <a:latin typeface="Calibri "/>
                <a:ea typeface="+mj-ea"/>
                <a:cs typeface="+mj-cs"/>
              </a:rPr>
              <a:t>Emisión</a:t>
            </a:r>
            <a:r>
              <a:rPr lang="en-US" dirty="0">
                <a:latin typeface="Calibri "/>
                <a:ea typeface="+mj-ea"/>
                <a:cs typeface="+mj-cs"/>
              </a:rPr>
              <a:t> de </a:t>
            </a:r>
            <a:r>
              <a:rPr lang="en-US" err="1">
                <a:latin typeface="Calibri "/>
                <a:ea typeface="+mj-ea"/>
                <a:cs typeface="+mj-cs"/>
              </a:rPr>
              <a:t>permisos</a:t>
            </a:r>
            <a:endParaRPr lang="en-US">
              <a:latin typeface="Calibri "/>
              <a:ea typeface="+mj-ea"/>
              <a:cs typeface="+mj-cs"/>
            </a:endParaRPr>
          </a:p>
          <a:p>
            <a:pPr lvl="1"/>
            <a:r>
              <a:rPr lang="en-US" err="1">
                <a:latin typeface="Calibri "/>
                <a:ea typeface="+mj-ea"/>
                <a:cs typeface="+mj-cs"/>
              </a:rPr>
              <a:t>Coordinar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err="1">
                <a:latin typeface="Calibri "/>
                <a:ea typeface="+mj-ea"/>
                <a:cs typeface="+mj-cs"/>
              </a:rPr>
              <a:t>Reuniones</a:t>
            </a:r>
            <a:r>
              <a:rPr lang="en-US" dirty="0">
                <a:latin typeface="Calibri "/>
                <a:ea typeface="+mj-ea"/>
                <a:cs typeface="+mj-cs"/>
              </a:rPr>
              <a:t> de Consulta</a:t>
            </a:r>
          </a:p>
          <a:p>
            <a:pPr lvl="1"/>
            <a:r>
              <a:rPr lang="en-US" err="1">
                <a:latin typeface="Calibri "/>
                <a:ea typeface="+mj-ea"/>
                <a:cs typeface="+mj-cs"/>
              </a:rPr>
              <a:t>Traducción</a:t>
            </a:r>
            <a:r>
              <a:rPr lang="en-US" dirty="0">
                <a:latin typeface="Calibri "/>
                <a:ea typeface="+mj-ea"/>
                <a:cs typeface="+mj-cs"/>
              </a:rPr>
              <a:t> </a:t>
            </a:r>
            <a:r>
              <a:rPr lang="en-US" err="1">
                <a:latin typeface="Calibri "/>
                <a:ea typeface="+mj-ea"/>
                <a:cs typeface="+mj-cs"/>
              </a:rPr>
              <a:t>en</a:t>
            </a:r>
            <a:r>
              <a:rPr lang="en-US" dirty="0">
                <a:latin typeface="Calibri "/>
                <a:ea typeface="+mj-ea"/>
                <a:cs typeface="+mj-cs"/>
              </a:rPr>
              <a:t> Español</a:t>
            </a:r>
            <a:endParaRPr lang="en-US" dirty="0">
              <a:latin typeface="Calibri "/>
              <a:ea typeface="Calibri"/>
              <a:cs typeface="Calibri"/>
            </a:endParaRPr>
          </a:p>
          <a:p>
            <a:pPr marL="0" indent="0">
              <a:buNone/>
            </a:pPr>
            <a:endParaRPr lang="en-US" sz="1600" dirty="0">
              <a:latin typeface="Century Gothic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8307EC9-3437-6B56-F372-0A0AB296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323"/>
            <a:ext cx="10648308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Aliada</a:t>
            </a:r>
            <a:r>
              <a:rPr lang="en-US" sz="4000" b="1" dirty="0">
                <a:latin typeface="Century Gothic"/>
              </a:rPr>
              <a:t> ADU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614D6B-93C9-8E93-BB66-9B8FE6B4572A}"/>
              </a:ext>
            </a:extLst>
          </p:cNvPr>
          <p:cNvCxnSpPr>
            <a:cxnSpLocks/>
          </p:cNvCxnSpPr>
          <p:nvPr/>
        </p:nvCxnSpPr>
        <p:spPr>
          <a:xfrm>
            <a:off x="945242" y="985975"/>
            <a:ext cx="2866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6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E60CCC-7CA2-4DAD-980C-8CDBC8BD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-2616"/>
            <a:ext cx="10630231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Descripción</a:t>
            </a:r>
            <a:r>
              <a:rPr lang="en-US" sz="4000" b="1" dirty="0">
                <a:latin typeface="Century Gothic"/>
              </a:rPr>
              <a:t> General</a:t>
            </a:r>
            <a:endParaRPr lang="en-US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548" y="1921164"/>
            <a:ext cx="9748758" cy="4118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 err="1"/>
              <a:t>Beneficios</a:t>
            </a:r>
            <a:r>
              <a:rPr lang="en-US" sz="2600" dirty="0"/>
              <a:t> y </a:t>
            </a:r>
            <a:r>
              <a:rPr lang="en-US" sz="2600" dirty="0" err="1"/>
              <a:t>Tipos</a:t>
            </a:r>
            <a:r>
              <a:rPr lang="en-US" sz="2600" dirty="0"/>
              <a:t> de Unidad de Vivienda </a:t>
            </a:r>
            <a:r>
              <a:rPr lang="en-US" sz="2600" dirty="0" err="1"/>
              <a:t>Accesoria</a:t>
            </a:r>
            <a:r>
              <a:rPr lang="en-US" sz="2600" dirty="0"/>
              <a:t> (ADU)</a:t>
            </a:r>
          </a:p>
          <a:p>
            <a:r>
              <a:rPr lang="en-US" sz="2600" dirty="0"/>
              <a:t>ADU </a:t>
            </a:r>
            <a:r>
              <a:rPr lang="en-US" sz="2600" dirty="0" err="1"/>
              <a:t>Preaprobados</a:t>
            </a:r>
            <a:endParaRPr lang="en-US" sz="2600" dirty="0"/>
          </a:p>
          <a:p>
            <a:r>
              <a:rPr lang="en-US" sz="2600" dirty="0" err="1"/>
              <a:t>Subsidios</a:t>
            </a:r>
            <a:r>
              <a:rPr lang="en-US" sz="2600" dirty="0"/>
              <a:t> de Ciudad vs. Estatal</a:t>
            </a:r>
          </a:p>
          <a:p>
            <a:r>
              <a:rPr lang="en-US" sz="2600" dirty="0" err="1"/>
              <a:t>Cambios</a:t>
            </a:r>
            <a:r>
              <a:rPr lang="en-US" sz="2600" dirty="0"/>
              <a:t> </a:t>
            </a:r>
            <a:r>
              <a:rPr lang="en-US" sz="2600" dirty="0" err="1"/>
              <a:t>Reciente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las Reglas de ADU</a:t>
            </a:r>
          </a:p>
          <a:p>
            <a:r>
              <a:rPr lang="en-US" sz="2600" dirty="0" err="1"/>
              <a:t>Consejos</a:t>
            </a:r>
            <a:r>
              <a:rPr lang="en-US" sz="2600" dirty="0"/>
              <a:t> </a:t>
            </a:r>
            <a:r>
              <a:rPr lang="en-US" sz="2600" dirty="0" err="1"/>
              <a:t>Útiles</a:t>
            </a:r>
            <a:r>
              <a:rPr lang="en-US" sz="2600" dirty="0"/>
              <a:t> para un Proyecto </a:t>
            </a:r>
            <a:r>
              <a:rPr lang="en-US" sz="2600" dirty="0" err="1"/>
              <a:t>Exitoso</a:t>
            </a:r>
          </a:p>
          <a:p>
            <a:r>
              <a:rPr lang="en-US" sz="2600" dirty="0"/>
              <a:t>Tu </a:t>
            </a:r>
            <a:r>
              <a:rPr lang="en-US" sz="2600" dirty="0" err="1"/>
              <a:t>Aliada</a:t>
            </a:r>
            <a:r>
              <a:rPr lang="en-US" sz="2600" dirty="0"/>
              <a:t> ADU </a:t>
            </a:r>
          </a:p>
          <a:p>
            <a:r>
              <a:rPr lang="en-US" sz="2600" dirty="0" err="1"/>
              <a:t>Preguntas</a:t>
            </a:r>
            <a:r>
              <a:rPr lang="en-US" sz="2600" dirty="0"/>
              <a:t> y </a:t>
            </a:r>
            <a:r>
              <a:rPr lang="en-US" sz="2600" dirty="0" err="1"/>
              <a:t>Respuestas</a:t>
            </a:r>
            <a:endParaRPr lang="en-US" sz="2600" dirty="0"/>
          </a:p>
          <a:p>
            <a:pPr marL="457200" lvl="1" indent="0">
              <a:buNone/>
            </a:pPr>
            <a:r>
              <a:rPr lang="en-US" sz="2000" dirty="0">
                <a:latin typeface="Century Gothic"/>
              </a:rPr>
              <a:t>	</a:t>
            </a:r>
            <a:endParaRPr lang="en-US" sz="1600" dirty="0">
              <a:latin typeface="Century Gothic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id="{2930F48B-B176-4BD3-A925-3F77C8DB02E5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74615-7587-42DD-BFE4-A9FE6B627FC8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F8C3D-9FDB-4492-A406-1A4424588D6D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8267C-0CA7-42A3-8C46-9C401FE94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788E7-AD82-4441-FED3-4FEF37D1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FF66A-F723-4C1D-9509-AB40D3FB918A}" type="slidenum">
              <a:rPr lang="en-US" smtClean="0"/>
              <a:t>2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7F90EF-8E1F-957B-99D2-444306BECBE6}"/>
              </a:ext>
            </a:extLst>
          </p:cNvPr>
          <p:cNvCxnSpPr>
            <a:cxnSpLocks/>
          </p:cNvCxnSpPr>
          <p:nvPr/>
        </p:nvCxnSpPr>
        <p:spPr>
          <a:xfrm>
            <a:off x="723569" y="1004448"/>
            <a:ext cx="5143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24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83107" y="925866"/>
            <a:ext cx="10764520" cy="79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7548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8307EC9-3437-6B56-F372-0A0AB296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41"/>
            <a:ext cx="10648308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latin typeface="Century Gothic"/>
              </a:rPr>
              <a:t>Recursos</a:t>
            </a:r>
            <a:endParaRPr lang="en-US" sz="4000" b="1" dirty="0">
              <a:latin typeface="Century Gothic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9604816-FE72-49FE-455A-BC0F3DC20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59041"/>
              </p:ext>
            </p:extLst>
          </p:nvPr>
        </p:nvGraphicFramePr>
        <p:xfrm>
          <a:off x="656038" y="1210567"/>
          <a:ext cx="10881617" cy="4857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0975">
                  <a:extLst>
                    <a:ext uri="{9D8B030D-6E8A-4147-A177-3AD203B41FA5}">
                      <a16:colId xmlns:a16="http://schemas.microsoft.com/office/drawing/2014/main" val="2647466957"/>
                    </a:ext>
                  </a:extLst>
                </a:gridCol>
                <a:gridCol w="1906826">
                  <a:extLst>
                    <a:ext uri="{9D8B030D-6E8A-4147-A177-3AD203B41FA5}">
                      <a16:colId xmlns:a16="http://schemas.microsoft.com/office/drawing/2014/main" val="4257262176"/>
                    </a:ext>
                  </a:extLst>
                </a:gridCol>
                <a:gridCol w="4843816">
                  <a:extLst>
                    <a:ext uri="{9D8B030D-6E8A-4147-A177-3AD203B41FA5}">
                      <a16:colId xmlns:a16="http://schemas.microsoft.com/office/drawing/2014/main" val="3404250989"/>
                    </a:ext>
                  </a:extLst>
                </a:gridCol>
              </a:tblGrid>
              <a:tr h="458451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preguntas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información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sobre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48698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Inspecciones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Incendios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a typeface="+mn-lt"/>
                          <a:cs typeface="+mn-lt"/>
                        </a:rPr>
                        <a:t>(408) 535-7750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4"/>
                        </a:rPr>
                        <a:t>SJFDPermitsSpecialist@sanjoseca.gov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74615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cs typeface="Calibri"/>
                        </a:rPr>
                        <a:t>Zona de </a:t>
                      </a:r>
                      <a:r>
                        <a:rPr lang="en-US" sz="1800" dirty="0" err="1">
                          <a:cs typeface="Calibri"/>
                        </a:rPr>
                        <a:t>inundación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a typeface="+mn-lt"/>
                          <a:cs typeface="+mn-lt"/>
                        </a:rPr>
                        <a:t>(408) 535-7803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a typeface="+mn-lt"/>
                          <a:cs typeface="+mn-lt"/>
                          <a:hlinkClick r:id="rId5"/>
                        </a:rPr>
                        <a:t>FloodZoneInfo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5"/>
                        </a:rPr>
                        <a:t>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303017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cs typeface="Calibri"/>
                        </a:rPr>
                        <a:t>Cumplimiento</a:t>
                      </a:r>
                      <a:r>
                        <a:rPr lang="en-US" sz="1800" dirty="0">
                          <a:cs typeface="Calibri"/>
                        </a:rPr>
                        <a:t> del Código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cs typeface="Calibri"/>
                        </a:rPr>
                        <a:t>(408) 535-7770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a typeface="+mn-lt"/>
                          <a:cs typeface="+mn-lt"/>
                          <a:hlinkClick r:id="rId6"/>
                        </a:rPr>
                        <a:t>BuildingCodeCompliance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6"/>
                        </a:rPr>
                        <a:t>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17494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Planificación</a:t>
                      </a:r>
                      <a:r>
                        <a:rPr lang="en-US" sz="1800" dirty="0"/>
                        <a:t>/ </a:t>
                      </a:r>
                      <a:r>
                        <a:rPr lang="en-US" sz="1800" dirty="0" err="1"/>
                        <a:t>Zonificación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</a:rPr>
                        <a:t>(408)535-3555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7"/>
                        </a:rPr>
                        <a:t>ZoningQuestions@sanjoseca.gov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529284"/>
                  </a:ext>
                </a:extLst>
              </a:tr>
              <a:tr h="302917">
                <a:tc gridSpan="3"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800" b="0" u="sng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65977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cs typeface="Calibri"/>
                        </a:rPr>
                        <a:t>Obras </a:t>
                      </a:r>
                      <a:r>
                        <a:rPr lang="en-US" sz="1800" dirty="0" err="1">
                          <a:cs typeface="Calibri"/>
                        </a:rPr>
                        <a:t>Públicas</a:t>
                      </a:r>
                      <a:r>
                        <a:rPr lang="en-US" sz="1800" dirty="0">
                          <a:cs typeface="Calibri"/>
                        </a:rPr>
                        <a:t>/ </a:t>
                      </a:r>
                      <a:r>
                        <a:rPr lang="en-US" sz="1800" dirty="0" err="1">
                          <a:cs typeface="Calibri"/>
                        </a:rPr>
                        <a:t>Peligro</a:t>
                      </a:r>
                      <a:r>
                        <a:rPr lang="en-US" sz="1800" dirty="0">
                          <a:cs typeface="Calibri"/>
                        </a:rPr>
                        <a:t> </a:t>
                      </a:r>
                      <a:r>
                        <a:rPr lang="en-US" sz="1800" dirty="0" err="1">
                          <a:cs typeface="Calibri"/>
                        </a:rPr>
                        <a:t>Geológico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8"/>
                        </a:rPr>
                        <a:t>PWGeneralinfo@sanjoseca.gov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>
                          <a:solidFill>
                            <a:schemeClr val="tx1"/>
                          </a:solidFill>
                          <a:cs typeface="Calibri"/>
                        </a:rPr>
                        <a:t>PWGeneralinfo@sanjoseca.gov</a:t>
                      </a:r>
                      <a:endParaRPr lang="en-US" sz="1800" b="0" u="sng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6756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cs typeface="Calibri"/>
                        </a:rPr>
                        <a:t>Inspecciones</a:t>
                      </a:r>
                      <a:r>
                        <a:rPr lang="en-US" sz="1800" dirty="0">
                          <a:cs typeface="Calibri"/>
                        </a:rPr>
                        <a:t> de </a:t>
                      </a:r>
                      <a:r>
                        <a:rPr lang="en-US" sz="1800" dirty="0" err="1">
                          <a:cs typeface="Calibri"/>
                        </a:rPr>
                        <a:t>Construcción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cs typeface="Calibri"/>
                          <a:hlinkClick r:id="rId9"/>
                        </a:rPr>
                        <a:t>InfoInspector</a:t>
                      </a:r>
                      <a:r>
                        <a:rPr lang="en-US" sz="1800" b="0" u="none" dirty="0">
                          <a:solidFill>
                            <a:schemeClr val="tx1"/>
                          </a:solidFill>
                          <a:cs typeface="Calibri"/>
                          <a:hlinkClick r:id="rId9"/>
                        </a:rPr>
                        <a:t>@sanjoseca.gov</a:t>
                      </a:r>
                      <a:endParaRPr lang="en-US" sz="1800" b="0" u="none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cs typeface="Calibri"/>
                        </a:rPr>
                        <a:t>InfoInspector</a:t>
                      </a:r>
                      <a:r>
                        <a:rPr lang="en-US" sz="1800" b="0" u="none">
                          <a:solidFill>
                            <a:schemeClr val="tx1"/>
                          </a:solidFill>
                          <a:cs typeface="Calibri"/>
                        </a:rPr>
                        <a:t>@sanjoseca.gov</a:t>
                      </a:r>
                      <a:endParaRPr lang="en-US" sz="1800" b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553105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ADU, JADU, THOW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 "/>
                          <a:hlinkClick r:id="rId10"/>
                        </a:rPr>
                        <a:t>www.sanjoseca.gov/ADUs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449266"/>
                  </a:ext>
                </a:extLst>
              </a:tr>
              <a:tr h="4584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Lista de </a:t>
                      </a:r>
                      <a:r>
                        <a:rPr lang="en-US" dirty="0" err="1"/>
                        <a:t>Verficación</a:t>
                      </a:r>
                      <a:r>
                        <a:rPr lang="en-US" dirty="0"/>
                        <a:t> Universal de ADU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hlinkClick r:id="rId11" tooltip="https://bit.ly/aduuniversalchecklist"/>
                        </a:rPr>
                        <a:t>bit.ly/ADUUniversalChecklist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749269"/>
                  </a:ext>
                </a:extLst>
              </a:tr>
              <a:tr h="266951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Requisitos</a:t>
                      </a:r>
                      <a:r>
                        <a:rPr lang="en-US" dirty="0"/>
                        <a:t> para </a:t>
                      </a:r>
                      <a:r>
                        <a:rPr lang="en-US" dirty="0" err="1"/>
                        <a:t>los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planos</a:t>
                      </a:r>
                      <a:r>
                        <a:rPr lang="en-US" dirty="0"/>
                        <a:t> de ADU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hlinkClick r:id="rId12" tooltip="https://bit.ly/adubuildingplanrequirements"/>
                        </a:rPr>
                        <a:t>bit.ly/ADUBuildingPlanRequirements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021245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D68D8-1E56-A73E-2A8D-60758E84C97F}"/>
              </a:ext>
            </a:extLst>
          </p:cNvPr>
          <p:cNvCxnSpPr/>
          <p:nvPr/>
        </p:nvCxnSpPr>
        <p:spPr>
          <a:xfrm>
            <a:off x="723569" y="1004448"/>
            <a:ext cx="3973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88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19081A4-4D68-8976-BA74-09503395B0F5}"/>
              </a:ext>
            </a:extLst>
          </p:cNvPr>
          <p:cNvSpPr txBox="1"/>
          <p:nvPr/>
        </p:nvSpPr>
        <p:spPr>
          <a:xfrm>
            <a:off x="6830203" y="1792822"/>
            <a:ext cx="522463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 "/>
              </a:rPr>
              <a:t>BENEFICIOS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"/>
              </a:rPr>
              <a:t>Ingresos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alquiler</a:t>
            </a:r>
            <a:endParaRPr lang="en-US" sz="240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"/>
              </a:rPr>
              <a:t>Espacio habitable para </a:t>
            </a:r>
            <a:r>
              <a:rPr lang="en-US" sz="2400" dirty="0" err="1">
                <a:latin typeface="Calibri "/>
              </a:rPr>
              <a:t>los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miembros</a:t>
            </a:r>
            <a:r>
              <a:rPr lang="en-US" sz="2400" dirty="0">
                <a:latin typeface="Calibri "/>
              </a:rPr>
              <a:t> de la </a:t>
            </a:r>
            <a:r>
              <a:rPr lang="en-US" sz="2400" dirty="0" err="1">
                <a:latin typeface="Calibri "/>
              </a:rPr>
              <a:t>familia</a:t>
            </a:r>
            <a:endParaRPr lang="en-US" sz="240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"/>
              </a:rPr>
              <a:t>Espacio de </a:t>
            </a:r>
            <a:r>
              <a:rPr lang="en-US" sz="2400" dirty="0" err="1">
                <a:latin typeface="Calibri "/>
              </a:rPr>
              <a:t>trabajo</a:t>
            </a:r>
            <a:endParaRPr lang="en-US" sz="240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"/>
              </a:rPr>
              <a:t>Aumento</a:t>
            </a:r>
            <a:r>
              <a:rPr lang="en-US" sz="2400" dirty="0">
                <a:latin typeface="Calibri "/>
              </a:rPr>
              <a:t> del valor de la </a:t>
            </a:r>
            <a:r>
              <a:rPr lang="en-US" sz="2400" dirty="0" err="1">
                <a:latin typeface="Calibri "/>
              </a:rPr>
              <a:t>propiedad</a:t>
            </a:r>
            <a:r>
              <a:rPr lang="en-US" sz="2400" dirty="0">
                <a:latin typeface="Calibri 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"/>
              </a:rPr>
              <a:t>Incrementar</a:t>
            </a:r>
            <a:r>
              <a:rPr lang="en-US" sz="2400" dirty="0">
                <a:latin typeface="Calibri "/>
              </a:rPr>
              <a:t> la </a:t>
            </a:r>
            <a:r>
              <a:rPr lang="en-US" sz="2400" dirty="0" err="1">
                <a:latin typeface="Calibri "/>
              </a:rPr>
              <a:t>oferta</a:t>
            </a:r>
            <a:r>
              <a:rPr lang="en-US" sz="2400" dirty="0">
                <a:latin typeface="Calibri "/>
              </a:rPr>
              <a:t> de </a:t>
            </a:r>
            <a:r>
              <a:rPr lang="en-US" sz="2400" dirty="0" err="1">
                <a:latin typeface="Calibri "/>
              </a:rPr>
              <a:t>vivienda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manteniendo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el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carácter</a:t>
            </a:r>
            <a:r>
              <a:rPr lang="en-US" sz="2400" dirty="0">
                <a:latin typeface="Calibri "/>
              </a:rPr>
              <a:t> del </a:t>
            </a:r>
            <a:r>
              <a:rPr lang="en-US" sz="2400" dirty="0" err="1">
                <a:latin typeface="Calibri "/>
              </a:rPr>
              <a:t>vecindario</a:t>
            </a:r>
            <a:endParaRPr lang="en-US" sz="240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TENGA EN CUENTA:</a:t>
            </a:r>
            <a:r>
              <a:rPr lang="en-US" sz="2400" b="1" dirty="0">
                <a:solidFill>
                  <a:srgbClr val="7030A0"/>
                </a:solidFill>
                <a:latin typeface="Calibri "/>
              </a:rPr>
              <a:t> </a:t>
            </a:r>
            <a:r>
              <a:rPr lang="en-US" sz="2400" dirty="0">
                <a:latin typeface="Calibri "/>
              </a:rPr>
              <a:t>ADU </a:t>
            </a:r>
            <a:r>
              <a:rPr lang="en-US" sz="2400" dirty="0" err="1">
                <a:latin typeface="Calibri "/>
              </a:rPr>
              <a:t>aumentará</a:t>
            </a:r>
            <a:r>
              <a:rPr lang="en-US" sz="2400" dirty="0">
                <a:latin typeface="Calibri "/>
              </a:rPr>
              <a:t> sus </a:t>
            </a:r>
            <a:r>
              <a:rPr lang="en-US" sz="2400" dirty="0" err="1">
                <a:latin typeface="Calibri "/>
              </a:rPr>
              <a:t>impuestos</a:t>
            </a:r>
            <a:r>
              <a:rPr lang="en-US" sz="2400" dirty="0">
                <a:latin typeface="Calibri "/>
              </a:rPr>
              <a:t> de la </a:t>
            </a:r>
            <a:r>
              <a:rPr lang="en-US" sz="2400" dirty="0" err="1">
                <a:latin typeface="Calibri "/>
              </a:rPr>
              <a:t>propiedad</a:t>
            </a:r>
            <a:br>
              <a:rPr lang="en-US" sz="2400" dirty="0">
                <a:latin typeface="Calibri "/>
              </a:rPr>
            </a:br>
            <a:br>
              <a:rPr lang="en-US" sz="2400" dirty="0">
                <a:latin typeface="Calibri "/>
              </a:rPr>
            </a:br>
            <a:endParaRPr lang="en-US" sz="2400" dirty="0">
              <a:latin typeface="Calibri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7DC481F9-AEE4-EB4D-9A49-409BD6A69C54}"/>
              </a:ext>
            </a:extLst>
          </p:cNvPr>
          <p:cNvSpPr txBox="1">
            <a:spLocks/>
          </p:cNvSpPr>
          <p:nvPr/>
        </p:nvSpPr>
        <p:spPr>
          <a:xfrm>
            <a:off x="6175015" y="1606237"/>
            <a:ext cx="6070575" cy="4715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7548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A1FA9-F984-E5EB-4CFB-0BF309CE94FF}"/>
              </a:ext>
            </a:extLst>
          </p:cNvPr>
          <p:cNvSpPr txBox="1"/>
          <p:nvPr/>
        </p:nvSpPr>
        <p:spPr>
          <a:xfrm>
            <a:off x="380831" y="1025164"/>
            <a:ext cx="4761543" cy="56015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"/>
              </a:rPr>
              <a:t>Tambien </a:t>
            </a:r>
            <a:r>
              <a:rPr lang="en-US" sz="2400" dirty="0" err="1">
                <a:latin typeface="Calibri "/>
              </a:rPr>
              <a:t>llamado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segunda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unidad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 err="1">
                <a:latin typeface="Calibri "/>
              </a:rPr>
              <a:t>vivienda</a:t>
            </a:r>
            <a:r>
              <a:rPr lang="en-US" sz="2400" dirty="0">
                <a:latin typeface="Calibri "/>
              </a:rPr>
              <a:t> para </a:t>
            </a:r>
            <a:r>
              <a:rPr lang="en-US" sz="2400" dirty="0" err="1">
                <a:latin typeface="Calibri "/>
              </a:rPr>
              <a:t>los</a:t>
            </a:r>
            <a:r>
              <a:rPr lang="en-US" sz="2400" dirty="0">
                <a:latin typeface="Calibri "/>
              </a:rPr>
              <a:t> abuelos, o casa de </a:t>
            </a:r>
            <a:r>
              <a:rPr lang="en-US" sz="2400" dirty="0" err="1">
                <a:latin typeface="Calibri "/>
              </a:rPr>
              <a:t>atras</a:t>
            </a:r>
            <a:r>
              <a:rPr lang="en-US" sz="2400" dirty="0">
                <a:latin typeface="Calibri "/>
              </a:rPr>
              <a:t> de la </a:t>
            </a:r>
            <a:r>
              <a:rPr lang="en-US" sz="2400" dirty="0" err="1">
                <a:latin typeface="Calibri "/>
              </a:rPr>
              <a:t>yarda</a:t>
            </a:r>
            <a:endParaRPr lang="en-US" sz="2400" dirty="0">
              <a:latin typeface="Calibri 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 "/>
              </a:rPr>
              <a:t>Puede</a:t>
            </a:r>
            <a:r>
              <a:rPr lang="en-US" sz="2400" dirty="0">
                <a:latin typeface="Calibri "/>
              </a:rPr>
              <a:t> ser: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 "/>
              </a:rPr>
              <a:t>Separado</a:t>
            </a:r>
            <a:endParaRPr lang="en-US" sz="2400" dirty="0">
              <a:latin typeface="Calibri 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 "/>
              </a:rPr>
              <a:t>Adjunto</a:t>
            </a:r>
            <a:r>
              <a:rPr lang="en-US" sz="2400" dirty="0">
                <a:latin typeface="Calibri "/>
              </a:rPr>
              <a:t> con accesso con </a:t>
            </a:r>
            <a:r>
              <a:rPr lang="en-US" sz="2400" dirty="0" err="1">
                <a:latin typeface="Calibri "/>
              </a:rPr>
              <a:t>su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propia</a:t>
            </a:r>
            <a:r>
              <a:rPr lang="en-US" sz="2400" dirty="0">
                <a:latin typeface="Calibri "/>
              </a:rPr>
              <a:t> entrada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Calibri "/>
              </a:rPr>
              <a:t>Conversión</a:t>
            </a:r>
            <a:r>
              <a:rPr lang="en-US" sz="2400" dirty="0">
                <a:latin typeface="Calibri "/>
              </a:rPr>
              <a:t> de un </a:t>
            </a:r>
            <a:r>
              <a:rPr lang="en-US" sz="2400" dirty="0" err="1">
                <a:latin typeface="Calibri "/>
              </a:rPr>
              <a:t>garaje</a:t>
            </a:r>
            <a:r>
              <a:rPr lang="en-US" sz="2400" dirty="0">
                <a:latin typeface="Calibri "/>
              </a:rPr>
              <a:t>, </a:t>
            </a:r>
            <a:r>
              <a:rPr lang="en-US" sz="2400" dirty="0" err="1">
                <a:latin typeface="Calibri "/>
              </a:rPr>
              <a:t>sotano</a:t>
            </a:r>
            <a:r>
              <a:rPr lang="en-US" sz="2400" dirty="0">
                <a:latin typeface="Calibri "/>
              </a:rPr>
              <a:t>, u </a:t>
            </a:r>
            <a:r>
              <a:rPr lang="en-US" sz="2400" dirty="0" err="1">
                <a:latin typeface="Calibri "/>
              </a:rPr>
              <a:t>otro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espacio</a:t>
            </a:r>
            <a:r>
              <a:rPr lang="en-US" sz="2400" dirty="0">
                <a:latin typeface="Calibri "/>
              </a:rPr>
              <a:t> que </a:t>
            </a:r>
            <a:r>
              <a:rPr lang="en-US" sz="2400" dirty="0" err="1">
                <a:latin typeface="Calibri "/>
              </a:rPr>
              <a:t>existe</a:t>
            </a:r>
            <a:r>
              <a:rPr lang="en-US" sz="2400" dirty="0">
                <a:latin typeface="Calibri "/>
              </a:rPr>
              <a:t> con </a:t>
            </a:r>
            <a:r>
              <a:rPr lang="en-US" sz="2400" dirty="0" err="1">
                <a:latin typeface="Calibri "/>
              </a:rPr>
              <a:t>permisos</a:t>
            </a:r>
            <a:endParaRPr lang="en-US" sz="240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latin typeface="Calibri 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"/>
              </a:rPr>
              <a:t>No se </a:t>
            </a:r>
            <a:r>
              <a:rPr lang="en-US" sz="2400" dirty="0" err="1">
                <a:latin typeface="Calibri "/>
              </a:rPr>
              <a:t>requiere</a:t>
            </a:r>
            <a:r>
              <a:rPr lang="en-US" sz="2400" dirty="0">
                <a:latin typeface="Calibri "/>
              </a:rPr>
              <a:t> </a:t>
            </a:r>
            <a:r>
              <a:rPr lang="en-US" sz="2400" dirty="0" err="1">
                <a:latin typeface="Calibri "/>
              </a:rPr>
              <a:t>ocupación</a:t>
            </a:r>
            <a:r>
              <a:rPr lang="en-US" sz="2400" dirty="0">
                <a:latin typeface="Calibri "/>
              </a:rPr>
              <a:t> del </a:t>
            </a:r>
            <a:r>
              <a:rPr lang="en-US" sz="2400" dirty="0" err="1">
                <a:latin typeface="Calibri "/>
              </a:rPr>
              <a:t>proprietario</a:t>
            </a:r>
            <a:endParaRPr lang="en-US" sz="2400" dirty="0">
              <a:latin typeface="Calibri "/>
            </a:endParaRPr>
          </a:p>
          <a:p>
            <a:endParaRPr lang="en-US" sz="2200" b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BEC84-6F36-2940-A20D-8352B48CFD1D}"/>
              </a:ext>
            </a:extLst>
          </p:cNvPr>
          <p:cNvSpPr txBox="1"/>
          <p:nvPr/>
        </p:nvSpPr>
        <p:spPr>
          <a:xfrm>
            <a:off x="626074" y="296562"/>
            <a:ext cx="493188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entury Gothic"/>
              </a:rPr>
              <a:t>¿</a:t>
            </a:r>
            <a:r>
              <a:rPr lang="en-US" sz="4000" b="1" dirty="0" err="1">
                <a:latin typeface="Century Gothic"/>
              </a:rPr>
              <a:t>Qué</a:t>
            </a:r>
            <a:r>
              <a:rPr lang="en-US" sz="4000" b="1" dirty="0">
                <a:latin typeface="Century Gothic"/>
              </a:rPr>
              <a:t> es un 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ADU</a:t>
            </a:r>
            <a:r>
              <a:rPr lang="en-US" sz="4000" b="1" dirty="0">
                <a:latin typeface="Century Gothic"/>
              </a:rPr>
              <a:t>?</a:t>
            </a:r>
            <a:r>
              <a:rPr lang="en-US" sz="4000" dirty="0">
                <a:latin typeface="Century Gothic"/>
              </a:rPr>
              <a:t>​</a:t>
            </a:r>
          </a:p>
        </p:txBody>
      </p:sp>
      <p:pic>
        <p:nvPicPr>
          <p:cNvPr id="13" name="Picture 12" descr="A small house in a backyard.">
            <a:extLst>
              <a:ext uri="{FF2B5EF4-FFF2-40B4-BE49-F238E27FC236}">
                <a16:creationId xmlns:a16="http://schemas.microsoft.com/office/drawing/2014/main" id="{B25A338F-B6F6-EA5A-1014-CA8931FF9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2" y="-25069"/>
            <a:ext cx="1587861" cy="158786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9B17E6-A128-B500-E8C5-FCE93A630083}"/>
              </a:ext>
            </a:extLst>
          </p:cNvPr>
          <p:cNvCxnSpPr>
            <a:cxnSpLocks/>
          </p:cNvCxnSpPr>
          <p:nvPr/>
        </p:nvCxnSpPr>
        <p:spPr>
          <a:xfrm>
            <a:off x="723569" y="1004448"/>
            <a:ext cx="4269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tree, outdoor, building, house&#10;&#10;Description automatically generated">
            <a:extLst>
              <a:ext uri="{FF2B5EF4-FFF2-40B4-BE49-F238E27FC236}">
                <a16:creationId xmlns:a16="http://schemas.microsoft.com/office/drawing/2014/main" id="{7D3DCA1D-41A2-710D-F449-03C7E43E4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00" y="0"/>
            <a:ext cx="1606237" cy="16062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4EC182-B1EC-2271-5BB7-0123FFD796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42" r="13646"/>
          <a:stretch/>
        </p:blipFill>
        <p:spPr>
          <a:xfrm>
            <a:off x="8684234" y="0"/>
            <a:ext cx="1606237" cy="1620029"/>
          </a:xfrm>
          <a:prstGeom prst="rect">
            <a:avLst/>
          </a:prstGeom>
        </p:spPr>
      </p:pic>
      <p:pic>
        <p:nvPicPr>
          <p:cNvPr id="27" name="Picture 26" descr="A yellow ADU in a backyard ">
            <a:extLst>
              <a:ext uri="{FF2B5EF4-FFF2-40B4-BE49-F238E27FC236}">
                <a16:creationId xmlns:a16="http://schemas.microsoft.com/office/drawing/2014/main" id="{2F071466-7A47-5AF8-7556-9BE7708404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r="10505"/>
          <a:stretch/>
        </p:blipFill>
        <p:spPr>
          <a:xfrm>
            <a:off x="10414369" y="-1216"/>
            <a:ext cx="1768389" cy="1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288739-1F81-47C4-AEF2-2DAE8704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08" y="1418733"/>
            <a:ext cx="5777846" cy="504168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  <a:latin typeface="Calibri "/>
              </a:rPr>
              <a:t>REQUISITOS</a:t>
            </a:r>
            <a:endParaRPr lang="en-US" sz="2600" b="1" i="0" u="none" strike="noStrike" dirty="0">
              <a:solidFill>
                <a:srgbClr val="000000"/>
              </a:solidFill>
              <a:effectLst/>
              <a:latin typeface="Calibri "/>
            </a:endParaRPr>
          </a:p>
          <a:p>
            <a:r>
              <a:rPr lang="en-US" sz="2600" dirty="0" err="1">
                <a:solidFill>
                  <a:srgbClr val="000000"/>
                </a:solidFill>
                <a:latin typeface="Calibri "/>
              </a:rPr>
              <a:t>Máximo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tama</a:t>
            </a:r>
            <a:r>
              <a:rPr lang="en-US" sz="2600" dirty="0" err="1">
                <a:solidFill>
                  <a:srgbClr val="000000"/>
                </a:solidFill>
                <a:cs typeface="Lalezar" panose="020B0604020202020204" pitchFamily="2" charset="-78"/>
              </a:rPr>
              <a:t>ñ</a:t>
            </a:r>
            <a:r>
              <a:rPr lang="en-US" sz="2600" dirty="0" err="1">
                <a:solidFill>
                  <a:srgbClr val="000000"/>
                </a:solidFill>
              </a:rPr>
              <a:t>o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de </a:t>
            </a:r>
            <a:r>
              <a:rPr lang="en-US" sz="2600" i="0" u="none" strike="noStrike" dirty="0">
                <a:solidFill>
                  <a:srgbClr val="000000"/>
                </a:solidFill>
                <a:effectLst/>
                <a:latin typeface="Calibri "/>
              </a:rPr>
              <a:t>500 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pies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cuadrados</a:t>
            </a:r>
            <a:endParaRPr lang="en-US" sz="2600" i="0" u="none" strike="noStrike" dirty="0">
              <a:solidFill>
                <a:srgbClr val="000000"/>
              </a:solidFill>
              <a:effectLst/>
              <a:latin typeface="Calibri "/>
            </a:endParaRPr>
          </a:p>
          <a:p>
            <a:r>
              <a:rPr lang="en-US" sz="2600" dirty="0" err="1">
                <a:solidFill>
                  <a:srgbClr val="000000"/>
                </a:solidFill>
                <a:latin typeface="Calibri "/>
              </a:rPr>
              <a:t>Dentro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una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vivienda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unifamiliar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o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estructura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 "/>
              </a:rPr>
              <a:t>accesoria</a:t>
            </a:r>
            <a:endParaRPr lang="en-US" sz="2600" dirty="0">
              <a:solidFill>
                <a:srgbClr val="000000"/>
              </a:solidFill>
              <a:latin typeface="Calibri "/>
              <a:cs typeface="Calibri" panose="020F0502020204030204"/>
            </a:endParaRPr>
          </a:p>
          <a:p>
            <a:r>
              <a:rPr lang="en-US" sz="2600" i="0" u="none" strike="noStrike" dirty="0">
                <a:solidFill>
                  <a:srgbClr val="000000"/>
                </a:solidFill>
                <a:effectLst/>
                <a:latin typeface="Calibri "/>
              </a:rPr>
              <a:t>Una entrada exterior </a:t>
            </a:r>
          </a:p>
          <a:p>
            <a:r>
              <a:rPr lang="en-US" sz="2600" dirty="0" err="1">
                <a:solidFill>
                  <a:srgbClr val="000000"/>
                </a:solidFill>
                <a:latin typeface="Calibri "/>
              </a:rPr>
              <a:t>Restricción</a:t>
            </a:r>
            <a:r>
              <a:rPr lang="en-US" sz="2600" dirty="0">
                <a:solidFill>
                  <a:srgbClr val="000000"/>
                </a:solidFill>
                <a:latin typeface="Calibri "/>
              </a:rPr>
              <a:t> </a:t>
            </a:r>
            <a:r>
              <a:rPr lang="en-US" sz="2600" dirty="0">
                <a:latin typeface="Calibri "/>
              </a:rPr>
              <a:t>de </a:t>
            </a:r>
            <a:r>
              <a:rPr lang="en-US" sz="2600" dirty="0" err="1">
                <a:latin typeface="Calibri "/>
              </a:rPr>
              <a:t>escritura</a:t>
            </a:r>
            <a:r>
              <a:rPr lang="en-US" sz="2600" dirty="0">
                <a:latin typeface="Calibri "/>
              </a:rPr>
              <a:t>  y </a:t>
            </a:r>
            <a:r>
              <a:rPr lang="en-US" sz="2600" dirty="0" err="1">
                <a:latin typeface="Calibri "/>
              </a:rPr>
              <a:t>ocupación</a:t>
            </a:r>
            <a:r>
              <a:rPr lang="en-US" sz="2600" dirty="0">
                <a:latin typeface="Calibri "/>
              </a:rPr>
              <a:t> del </a:t>
            </a:r>
            <a:r>
              <a:rPr lang="en-US" sz="2600" dirty="0" err="1">
                <a:latin typeface="Calibri "/>
              </a:rPr>
              <a:t>propietario</a:t>
            </a:r>
            <a:endParaRPr lang="en-US" sz="2600" dirty="0">
              <a:latin typeface="Calibri 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F35F04-14B1-F352-77F3-FE6E6723A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904" y="1497481"/>
            <a:ext cx="5627646" cy="4095321"/>
          </a:xfrm>
          <a:prstGeom prst="rect">
            <a:avLst/>
          </a:prstGeom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13D0E553-14D9-73AC-ACA9-6DB53A12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09" y="35091"/>
            <a:ext cx="110269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Century Gothic"/>
              </a:rPr>
              <a:t>¿</a:t>
            </a:r>
            <a:r>
              <a:rPr lang="en-US" sz="4000" b="1" dirty="0" err="1">
                <a:latin typeface="Century Gothic"/>
              </a:rPr>
              <a:t>Qué</a:t>
            </a:r>
            <a:r>
              <a:rPr lang="en-US" sz="4000" b="1" dirty="0">
                <a:latin typeface="Century Gothic"/>
              </a:rPr>
              <a:t> es un 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Junior ADU (JADU)</a:t>
            </a:r>
            <a:r>
              <a:rPr lang="en-US" sz="4000" b="1" dirty="0">
                <a:latin typeface="Century Gothic"/>
              </a:rPr>
              <a:t>?</a:t>
            </a:r>
            <a:r>
              <a:rPr lang="en-US" sz="4000" dirty="0">
                <a:latin typeface="Century Gothic"/>
              </a:rPr>
              <a:t>​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36C76C-3839-B32D-EDC8-1EAC9D8D0D72}"/>
              </a:ext>
            </a:extLst>
          </p:cNvPr>
          <p:cNvCxnSpPr>
            <a:cxnSpLocks/>
          </p:cNvCxnSpPr>
          <p:nvPr/>
        </p:nvCxnSpPr>
        <p:spPr>
          <a:xfrm>
            <a:off x="250129" y="994174"/>
            <a:ext cx="802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2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0D44-C6E1-4779-9282-ECEE2602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31" y="1664414"/>
            <a:ext cx="5784608" cy="464293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Calibri "/>
                <a:ea typeface="+mj-ea"/>
                <a:cs typeface="+mj-cs"/>
              </a:rPr>
              <a:t>Costo: $60,000 - $100,000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 err="1">
                <a:latin typeface="Calibri "/>
                <a:ea typeface="+mj-ea"/>
                <a:cs typeface="+mj-cs"/>
              </a:rPr>
              <a:t>Sobre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ruedas</a:t>
            </a:r>
            <a:r>
              <a:rPr lang="en-US" sz="4400" dirty="0">
                <a:latin typeface="Calibri "/>
                <a:ea typeface="+mj-ea"/>
                <a:cs typeface="+mj-cs"/>
              </a:rPr>
              <a:t>, sin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poder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moverse</a:t>
            </a:r>
            <a:endParaRPr lang="en-US" sz="4400" dirty="0">
              <a:latin typeface="Calibri 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Calibri "/>
                <a:ea typeface="+mj-ea"/>
                <a:cs typeface="+mj-cs"/>
              </a:rPr>
              <a:t>150-400 pies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cuadrados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 err="1">
                <a:latin typeface="Calibri "/>
                <a:ea typeface="+mj-ea"/>
                <a:cs typeface="+mj-cs"/>
              </a:rPr>
              <a:t>Localizado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en</a:t>
            </a:r>
            <a:r>
              <a:rPr lang="en-US" sz="4400" dirty="0">
                <a:latin typeface="Calibri "/>
                <a:ea typeface="+mj-ea"/>
                <a:cs typeface="+mj-cs"/>
              </a:rPr>
              <a:t> un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lote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unifamiliar</a:t>
            </a:r>
            <a:endParaRPr lang="en-US" sz="4400" dirty="0">
              <a:latin typeface="Calibri 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 err="1">
                <a:latin typeface="Calibri "/>
                <a:ea typeface="+mj-ea"/>
                <a:cs typeface="+mj-cs"/>
              </a:rPr>
              <a:t>Cumplir</a:t>
            </a:r>
            <a:r>
              <a:rPr lang="en-US" sz="4400" dirty="0">
                <a:latin typeface="Calibri "/>
                <a:ea typeface="+mj-ea"/>
                <a:cs typeface="+mj-cs"/>
              </a:rPr>
              <a:t> con la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zonificación</a:t>
            </a:r>
            <a:endParaRPr lang="en-US" sz="4400" dirty="0">
              <a:latin typeface="Calibri 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Calibri "/>
                <a:ea typeface="+mj-ea"/>
                <a:cs typeface="+mj-cs"/>
              </a:rPr>
              <a:t>Costo de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permiso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promedia</a:t>
            </a:r>
            <a:r>
              <a:rPr lang="en-US" sz="4400" dirty="0">
                <a:latin typeface="Calibri "/>
                <a:ea typeface="+mj-ea"/>
                <a:cs typeface="+mj-cs"/>
              </a:rPr>
              <a:t> $1,000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Calibri "/>
                <a:ea typeface="+mj-ea"/>
                <a:cs typeface="+mj-cs"/>
              </a:rPr>
              <a:t>Se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requieren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permisos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électrico</a:t>
            </a:r>
            <a:r>
              <a:rPr lang="en-US" sz="4400" dirty="0">
                <a:latin typeface="Calibri "/>
                <a:ea typeface="+mj-ea"/>
                <a:cs typeface="+mj-cs"/>
              </a:rPr>
              <a:t> y de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plomería</a:t>
            </a:r>
            <a:endParaRPr lang="en-US" sz="4400" dirty="0">
              <a:latin typeface="Calibri 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latin typeface="Calibri "/>
                <a:ea typeface="+mj-ea"/>
                <a:cs typeface="+mj-cs"/>
              </a:rPr>
              <a:t>No se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requiere</a:t>
            </a:r>
            <a:r>
              <a:rPr lang="en-US" sz="4400" dirty="0">
                <a:latin typeface="Calibri "/>
                <a:ea typeface="+mj-ea"/>
                <a:cs typeface="+mj-cs"/>
              </a:rPr>
              <a:t> </a:t>
            </a:r>
            <a:r>
              <a:rPr lang="en-US" sz="4400" dirty="0" err="1">
                <a:latin typeface="Calibri "/>
                <a:ea typeface="+mj-ea"/>
                <a:cs typeface="+mj-cs"/>
              </a:rPr>
              <a:t>dirección</a:t>
            </a:r>
            <a:endParaRPr lang="en-US" sz="4400" dirty="0">
              <a:latin typeface="Calibri "/>
              <a:ea typeface="+mj-ea"/>
              <a:cs typeface="+mj-cs"/>
            </a:endParaRPr>
          </a:p>
          <a:p>
            <a:pPr marL="0" indent="0">
              <a:buNone/>
            </a:pPr>
            <a:endParaRPr lang="en-US" sz="20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entury Gothic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entury Gothic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F7DF1-760A-44C7-8898-A5582FD29C9F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32EBD-E9B2-4A87-936D-6D471F49642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95E82-620E-4EAE-A754-4CA493646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7" name="Title 6">
            <a:extLst>
              <a:ext uri="{FF2B5EF4-FFF2-40B4-BE49-F238E27FC236}">
                <a16:creationId xmlns:a16="http://schemas.microsoft.com/office/drawing/2014/main" id="{BE9F0728-F176-F72A-0711-E9DCC95E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1" y="286932"/>
            <a:ext cx="10925219" cy="88644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Century Gothic"/>
              </a:rPr>
              <a:t>¿</a:t>
            </a:r>
            <a:r>
              <a:rPr lang="en-US" sz="4000" b="1" dirty="0" err="1">
                <a:latin typeface="Century Gothic"/>
              </a:rPr>
              <a:t>Qué</a:t>
            </a:r>
            <a:r>
              <a:rPr lang="en-US" sz="4000" b="1" dirty="0">
                <a:latin typeface="Century Gothic"/>
              </a:rPr>
              <a:t> es </a:t>
            </a:r>
            <a:r>
              <a:rPr lang="en-US" sz="4000" b="1" dirty="0" err="1">
                <a:latin typeface="Century Gothic"/>
              </a:rPr>
              <a:t>una</a:t>
            </a:r>
            <a:r>
              <a:rPr lang="en-US" sz="4000" b="1" dirty="0">
                <a:latin typeface="Century Gothic"/>
              </a:rPr>
              <a:t> </a:t>
            </a:r>
            <a:br>
              <a:rPr lang="en-US" sz="4000" b="1" dirty="0">
                <a:latin typeface="Century Gothic"/>
              </a:rPr>
            </a:b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Pequeña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casa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sobre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ruedas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(THOW)</a:t>
            </a:r>
            <a:r>
              <a:rPr lang="en-US" sz="4000" b="1" dirty="0">
                <a:latin typeface="Century Gothic"/>
              </a:rPr>
              <a:t>?</a:t>
            </a:r>
            <a:r>
              <a:rPr lang="en-US" sz="4000" dirty="0">
                <a:latin typeface="Century Gothic"/>
              </a:rPr>
              <a:t>​</a:t>
            </a:r>
            <a:endParaRPr lang="en-US" sz="4000" b="1" dirty="0">
              <a:solidFill>
                <a:srgbClr val="0070C0"/>
              </a:solidFill>
              <a:latin typeface="Century Gothic"/>
            </a:endParaRPr>
          </a:p>
        </p:txBody>
      </p:sp>
      <p:pic>
        <p:nvPicPr>
          <p:cNvPr id="2" name="Picture 10" descr="IMG_0779 2.JPG">
            <a:extLst>
              <a:ext uri="{FF2B5EF4-FFF2-40B4-BE49-F238E27FC236}">
                <a16:creationId xmlns:a16="http://schemas.microsoft.com/office/drawing/2014/main" id="{238C030D-D394-DBCB-263A-84B0F57EF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77" y="3815633"/>
            <a:ext cx="3454355" cy="2377441"/>
          </a:xfrm>
          <a:prstGeom prst="rect">
            <a:avLst/>
          </a:prstGeom>
        </p:spPr>
      </p:pic>
      <p:pic>
        <p:nvPicPr>
          <p:cNvPr id="11" name="Picture 11" descr="THOW interior.JPG">
            <a:extLst>
              <a:ext uri="{FF2B5EF4-FFF2-40B4-BE49-F238E27FC236}">
                <a16:creationId xmlns:a16="http://schemas.microsoft.com/office/drawing/2014/main" id="{FFE42FC1-D46D-0BDF-78D6-350E3909A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4"/>
          <a:stretch/>
        </p:blipFill>
        <p:spPr>
          <a:xfrm rot="5400000">
            <a:off x="9850711" y="4033687"/>
            <a:ext cx="2425807" cy="198969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AD0360-2A57-AB9C-BA82-BC9475E66CD5}"/>
              </a:ext>
            </a:extLst>
          </p:cNvPr>
          <p:cNvCxnSpPr>
            <a:cxnSpLocks/>
          </p:cNvCxnSpPr>
          <p:nvPr/>
        </p:nvCxnSpPr>
        <p:spPr>
          <a:xfrm flipV="1">
            <a:off x="557315" y="1224864"/>
            <a:ext cx="11083305" cy="117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0FE496D-6F10-3870-8629-31F934E38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927" y="1281696"/>
            <a:ext cx="3893460" cy="24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8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CB6C3B-DDA4-F54B-247C-89DA3935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5261">
            <a:off x="7457703" y="1828124"/>
            <a:ext cx="3951271" cy="29908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0D44-C6E1-4779-9282-ECEE2602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31" y="1417040"/>
            <a:ext cx="6662232" cy="43596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j-ea"/>
                <a:cs typeface="+mj-cs"/>
              </a:rPr>
              <a:t>22 </a:t>
            </a:r>
            <a:r>
              <a:rPr lang="en-US" sz="2400" dirty="0" err="1">
                <a:ea typeface="+mj-ea"/>
                <a:cs typeface="+mj-cs"/>
              </a:rPr>
              <a:t>proveedores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ofrecen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planos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aprobados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por</a:t>
            </a:r>
            <a:r>
              <a:rPr lang="en-US" sz="2400" dirty="0">
                <a:ea typeface="+mj-ea"/>
                <a:cs typeface="+mj-cs"/>
              </a:rPr>
              <a:t> la Ciudad de SJ</a:t>
            </a:r>
          </a:p>
          <a:p>
            <a:r>
              <a:rPr lang="en-US" sz="2400" dirty="0">
                <a:ea typeface="+mj-ea"/>
                <a:cs typeface="+mj-cs"/>
              </a:rPr>
              <a:t>Se </a:t>
            </a:r>
            <a:r>
              <a:rPr lang="en-US" sz="2400" dirty="0" err="1">
                <a:ea typeface="+mj-ea"/>
                <a:cs typeface="+mj-cs"/>
              </a:rPr>
              <a:t>permite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una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personalización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mínima</a:t>
            </a:r>
            <a:endParaRPr lang="en-US" sz="2400" dirty="0">
              <a:ea typeface="+mj-ea"/>
              <a:cs typeface="+mj-cs"/>
            </a:endParaRPr>
          </a:p>
          <a:p>
            <a:r>
              <a:rPr lang="en-US" sz="2400" dirty="0">
                <a:ea typeface="+mj-ea"/>
                <a:cs typeface="+mj-cs"/>
              </a:rPr>
              <a:t>El </a:t>
            </a:r>
            <a:r>
              <a:rPr lang="en-US" sz="2400" dirty="0" err="1">
                <a:ea typeface="+mj-ea"/>
                <a:cs typeface="+mj-cs"/>
              </a:rPr>
              <a:t>proveedor</a:t>
            </a:r>
            <a:r>
              <a:rPr lang="en-US" sz="2400" dirty="0">
                <a:ea typeface="+mj-ea"/>
                <a:cs typeface="+mj-cs"/>
              </a:rPr>
              <a:t> se </a:t>
            </a:r>
            <a:r>
              <a:rPr lang="en-US" sz="2400" dirty="0" err="1">
                <a:ea typeface="+mj-ea"/>
                <a:cs typeface="+mj-cs"/>
              </a:rPr>
              <a:t>encarga</a:t>
            </a:r>
            <a:r>
              <a:rPr lang="en-US" sz="2400" dirty="0">
                <a:ea typeface="+mj-ea"/>
                <a:cs typeface="+mj-cs"/>
              </a:rPr>
              <a:t> de la </a:t>
            </a:r>
            <a:r>
              <a:rPr lang="en-US" sz="2400" dirty="0" err="1">
                <a:ea typeface="+mj-ea"/>
                <a:cs typeface="+mj-cs"/>
              </a:rPr>
              <a:t>presentación</a:t>
            </a:r>
            <a:r>
              <a:rPr lang="en-US" sz="2400" dirty="0">
                <a:ea typeface="+mj-ea"/>
                <a:cs typeface="+mj-cs"/>
              </a:rPr>
              <a:t> del </a:t>
            </a:r>
            <a:r>
              <a:rPr lang="en-US" sz="2400" dirty="0" err="1">
                <a:ea typeface="+mj-ea"/>
                <a:cs typeface="+mj-cs"/>
              </a:rPr>
              <a:t>proyecto</a:t>
            </a:r>
            <a:r>
              <a:rPr lang="en-US" sz="2400" dirty="0">
                <a:ea typeface="+mj-ea"/>
                <a:cs typeface="+mj-cs"/>
              </a:rPr>
              <a:t>; </a:t>
            </a:r>
            <a:r>
              <a:rPr lang="en-US" sz="2400" dirty="0" err="1">
                <a:ea typeface="+mj-ea"/>
                <a:cs typeface="+mj-cs"/>
              </a:rPr>
              <a:t>el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permiso</a:t>
            </a:r>
            <a:r>
              <a:rPr lang="en-US" sz="2400" dirty="0">
                <a:ea typeface="+mj-ea"/>
                <a:cs typeface="+mj-cs"/>
              </a:rPr>
              <a:t> se </a:t>
            </a:r>
            <a:r>
              <a:rPr lang="en-US" sz="2400" dirty="0" err="1">
                <a:ea typeface="+mj-ea"/>
                <a:cs typeface="+mj-cs"/>
              </a:rPr>
              <a:t>puede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emitir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el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mismo</a:t>
            </a:r>
            <a:r>
              <a:rPr lang="en-US" sz="2400" dirty="0">
                <a:ea typeface="+mj-ea"/>
                <a:cs typeface="+mj-cs"/>
              </a:rPr>
              <a:t> día </a:t>
            </a:r>
            <a:r>
              <a:rPr lang="en-US" sz="2400" dirty="0" err="1">
                <a:ea typeface="+mj-ea"/>
                <a:cs typeface="+mj-cs"/>
              </a:rPr>
              <a:t>si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el</a:t>
            </a:r>
            <a:r>
              <a:rPr lang="en-US" sz="2400" dirty="0">
                <a:ea typeface="+mj-ea"/>
                <a:cs typeface="+mj-cs"/>
              </a:rPr>
              <a:t> plano del sitio </a:t>
            </a:r>
            <a:r>
              <a:rPr lang="en-US" sz="2400" dirty="0" err="1">
                <a:ea typeface="+mj-ea"/>
                <a:cs typeface="+mj-cs"/>
              </a:rPr>
              <a:t>conforma</a:t>
            </a:r>
            <a:r>
              <a:rPr lang="en-US" sz="2400" dirty="0">
                <a:ea typeface="+mj-ea"/>
                <a:cs typeface="+mj-cs"/>
              </a:rPr>
              <a:t>.</a:t>
            </a:r>
          </a:p>
          <a:p>
            <a:r>
              <a:rPr lang="en-US" sz="2400" dirty="0">
                <a:ea typeface="+mj-ea"/>
                <a:cs typeface="+mj-cs"/>
              </a:rPr>
              <a:t>El </a:t>
            </a:r>
            <a:r>
              <a:rPr lang="en-US" sz="2400" dirty="0" err="1">
                <a:ea typeface="+mj-ea"/>
                <a:cs typeface="+mj-cs"/>
              </a:rPr>
              <a:t>proyecto</a:t>
            </a:r>
            <a:r>
              <a:rPr lang="en-US" sz="2400" dirty="0">
                <a:ea typeface="+mj-ea"/>
                <a:cs typeface="+mj-cs"/>
              </a:rPr>
              <a:t> no </a:t>
            </a:r>
            <a:r>
              <a:rPr lang="en-US" sz="2400" dirty="0" err="1">
                <a:ea typeface="+mj-ea"/>
                <a:cs typeface="+mj-cs"/>
              </a:rPr>
              <a:t>puede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dirty="0" err="1">
                <a:ea typeface="+mj-ea"/>
                <a:cs typeface="+mj-cs"/>
              </a:rPr>
              <a:t>involucrar</a:t>
            </a:r>
            <a:r>
              <a:rPr lang="en-US" sz="2400" dirty="0">
                <a:ea typeface="+mj-ea"/>
                <a:cs typeface="+mj-cs"/>
              </a:rPr>
              <a:t>:</a:t>
            </a:r>
          </a:p>
          <a:p>
            <a:pPr lvl="1"/>
            <a:r>
              <a:rPr lang="en-US" dirty="0" err="1">
                <a:ea typeface="+mj-ea"/>
                <a:cs typeface="+mj-cs"/>
              </a:rPr>
              <a:t>Geopeligro</a:t>
            </a:r>
            <a:r>
              <a:rPr lang="en-US" dirty="0">
                <a:ea typeface="+mj-ea"/>
                <a:cs typeface="+mj-cs"/>
              </a:rPr>
              <a:t> o </a:t>
            </a:r>
            <a:r>
              <a:rPr lang="en-US" dirty="0" err="1">
                <a:ea typeface="+mj-ea"/>
                <a:cs typeface="+mj-cs"/>
              </a:rPr>
              <a:t>deslizamiento</a:t>
            </a:r>
            <a:r>
              <a:rPr lang="en-US" dirty="0">
                <a:ea typeface="+mj-ea"/>
                <a:cs typeface="+mj-cs"/>
              </a:rPr>
              <a:t> de tierra</a:t>
            </a:r>
          </a:p>
          <a:p>
            <a:pPr lvl="1"/>
            <a:r>
              <a:rPr lang="en-US" dirty="0">
                <a:ea typeface="+mj-ea"/>
                <a:cs typeface="+mj-cs"/>
              </a:rPr>
              <a:t>Zona de </a:t>
            </a:r>
            <a:r>
              <a:rPr lang="en-US" dirty="0" err="1">
                <a:ea typeface="+mj-ea"/>
                <a:cs typeface="+mj-cs"/>
              </a:rPr>
              <a:t>Inundación</a:t>
            </a:r>
            <a:endParaRPr lang="en-US" dirty="0">
              <a:ea typeface="+mj-ea"/>
              <a:cs typeface="+mj-cs"/>
            </a:endParaRPr>
          </a:p>
          <a:p>
            <a:pPr lvl="1"/>
            <a:r>
              <a:rPr lang="en-US" dirty="0" err="1">
                <a:ea typeface="+mj-ea"/>
                <a:cs typeface="+mj-cs"/>
              </a:rPr>
              <a:t>Área</a:t>
            </a:r>
            <a:r>
              <a:rPr lang="en-US" dirty="0">
                <a:ea typeface="+mj-ea"/>
                <a:cs typeface="+mj-cs"/>
              </a:rPr>
              <a:t> de </a:t>
            </a:r>
            <a:r>
              <a:rPr lang="en-US" dirty="0" err="1">
                <a:ea typeface="+mj-ea"/>
                <a:cs typeface="+mj-cs"/>
              </a:rPr>
              <a:t>interfaz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dirty="0" err="1">
                <a:ea typeface="+mj-ea"/>
                <a:cs typeface="+mj-cs"/>
              </a:rPr>
              <a:t>urbano-forestal</a:t>
            </a:r>
            <a:r>
              <a:rPr lang="en-US" dirty="0">
                <a:ea typeface="+mj-ea"/>
                <a:cs typeface="+mj-cs"/>
              </a:rPr>
              <a:t> (WUI) </a:t>
            </a:r>
            <a:endParaRPr lang="en-US" dirty="0">
              <a:ea typeface="+mj-ea"/>
              <a:cs typeface="Calibri"/>
            </a:endParaRPr>
          </a:p>
          <a:p>
            <a:pPr lvl="1"/>
            <a:r>
              <a:rPr lang="en-US" dirty="0" err="1">
                <a:ea typeface="+mj-ea"/>
                <a:cs typeface="+mj-cs"/>
              </a:rPr>
              <a:t>Variación</a:t>
            </a:r>
            <a:r>
              <a:rPr lang="en-US" dirty="0">
                <a:ea typeface="+mj-ea"/>
                <a:cs typeface="+mj-cs"/>
              </a:rPr>
              <a:t> de </a:t>
            </a:r>
            <a:r>
              <a:rPr lang="en-US" dirty="0" err="1">
                <a:ea typeface="+mj-ea"/>
                <a:cs typeface="+mj-cs"/>
              </a:rPr>
              <a:t>fuego</a:t>
            </a:r>
            <a:endParaRPr lang="en-US" dirty="0">
              <a:ea typeface="+mj-ea"/>
              <a:cs typeface="+mj-cs"/>
            </a:endParaRPr>
          </a:p>
          <a:p>
            <a:pPr lvl="1"/>
            <a:r>
              <a:rPr lang="en-US" dirty="0" err="1">
                <a:ea typeface="+mj-ea"/>
                <a:cs typeface="+mj-cs"/>
              </a:rPr>
              <a:t>Violación</a:t>
            </a:r>
            <a:r>
              <a:rPr lang="en-US" dirty="0">
                <a:ea typeface="+mj-ea"/>
                <a:cs typeface="+mj-cs"/>
              </a:rPr>
              <a:t> de la </a:t>
            </a:r>
            <a:r>
              <a:rPr lang="en-US" dirty="0" err="1">
                <a:ea typeface="+mj-ea"/>
                <a:cs typeface="+mj-cs"/>
              </a:rPr>
              <a:t>aplicación</a:t>
            </a:r>
            <a:r>
              <a:rPr lang="en-US" dirty="0">
                <a:ea typeface="+mj-ea"/>
                <a:cs typeface="+mj-cs"/>
              </a:rPr>
              <a:t> del </a:t>
            </a:r>
            <a:r>
              <a:rPr lang="en-US" dirty="0" err="1">
                <a:ea typeface="+mj-ea"/>
                <a:cs typeface="+mj-cs"/>
              </a:rPr>
              <a:t>código</a:t>
            </a:r>
            <a:endParaRPr lang="en-US" dirty="0">
              <a:ea typeface="+mj-ea"/>
              <a:cs typeface="+mj-cs"/>
            </a:endParaRPr>
          </a:p>
          <a:p>
            <a:pPr marL="914400" lvl="2" indent="0">
              <a:buNone/>
            </a:pPr>
            <a:endParaRPr lang="en-US" sz="2000" b="1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entury Gothic"/>
              <a:ea typeface="+mj-ea"/>
              <a:cs typeface="+mj-cs"/>
            </a:endParaRPr>
          </a:p>
          <a:p>
            <a:endParaRPr lang="en-US" sz="2400" dirty="0">
              <a:latin typeface="Century Gothic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>
              <a:latin typeface="Century Gothic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F7DF1-760A-44C7-8898-A5582FD29C9F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32EBD-E9B2-4A87-936D-6D471F49642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95E82-620E-4EAE-A754-4CA493646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9001C3-10F2-E1CA-813E-A125915A9BE4}"/>
              </a:ext>
            </a:extLst>
          </p:cNvPr>
          <p:cNvSpPr txBox="1"/>
          <p:nvPr/>
        </p:nvSpPr>
        <p:spPr>
          <a:xfrm>
            <a:off x="6155631" y="5332336"/>
            <a:ext cx="590250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/>
            <a:r>
              <a:rPr lang="en-US" b="1" err="1">
                <a:latin typeface="Century Gothic"/>
                <a:ea typeface="+mj-ea"/>
                <a:cs typeface="+mj-cs"/>
              </a:rPr>
              <a:t>Encuentre</a:t>
            </a:r>
            <a:r>
              <a:rPr lang="en-US" b="1" dirty="0">
                <a:latin typeface="Century Gothic"/>
                <a:ea typeface="+mj-ea"/>
                <a:cs typeface="+mj-cs"/>
              </a:rPr>
              <a:t> </a:t>
            </a:r>
            <a:r>
              <a:rPr lang="en-US" b="1" err="1">
                <a:latin typeface="Century Gothic"/>
                <a:ea typeface="+mj-ea"/>
                <a:cs typeface="+mj-cs"/>
              </a:rPr>
              <a:t>proveedores</a:t>
            </a:r>
            <a:r>
              <a:rPr lang="en-US" b="1" dirty="0">
                <a:latin typeface="Century Gothic"/>
                <a:ea typeface="+mj-ea"/>
                <a:cs typeface="+mj-cs"/>
              </a:rPr>
              <a:t> de ADU </a:t>
            </a:r>
            <a:r>
              <a:rPr lang="en-US" b="1" err="1">
                <a:latin typeface="Century Gothic"/>
                <a:ea typeface="+mj-ea"/>
                <a:cs typeface="+mj-cs"/>
              </a:rPr>
              <a:t>preaprobados</a:t>
            </a:r>
            <a:r>
              <a:rPr lang="en-US" b="1" dirty="0">
                <a:latin typeface="Century Gothic"/>
                <a:ea typeface="+mj-ea"/>
                <a:cs typeface="+mj-cs"/>
              </a:rPr>
              <a:t> </a:t>
            </a:r>
            <a:r>
              <a:rPr lang="en-US" b="1" err="1">
                <a:latin typeface="Century Gothic"/>
                <a:ea typeface="+mj-ea"/>
                <a:cs typeface="+mj-cs"/>
              </a:rPr>
              <a:t>en</a:t>
            </a:r>
            <a:r>
              <a:rPr lang="en-US" b="1" dirty="0">
                <a:latin typeface="Century Gothic"/>
                <a:ea typeface="+mj-ea"/>
                <a:cs typeface="+mj-cs"/>
              </a:rPr>
              <a:t> </a:t>
            </a:r>
            <a:r>
              <a:rPr lang="en-US" b="1" dirty="0">
                <a:latin typeface="Century Gothic"/>
                <a:ea typeface="+mj-ea"/>
                <a:cs typeface="+mj-cs"/>
                <a:hlinkClick r:id="rId5"/>
              </a:rPr>
              <a:t>www.sanjoseca.gov/ADUs</a:t>
            </a:r>
            <a:endParaRPr lang="en-US" b="1" dirty="0">
              <a:latin typeface="Century Gothic"/>
              <a:ea typeface="+mj-ea"/>
              <a:cs typeface="+mj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8777D0F-8D2C-95FD-0146-846774B1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31" y="380157"/>
            <a:ext cx="10925219" cy="8864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ADU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Preaprobados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pueden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ser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rápidos</a:t>
            </a:r>
            <a:endParaRPr lang="en-US" sz="4000" b="1" dirty="0">
              <a:solidFill>
                <a:srgbClr val="0070C0"/>
              </a:solidFill>
              <a:latin typeface="Century Gothic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5B9E14-042A-7E49-938B-2EDAA9CEDEFC}"/>
              </a:ext>
            </a:extLst>
          </p:cNvPr>
          <p:cNvCxnSpPr>
            <a:cxnSpLocks/>
          </p:cNvCxnSpPr>
          <p:nvPr/>
        </p:nvCxnSpPr>
        <p:spPr>
          <a:xfrm>
            <a:off x="557315" y="1263063"/>
            <a:ext cx="993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E3E1FD-934C-09D3-CFEB-944239B2559B}"/>
              </a:ext>
            </a:extLst>
          </p:cNvPr>
          <p:cNvSpPr txBox="1"/>
          <p:nvPr/>
        </p:nvSpPr>
        <p:spPr>
          <a:xfrm rot="20938597">
            <a:off x="8173357" y="2795847"/>
            <a:ext cx="290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290" dirty="0">
                <a:solidFill>
                  <a:srgbClr val="F15A22"/>
                </a:solidFill>
                <a:latin typeface="Amasis MT Pro Black" panose="02040A04050005020304" pitchFamily="18" charset="0"/>
              </a:rPr>
              <a:t>PREAPROVADO</a:t>
            </a:r>
          </a:p>
        </p:txBody>
      </p:sp>
    </p:spTree>
    <p:extLst>
      <p:ext uri="{BB962C8B-B14F-4D97-AF65-F5344CB8AC3E}">
        <p14:creationId xmlns:p14="http://schemas.microsoft.com/office/powerpoint/2010/main" val="80467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0" y="2253672"/>
            <a:ext cx="12192000" cy="216130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Century Gothic"/>
              </a:rPr>
            </a:br>
            <a:r>
              <a:rPr lang="en-US" b="1" dirty="0" err="1">
                <a:latin typeface="Century Gothic"/>
              </a:rPr>
              <a:t>Recien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Cambios</a:t>
            </a:r>
            <a:r>
              <a:rPr lang="en-US" b="1" dirty="0">
                <a:latin typeface="Century Gothic"/>
              </a:rPr>
              <a:t> de </a:t>
            </a:r>
            <a:r>
              <a:rPr lang="en-US" b="1" dirty="0" err="1">
                <a:latin typeface="Century Gothic"/>
              </a:rPr>
              <a:t>Reglas</a:t>
            </a:r>
            <a:br>
              <a:rPr lang="en-US" b="1" dirty="0">
                <a:latin typeface="Century Gothic"/>
              </a:rPr>
            </a:br>
            <a:r>
              <a:rPr lang="en-US" b="1" dirty="0">
                <a:latin typeface="Century Gothic"/>
              </a:rPr>
              <a:t>+</a:t>
            </a:r>
            <a:br>
              <a:rPr lang="en-US" b="1" dirty="0">
                <a:latin typeface="Century Gothic"/>
              </a:rPr>
            </a:br>
            <a:r>
              <a:rPr lang="en-US" b="1" dirty="0" err="1">
                <a:latin typeface="Century Gothic"/>
              </a:rPr>
              <a:t>Subsidio</a:t>
            </a:r>
            <a:r>
              <a:rPr lang="en-US" b="1" dirty="0">
                <a:latin typeface="Century Gothic"/>
              </a:rPr>
              <a:t> de la Ciudad vs. </a:t>
            </a:r>
            <a:r>
              <a:rPr lang="en-US" b="1" dirty="0" err="1">
                <a:latin typeface="Century Gothic"/>
              </a:rPr>
              <a:t>Subsidio</a:t>
            </a:r>
            <a:r>
              <a:rPr lang="en-US" b="1" dirty="0">
                <a:latin typeface="Century Gothic"/>
              </a:rPr>
              <a:t> </a:t>
            </a:r>
            <a:r>
              <a:rPr lang="en-US" b="1" dirty="0" err="1">
                <a:latin typeface="Century Gothic"/>
              </a:rPr>
              <a:t>Estatal</a:t>
            </a:r>
            <a:endParaRPr lang="en-US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9F543D-B8E7-D9A0-AD5A-562E5115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9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63ABB0-4878-8034-8F72-AFB57A10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Segoe UI" panose="020B0502040204020203" pitchFamily="34" charset="0"/>
              </a:rPr>
              <a:t>To: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9" name="Title 6">
            <a:extLst>
              <a:ext uri="{FF2B5EF4-FFF2-40B4-BE49-F238E27FC236}">
                <a16:creationId xmlns:a16="http://schemas.microsoft.com/office/drawing/2014/main" id="{F6ECB60D-FF40-030C-4C6B-FA543F5C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9" y="-1352"/>
            <a:ext cx="1168403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Cambios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en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las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Reglas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de ADU</a:t>
            </a:r>
            <a:endParaRPr lang="en-US" sz="4000" dirty="0">
              <a:solidFill>
                <a:srgbClr val="0070C0"/>
              </a:solidFill>
              <a:latin typeface="Century Gothic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16D8DCE-ACEF-8544-83F5-44427BFAA668}"/>
              </a:ext>
            </a:extLst>
          </p:cNvPr>
          <p:cNvSpPr txBox="1">
            <a:spLocks/>
          </p:cNvSpPr>
          <p:nvPr/>
        </p:nvSpPr>
        <p:spPr>
          <a:xfrm>
            <a:off x="686849" y="1721689"/>
            <a:ext cx="6920017" cy="4585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7548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EEF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¡</a:t>
            </a:r>
            <a:r>
              <a:rPr lang="en-US" sz="2400" b="1" dirty="0" err="1"/>
              <a:t>Eliminado</a:t>
            </a:r>
            <a:r>
              <a:rPr lang="en-US" sz="2400" b="1" dirty="0"/>
              <a:t>! </a:t>
            </a:r>
          </a:p>
          <a:p>
            <a:r>
              <a:rPr lang="en-US" sz="2400" b="1" dirty="0">
                <a:latin typeface="Calibri "/>
              </a:rPr>
              <a:t>No </a:t>
            </a:r>
            <a:r>
              <a:rPr lang="en-US" sz="2400" b="1" dirty="0" err="1">
                <a:latin typeface="Calibri "/>
              </a:rPr>
              <a:t>más</a:t>
            </a:r>
            <a:r>
              <a:rPr lang="en-US" sz="2400" b="1" dirty="0">
                <a:latin typeface="Calibri "/>
              </a:rPr>
              <a:t> </a:t>
            </a:r>
            <a:r>
              <a:rPr lang="en-US" sz="2400" b="1" dirty="0" err="1">
                <a:latin typeface="Calibri "/>
              </a:rPr>
              <a:t>reglas</a:t>
            </a:r>
            <a:r>
              <a:rPr lang="en-US" sz="2400" b="1" dirty="0">
                <a:latin typeface="Calibri "/>
              </a:rPr>
              <a:t> </a:t>
            </a:r>
            <a:r>
              <a:rPr lang="en-US" sz="2400" b="1" dirty="0" err="1">
                <a:latin typeface="Calibri "/>
              </a:rPr>
              <a:t>ni</a:t>
            </a:r>
            <a:r>
              <a:rPr lang="en-US" sz="2400" b="1" dirty="0">
                <a:latin typeface="Calibri "/>
              </a:rPr>
              <a:t> </a:t>
            </a:r>
            <a:r>
              <a:rPr lang="en-US" sz="2400" b="1" dirty="0" err="1">
                <a:latin typeface="Calibri "/>
              </a:rPr>
              <a:t>límites</a:t>
            </a:r>
            <a:r>
              <a:rPr lang="en-US" sz="2400" b="1" dirty="0">
                <a:latin typeface="Calibri "/>
              </a:rPr>
              <a:t> . . . </a:t>
            </a:r>
          </a:p>
          <a:p>
            <a:pPr lvl="1"/>
            <a:r>
              <a:rPr lang="en-US" dirty="0">
                <a:latin typeface="Calibri "/>
              </a:rPr>
              <a:t># de </a:t>
            </a:r>
            <a:r>
              <a:rPr lang="en-US" dirty="0" err="1">
                <a:latin typeface="Calibri "/>
              </a:rPr>
              <a:t>dormitorios</a:t>
            </a:r>
            <a:r>
              <a:rPr lang="en-US" dirty="0">
                <a:latin typeface="Calibri "/>
              </a:rPr>
              <a:t>, </a:t>
            </a:r>
            <a:r>
              <a:rPr lang="en-US" dirty="0" err="1">
                <a:latin typeface="Calibri "/>
              </a:rPr>
              <a:t>baños</a:t>
            </a:r>
            <a:r>
              <a:rPr lang="en-US" dirty="0">
                <a:latin typeface="Calibri "/>
              </a:rPr>
              <a:t>, o </a:t>
            </a:r>
            <a:r>
              <a:rPr lang="en-US" dirty="0" err="1">
                <a:latin typeface="Calibri "/>
              </a:rPr>
              <a:t>áreas</a:t>
            </a:r>
            <a:r>
              <a:rPr lang="en-US" dirty="0">
                <a:latin typeface="Calibri "/>
              </a:rPr>
              <a:t> de </a:t>
            </a:r>
            <a:r>
              <a:rPr lang="en-US" dirty="0" err="1">
                <a:latin typeface="Calibri "/>
              </a:rPr>
              <a:t>almacenamiento</a:t>
            </a:r>
            <a:endParaRPr lang="en-US" dirty="0">
              <a:latin typeface="Calibri "/>
            </a:endParaRPr>
          </a:p>
          <a:p>
            <a:pPr lvl="1"/>
            <a:r>
              <a:rPr lang="en-US" dirty="0" err="1">
                <a:latin typeface="Calibri "/>
              </a:rPr>
              <a:t>Área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máxima</a:t>
            </a:r>
            <a:r>
              <a:rPr lang="en-US" dirty="0">
                <a:latin typeface="Calibri "/>
              </a:rPr>
              <a:t> de </a:t>
            </a:r>
            <a:r>
              <a:rPr lang="en-US" dirty="0" err="1">
                <a:latin typeface="Calibri "/>
              </a:rPr>
              <a:t>dormitorio</a:t>
            </a:r>
            <a:endParaRPr lang="en-US" dirty="0">
              <a:latin typeface="Calibri "/>
            </a:endParaRPr>
          </a:p>
          <a:p>
            <a:pPr lvl="1"/>
            <a:r>
              <a:rPr lang="en-US" dirty="0" err="1">
                <a:latin typeface="Calibri "/>
              </a:rPr>
              <a:t>Requisitos</a:t>
            </a:r>
            <a:r>
              <a:rPr lang="en-US" dirty="0">
                <a:latin typeface="Calibri "/>
              </a:rPr>
              <a:t> de </a:t>
            </a:r>
            <a:r>
              <a:rPr lang="en-US" dirty="0" err="1">
                <a:latin typeface="Calibri "/>
              </a:rPr>
              <a:t>estacionamiento</a:t>
            </a:r>
            <a:endParaRPr lang="en-US" dirty="0">
              <a:latin typeface="Calibri "/>
            </a:endParaRPr>
          </a:p>
          <a:p>
            <a:pPr lvl="1"/>
            <a:r>
              <a:rPr lang="en-US" dirty="0">
                <a:latin typeface="Calibri "/>
              </a:rPr>
              <a:t>Altura del </a:t>
            </a:r>
            <a:r>
              <a:rPr lang="en-US" dirty="0" err="1">
                <a:latin typeface="Calibri "/>
              </a:rPr>
              <a:t>alféizar</a:t>
            </a:r>
            <a:r>
              <a:rPr lang="en-US" dirty="0">
                <a:latin typeface="Calibri "/>
              </a:rPr>
              <a:t> de la </a:t>
            </a:r>
            <a:r>
              <a:rPr lang="en-US" dirty="0" err="1">
                <a:latin typeface="Calibri "/>
              </a:rPr>
              <a:t>ventana</a:t>
            </a:r>
            <a:r>
              <a:rPr lang="en-US" dirty="0">
                <a:latin typeface="Calibri "/>
              </a:rPr>
              <a:t> del </a:t>
            </a:r>
            <a:r>
              <a:rPr lang="en-US" dirty="0" err="1">
                <a:latin typeface="Calibri "/>
              </a:rPr>
              <a:t>segundo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piso</a:t>
            </a:r>
            <a:endParaRPr lang="en-US" dirty="0">
              <a:latin typeface="Calibri "/>
            </a:endParaRPr>
          </a:p>
          <a:p>
            <a:pPr lvl="1"/>
            <a:r>
              <a:rPr lang="en-US" dirty="0" err="1">
                <a:latin typeface="Calibri "/>
              </a:rPr>
              <a:t>Colocación</a:t>
            </a:r>
            <a:r>
              <a:rPr lang="en-US" dirty="0">
                <a:latin typeface="Calibri "/>
              </a:rPr>
              <a:t> del </a:t>
            </a:r>
            <a:r>
              <a:rPr lang="en-US" dirty="0" err="1">
                <a:latin typeface="Calibri "/>
              </a:rPr>
              <a:t>balcón</a:t>
            </a:r>
            <a:r>
              <a:rPr lang="en-US" dirty="0">
                <a:latin typeface="Calibri "/>
              </a:rPr>
              <a:t> del </a:t>
            </a:r>
            <a:r>
              <a:rPr lang="en-US" dirty="0" err="1">
                <a:latin typeface="Calibri "/>
              </a:rPr>
              <a:t>segundo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piso</a:t>
            </a:r>
            <a:endParaRPr lang="en-US" dirty="0">
              <a:latin typeface="Calibri 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BA66FF-AB19-D38C-A8C6-72EBCA29D5BD}"/>
              </a:ext>
            </a:extLst>
          </p:cNvPr>
          <p:cNvCxnSpPr>
            <a:cxnSpLocks/>
          </p:cNvCxnSpPr>
          <p:nvPr/>
        </p:nvCxnSpPr>
        <p:spPr>
          <a:xfrm flipV="1">
            <a:off x="682380" y="1034796"/>
            <a:ext cx="7783479" cy="41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3E8A4A2-C3AE-B08F-614E-9CB84303D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55229">
            <a:off x="7944444" y="1774863"/>
            <a:ext cx="3772818" cy="23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2BA9B7-96D4-44CC-AA98-8AA4964B1C1A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www.sanjoseca.gov/ADUs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051EE8-67E1-475B-AF78-C507D0C45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C85BB87C-9E24-48E8-8E1F-85EA06E26BFA}"/>
              </a:ext>
            </a:extLst>
          </p:cNvPr>
          <p:cNvSpPr txBox="1"/>
          <p:nvPr/>
        </p:nvSpPr>
        <p:spPr>
          <a:xfrm>
            <a:off x="9260205" y="6460418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C0943-A495-4219-9BAE-13E449D83ABE}"/>
              </a:ext>
            </a:extLst>
          </p:cNvPr>
          <p:cNvSpPr/>
          <p:nvPr/>
        </p:nvSpPr>
        <p:spPr>
          <a:xfrm>
            <a:off x="0" y="6307348"/>
            <a:ext cx="12192000" cy="550652"/>
          </a:xfrm>
          <a:prstGeom prst="rect">
            <a:avLst/>
          </a:prstGeom>
          <a:solidFill>
            <a:srgbClr val="97548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CBCD5-CE65-4956-8AC4-69337AA0FC27}"/>
              </a:ext>
            </a:extLst>
          </p:cNvPr>
          <p:cNvSpPr txBox="1"/>
          <p:nvPr/>
        </p:nvSpPr>
        <p:spPr>
          <a:xfrm>
            <a:off x="9191625" y="6444175"/>
            <a:ext cx="2863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Century Gothic" panose="020B0502020202020204" pitchFamily="34" charset="0"/>
              </a:rPr>
              <a:t>www.sanjoseca.gov/ADUs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D004F7-EF66-4DC9-BE3C-59078A541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9" y="6289930"/>
            <a:ext cx="926966" cy="61797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4076589B-0DEB-D14F-5BE2-51E765A9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8" y="181067"/>
            <a:ext cx="11721797" cy="97685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Comparación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de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Subsidios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de la Ciudad vs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Estatales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únicamente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para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lotes</a:t>
            </a:r>
            <a:r>
              <a:rPr lang="en-US" sz="4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entury Gothic"/>
              </a:rPr>
              <a:t>unifamiliares</a:t>
            </a:r>
            <a:endParaRPr lang="en-US" sz="4000" b="1" dirty="0">
              <a:solidFill>
                <a:srgbClr val="0070C0"/>
              </a:solidFill>
              <a:latin typeface="Century Gothic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9E30E5-27D6-AE42-03BA-07B0D94AF623}"/>
              </a:ext>
            </a:extLst>
          </p:cNvPr>
          <p:cNvCxnSpPr>
            <a:cxnSpLocks/>
          </p:cNvCxnSpPr>
          <p:nvPr/>
        </p:nvCxnSpPr>
        <p:spPr>
          <a:xfrm>
            <a:off x="400297" y="1271189"/>
            <a:ext cx="6988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D87B11F-99EE-50CA-5C02-7C1C7D459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49583"/>
              </p:ext>
            </p:extLst>
          </p:nvPr>
        </p:nvGraphicFramePr>
        <p:xfrm>
          <a:off x="235101" y="1310336"/>
          <a:ext cx="11137749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343">
                  <a:extLst>
                    <a:ext uri="{9D8B030D-6E8A-4147-A177-3AD203B41FA5}">
                      <a16:colId xmlns:a16="http://schemas.microsoft.com/office/drawing/2014/main" val="3028088485"/>
                    </a:ext>
                  </a:extLst>
                </a:gridCol>
                <a:gridCol w="4207102">
                  <a:extLst>
                    <a:ext uri="{9D8B030D-6E8A-4147-A177-3AD203B41FA5}">
                      <a16:colId xmlns:a16="http://schemas.microsoft.com/office/drawing/2014/main" val="24141963"/>
                    </a:ext>
                  </a:extLst>
                </a:gridCol>
                <a:gridCol w="4427304">
                  <a:extLst>
                    <a:ext uri="{9D8B030D-6E8A-4147-A177-3AD203B41FA5}">
                      <a16:colId xmlns:a16="http://schemas.microsoft.com/office/drawing/2014/main" val="1135217952"/>
                    </a:ext>
                  </a:extLst>
                </a:gridCol>
              </a:tblGrid>
              <a:tr h="4512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ARTÍCULO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Código de CIUDAD 20.80.175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Código ESTATAL 20.80.176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02467"/>
                  </a:ext>
                </a:extLst>
              </a:tr>
              <a:tr h="1173284">
                <a:tc>
                  <a:txBody>
                    <a:bodyPr/>
                    <a:lstStyle/>
                    <a:p>
                      <a:r>
                        <a:rPr lang="en-US" dirty="0"/>
                        <a:t>ADUs </a:t>
                      </a:r>
                      <a:r>
                        <a:rPr lang="en-US" dirty="0" err="1"/>
                        <a:t>Permitidos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adjunto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separado</a:t>
                      </a:r>
                      <a:r>
                        <a:rPr lang="en-US" dirty="0"/>
                        <a:t> ADU</a:t>
                      </a:r>
                    </a:p>
                    <a:p>
                      <a:r>
                        <a:rPr lang="en-US" dirty="0"/>
                        <a:t>1 Junior ADU</a:t>
                      </a:r>
                    </a:p>
                    <a:p>
                      <a:r>
                        <a:rPr lang="en-US" b="1" dirty="0"/>
                        <a:t>= 2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adjunto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separado</a:t>
                      </a:r>
                      <a:r>
                        <a:rPr lang="en-US" dirty="0"/>
                        <a:t> ADU</a:t>
                      </a:r>
                    </a:p>
                    <a:p>
                      <a:r>
                        <a:rPr lang="en-US" dirty="0"/>
                        <a:t>1 Junior ADU</a:t>
                      </a:r>
                    </a:p>
                    <a:p>
                      <a:r>
                        <a:rPr lang="en-US" dirty="0"/>
                        <a:t>1 </a:t>
                      </a:r>
                      <a:r>
                        <a:rPr lang="en-US" dirty="0" err="1"/>
                        <a:t>espacio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estructura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existente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convertido</a:t>
                      </a:r>
                      <a:endParaRPr lang="en-US" dirty="0"/>
                    </a:p>
                    <a:p>
                      <a:r>
                        <a:rPr lang="en-US" b="1" dirty="0"/>
                        <a:t>= 3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62919"/>
                  </a:ext>
                </a:extLst>
              </a:tr>
              <a:tr h="1173284">
                <a:tc>
                  <a:txBody>
                    <a:bodyPr/>
                    <a:lstStyle/>
                    <a:p>
                      <a:r>
                        <a:rPr lang="en-US" dirty="0"/>
                        <a:t>Máximo Pies </a:t>
                      </a:r>
                      <a:r>
                        <a:rPr lang="en-US" dirty="0" err="1"/>
                        <a:t>Cuadrados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permitidos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Lote &lt;9,000 pies </a:t>
                      </a:r>
                      <a:r>
                        <a:rPr lang="en-US" dirty="0" err="1"/>
                        <a:t>cuadrados</a:t>
                      </a:r>
                      <a:r>
                        <a:rPr lang="en-US" dirty="0"/>
                        <a:t>.: 1,000 pies </a:t>
                      </a:r>
                      <a:r>
                        <a:rPr lang="en-US" dirty="0" err="1"/>
                        <a:t>cuadrados</a:t>
                      </a:r>
                      <a:endParaRPr lang="en-US" dirty="0"/>
                    </a:p>
                    <a:p>
                      <a:r>
                        <a:rPr lang="en-US" dirty="0"/>
                        <a:t>Lote &gt;9,000 pies </a:t>
                      </a:r>
                      <a:r>
                        <a:rPr lang="en-US" dirty="0" err="1"/>
                        <a:t>cuadrados</a:t>
                      </a:r>
                      <a:r>
                        <a:rPr lang="en-US" dirty="0"/>
                        <a:t>.: 1,200 pies </a:t>
                      </a:r>
                      <a:r>
                        <a:rPr lang="en-US" dirty="0" err="1"/>
                        <a:t>cuadrados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Nuevo </a:t>
                      </a:r>
                      <a:r>
                        <a:rPr lang="en-US" dirty="0" err="1"/>
                        <a:t>separado</a:t>
                      </a:r>
                      <a:r>
                        <a:rPr lang="en-US" dirty="0"/>
                        <a:t> ADU: 800 pies </a:t>
                      </a:r>
                      <a:r>
                        <a:rPr lang="en-US" dirty="0" err="1"/>
                        <a:t>cuadrados</a:t>
                      </a:r>
                      <a:endParaRPr lang="en-US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Estructura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convertida</a:t>
                      </a:r>
                      <a:r>
                        <a:rPr lang="en-US" dirty="0"/>
                        <a:t>: Sin </a:t>
                      </a:r>
                      <a:r>
                        <a:rPr lang="en-US" dirty="0" err="1"/>
                        <a:t>máximo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24360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Máxima Altura: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25 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18 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84701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r>
                        <a:rPr lang="en-US" dirty="0" err="1"/>
                        <a:t>Separación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lado</a:t>
                      </a:r>
                      <a:r>
                        <a:rPr lang="en-US" dirty="0"/>
                        <a:t>/ de </a:t>
                      </a:r>
                      <a:r>
                        <a:rPr lang="en-US" dirty="0" err="1"/>
                        <a:t>atras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pies </a:t>
                      </a:r>
                      <a:r>
                        <a:rPr lang="en-US" dirty="0" err="1"/>
                        <a:t>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cumple</a:t>
                      </a:r>
                      <a:r>
                        <a:rPr lang="en-US" dirty="0"/>
                        <a:t> con las </a:t>
                      </a:r>
                      <a:r>
                        <a:rPr lang="en-US" dirty="0" err="1"/>
                        <a:t>normas</a:t>
                      </a:r>
                      <a:r>
                        <a:rPr lang="en-US" dirty="0"/>
                        <a:t> contra </a:t>
                      </a:r>
                      <a:r>
                        <a:rPr lang="en-US" dirty="0" err="1"/>
                        <a:t>incendios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construcción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588282"/>
                  </a:ext>
                </a:extLst>
              </a:tr>
              <a:tr h="631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Separación</a:t>
                      </a:r>
                      <a:r>
                        <a:rPr lang="en-US" dirty="0"/>
                        <a:t> del Segundo </a:t>
                      </a:r>
                      <a:r>
                        <a:rPr lang="en-US" dirty="0" err="1"/>
                        <a:t>piso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pies (20.80.175.D.3)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845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Propiedades </a:t>
                      </a:r>
                      <a:r>
                        <a:rPr lang="en-US" dirty="0" err="1"/>
                        <a:t>históricos</a:t>
                      </a:r>
                      <a:r>
                        <a:rPr lang="en-US" dirty="0"/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 </a:t>
                      </a:r>
                      <a:r>
                        <a:rPr lang="en-US" dirty="0" err="1"/>
                        <a:t>aplican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restricciones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Restricciones</a:t>
                      </a:r>
                      <a:r>
                        <a:rPr lang="en-US" dirty="0"/>
                        <a:t> son flexibles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6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B342A16072B6478A5BEF3BEC52C305" ma:contentTypeVersion="16" ma:contentTypeDescription="Create a new document." ma:contentTypeScope="" ma:versionID="855a331311c739ecce4c40de170138f4">
  <xsd:schema xmlns:xsd="http://www.w3.org/2001/XMLSchema" xmlns:xs="http://www.w3.org/2001/XMLSchema" xmlns:p="http://schemas.microsoft.com/office/2006/metadata/properties" xmlns:ns2="00362605-1254-402e-919f-052ac8d959b4" xmlns:ns3="9250bbdb-ec10-4a9f-a122-b8f3bda176da" xmlns:ns4="8b191620-0153-4acc-a89a-219ae713f494" targetNamespace="http://schemas.microsoft.com/office/2006/metadata/properties" ma:root="true" ma:fieldsID="d82a683394818b4b20684446b1fba3e3" ns2:_="" ns3:_="" ns4:_="">
    <xsd:import namespace="00362605-1254-402e-919f-052ac8d959b4"/>
    <xsd:import namespace="9250bbdb-ec10-4a9f-a122-b8f3bda176da"/>
    <xsd:import namespace="8b191620-0153-4acc-a89a-219ae713f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62605-1254-402e-919f-052ac8d95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e5f2ac-bb83-4a84-bbbc-4691dad9e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0bbdb-ec10-4a9f-a122-b8f3bda17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1620-0153-4acc-a89a-219ae713f49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a76b39f-794b-44db-8d86-0122a8b4c6ec}" ma:internalName="TaxCatchAll" ma:showField="CatchAllData" ma:web="9250bbdb-ec10-4a9f-a122-b8f3bda17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191620-0153-4acc-a89a-219ae713f494" xsi:nil="true"/>
    <lcf76f155ced4ddcb4097134ff3c332f xmlns="00362605-1254-402e-919f-052ac8d959b4">
      <Terms xmlns="http://schemas.microsoft.com/office/infopath/2007/PartnerControls"/>
    </lcf76f155ced4ddcb4097134ff3c332f>
    <SharedWithUsers xmlns="9250bbdb-ec10-4a9f-a122-b8f3bda176da">
      <UserInfo>
        <DisplayName>Swiech, Jacob</DisplayName>
        <AccountId>235</AccountId>
        <AccountType/>
      </UserInfo>
      <UserInfo>
        <DisplayName>Rodriguez, Vilcia</DisplayName>
        <AccountId>4454</AccountId>
        <AccountType/>
      </UserInfo>
      <UserInfo>
        <DisplayName>Arteaga-Carrasco, Maria</DisplayName>
        <AccountId>41</AccountId>
        <AccountType/>
      </UserInfo>
      <UserInfo>
        <DisplayName>Mayne, Bill</DisplayName>
        <AccountId>238</AccountId>
        <AccountType/>
      </UserInfo>
      <UserInfo>
        <DisplayName>Wessling, Cheryl</DisplayName>
        <AccountId>84</AccountId>
        <AccountType/>
      </UserInfo>
      <UserInfo>
        <DisplayName>Dahi, Maysoon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3B7A1E7-83FB-439A-B31E-84BF5E3D4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62605-1254-402e-919f-052ac8d959b4"/>
    <ds:schemaRef ds:uri="9250bbdb-ec10-4a9f-a122-b8f3bda176da"/>
    <ds:schemaRef ds:uri="8b191620-0153-4acc-a89a-219ae713f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2D8A8-D597-4646-947E-11380986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038AC-A95A-4CB7-8CCF-C6E9E8E83C33}">
  <ds:schemaRefs>
    <ds:schemaRef ds:uri="00362605-1254-402e-919f-052ac8d959b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b191620-0153-4acc-a89a-219ae713f494"/>
    <ds:schemaRef ds:uri="9250bbdb-ec10-4a9f-a122-b8f3bda176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1102</TotalTime>
  <Words>1509</Words>
  <Application>Microsoft Office PowerPoint</Application>
  <PresentationFormat>Widescreen</PresentationFormat>
  <Paragraphs>269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Amasis MT Pro Black</vt:lpstr>
      <vt:lpstr>Arial</vt:lpstr>
      <vt:lpstr>Calibri</vt:lpstr>
      <vt:lpstr>Calibri </vt:lpstr>
      <vt:lpstr>Century Gothic</vt:lpstr>
      <vt:lpstr>Courier New</vt:lpstr>
      <vt:lpstr>inherit</vt:lpstr>
      <vt:lpstr>Wingdings</vt:lpstr>
      <vt:lpstr>Office Theme</vt:lpstr>
      <vt:lpstr>PowerPoint Presentation</vt:lpstr>
      <vt:lpstr>Descripción General</vt:lpstr>
      <vt:lpstr>PowerPoint Presentation</vt:lpstr>
      <vt:lpstr>¿Qué es un Junior ADU (JADU)?​</vt:lpstr>
      <vt:lpstr>¿Qué es una  Pequeña casa sobre ruedas (THOW)?​</vt:lpstr>
      <vt:lpstr>ADU Preaprobados pueden ser rápidos</vt:lpstr>
      <vt:lpstr> Recien Cambios de Reglas + Subsidio de la Ciudad vs. Subsidio Estatal</vt:lpstr>
      <vt:lpstr>Cambios en las Reglas de ADU</vt:lpstr>
      <vt:lpstr>Comparación de Subsidios de la Ciudad vs Estatales únicamente para lotes unifamiliares</vt:lpstr>
      <vt:lpstr>Comparación de las Reglas de la Ciudad vs Estatales - Continuado</vt:lpstr>
      <vt:lpstr>Escena #1: 1 ADU + 1 JADU</vt:lpstr>
      <vt:lpstr>Escena #2: 2 ADUs + 1 JADU</vt:lpstr>
      <vt:lpstr>Escena #3: Lote Pequeño</vt:lpstr>
      <vt:lpstr> Consejos Útiles para su Proyecto ADU</vt:lpstr>
      <vt:lpstr>Consejo #1: Confirme que la Propiedad esté en San José</vt:lpstr>
      <vt:lpstr>Consejo #2: Utilice la Lista de Verificación Universal de ADU</vt:lpstr>
      <vt:lpstr>Consejo #3: Contratar Profesionales</vt:lpstr>
      <vt:lpstr>PowerPoint Presentation</vt:lpstr>
      <vt:lpstr>Aliada ADU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Ha, Shelley</dc:creator>
  <cp:lastModifiedBy>Wessling, Cheryl</cp:lastModifiedBy>
  <cp:revision>454</cp:revision>
  <cp:lastPrinted>2024-04-18T00:23:02Z</cp:lastPrinted>
  <dcterms:created xsi:type="dcterms:W3CDTF">2016-08-22T23:51:37Z</dcterms:created>
  <dcterms:modified xsi:type="dcterms:W3CDTF">2024-05-01T23:33:27Z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0x01010090B342A16072B6478A5BEF3BEC52C305</vt:lpwstr>
  </property>
  <property fmtid="{D5CDD505-2E9C-101B-9397-08002B2CF9AE}" pid="3" name="MediaServiceImageTags">
    <vt:lpwstr/>
  </property>
</Properties>
</file>