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4"/>
  </p:notesMasterIdLst>
  <p:handoutMasterIdLst>
    <p:handoutMasterId r:id="rId15"/>
  </p:handoutMasterIdLst>
  <p:sldIdLst>
    <p:sldId id="275" r:id="rId3"/>
    <p:sldId id="284" r:id="rId4"/>
    <p:sldId id="285" r:id="rId5"/>
    <p:sldId id="280" r:id="rId6"/>
    <p:sldId id="286" r:id="rId7"/>
    <p:sldId id="281" r:id="rId8"/>
    <p:sldId id="287" r:id="rId9"/>
    <p:sldId id="289" r:id="rId10"/>
    <p:sldId id="282" r:id="rId11"/>
    <p:sldId id="288" r:id="rId12"/>
    <p:sldId id="290" r:id="rId13"/>
  </p:sldIdLst>
  <p:sldSz cx="9144000" cy="6858000" type="screen4x3"/>
  <p:notesSz cx="7019925" cy="9305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CB"/>
    <a:srgbClr val="FF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949" autoAdjust="0"/>
  </p:normalViewPr>
  <p:slideViewPr>
    <p:cSldViewPr snapToGrid="0" snapToObjects="1"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4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465650">
              <a:defRPr sz="1200"/>
            </a:lvl1pPr>
          </a:lstStyle>
          <a:p>
            <a:pPr>
              <a:defRPr/>
            </a:pPr>
            <a:fld id="{D84B7765-0D8D-463F-B61D-E1133EC4C8E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4656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465650">
              <a:defRPr sz="1200"/>
            </a:lvl1pPr>
          </a:lstStyle>
          <a:p>
            <a:pPr>
              <a:defRPr/>
            </a:pPr>
            <a:fld id="{63B8582E-CB49-46E7-AAC5-4FD6BF1B1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defTabSz="4656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5733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>
            <a:lvl1pPr algn="r" defTabSz="4656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9CB655D-D1DF-4261-9E40-DDD2EA67AC69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4" rIns="91529" bIns="457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2629" y="4420950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defTabSz="4656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7" tIns="46634" rIns="93267" bIns="46634" numCol="1" anchor="b" anchorCtr="0" compatLnSpc="1">
            <a:prstTxWarp prst="textNoShape">
              <a:avLst/>
            </a:prstTxWarp>
          </a:bodyPr>
          <a:lstStyle>
            <a:lvl1pPr algn="r" defTabSz="4656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5850CB-BFD4-49BA-9C4D-5B6433175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7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BEEF849D-2F94-4B59-BC04-5CBD252682A8}" type="slidenum">
              <a:rPr lang="en-US" altLang="en-US" sz="1200">
                <a:latin typeface="Calibri" pitchFamily="34" charset="0"/>
              </a:rPr>
              <a:pPr algn="r" defTabSz="915406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7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/>
            <a:endParaRPr lang="en-US" altLang="en-US" dirty="0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E572A136-501C-4AC8-AC7C-77977FA50CE6}" type="slidenum">
              <a:rPr lang="en-US" altLang="en-US" sz="1200">
                <a:latin typeface="Calibri" pitchFamily="34" charset="0"/>
              </a:rPr>
              <a:pPr algn="r" defTabSz="915406"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9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850CB-BFD4-49BA-9C4D-5B6433175E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8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19A05BB9-BB2B-41EB-B679-F8A28870D533}" type="slidenum">
              <a:rPr lang="en-US" altLang="en-US" sz="1200">
                <a:latin typeface="Calibri" pitchFamily="34" charset="0"/>
              </a:rPr>
              <a:pPr algn="r" defTabSz="915406"/>
              <a:t>2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68A71241-FD6E-4E73-AE23-3E53F2643A5D}" type="slidenum">
              <a:rPr lang="en-US" altLang="en-US" sz="1200">
                <a:latin typeface="Calibri" pitchFamily="34" charset="0"/>
              </a:rPr>
              <a:pPr algn="r" defTabSz="915406"/>
              <a:t>3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5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C191E23F-6A66-4F84-8AC4-A21F464B3634}" type="slidenum">
              <a:rPr lang="en-US" altLang="en-US" sz="1200">
                <a:latin typeface="Calibri" pitchFamily="34" charset="0"/>
              </a:rPr>
              <a:pPr algn="r" defTabSz="915406"/>
              <a:t>4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3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C80CE941-DB02-4996-AE17-F05DF96B2BD4}" type="slidenum">
              <a:rPr lang="en-US" altLang="en-US" sz="1200">
                <a:latin typeface="Calibri" pitchFamily="34" charset="0"/>
              </a:rPr>
              <a:pPr algn="r" defTabSz="915406"/>
              <a:t>5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5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72CA4A87-E35A-43B1-86C2-E850F56F93D3}" type="slidenum">
              <a:rPr lang="en-US" altLang="en-US" sz="1200">
                <a:latin typeface="Calibri" pitchFamily="34" charset="0"/>
              </a:rPr>
              <a:pPr algn="r" defTabSz="915406"/>
              <a:t>6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3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/>
            <a:endParaRPr lang="en-US" sz="1700" dirty="0"/>
          </a:p>
          <a:p>
            <a:pPr defTabSz="915406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F68B2495-A994-49F5-B577-01C52C2BB873}" type="slidenum">
              <a:rPr lang="en-US" altLang="en-US" sz="1200">
                <a:latin typeface="Calibri" pitchFamily="34" charset="0"/>
              </a:rPr>
              <a:pPr algn="r" defTabSz="915406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9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/>
            <a:endParaRPr lang="en-US" dirty="0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3DC073D6-0CC5-4665-AE17-837B4B74BC90}" type="slidenum">
              <a:rPr lang="en-US" altLang="en-US" sz="1200">
                <a:latin typeface="Calibri" pitchFamily="34" charset="0"/>
              </a:rPr>
              <a:pPr algn="r" defTabSz="915406"/>
              <a:t>8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264" tIns="46633" rIns="93264" bIns="46633"/>
          <a:lstStyle/>
          <a:p>
            <a:pPr defTabSz="915406"/>
            <a:endParaRPr lang="en-US" baseline="0" dirty="0" smtClean="0"/>
          </a:p>
          <a:p>
            <a:pPr defTabSz="915406"/>
            <a:endParaRPr lang="en-US" alt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5733" y="8838722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64" tIns="46633" rIns="93264" bIns="46633" anchor="b"/>
          <a:lstStyle/>
          <a:p>
            <a:pPr algn="r" defTabSz="915406"/>
            <a:fld id="{9350DF6F-8593-40FD-A62C-712CCB8EA43E}" type="slidenum">
              <a:rPr lang="en-US" altLang="en-US" sz="1200">
                <a:latin typeface="Calibri" pitchFamily="34" charset="0"/>
              </a:rPr>
              <a:pPr algn="r" defTabSz="915406"/>
              <a:t>9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970367-68EF-48D8-BC2C-2E80E8BC796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B66083-AC05-4AA1-B1A8-9C61BDD2A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014561-73CA-4228-BAD7-665F6C50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6B4D63-CBFD-40E3-8E2D-1F7A01F3E59C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2A5D-6C2E-4503-8A82-D2A9A9345956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98A3-B005-4F58-8004-8C078DA6E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F1F2-A5C9-4499-A5A9-89A61BEFA813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0028-FBE4-4534-A913-5250B0D90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A624-5980-428C-9E19-47AFCCC6970C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7A60-7F12-4796-833F-C005EC6CF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AF62-38D8-4DBA-B718-2A5D14033702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D5F5-6666-42AD-91B4-ADF7C4437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F8CF3-815E-4CA8-91B4-E72DDC51B370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51AA-42DB-49ED-A8E9-2A8DBD868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6E676-D8E3-42DE-89F3-D291E1B35945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F1C5-A16C-4DBC-95F0-56CFDC87B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0540-4815-42DD-A237-6E640DD51430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4F59-606E-4160-BCCC-C096B8A88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BC9B-4F78-4616-8097-78E4946D8BED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0A11-A7C6-4AE0-BAF0-A0586844C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EFB8-1586-4328-BDA3-16B6002118DB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A4F5-869E-4EA5-98CC-150132C10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9EDA26-FE6D-4DD7-AA38-DD369B0A807D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495F51-B13D-4D8F-B333-D37F73465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ED58-D420-48C0-A1B9-8F73FC6ACDCE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5B29B-4594-46A6-9F38-8EDB6E1E6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623B-1876-49BF-BD11-283643B56B18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7F2D-88AD-4EC3-9E3F-D780D314E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6084A-343B-4B9A-99A4-99C59FCE8EF6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5432-3931-471B-80CC-E8B231862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6059-BCEA-44BA-8FFC-778883C3BFE0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6421-5250-413F-BE48-E982D07F9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D76EF6-7B54-4120-9B97-D51C420A835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2110BD-D7E0-4977-98C6-C42E37887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CA8EDF-BCDC-400B-869A-EA492517B656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82EBF8-009A-4D7A-817E-56A647C4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974096-31BB-473B-8BEF-B91B2F240C2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D8641-2443-47C1-BAB6-4F3C75FDA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56882B-CC7F-4831-A0D8-2B605C69F63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6ADA21-4BE1-431E-876F-D3AB5FB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A8043B-812E-47F5-B60A-7CA7B4A9DC1E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994CC5-1A6C-44B3-86EA-4E59A3F51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6B99A-D031-4F19-A0A8-3B5AAD5FF9FA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C6A92D-0E25-4FD4-AF18-226F58D4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47769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6160D1-37A5-4922-A811-7DBBAAB3E2D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3B0969-47E2-4830-A112-473B567C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645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64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accent1"/>
          </a:solidFill>
          <a:latin typeface="Calibri"/>
          <a:ea typeface="Calibri" pitchFamily="34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BEC8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D2C2F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DA5AF4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6B3A1216-ABEF-4EB6-B6BE-30B61CE271FD}" type="datetimeFigureOut">
              <a:rPr lang="en-US"/>
              <a:pPr>
                <a:defRPr/>
              </a:pPr>
              <a:t>10/15/2015</a:t>
            </a:fld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59B468EC-E36F-452D-AF8E-A70D52E49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96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  <p:sldLayoutId id="21474837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michelle.covert@sanjosec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utreach@homefirstscc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2"/>
          <p:cNvSpPr>
            <a:spLocks noChangeArrowheads="1"/>
          </p:cNvSpPr>
          <p:nvPr/>
        </p:nvSpPr>
        <p:spPr bwMode="auto">
          <a:xfrm>
            <a:off x="152400" y="6324600"/>
            <a:ext cx="8839200" cy="3810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0"/>
            <a:ext cx="8915400" cy="1470025"/>
          </a:xfrm>
        </p:spPr>
        <p:txBody>
          <a:bodyPr anchor="ctr"/>
          <a:lstStyle/>
          <a:p>
            <a:pPr eaLnBrk="1" hangingPunct="1"/>
            <a:r>
              <a:rPr lang="en-US" altLang="en-US" sz="2900" b="1" smtClean="0">
                <a:solidFill>
                  <a:srgbClr val="FFFFFF"/>
                </a:solidFill>
              </a:rPr>
              <a:t>Housing Impact Fee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-1371600"/>
            <a:ext cx="7467600" cy="914400"/>
          </a:xfrm>
        </p:spPr>
        <p:txBody>
          <a:bodyPr/>
          <a:lstStyle/>
          <a:p>
            <a:pPr marL="319088" indent="-319088" eaLnBrk="1" hangingPunct="1"/>
            <a:r>
              <a:rPr lang="en-US" altLang="en-US" sz="2100" b="1" smtClean="0"/>
              <a:t>City of San José Department of Housing</a:t>
            </a: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3654425" y="304800"/>
            <a:ext cx="5105400" cy="54102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954463" y="43815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tabLst>
                <a:tab pos="0" algn="l"/>
              </a:tabLst>
            </a:pPr>
            <a:r>
              <a:rPr lang="en-US" altLang="en-US" sz="2000" b="1"/>
              <a:t>2015 Homeless Census Results and Homelessness Response Update</a:t>
            </a:r>
          </a:p>
        </p:txBody>
      </p:sp>
      <p:pic>
        <p:nvPicPr>
          <p:cNvPr id="28678" name="Picture 10" descr="archer1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04800"/>
            <a:ext cx="3527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7162800" y="2667000"/>
            <a:ext cx="228600" cy="29718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80" name="Text Box 23"/>
          <p:cNvSpPr txBox="1">
            <a:spLocks noChangeArrowheads="1"/>
          </p:cNvSpPr>
          <p:nvPr/>
        </p:nvSpPr>
        <p:spPr bwMode="auto">
          <a:xfrm>
            <a:off x="3968750" y="1981200"/>
            <a:ext cx="4946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8B803D"/>
                </a:solidFill>
              </a:rPr>
              <a:t>October 14, </a:t>
            </a:r>
            <a:r>
              <a:rPr lang="en-US" altLang="en-US" sz="1400" b="1" dirty="0">
                <a:solidFill>
                  <a:srgbClr val="8B803D"/>
                </a:solidFill>
              </a:rPr>
              <a:t>2015</a:t>
            </a:r>
          </a:p>
        </p:txBody>
      </p:sp>
      <p:sp>
        <p:nvSpPr>
          <p:cNvPr id="28681" name="Text Box 24"/>
          <p:cNvSpPr txBox="1">
            <a:spLocks noChangeArrowheads="1"/>
          </p:cNvSpPr>
          <p:nvPr/>
        </p:nvSpPr>
        <p:spPr bwMode="auto">
          <a:xfrm>
            <a:off x="228600" y="6388100"/>
            <a:ext cx="556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en-US" sz="1200" b="1">
                <a:solidFill>
                  <a:srgbClr val="5F5F5F"/>
                </a:solidFill>
              </a:rPr>
              <a:t>City of San Jose Department of Housing</a:t>
            </a:r>
          </a:p>
        </p:txBody>
      </p:sp>
      <p:sp>
        <p:nvSpPr>
          <p:cNvPr id="28682" name="TextBox 1"/>
          <p:cNvSpPr txBox="1">
            <a:spLocks noChangeArrowheads="1"/>
          </p:cNvSpPr>
          <p:nvPr/>
        </p:nvSpPr>
        <p:spPr bwMode="auto">
          <a:xfrm>
            <a:off x="3968750" y="1300163"/>
            <a:ext cx="485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en-US" sz="1600" b="1" dirty="0" smtClean="0">
                <a:solidFill>
                  <a:srgbClr val="7F7F7F"/>
                </a:solidFill>
              </a:rPr>
              <a:t>Neighborhoods Commission</a:t>
            </a:r>
            <a:endParaRPr lang="en-US" altLang="en-US" sz="2400" b="1" dirty="0"/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3962400" y="2392363"/>
            <a:ext cx="4848225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ts val="600"/>
              </a:spcBef>
            </a:pPr>
            <a:endParaRPr lang="en-US" sz="1400" dirty="0">
              <a:solidFill>
                <a:srgbClr val="404040"/>
              </a:solidFill>
            </a:endParaRPr>
          </a:p>
          <a:p>
            <a:pPr defTabSz="914400"/>
            <a:endParaRPr lang="en-US" sz="1400" dirty="0">
              <a:solidFill>
                <a:srgbClr val="404040"/>
              </a:solidFill>
            </a:endParaRPr>
          </a:p>
          <a:p>
            <a:pPr defTabSz="914400">
              <a:spcBef>
                <a:spcPts val="600"/>
              </a:spcBef>
            </a:pPr>
            <a:r>
              <a:rPr lang="en-US" sz="1400" dirty="0">
                <a:solidFill>
                  <a:srgbClr val="404040"/>
                </a:solidFill>
              </a:rPr>
              <a:t>Michelle Covert</a:t>
            </a:r>
          </a:p>
          <a:p>
            <a:pPr defTabSz="914400"/>
            <a:r>
              <a:rPr lang="en-US" sz="1400" dirty="0">
                <a:solidFill>
                  <a:srgbClr val="404040"/>
                </a:solidFill>
              </a:rPr>
              <a:t>Housing Department</a:t>
            </a:r>
          </a:p>
          <a:p>
            <a:pPr defTabSz="914400"/>
            <a:r>
              <a:rPr lang="en-US" sz="1400" dirty="0">
                <a:solidFill>
                  <a:srgbClr val="404040"/>
                </a:solidFill>
                <a:hlinkClick r:id="rId4"/>
              </a:rPr>
              <a:t>michelle.covert@sanjoseca.gov</a:t>
            </a:r>
            <a:endParaRPr lang="en-US" sz="1400" dirty="0">
              <a:solidFill>
                <a:srgbClr val="404040"/>
              </a:solidFill>
            </a:endParaRPr>
          </a:p>
          <a:p>
            <a:pPr defTabSz="914400"/>
            <a:endParaRPr lang="en-US" sz="1400" dirty="0">
              <a:solidFill>
                <a:srgbClr val="404040"/>
              </a:solidFill>
            </a:endParaRPr>
          </a:p>
          <a:p>
            <a:pPr defTabSz="914400"/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7391400" y="3417888"/>
            <a:ext cx="120650" cy="2239962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5562600" y="4330700"/>
            <a:ext cx="76200" cy="13081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pic>
        <p:nvPicPr>
          <p:cNvPr id="28686" name="Picture 12" descr="2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330700"/>
            <a:ext cx="18557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3" descr="7071-2-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1000" y="4364038"/>
            <a:ext cx="20288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4" descr="Development Photos 0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2950" y="4330700"/>
            <a:ext cx="1339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638800" y="4330700"/>
            <a:ext cx="228600" cy="13081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162800" y="3810000"/>
            <a:ext cx="228600" cy="18288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  <p:sp>
        <p:nvSpPr>
          <p:cNvPr id="28691" name="Rectangle 21"/>
          <p:cNvSpPr>
            <a:spLocks noChangeArrowheads="1"/>
          </p:cNvSpPr>
          <p:nvPr/>
        </p:nvSpPr>
        <p:spPr bwMode="auto">
          <a:xfrm>
            <a:off x="5791200" y="5562600"/>
            <a:ext cx="3124200" cy="152400"/>
          </a:xfrm>
          <a:prstGeom prst="rect">
            <a:avLst/>
          </a:prstGeom>
          <a:solidFill>
            <a:srgbClr val="D4D3A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en-US" altLang="en-US" sz="19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458788" y="1195388"/>
            <a:ext cx="8458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/>
              <a:t>600 permanent supportive housing units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Second Street Studios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Downtown Supportive Housing Project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Senter Road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Balbach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Vermont House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North San Pedro</a:t>
            </a:r>
          </a:p>
        </p:txBody>
      </p:sp>
      <p:sp>
        <p:nvSpPr>
          <p:cNvPr id="47106" name="Title 3"/>
          <p:cNvSpPr txBox="1">
            <a:spLocks/>
          </p:cNvSpPr>
          <p:nvPr/>
        </p:nvSpPr>
        <p:spPr bwMode="auto">
          <a:xfrm>
            <a:off x="609600" y="123825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Next Steps</a:t>
            </a:r>
            <a:r>
              <a:rPr lang="en-US" altLang="en-US" sz="4000">
                <a:latin typeface="Calibri" pitchFamily="34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Homeless Hotline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24" y="2418426"/>
            <a:ext cx="6553200" cy="1752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outreach@homefirstscc.org</a:t>
            </a:r>
            <a:endParaRPr lang="en-US" dirty="0" smtClean="0"/>
          </a:p>
          <a:p>
            <a:r>
              <a:rPr lang="en-US" dirty="0" smtClean="0"/>
              <a:t>408-510-7600 option 3</a:t>
            </a:r>
          </a:p>
          <a:p>
            <a:r>
              <a:rPr lang="en-US" dirty="0"/>
              <a:t>C</a:t>
            </a:r>
            <a:r>
              <a:rPr lang="en-US" dirty="0" smtClean="0"/>
              <a:t>entralized outreach response/ Abatement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1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458788" y="1306513"/>
            <a:ext cx="424021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 sz="2800" b="1"/>
          </a:p>
          <a:p>
            <a:pPr marL="342900" indent="-342900" defTabSz="914400"/>
            <a:endParaRPr lang="en-US"/>
          </a:p>
        </p:txBody>
      </p:sp>
      <p:sp>
        <p:nvSpPr>
          <p:cNvPr id="30722" name="Title 3"/>
          <p:cNvSpPr txBox="1">
            <a:spLocks/>
          </p:cNvSpPr>
          <p:nvPr/>
        </p:nvSpPr>
        <p:spPr bwMode="auto">
          <a:xfrm>
            <a:off x="609600" y="130175"/>
            <a:ext cx="8153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Census Results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8" descr="aur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0" y="946150"/>
            <a:ext cx="38354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 b="1" smtClean="0"/>
              <a:t>4,063</a:t>
            </a:r>
            <a:r>
              <a:rPr lang="en-US" sz="4000" smtClean="0"/>
              <a:t> homeless individuals </a:t>
            </a:r>
          </a:p>
          <a:p>
            <a:endParaRPr lang="en-US" sz="4000" smtClean="0"/>
          </a:p>
          <a:p>
            <a:r>
              <a:rPr lang="en-US" sz="4000" b="1" smtClean="0"/>
              <a:t>15% reduction from 2013</a:t>
            </a:r>
          </a:p>
          <a:p>
            <a:endParaRPr lang="en-US" sz="4000" smtClean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 txBox="1">
            <a:spLocks/>
          </p:cNvSpPr>
          <p:nvPr/>
        </p:nvSpPr>
        <p:spPr bwMode="auto">
          <a:xfrm>
            <a:off x="609600" y="100013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Encampments in San Jose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131888"/>
            <a:ext cx="4402137" cy="4999037"/>
          </a:xfrm>
        </p:spPr>
        <p:txBody>
          <a:bodyPr/>
          <a:lstStyle/>
          <a:p>
            <a:endParaRPr lang="en-US" sz="3600" smtClean="0"/>
          </a:p>
          <a:p>
            <a:r>
              <a:rPr lang="en-US" sz="3600" smtClean="0"/>
              <a:t>778 residing in encampments</a:t>
            </a:r>
          </a:p>
          <a:p>
            <a:pPr>
              <a:buFont typeface="Wingdings" pitchFamily="2" charset="2"/>
              <a:buNone/>
            </a:pPr>
            <a:endParaRPr lang="en-US" sz="3600" smtClean="0"/>
          </a:p>
          <a:p>
            <a:r>
              <a:rPr lang="en-US" sz="3600" b="1" smtClean="0"/>
              <a:t>37% reduction from 2013</a:t>
            </a:r>
            <a:endParaRPr lang="en-US" sz="3600" smtClean="0"/>
          </a:p>
          <a:p>
            <a:endParaRPr lang="en-US" sz="3600" smtClean="0"/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1538" y="1417638"/>
            <a:ext cx="3209925" cy="4530725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 txBox="1">
            <a:spLocks/>
          </p:cNvSpPr>
          <p:nvPr/>
        </p:nvSpPr>
        <p:spPr bwMode="auto">
          <a:xfrm>
            <a:off x="609600" y="98425"/>
            <a:ext cx="8153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Sub-populations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1138" y="1012825"/>
            <a:ext cx="3852862" cy="5118100"/>
          </a:xfrm>
        </p:spPr>
        <p:txBody>
          <a:bodyPr/>
          <a:lstStyle/>
          <a:p>
            <a:endParaRPr lang="en-US" sz="3200" smtClean="0"/>
          </a:p>
          <a:p>
            <a:r>
              <a:rPr lang="en-US" sz="3200" smtClean="0"/>
              <a:t>498 veterans </a:t>
            </a:r>
          </a:p>
          <a:p>
            <a:r>
              <a:rPr lang="en-US" sz="3200" smtClean="0"/>
              <a:t>388 individuals in families </a:t>
            </a:r>
          </a:p>
          <a:p>
            <a:r>
              <a:rPr lang="en-US" sz="3200" smtClean="0"/>
              <a:t>503 Youth (18-24) </a:t>
            </a:r>
          </a:p>
          <a:p>
            <a:r>
              <a:rPr lang="en-US" sz="3200" smtClean="0"/>
              <a:t>32 minors </a:t>
            </a:r>
          </a:p>
          <a:p>
            <a:r>
              <a:rPr lang="en-US" sz="3200" smtClean="0"/>
              <a:t>1,409 chronics</a:t>
            </a:r>
          </a:p>
        </p:txBody>
      </p:sp>
      <p:pic>
        <p:nvPicPr>
          <p:cNvPr id="34820" name="Picture 8" descr="Portland PictureS 0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5600" y="1638300"/>
            <a:ext cx="4935538" cy="3525838"/>
          </a:xfrm>
        </p:spPr>
      </p:pic>
      <p:pic>
        <p:nvPicPr>
          <p:cNvPr id="34821" name="Picture 8" descr="Portland PictureS 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1638300"/>
            <a:ext cx="49355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3"/>
          <p:cNvSpPr txBox="1">
            <a:spLocks/>
          </p:cNvSpPr>
          <p:nvPr/>
        </p:nvSpPr>
        <p:spPr bwMode="auto">
          <a:xfrm>
            <a:off x="609600" y="107950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Barriers to Exiting Homelessness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4288"/>
            <a:ext cx="3440113" cy="4846637"/>
          </a:xfrm>
        </p:spPr>
        <p:txBody>
          <a:bodyPr/>
          <a:lstStyle/>
          <a:p>
            <a:r>
              <a:rPr lang="en-US" sz="4000" smtClean="0"/>
              <a:t>69% report an inability to afford rent</a:t>
            </a:r>
          </a:p>
          <a:p>
            <a:endParaRPr lang="en-US" sz="2400" smtClean="0"/>
          </a:p>
          <a:p>
            <a:r>
              <a:rPr lang="en-US" sz="4000" smtClean="0"/>
              <a:t>57% report lack of income </a:t>
            </a:r>
          </a:p>
        </p:txBody>
      </p:sp>
      <p:pic>
        <p:nvPicPr>
          <p:cNvPr id="36868" name="Picture 10" descr="r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19563" y="1417638"/>
            <a:ext cx="4872037" cy="3800475"/>
          </a:xfr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 txBox="1">
            <a:spLocks/>
          </p:cNvSpPr>
          <p:nvPr/>
        </p:nvSpPr>
        <p:spPr bwMode="auto">
          <a:xfrm>
            <a:off x="609600" y="107950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4000"/>
              <a:t>Success in Partnership</a:t>
            </a:r>
            <a:endParaRPr lang="en-US" altLang="en-US" sz="400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04938"/>
            <a:ext cx="4865688" cy="4725987"/>
          </a:xfrm>
        </p:spPr>
        <p:txBody>
          <a:bodyPr/>
          <a:lstStyle/>
          <a:p>
            <a:r>
              <a:rPr lang="en-US" sz="4000" smtClean="0"/>
              <a:t>Place-based rapid re-housing </a:t>
            </a:r>
          </a:p>
          <a:p>
            <a:endParaRPr lang="en-US" sz="2400" b="1" smtClean="0"/>
          </a:p>
          <a:p>
            <a:r>
              <a:rPr lang="en-US" sz="4000" smtClean="0"/>
              <a:t>City/County collaboration </a:t>
            </a:r>
          </a:p>
          <a:p>
            <a:endParaRPr lang="en-US" sz="2400" smtClean="0"/>
          </a:p>
          <a:p>
            <a:r>
              <a:rPr lang="en-US" sz="4000" smtClean="0"/>
              <a:t>Destination:Home</a:t>
            </a:r>
          </a:p>
        </p:txBody>
      </p:sp>
      <p:pic>
        <p:nvPicPr>
          <p:cNvPr id="38916" name="Picture 5" descr="don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762000"/>
            <a:ext cx="31226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 txBox="1">
            <a:spLocks/>
          </p:cNvSpPr>
          <p:nvPr/>
        </p:nvSpPr>
        <p:spPr bwMode="auto">
          <a:xfrm>
            <a:off x="609600" y="107950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sz="4000"/>
              <a:t>Challenges </a:t>
            </a:r>
            <a:endParaRPr lang="en-US" altLang="en-US" sz="400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5450" y="1420813"/>
            <a:ext cx="4910138" cy="4725987"/>
          </a:xfrm>
        </p:spPr>
        <p:txBody>
          <a:bodyPr/>
          <a:lstStyle/>
          <a:p>
            <a:r>
              <a:rPr lang="en-US" sz="4000" smtClean="0"/>
              <a:t>Tight rental market</a:t>
            </a:r>
          </a:p>
          <a:p>
            <a:endParaRPr lang="en-US" sz="2400" b="1" smtClean="0"/>
          </a:p>
          <a:p>
            <a:r>
              <a:rPr lang="en-US" sz="4000" smtClean="0"/>
              <a:t>New development: location, timing, cost </a:t>
            </a:r>
          </a:p>
          <a:p>
            <a:endParaRPr lang="en-US" sz="2400" smtClean="0"/>
          </a:p>
          <a:p>
            <a:r>
              <a:rPr lang="en-US" sz="4000" smtClean="0"/>
              <a:t>Urgency of need</a:t>
            </a:r>
          </a:p>
        </p:txBody>
      </p:sp>
      <p:pic>
        <p:nvPicPr>
          <p:cNvPr id="40964" name="Picture 6" descr="JungleBefo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898650"/>
            <a:ext cx="376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458788" y="1195388"/>
            <a:ext cx="8458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4000"/>
              <a:t>New targeted strategies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Downtown and City-wide outreach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Chronic case management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Home Court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Groundwerx-Downtown Streets Team partnership</a:t>
            </a:r>
            <a:r>
              <a:rPr lang="en-US"/>
              <a:t>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200 rental subsidy coupons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Transition in Place (TIP) apartments </a:t>
            </a:r>
          </a:p>
        </p:txBody>
      </p:sp>
      <p:sp>
        <p:nvSpPr>
          <p:cNvPr id="43010" name="Title 3"/>
          <p:cNvSpPr txBox="1">
            <a:spLocks/>
          </p:cNvSpPr>
          <p:nvPr/>
        </p:nvSpPr>
        <p:spPr bwMode="auto">
          <a:xfrm>
            <a:off x="609600" y="123825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Next Steps</a:t>
            </a:r>
            <a:r>
              <a:rPr lang="en-US" altLang="en-US" sz="4000">
                <a:latin typeface="Calibri" pitchFamily="34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/>
          <p:cNvSpPr txBox="1">
            <a:spLocks noChangeArrowheads="1"/>
          </p:cNvSpPr>
          <p:nvPr/>
        </p:nvSpPr>
        <p:spPr bwMode="auto">
          <a:xfrm>
            <a:off x="458788" y="1377950"/>
            <a:ext cx="8458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4000"/>
              <a:t>Short-term interventions 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Warming Centers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Mobile hygiene and support services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Hotel master leasing and conversion (100+ units)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Safe Parking pilot (30 spaces) </a:t>
            </a:r>
          </a:p>
          <a:p>
            <a:pPr marL="742950" lvl="1" indent="-28575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/>
              <a:t>Transitional Communities (100+ units)</a:t>
            </a:r>
          </a:p>
          <a:p>
            <a:pPr marL="342900" indent="-342900" defTabSz="9144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45058" name="Title 3"/>
          <p:cNvSpPr txBox="1">
            <a:spLocks/>
          </p:cNvSpPr>
          <p:nvPr/>
        </p:nvSpPr>
        <p:spPr bwMode="auto">
          <a:xfrm>
            <a:off x="609600" y="123825"/>
            <a:ext cx="8153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en-US" altLang="en-US" sz="4000"/>
              <a:t>Next Steps</a:t>
            </a:r>
            <a:r>
              <a:rPr lang="en-US" altLang="en-US" sz="4000">
                <a:latin typeface="Calibri" pitchFamily="34" charset="0"/>
              </a:rPr>
              <a:t>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103154"/>
      </a:dk1>
      <a:lt1>
        <a:srgbClr val="FFFFFF"/>
      </a:lt1>
      <a:dk2>
        <a:srgbClr val="8554C3"/>
      </a:dk2>
      <a:lt2>
        <a:srgbClr val="696677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5077</TotalTime>
  <Words>227</Words>
  <Application>Microsoft Office PowerPoint</Application>
  <PresentationFormat>On-screen Show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Adjacency</vt:lpstr>
      <vt:lpstr>Edge</vt:lpstr>
      <vt:lpstr>Housing Impact Fee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Homeless Hotline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Green</dc:creator>
  <cp:lastModifiedBy>Covert, Michelle</cp:lastModifiedBy>
  <cp:revision>64</cp:revision>
  <cp:lastPrinted>2015-10-14T21:01:20Z</cp:lastPrinted>
  <dcterms:created xsi:type="dcterms:W3CDTF">2015-06-18T21:18:06Z</dcterms:created>
  <dcterms:modified xsi:type="dcterms:W3CDTF">2015-10-15T16:27:56Z</dcterms:modified>
</cp:coreProperties>
</file>