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54" r:id="rId3"/>
    <p:sldId id="372" r:id="rId4"/>
    <p:sldId id="381" r:id="rId5"/>
    <p:sldId id="397" r:id="rId6"/>
    <p:sldId id="373" r:id="rId7"/>
    <p:sldId id="361" r:id="rId8"/>
    <p:sldId id="362" r:id="rId9"/>
    <p:sldId id="298" r:id="rId10"/>
    <p:sldId id="363" r:id="rId11"/>
    <p:sldId id="365" r:id="rId12"/>
    <p:sldId id="364" r:id="rId13"/>
    <p:sldId id="349" r:id="rId14"/>
    <p:sldId id="413" r:id="rId15"/>
    <p:sldId id="415" r:id="rId16"/>
    <p:sldId id="417" r:id="rId17"/>
    <p:sldId id="418" r:id="rId18"/>
    <p:sldId id="419" r:id="rId19"/>
    <p:sldId id="420" r:id="rId20"/>
    <p:sldId id="421" r:id="rId21"/>
    <p:sldId id="422" r:id="rId22"/>
    <p:sldId id="423" r:id="rId23"/>
    <p:sldId id="425" r:id="rId24"/>
    <p:sldId id="424" r:id="rId25"/>
    <p:sldId id="426" r:id="rId26"/>
    <p:sldId id="427" r:id="rId27"/>
    <p:sldId id="428" r:id="rId28"/>
    <p:sldId id="429" r:id="rId29"/>
    <p:sldId id="412" r:id="rId30"/>
  </p:sldIdLst>
  <p:sldSz cx="9144000" cy="6858000" type="screen4x3"/>
  <p:notesSz cx="6858000" cy="9064625"/>
  <p:defaultTextStyle>
    <a:defPPr>
      <a:defRPr lang="en-US"/>
    </a:defPPr>
    <a:lvl1pPr algn="l" rtl="0" fontAlgn="base">
      <a:spcBef>
        <a:spcPct val="0"/>
      </a:spcBef>
      <a:spcAft>
        <a:spcPct val="0"/>
      </a:spcAft>
      <a:defRPr sz="2800" b="1" kern="1200">
        <a:solidFill>
          <a:srgbClr val="DDDDDD"/>
        </a:solidFill>
        <a:latin typeface="Times New Roman" pitchFamily="18" charset="0"/>
        <a:ea typeface="+mn-ea"/>
        <a:cs typeface="Arial" charset="0"/>
      </a:defRPr>
    </a:lvl1pPr>
    <a:lvl2pPr marL="457200" algn="l" rtl="0" fontAlgn="base">
      <a:spcBef>
        <a:spcPct val="0"/>
      </a:spcBef>
      <a:spcAft>
        <a:spcPct val="0"/>
      </a:spcAft>
      <a:defRPr sz="2800" b="1" kern="1200">
        <a:solidFill>
          <a:srgbClr val="DDDDDD"/>
        </a:solidFill>
        <a:latin typeface="Times New Roman" pitchFamily="18" charset="0"/>
        <a:ea typeface="+mn-ea"/>
        <a:cs typeface="Arial" charset="0"/>
      </a:defRPr>
    </a:lvl2pPr>
    <a:lvl3pPr marL="914400" algn="l" rtl="0" fontAlgn="base">
      <a:spcBef>
        <a:spcPct val="0"/>
      </a:spcBef>
      <a:spcAft>
        <a:spcPct val="0"/>
      </a:spcAft>
      <a:defRPr sz="2800" b="1" kern="1200">
        <a:solidFill>
          <a:srgbClr val="DDDDDD"/>
        </a:solidFill>
        <a:latin typeface="Times New Roman" pitchFamily="18" charset="0"/>
        <a:ea typeface="+mn-ea"/>
        <a:cs typeface="Arial" charset="0"/>
      </a:defRPr>
    </a:lvl3pPr>
    <a:lvl4pPr marL="1371600" algn="l" rtl="0" fontAlgn="base">
      <a:spcBef>
        <a:spcPct val="0"/>
      </a:spcBef>
      <a:spcAft>
        <a:spcPct val="0"/>
      </a:spcAft>
      <a:defRPr sz="2800" b="1" kern="1200">
        <a:solidFill>
          <a:srgbClr val="DDDDDD"/>
        </a:solidFill>
        <a:latin typeface="Times New Roman" pitchFamily="18" charset="0"/>
        <a:ea typeface="+mn-ea"/>
        <a:cs typeface="Arial" charset="0"/>
      </a:defRPr>
    </a:lvl4pPr>
    <a:lvl5pPr marL="1828800" algn="l" rtl="0" fontAlgn="base">
      <a:spcBef>
        <a:spcPct val="0"/>
      </a:spcBef>
      <a:spcAft>
        <a:spcPct val="0"/>
      </a:spcAft>
      <a:defRPr sz="2800" b="1" kern="1200">
        <a:solidFill>
          <a:srgbClr val="DDDDDD"/>
        </a:solidFill>
        <a:latin typeface="Times New Roman" pitchFamily="18" charset="0"/>
        <a:ea typeface="+mn-ea"/>
        <a:cs typeface="Arial" charset="0"/>
      </a:defRPr>
    </a:lvl5pPr>
    <a:lvl6pPr marL="2286000" algn="l" defTabSz="914400" rtl="0" eaLnBrk="1" latinLnBrk="0" hangingPunct="1">
      <a:defRPr sz="2800" b="1" kern="1200">
        <a:solidFill>
          <a:srgbClr val="DDDDDD"/>
        </a:solidFill>
        <a:latin typeface="Times New Roman" pitchFamily="18" charset="0"/>
        <a:ea typeface="+mn-ea"/>
        <a:cs typeface="Arial" charset="0"/>
      </a:defRPr>
    </a:lvl6pPr>
    <a:lvl7pPr marL="2743200" algn="l" defTabSz="914400" rtl="0" eaLnBrk="1" latinLnBrk="0" hangingPunct="1">
      <a:defRPr sz="2800" b="1" kern="1200">
        <a:solidFill>
          <a:srgbClr val="DDDDDD"/>
        </a:solidFill>
        <a:latin typeface="Times New Roman" pitchFamily="18" charset="0"/>
        <a:ea typeface="+mn-ea"/>
        <a:cs typeface="Arial" charset="0"/>
      </a:defRPr>
    </a:lvl7pPr>
    <a:lvl8pPr marL="3200400" algn="l" defTabSz="914400" rtl="0" eaLnBrk="1" latinLnBrk="0" hangingPunct="1">
      <a:defRPr sz="2800" b="1" kern="1200">
        <a:solidFill>
          <a:srgbClr val="DDDDDD"/>
        </a:solidFill>
        <a:latin typeface="Times New Roman" pitchFamily="18" charset="0"/>
        <a:ea typeface="+mn-ea"/>
        <a:cs typeface="Arial" charset="0"/>
      </a:defRPr>
    </a:lvl8pPr>
    <a:lvl9pPr marL="3657600" algn="l" defTabSz="914400" rtl="0" eaLnBrk="1" latinLnBrk="0" hangingPunct="1">
      <a:defRPr sz="2800" b="1" kern="1200">
        <a:solidFill>
          <a:srgbClr val="DDDDDD"/>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CC00"/>
    <a:srgbClr val="0099FF"/>
    <a:srgbClr val="9FB2E9"/>
    <a:srgbClr val="DDDDDD"/>
    <a:srgbClr val="CC0000"/>
    <a:srgbClr val="FF99CC"/>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7" autoAdjust="0"/>
    <p:restoredTop sz="96791" autoAdjust="0"/>
  </p:normalViewPr>
  <p:slideViewPr>
    <p:cSldViewPr snapToObjects="1">
      <p:cViewPr>
        <p:scale>
          <a:sx n="66" d="100"/>
          <a:sy n="66" d="100"/>
        </p:scale>
        <p:origin x="-1170" y="-924"/>
      </p:cViewPr>
      <p:guideLst>
        <p:guide orient="horz" pos="216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75" d="100"/>
        <a:sy n="75" d="100"/>
      </p:scale>
      <p:origin x="0" y="0"/>
    </p:cViewPr>
  </p:sorterViewPr>
  <p:notesViewPr>
    <p:cSldViewPr snapToObjects="1">
      <p:cViewPr>
        <p:scale>
          <a:sx n="100" d="100"/>
          <a:sy n="100" d="100"/>
        </p:scale>
        <p:origin x="-756" y="-72"/>
      </p:cViewPr>
      <p:guideLst>
        <p:guide orient="horz" pos="2856"/>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86055" tIns="43027" rIns="86055" bIns="43027" numCol="1" anchor="t" anchorCtr="0" compatLnSpc="1">
            <a:prstTxWarp prst="textNoShape">
              <a:avLst/>
            </a:prstTxWarp>
          </a:bodyPr>
          <a:lstStyle>
            <a:lvl1pPr defTabSz="860425">
              <a:spcBef>
                <a:spcPct val="0"/>
              </a:spcBef>
              <a:defRPr sz="1100" b="0">
                <a:solidFill>
                  <a:schemeClr val="tx1"/>
                </a:solidFill>
                <a:latin typeface="Arial" charset="0"/>
                <a:cs typeface="+mn-cs"/>
              </a:defRPr>
            </a:lvl1pPr>
          </a:lstStyle>
          <a:p>
            <a:pPr>
              <a:defRPr/>
            </a:pPr>
            <a:endParaRPr lang="en-US"/>
          </a:p>
        </p:txBody>
      </p:sp>
      <p:sp>
        <p:nvSpPr>
          <p:cNvPr id="182275"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86055" tIns="43027" rIns="86055" bIns="43027" numCol="1" anchor="t" anchorCtr="0" compatLnSpc="1">
            <a:prstTxWarp prst="textNoShape">
              <a:avLst/>
            </a:prstTxWarp>
          </a:bodyPr>
          <a:lstStyle>
            <a:lvl1pPr algn="r" defTabSz="860425">
              <a:spcBef>
                <a:spcPct val="0"/>
              </a:spcBef>
              <a:defRPr sz="1100" b="0">
                <a:solidFill>
                  <a:schemeClr val="tx1"/>
                </a:solidFill>
                <a:latin typeface="Arial" charset="0"/>
                <a:cs typeface="+mn-cs"/>
              </a:defRPr>
            </a:lvl1pPr>
          </a:lstStyle>
          <a:p>
            <a:pPr>
              <a:defRPr/>
            </a:pPr>
            <a:endParaRPr lang="en-US"/>
          </a:p>
        </p:txBody>
      </p:sp>
      <p:sp>
        <p:nvSpPr>
          <p:cNvPr id="182276" name="Rectangle 4"/>
          <p:cNvSpPr>
            <a:spLocks noGrp="1" noChangeArrowheads="1"/>
          </p:cNvSpPr>
          <p:nvPr>
            <p:ph type="ftr" sz="quarter" idx="2"/>
          </p:nvPr>
        </p:nvSpPr>
        <p:spPr bwMode="auto">
          <a:xfrm>
            <a:off x="0" y="8610600"/>
            <a:ext cx="2971800" cy="452438"/>
          </a:xfrm>
          <a:prstGeom prst="rect">
            <a:avLst/>
          </a:prstGeom>
          <a:noFill/>
          <a:ln w="9525">
            <a:noFill/>
            <a:miter lim="800000"/>
            <a:headEnd/>
            <a:tailEnd/>
          </a:ln>
          <a:effectLst/>
        </p:spPr>
        <p:txBody>
          <a:bodyPr vert="horz" wrap="square" lIns="86055" tIns="43027" rIns="86055" bIns="43027" numCol="1" anchor="b" anchorCtr="0" compatLnSpc="1">
            <a:prstTxWarp prst="textNoShape">
              <a:avLst/>
            </a:prstTxWarp>
          </a:bodyPr>
          <a:lstStyle>
            <a:lvl1pPr defTabSz="860425">
              <a:spcBef>
                <a:spcPct val="0"/>
              </a:spcBef>
              <a:defRPr sz="1100" b="0">
                <a:solidFill>
                  <a:schemeClr val="tx1"/>
                </a:solidFill>
                <a:latin typeface="Arial" charset="0"/>
                <a:cs typeface="+mn-cs"/>
              </a:defRPr>
            </a:lvl1pPr>
          </a:lstStyle>
          <a:p>
            <a:pPr>
              <a:defRPr/>
            </a:pPr>
            <a:endParaRPr lang="en-US"/>
          </a:p>
        </p:txBody>
      </p:sp>
      <p:sp>
        <p:nvSpPr>
          <p:cNvPr id="182277" name="Rectangle 5"/>
          <p:cNvSpPr>
            <a:spLocks noGrp="1" noChangeArrowheads="1"/>
          </p:cNvSpPr>
          <p:nvPr>
            <p:ph type="sldNum" sz="quarter" idx="3"/>
          </p:nvPr>
        </p:nvSpPr>
        <p:spPr bwMode="auto">
          <a:xfrm>
            <a:off x="3884613" y="8610600"/>
            <a:ext cx="2971800" cy="452438"/>
          </a:xfrm>
          <a:prstGeom prst="rect">
            <a:avLst/>
          </a:prstGeom>
          <a:noFill/>
          <a:ln w="9525">
            <a:noFill/>
            <a:miter lim="800000"/>
            <a:headEnd/>
            <a:tailEnd/>
          </a:ln>
          <a:effectLst/>
        </p:spPr>
        <p:txBody>
          <a:bodyPr vert="horz" wrap="square" lIns="86055" tIns="43027" rIns="86055" bIns="43027" numCol="1" anchor="b" anchorCtr="0" compatLnSpc="1">
            <a:prstTxWarp prst="textNoShape">
              <a:avLst/>
            </a:prstTxWarp>
          </a:bodyPr>
          <a:lstStyle>
            <a:lvl1pPr algn="r" defTabSz="860425">
              <a:spcBef>
                <a:spcPct val="0"/>
              </a:spcBef>
              <a:defRPr sz="1100" b="0">
                <a:solidFill>
                  <a:schemeClr val="tx1"/>
                </a:solidFill>
                <a:latin typeface="Arial" charset="0"/>
                <a:cs typeface="+mn-cs"/>
              </a:defRPr>
            </a:lvl1pPr>
          </a:lstStyle>
          <a:p>
            <a:pPr>
              <a:defRPr/>
            </a:pPr>
            <a:fld id="{302933BF-CA63-4C14-B35D-3BB333DF382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3388" cy="455613"/>
          </a:xfrm>
          <a:prstGeom prst="rect">
            <a:avLst/>
          </a:prstGeom>
          <a:noFill/>
          <a:ln w="9525">
            <a:noFill/>
            <a:miter lim="800000"/>
            <a:headEnd/>
            <a:tailEnd/>
          </a:ln>
          <a:effectLst/>
        </p:spPr>
        <p:txBody>
          <a:bodyPr vert="horz" wrap="square" lIns="90692" tIns="45344" rIns="90692" bIns="45344" numCol="1" anchor="t" anchorCtr="0" compatLnSpc="1">
            <a:prstTxWarp prst="textNoShape">
              <a:avLst/>
            </a:prstTxWarp>
          </a:bodyPr>
          <a:lstStyle>
            <a:lvl1pPr defTabSz="906463">
              <a:spcBef>
                <a:spcPct val="0"/>
              </a:spcBef>
              <a:defRPr sz="1100" b="0">
                <a:solidFill>
                  <a:schemeClr val="tx1"/>
                </a:solidFill>
                <a:latin typeface="Arial" charset="0"/>
                <a:cs typeface="+mn-cs"/>
              </a:defRPr>
            </a:lvl1pPr>
          </a:lstStyle>
          <a:p>
            <a:pPr>
              <a:defRPr/>
            </a:pPr>
            <a:endParaRPr lang="en-US"/>
          </a:p>
        </p:txBody>
      </p:sp>
      <p:sp>
        <p:nvSpPr>
          <p:cNvPr id="81923" name="Rectangle 3"/>
          <p:cNvSpPr>
            <a:spLocks noGrp="1" noChangeArrowheads="1"/>
          </p:cNvSpPr>
          <p:nvPr>
            <p:ph type="dt" idx="1"/>
          </p:nvPr>
        </p:nvSpPr>
        <p:spPr bwMode="auto">
          <a:xfrm>
            <a:off x="3883025" y="0"/>
            <a:ext cx="2973388" cy="455613"/>
          </a:xfrm>
          <a:prstGeom prst="rect">
            <a:avLst/>
          </a:prstGeom>
          <a:noFill/>
          <a:ln w="9525">
            <a:noFill/>
            <a:miter lim="800000"/>
            <a:headEnd/>
            <a:tailEnd/>
          </a:ln>
          <a:effectLst/>
        </p:spPr>
        <p:txBody>
          <a:bodyPr vert="horz" wrap="square" lIns="90692" tIns="45344" rIns="90692" bIns="45344" numCol="1" anchor="t" anchorCtr="0" compatLnSpc="1">
            <a:prstTxWarp prst="textNoShape">
              <a:avLst/>
            </a:prstTxWarp>
          </a:bodyPr>
          <a:lstStyle>
            <a:lvl1pPr algn="r" defTabSz="906463">
              <a:spcBef>
                <a:spcPct val="0"/>
              </a:spcBef>
              <a:defRPr sz="1100" b="0">
                <a:solidFill>
                  <a:schemeClr val="tx1"/>
                </a:solidFill>
                <a:latin typeface="Arial"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63638" y="677863"/>
            <a:ext cx="4533900" cy="3400425"/>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4213" y="4305300"/>
            <a:ext cx="5489575" cy="4081463"/>
          </a:xfrm>
          <a:prstGeom prst="rect">
            <a:avLst/>
          </a:prstGeom>
          <a:noFill/>
          <a:ln w="9525">
            <a:noFill/>
            <a:miter lim="800000"/>
            <a:headEnd/>
            <a:tailEnd/>
          </a:ln>
          <a:effectLst/>
        </p:spPr>
        <p:txBody>
          <a:bodyPr vert="horz" wrap="square" lIns="90692" tIns="45344" rIns="90692" bIns="453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09013"/>
            <a:ext cx="2973388" cy="454025"/>
          </a:xfrm>
          <a:prstGeom prst="rect">
            <a:avLst/>
          </a:prstGeom>
          <a:noFill/>
          <a:ln w="9525">
            <a:noFill/>
            <a:miter lim="800000"/>
            <a:headEnd/>
            <a:tailEnd/>
          </a:ln>
          <a:effectLst/>
        </p:spPr>
        <p:txBody>
          <a:bodyPr vert="horz" wrap="square" lIns="90692" tIns="45344" rIns="90692" bIns="45344" numCol="1" anchor="b" anchorCtr="0" compatLnSpc="1">
            <a:prstTxWarp prst="textNoShape">
              <a:avLst/>
            </a:prstTxWarp>
          </a:bodyPr>
          <a:lstStyle>
            <a:lvl1pPr defTabSz="906463">
              <a:spcBef>
                <a:spcPct val="0"/>
              </a:spcBef>
              <a:defRPr sz="1100" b="0">
                <a:solidFill>
                  <a:schemeClr val="tx1"/>
                </a:solidFill>
                <a:latin typeface="Arial" charset="0"/>
                <a:cs typeface="+mn-cs"/>
              </a:defRPr>
            </a:lvl1pPr>
          </a:lstStyle>
          <a:p>
            <a:pPr>
              <a:defRPr/>
            </a:pPr>
            <a:endParaRPr lang="en-US"/>
          </a:p>
        </p:txBody>
      </p:sp>
      <p:sp>
        <p:nvSpPr>
          <p:cNvPr id="81927" name="Rectangle 7"/>
          <p:cNvSpPr>
            <a:spLocks noGrp="1" noChangeArrowheads="1"/>
          </p:cNvSpPr>
          <p:nvPr>
            <p:ph type="sldNum" sz="quarter" idx="5"/>
          </p:nvPr>
        </p:nvSpPr>
        <p:spPr bwMode="auto">
          <a:xfrm>
            <a:off x="3883025" y="8609013"/>
            <a:ext cx="2973388" cy="454025"/>
          </a:xfrm>
          <a:prstGeom prst="rect">
            <a:avLst/>
          </a:prstGeom>
          <a:noFill/>
          <a:ln w="9525">
            <a:noFill/>
            <a:miter lim="800000"/>
            <a:headEnd/>
            <a:tailEnd/>
          </a:ln>
          <a:effectLst/>
        </p:spPr>
        <p:txBody>
          <a:bodyPr vert="horz" wrap="square" lIns="90692" tIns="45344" rIns="90692" bIns="45344" numCol="1" anchor="b" anchorCtr="0" compatLnSpc="1">
            <a:prstTxWarp prst="textNoShape">
              <a:avLst/>
            </a:prstTxWarp>
          </a:bodyPr>
          <a:lstStyle>
            <a:lvl1pPr algn="r" defTabSz="906463">
              <a:spcBef>
                <a:spcPct val="0"/>
              </a:spcBef>
              <a:defRPr sz="1100" b="0">
                <a:solidFill>
                  <a:schemeClr val="tx1"/>
                </a:solidFill>
                <a:latin typeface="Arial" charset="0"/>
                <a:cs typeface="+mn-cs"/>
              </a:defRPr>
            </a:lvl1pPr>
          </a:lstStyle>
          <a:p>
            <a:pPr>
              <a:defRPr/>
            </a:pPr>
            <a:fld id="{ACB630EE-5F74-4037-92D0-9F288F11B3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0120F963-0780-4A86-B34F-73064983F74D}" type="slidenum">
              <a:rPr lang="en-US" smtClean="0">
                <a:cs typeface="Arial" charset="0"/>
              </a:rPr>
              <a:pPr/>
              <a:t>1</a:t>
            </a:fld>
            <a:endParaRPr lang="en-US"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E321A66D-FC57-46E6-83ED-52672D07FB32}" type="slidenum">
              <a:rPr lang="en-US" smtClean="0">
                <a:cs typeface="Arial" charset="0"/>
              </a:rPr>
              <a:pPr/>
              <a:t>29</a:t>
            </a:fld>
            <a:endParaRPr lang="en-US" smtClean="0">
              <a:cs typeface="Arial" charset="0"/>
            </a:endParaRPr>
          </a:p>
        </p:txBody>
      </p:sp>
      <p:sp>
        <p:nvSpPr>
          <p:cNvPr id="59394" name="Rectangle 2"/>
          <p:cNvSpPr>
            <a:spLocks noGrp="1" noRot="1" noChangeAspect="1" noChangeArrowheads="1" noTextEdit="1"/>
          </p:cNvSpPr>
          <p:nvPr>
            <p:ph type="sldImg"/>
          </p:nvPr>
        </p:nvSpPr>
        <p:spPr>
          <a:xfrm>
            <a:off x="1173163" y="685800"/>
            <a:ext cx="4518025" cy="3387725"/>
          </a:xfrm>
          <a:ln/>
        </p:spPr>
      </p:sp>
      <p:sp>
        <p:nvSpPr>
          <p:cNvPr id="59395" name="Rectangle 3"/>
          <p:cNvSpPr>
            <a:spLocks noGrp="1" noChangeArrowheads="1"/>
          </p:cNvSpPr>
          <p:nvPr>
            <p:ph type="body" idx="1"/>
          </p:nvPr>
        </p:nvSpPr>
        <p:spPr>
          <a:xfrm>
            <a:off x="914400" y="4300538"/>
            <a:ext cx="5029200" cy="2349500"/>
          </a:xfrm>
          <a:noFill/>
          <a:ln/>
        </p:spPr>
        <p:txBody>
          <a:bodyPr/>
          <a:lstStyle/>
          <a:p>
            <a:pPr marL="228600" lvl="2" eaLnBrk="1" hangingPunct="1">
              <a:buFont typeface="Marlett" pitchFamily="2" charset="2"/>
              <a:buChar char="·"/>
            </a:pPr>
            <a:r>
              <a:rPr lang="en-US" b="1" smtClean="0">
                <a:latin typeface="Garamond" pitchFamily="18" charset="0"/>
              </a:rPr>
              <a:t>You may wish to use this slide as a segway into our online services offered on the next slide.</a:t>
            </a:r>
          </a:p>
          <a:p>
            <a:pPr eaLnBrk="1" hangingPunct="1"/>
            <a:endParaRPr lang="en-US"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5D8BB646-C27E-4065-BA4C-7288D529AF02}" type="slidenum">
              <a:rPr lang="en-US" smtClean="0">
                <a:cs typeface="Arial" charset="0"/>
              </a:rPr>
              <a:pPr/>
              <a:t>2</a:t>
            </a:fld>
            <a:endParaRPr lang="en-US" smtClean="0">
              <a:cs typeface="Arial" charset="0"/>
            </a:endParaRPr>
          </a:p>
        </p:txBody>
      </p:sp>
      <p:sp>
        <p:nvSpPr>
          <p:cNvPr id="20482" name="Rectangle 2"/>
          <p:cNvSpPr>
            <a:spLocks noGrp="1" noRot="1" noChangeAspect="1" noChangeArrowheads="1" noTextEdit="1"/>
          </p:cNvSpPr>
          <p:nvPr>
            <p:ph type="sldImg"/>
          </p:nvPr>
        </p:nvSpPr>
        <p:spPr>
          <a:xfrm>
            <a:off x="1165225" y="677863"/>
            <a:ext cx="4532313" cy="3398837"/>
          </a:xfrm>
          <a:ln/>
        </p:spPr>
      </p:sp>
      <p:sp>
        <p:nvSpPr>
          <p:cNvPr id="20483" name="Rectangle 3"/>
          <p:cNvSpPr>
            <a:spLocks noGrp="1" noChangeArrowheads="1"/>
          </p:cNvSpPr>
          <p:nvPr>
            <p:ph type="body" idx="1"/>
          </p:nvPr>
        </p:nvSpPr>
        <p:spPr>
          <a:xfrm>
            <a:off x="207963" y="4305300"/>
            <a:ext cx="5491162" cy="4081463"/>
          </a:xfrm>
          <a:noFill/>
          <a:ln/>
        </p:spPr>
        <p:txBody>
          <a:bodyPr/>
          <a:lstStyle/>
          <a:p>
            <a:pPr lvl="2" eaLnBrk="1" hangingPunct="1"/>
            <a:r>
              <a:rPr lang="en-US" b="1" smtClean="0"/>
              <a:t>This graph is simply meant as an overview of the number of beneficiaries that we pay.  Currently, about one in every six people in America is receiving a Social Security benefit.  It can be used to reflect the fact that the majority of our beneficiaries are retired.  This is a graphic representation of how important Social Security is to the national economy. </a:t>
            </a:r>
          </a:p>
          <a:p>
            <a:pPr eaLnBrk="1" hangingPunct="1"/>
            <a:endParaRPr lang="en-US" b="1" smtClean="0"/>
          </a:p>
          <a:p>
            <a:pPr lvl="2" eaLnBrk="1" hangingPunct="1"/>
            <a:r>
              <a:rPr lang="en-US" b="1" smtClean="0"/>
              <a:t>It also represents the fact that Social Security is more than retirement...it is a family protection plan (1/3 of the benefits paid are for disability and survivors)</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24868843-778E-44B5-B722-192D3E5C7E03}" type="slidenum">
              <a:rPr lang="en-US" smtClean="0">
                <a:cs typeface="Arial" charset="0"/>
              </a:rPr>
              <a:pPr/>
              <a:t>4</a:t>
            </a:fld>
            <a:endParaRPr lang="en-US" smtClean="0">
              <a:cs typeface="Arial" charset="0"/>
            </a:endParaRPr>
          </a:p>
        </p:txBody>
      </p:sp>
      <p:sp>
        <p:nvSpPr>
          <p:cNvPr id="24578" name="Rectangle 2"/>
          <p:cNvSpPr>
            <a:spLocks noGrp="1" noRot="1" noChangeAspect="1" noChangeArrowheads="1" noTextEdit="1"/>
          </p:cNvSpPr>
          <p:nvPr>
            <p:ph type="sldImg"/>
          </p:nvPr>
        </p:nvSpPr>
        <p:spPr>
          <a:xfrm>
            <a:off x="1173163" y="685800"/>
            <a:ext cx="4518025" cy="3387725"/>
          </a:xfrm>
          <a:ln/>
        </p:spPr>
      </p:sp>
      <p:sp>
        <p:nvSpPr>
          <p:cNvPr id="24579" name="Rectangle 3"/>
          <p:cNvSpPr>
            <a:spLocks noGrp="1" noChangeArrowheads="1"/>
          </p:cNvSpPr>
          <p:nvPr>
            <p:ph type="body" idx="1"/>
          </p:nvPr>
        </p:nvSpPr>
        <p:spPr>
          <a:xfrm>
            <a:off x="914400" y="4300538"/>
            <a:ext cx="5029200" cy="3419475"/>
          </a:xfrm>
          <a:noFill/>
          <a:ln/>
        </p:spPr>
        <p:txBody>
          <a:bodyPr/>
          <a:lstStyle/>
          <a:p>
            <a:pPr marL="400050" lvl="2" indent="-57150" eaLnBrk="1" hangingPunct="1">
              <a:buFont typeface="Marlett" pitchFamily="2" charset="2"/>
              <a:buNone/>
            </a:pPr>
            <a:r>
              <a:rPr lang="en-US" b="1" smtClean="0">
                <a:latin typeface="Garamond" pitchFamily="18" charset="0"/>
              </a:rPr>
              <a:t>This slide is offered as a summary piece to your presentation. </a:t>
            </a:r>
          </a:p>
          <a:p>
            <a:pPr eaLnBrk="1" hangingPunct="1"/>
            <a:endParaRPr lang="en-US" sz="600" smtClean="0">
              <a:latin typeface="Garamond" pitchFamily="18" charset="0"/>
            </a:endParaRP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A9F1B104-665F-45C2-AAD0-7B04944B4C30}" type="slidenum">
              <a:rPr lang="en-US" smtClean="0">
                <a:cs typeface="Arial" charset="0"/>
              </a:rPr>
              <a:pPr/>
              <a:t>8</a:t>
            </a:fld>
            <a:endParaRPr lang="en-US" smtClean="0">
              <a:cs typeface="Arial" charset="0"/>
            </a:endParaRPr>
          </a:p>
        </p:txBody>
      </p:sp>
      <p:sp>
        <p:nvSpPr>
          <p:cNvPr id="29698" name="Rectangle 2"/>
          <p:cNvSpPr>
            <a:spLocks noGrp="1" noRot="1" noChangeAspect="1" noChangeArrowheads="1" noTextEdit="1"/>
          </p:cNvSpPr>
          <p:nvPr>
            <p:ph type="sldImg"/>
          </p:nvPr>
        </p:nvSpPr>
        <p:spPr>
          <a:xfrm>
            <a:off x="1174750" y="685800"/>
            <a:ext cx="4518025" cy="3387725"/>
          </a:xfrm>
          <a:ln/>
        </p:spPr>
      </p:sp>
      <p:sp>
        <p:nvSpPr>
          <p:cNvPr id="29699" name="Rectangle 3"/>
          <p:cNvSpPr>
            <a:spLocks noGrp="1" noChangeArrowheads="1"/>
          </p:cNvSpPr>
          <p:nvPr>
            <p:ph type="body" idx="1"/>
          </p:nvPr>
        </p:nvSpPr>
        <p:spPr>
          <a:xfrm>
            <a:off x="914400" y="4303713"/>
            <a:ext cx="5029200" cy="3644900"/>
          </a:xfrm>
          <a:noFill/>
          <a:ln/>
        </p:spPr>
        <p:txBody>
          <a:bodyPr/>
          <a:lstStyle/>
          <a:p>
            <a:pPr marL="228600" lvl="2" eaLnBrk="1" hangingPunct="1">
              <a:buFont typeface="Marlett" pitchFamily="2" charset="2"/>
              <a:buChar char="·"/>
            </a:pPr>
            <a:r>
              <a:rPr lang="en-US" b="1" smtClean="0">
                <a:latin typeface="Garamond" pitchFamily="18" charset="0"/>
              </a:rPr>
              <a:t>The annual earnings test for beneficiaries under age 65 is determined annually by the average increase in wages in the U.S.</a:t>
            </a:r>
          </a:p>
          <a:p>
            <a:pPr marL="228600" lvl="2" eaLnBrk="1" hangingPunct="1">
              <a:buFont typeface="Marlett" pitchFamily="2" charset="2"/>
              <a:buChar char="·"/>
            </a:pPr>
            <a:r>
              <a:rPr lang="en-US" b="1" smtClean="0">
                <a:latin typeface="Garamond" pitchFamily="18" charset="0"/>
              </a:rPr>
              <a:t>The explanation of the elimination of the annual earnings test can become complicated due to the fact that full retirement age has been increased.  For workers turning age 65 in 2001, the explanation is quite simple.  They are not affected by the A.E.T. after attaining age 65 because their full retirement age has not changed.</a:t>
            </a:r>
          </a:p>
          <a:p>
            <a:pPr marL="228600" lvl="2" eaLnBrk="1" hangingPunct="1">
              <a:buFont typeface="Marlett" pitchFamily="2" charset="2"/>
              <a:buChar char="·"/>
            </a:pPr>
            <a:r>
              <a:rPr lang="en-US" b="1" smtClean="0">
                <a:latin typeface="Garamond" pitchFamily="18" charset="0"/>
              </a:rPr>
              <a:t>Members of your audience that were born after 1937 have seen their full retirement age increased.  For example:</a:t>
            </a:r>
            <a:br>
              <a:rPr lang="en-US" b="1" smtClean="0">
                <a:latin typeface="Garamond" pitchFamily="18" charset="0"/>
              </a:rPr>
            </a:br>
            <a:r>
              <a:rPr lang="en-US" b="1" smtClean="0">
                <a:latin typeface="Garamond" pitchFamily="18" charset="0"/>
              </a:rPr>
              <a:t/>
            </a:r>
            <a:br>
              <a:rPr lang="en-US" b="1" smtClean="0">
                <a:latin typeface="Garamond" pitchFamily="18" charset="0"/>
              </a:rPr>
            </a:br>
            <a:r>
              <a:rPr lang="en-US" b="1" smtClean="0">
                <a:latin typeface="Garamond" pitchFamily="18" charset="0"/>
              </a:rPr>
              <a:t>	</a:t>
            </a:r>
            <a:r>
              <a:rPr lang="en-US" sz="1000" b="1" i="1" smtClean="0"/>
              <a:t>A worker born in 6/1939 will attain age 65 in 6/2004.  </a:t>
            </a:r>
            <a:br>
              <a:rPr lang="en-US" sz="1000" b="1" i="1" smtClean="0"/>
            </a:br>
            <a:r>
              <a:rPr lang="en-US" sz="1000" b="1" i="1" smtClean="0"/>
              <a:t>	Since their full retirement age is now 65 and 4 months, </a:t>
            </a:r>
            <a:br>
              <a:rPr lang="en-US" sz="1000" b="1" i="1" smtClean="0"/>
            </a:br>
            <a:r>
              <a:rPr lang="en-US" sz="1000" b="1" i="1" smtClean="0"/>
              <a:t>	they will not reach full retirement age until 10/2004.  </a:t>
            </a:r>
            <a:br>
              <a:rPr lang="en-US" sz="1000" b="1" i="1" smtClean="0"/>
            </a:br>
            <a:r>
              <a:rPr lang="en-US" sz="1000" b="1" i="1" smtClean="0"/>
              <a:t>	They will be subject to the age 65 A.E.T. through </a:t>
            </a:r>
            <a:br>
              <a:rPr lang="en-US" sz="1000" b="1" i="1" smtClean="0"/>
            </a:br>
            <a:r>
              <a:rPr lang="en-US" sz="1000" b="1" i="1" smtClean="0"/>
              <a:t>	9/2004.  As of 10/2004, the month wage earner attained</a:t>
            </a:r>
            <a:br>
              <a:rPr lang="en-US" sz="1000" b="1" i="1" smtClean="0"/>
            </a:br>
            <a:r>
              <a:rPr lang="en-US" sz="1000" b="1" i="1" smtClean="0"/>
              <a:t>	full retirement age, wage earner is no longer subject to </a:t>
            </a:r>
            <a:br>
              <a:rPr lang="en-US" sz="1000" b="1" i="1" smtClean="0"/>
            </a:br>
            <a:r>
              <a:rPr lang="en-US" sz="1000" b="1" i="1" smtClean="0"/>
              <a:t>	the A.E.T.</a:t>
            </a:r>
            <a:br>
              <a:rPr lang="en-US" sz="1000" b="1" i="1" smtClean="0"/>
            </a:br>
            <a:endParaRPr lang="en-US" sz="1000" b="1" i="1" smtClean="0"/>
          </a:p>
          <a:p>
            <a:pPr marL="228600" lvl="2" eaLnBrk="1" hangingPunct="1">
              <a:buFontTx/>
              <a:buChar char="•"/>
            </a:pPr>
            <a:r>
              <a:rPr lang="en-US" b="1" smtClean="0">
                <a:latin typeface="Garamond" pitchFamily="18" charset="0"/>
              </a:rPr>
              <a:t>The over age 65 amount was determined by legislation in 1996.</a:t>
            </a:r>
          </a:p>
          <a:p>
            <a:pPr eaLnBrk="1" hangingPunct="1">
              <a:buFontTx/>
              <a:buChar char="•"/>
            </a:pPr>
            <a:endParaRPr lang="en-US"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B7C262E4-EBBC-41E7-B571-43151D0E9570}" type="slidenum">
              <a:rPr lang="en-US" smtClean="0">
                <a:cs typeface="Arial" charset="0"/>
              </a:rPr>
              <a:pPr/>
              <a:t>9</a:t>
            </a:fld>
            <a:endParaRPr lang="en-US" smtClean="0">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284163" y="4305300"/>
            <a:ext cx="5486400" cy="4081463"/>
          </a:xfrm>
          <a:noFill/>
          <a:ln/>
        </p:spPr>
        <p:txBody>
          <a:bodyPr/>
          <a:lstStyle/>
          <a:p>
            <a:pPr lvl="2" eaLnBrk="1" hangingPunct="1">
              <a:buFont typeface="Marlett" pitchFamily="2" charset="2"/>
              <a:buChar char="·"/>
            </a:pPr>
            <a:r>
              <a:rPr lang="en-US" b="1" smtClean="0"/>
              <a:t>You may wish to remind your audience that although the full retirement age has been increased above age 65, Medicare eligibility is still at age 65.</a:t>
            </a:r>
          </a:p>
          <a:p>
            <a:pPr eaLnBrk="1" hangingPunct="1"/>
            <a:endParaRPr lang="en-US" b="1" smtClean="0"/>
          </a:p>
          <a:p>
            <a:pPr eaLnBrk="1" hangingPunct="1"/>
            <a:endParaRPr lang="en-US" sz="600"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0A8B666B-03F1-46C9-8D9E-263597E6C166}" type="slidenum">
              <a:rPr lang="en-US" smtClean="0">
                <a:cs typeface="Arial" charset="0"/>
              </a:rPr>
              <a:pPr/>
              <a:t>10</a:t>
            </a:fld>
            <a:endParaRPr lang="en-US" smtClean="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280988" y="4305300"/>
            <a:ext cx="5487987" cy="4081463"/>
          </a:xfrm>
          <a:noFill/>
          <a:ln/>
        </p:spPr>
        <p:txBody>
          <a:bodyPr/>
          <a:lstStyle/>
          <a:p>
            <a:pPr lvl="2" eaLnBrk="1" hangingPunct="1">
              <a:buFont typeface="Wingdings" pitchFamily="2" charset="2"/>
              <a:buChar char="§"/>
            </a:pPr>
            <a:r>
              <a:rPr lang="en-US" sz="1400" b="1" smtClean="0"/>
              <a:t>You may wish to remind your audience that there is no monthly premium for Part A if you are insured for retirement benefits.</a:t>
            </a:r>
          </a:p>
          <a:p>
            <a:pPr lvl="2" eaLnBrk="1" hangingPunct="1">
              <a:buFont typeface="Wingdings" pitchFamily="2" charset="2"/>
              <a:buChar char="§"/>
            </a:pPr>
            <a:endParaRPr lang="en-US" sz="1400" b="1" smtClean="0"/>
          </a:p>
          <a:p>
            <a:pPr lvl="2" eaLnBrk="1" hangingPunct="1">
              <a:buFont typeface="Wingdings" pitchFamily="2" charset="2"/>
              <a:buChar char="§"/>
            </a:pPr>
            <a:r>
              <a:rPr lang="en-US" sz="1400" b="1" smtClean="0"/>
              <a:t>Many people question the need to file for Part B of Medicare.  They should be reminded that their health insurance when they retire will pay only after Medicare pays.  Many supplemental plans actually require people to file for Part B.  The Medicare premium that beneficiaries pay represents 1/4 of the actual cost; the federal government (covers the balance of the cost.</a:t>
            </a:r>
          </a:p>
          <a:p>
            <a:pPr lvl="2" eaLnBrk="1" hangingPunct="1">
              <a:buFont typeface="Wingdings" pitchFamily="2" charset="2"/>
              <a:buChar char="§"/>
            </a:pPr>
            <a:r>
              <a:rPr lang="en-US" sz="1400" b="1" smtClean="0"/>
              <a:t>Part D Medicare Prescription Drug Plan covers a major portion of prescription drug costs for Medicare beneficiaries. Average monthly premium $32.</a:t>
            </a:r>
          </a:p>
          <a:p>
            <a:pPr eaLnBrk="1" hangingPunct="1"/>
            <a:endParaRPr lang="en-US" sz="1400" b="1" smtClean="0"/>
          </a:p>
          <a:p>
            <a:pPr eaLnBrk="1" hangingPunct="1"/>
            <a:endParaRPr lang="en-US" sz="1400" b="1"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7EC0257D-E6F1-4C4D-9669-6EC07EE8CD1D}" type="slidenum">
              <a:rPr lang="en-US" smtClean="0">
                <a:cs typeface="Arial" charset="0"/>
              </a:rPr>
              <a:pPr/>
              <a:t>12</a:t>
            </a:fld>
            <a:endParaRPr lang="en-US" smtClean="0">
              <a:cs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355600" y="4305300"/>
            <a:ext cx="5491163" cy="4081463"/>
          </a:xfrm>
          <a:noFill/>
          <a:ln/>
        </p:spPr>
        <p:txBody>
          <a:bodyPr/>
          <a:lstStyle/>
          <a:p>
            <a:pPr lvl="2" eaLnBrk="1" hangingPunct="1">
              <a:buFont typeface="Marlett" pitchFamily="2" charset="2"/>
              <a:buChar char="·"/>
            </a:pPr>
            <a:r>
              <a:rPr lang="en-US" sz="1000" b="1" smtClean="0"/>
              <a:t>The Initial Enrollment Period starts 3 months before the month that you turn age 65 and extends 3 months past the month that you turn 65.  If you are not receiving benefits, you should inquire about filing for Medicare 3 months prior to turning age 65 so that your coverage can start the month you turn 65.  If you are receiving benefits, you will receive your Medicare card generally about a month before turning age 65, reflecting your Part A and Part B coverage (by far, most people want Part B, even though it's optional).</a:t>
            </a:r>
          </a:p>
          <a:p>
            <a:pPr eaLnBrk="1" hangingPunct="1"/>
            <a:endParaRPr lang="en-US" sz="1000" b="1" smtClean="0"/>
          </a:p>
          <a:p>
            <a:pPr lvl="2" eaLnBrk="1" hangingPunct="1">
              <a:buFont typeface="Marlett" pitchFamily="2" charset="2"/>
              <a:buChar char="·"/>
            </a:pPr>
            <a:r>
              <a:rPr lang="en-US" sz="1000" b="1" smtClean="0"/>
              <a:t>The Special Enrollment Period is for people (and their spouses) that continue to work past age 65.  Since Medicare pays second after their employer group health plan pays first, they are not required to file for Part B.  Since Medicare pays second there may be no need for Part B coverage.  It is extremely important for workers to check with their employer group health plan for specific guidance.  For this reason,  they are offered a special period in which to file for Medicare.  As a general rule, we can recommend that people file for Part A 3 months prior to turning age 65, and then on the day they stop working call SSA to file for Part B.</a:t>
            </a:r>
          </a:p>
          <a:p>
            <a:pPr eaLnBrk="1" hangingPunct="1"/>
            <a:endParaRPr lang="en-US" sz="1000" b="1" smtClean="0"/>
          </a:p>
          <a:p>
            <a:pPr lvl="2" eaLnBrk="1" hangingPunct="1">
              <a:buFont typeface="Marlett" pitchFamily="2" charset="2"/>
              <a:buChar char="·"/>
            </a:pPr>
            <a:r>
              <a:rPr lang="en-US" sz="1000" b="1" smtClean="0"/>
              <a:t>The General Enrollment Period is for those people that missed their Initial or Special Enrollment Periods.  The window to file is January to March with coverage not beginning until July.  If one files in the General Enrollment Period, they will be assessed a 10% penalty for each year after their Initial period.</a:t>
            </a:r>
          </a:p>
          <a:p>
            <a:pPr eaLnBrk="1" hangingPunct="1"/>
            <a:endParaRPr lang="en-US" sz="1000" b="1" smtClean="0"/>
          </a:p>
          <a:p>
            <a:pPr eaLnBrk="1" hangingPunct="1"/>
            <a:endParaRPr lang="en-US" sz="1000" b="1" smtClean="0"/>
          </a:p>
          <a:p>
            <a:pPr eaLnBrk="1" hangingPunct="1"/>
            <a:endParaRPr lang="en-US"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6AB1C7D8-FB18-4829-A078-F552059A74BF}" type="slidenum">
              <a:rPr lang="en-US" smtClean="0">
                <a:cs typeface="Arial" charset="0"/>
              </a:rPr>
              <a:pPr/>
              <a:t>13</a:t>
            </a:fld>
            <a:endParaRPr lang="en-US" smtClean="0">
              <a:cs typeface="Arial" charset="0"/>
            </a:endParaRPr>
          </a:p>
        </p:txBody>
      </p:sp>
      <p:sp>
        <p:nvSpPr>
          <p:cNvPr id="38914" name="Rectangle 2"/>
          <p:cNvSpPr>
            <a:spLocks noGrp="1" noRot="1" noChangeAspect="1" noChangeArrowheads="1" noTextEdit="1"/>
          </p:cNvSpPr>
          <p:nvPr>
            <p:ph type="sldImg"/>
          </p:nvPr>
        </p:nvSpPr>
        <p:spPr>
          <a:xfrm>
            <a:off x="1174750" y="687388"/>
            <a:ext cx="4514850" cy="3386137"/>
          </a:xfrm>
          <a:ln/>
        </p:spPr>
      </p:sp>
      <p:sp>
        <p:nvSpPr>
          <p:cNvPr id="38915" name="Rectangle 3"/>
          <p:cNvSpPr>
            <a:spLocks noGrp="1" noChangeArrowheads="1"/>
          </p:cNvSpPr>
          <p:nvPr>
            <p:ph type="body" idx="1"/>
          </p:nvPr>
        </p:nvSpPr>
        <p:spPr>
          <a:xfrm>
            <a:off x="915988" y="4303713"/>
            <a:ext cx="5026025" cy="4081462"/>
          </a:xfrm>
          <a:noFill/>
          <a:ln/>
        </p:spPr>
        <p:txBody>
          <a:bodyPr/>
          <a:lstStyle/>
          <a:p>
            <a:pPr lvl="2" eaLnBrk="1" hangingPunct="1">
              <a:buFont typeface="Symbol" pitchFamily="18" charset="2"/>
              <a:buChar char="·"/>
            </a:pPr>
            <a:r>
              <a:rPr lang="en-US" sz="600" smtClean="0"/>
              <a:t>You may wish to explain how a widow or widower can receive a survivors benefit at age 60 and then switch to a benefit on their own work record at age 62.  Or, how a widow or widower could receive a  reduced survivors benefit at age 60 and then file for an unreduced benefit on their own work record at their full retirement age. </a:t>
            </a:r>
          </a:p>
          <a:p>
            <a:pPr eaLnBrk="1" hangingPunct="1"/>
            <a:endParaRPr lang="en-US" sz="600" smtClean="0"/>
          </a:p>
          <a:p>
            <a:pPr eaLnBrk="1" hangingPunct="1"/>
            <a:endParaRPr lang="en-US" sz="6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6A73B380-DE3A-497A-B60B-C30910B00803}" type="slidenum">
              <a:rPr lang="en-US" smtClean="0">
                <a:cs typeface="Arial" charset="0"/>
              </a:rPr>
              <a:pPr/>
              <a:t>25</a:t>
            </a:fld>
            <a:endParaRPr lang="en-US" smtClean="0">
              <a:cs typeface="Arial" charset="0"/>
            </a:endParaRPr>
          </a:p>
        </p:txBody>
      </p:sp>
      <p:sp>
        <p:nvSpPr>
          <p:cNvPr id="54274" name="Rectangle 2"/>
          <p:cNvSpPr>
            <a:spLocks noGrp="1" noRot="1" noChangeAspect="1" noChangeArrowheads="1" noTextEdit="1"/>
          </p:cNvSpPr>
          <p:nvPr>
            <p:ph type="sldImg"/>
          </p:nvPr>
        </p:nvSpPr>
        <p:spPr>
          <a:xfrm>
            <a:off x="1174750" y="687388"/>
            <a:ext cx="4514850" cy="3386137"/>
          </a:xfrm>
          <a:ln/>
        </p:spPr>
      </p:sp>
      <p:sp>
        <p:nvSpPr>
          <p:cNvPr id="54275" name="Rectangle 3"/>
          <p:cNvSpPr>
            <a:spLocks noGrp="1" noChangeArrowheads="1"/>
          </p:cNvSpPr>
          <p:nvPr>
            <p:ph type="body" idx="1"/>
          </p:nvPr>
        </p:nvSpPr>
        <p:spPr>
          <a:xfrm>
            <a:off x="914400" y="4300538"/>
            <a:ext cx="5029200" cy="3648075"/>
          </a:xfrm>
          <a:noFill/>
          <a:ln/>
        </p:spPr>
        <p:txBody>
          <a:bodyPr/>
          <a:lstStyle/>
          <a:p>
            <a:pPr marL="228600" lvl="2" eaLnBrk="1" hangingPunct="1">
              <a:buFont typeface="Marlett" pitchFamily="2" charset="2"/>
              <a:buChar char="·"/>
            </a:pPr>
            <a:r>
              <a:rPr lang="en-US" sz="1000" b="1" smtClean="0">
                <a:latin typeface="Garamond" pitchFamily="18" charset="0"/>
              </a:rPr>
              <a:t>The Government Pension Offset (GPO) affects people who earned a pension while working in non-covered government employment.  Unless a federal worker switched to FERS and worked under FERS for at least 5 years,  the GPO will affect the amount of the wife’s/husband’s or widow’s(er’s) benefits payable to them.</a:t>
            </a:r>
          </a:p>
          <a:p>
            <a:pPr eaLnBrk="1" hangingPunct="1"/>
            <a:endParaRPr lang="en-US" sz="1000" b="1" smtClean="0">
              <a:latin typeface="Garamond" pitchFamily="18" charset="0"/>
            </a:endParaRPr>
          </a:p>
          <a:p>
            <a:pPr marL="228600" lvl="2" eaLnBrk="1" hangingPunct="1">
              <a:buFont typeface="Marlett" pitchFamily="2" charset="2"/>
              <a:buChar char="·"/>
            </a:pPr>
            <a:r>
              <a:rPr lang="en-US" sz="1000" b="1" smtClean="0">
                <a:latin typeface="Garamond" pitchFamily="18" charset="0"/>
              </a:rPr>
              <a:t>Generally, the concept of spouse’s benefits have the inherent concept of dependency.  The notion that a spouse is working in non-covered employment and thereby earning a pension from that employment argues against the notion of dependency.  As a result, the GPO was passed as part of the 83 Amendments.</a:t>
            </a:r>
          </a:p>
          <a:p>
            <a:pPr eaLnBrk="1" hangingPunct="1"/>
            <a:endParaRPr lang="en-US" sz="1000" b="1" smtClean="0">
              <a:latin typeface="Garamond" pitchFamily="18" charset="0"/>
            </a:endParaRPr>
          </a:p>
          <a:p>
            <a:pPr marL="228600" lvl="2" eaLnBrk="1" hangingPunct="1">
              <a:buFont typeface="Marlett" pitchFamily="2" charset="2"/>
              <a:buChar char="·"/>
            </a:pPr>
            <a:r>
              <a:rPr lang="en-US" sz="1000" b="1" smtClean="0">
                <a:latin typeface="Garamond" pitchFamily="18" charset="0"/>
              </a:rPr>
              <a:t>The fact sheet, "Government Pension Offset," provides a very good detailed overview of the GPO and all of the exceptions.</a:t>
            </a:r>
          </a:p>
          <a:p>
            <a:pPr eaLnBrk="1" hangingPunct="1"/>
            <a:endParaRPr lang="en-US" sz="1000" b="1" smtClean="0">
              <a:latin typeface="Garamond" pitchFamily="18" charset="0"/>
            </a:endParaRPr>
          </a:p>
          <a:p>
            <a:pPr marL="228600" lvl="2" eaLnBrk="1" hangingPunct="1">
              <a:buFont typeface="Marlett" pitchFamily="2" charset="2"/>
              <a:buChar char="·"/>
            </a:pPr>
            <a:r>
              <a:rPr lang="en-US" sz="1000" b="1" smtClean="0">
                <a:latin typeface="Garamond" pitchFamily="18" charset="0"/>
              </a:rPr>
              <a:t>Understanding the WEP and GPO by themselves is not a problem.  Many people become confused when they mix the principles of each together.  It is very possible for a worker to be affected by the WEP on their own work record due to their government pension and to have any potential spousal benefit payable to them affected by the GPO. </a:t>
            </a:r>
          </a:p>
          <a:p>
            <a:pPr eaLnBrk="1" hangingPunct="1"/>
            <a:endParaRPr lang="en-US" sz="1000" b="1" smtClean="0">
              <a:latin typeface="Garamond" pitchFamily="18" charset="0"/>
            </a:endParaRPr>
          </a:p>
          <a:p>
            <a:pPr eaLnBrk="1" hangingPunct="1"/>
            <a:endParaRPr lang="en-US" sz="1000" b="1" smtClean="0">
              <a:latin typeface="Garamond"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7" descr="background"/>
          <p:cNvPicPr>
            <a:picLocks noChangeAspect="1" noChangeArrowheads="1"/>
          </p:cNvPicPr>
          <p:nvPr/>
        </p:nvPicPr>
        <p:blipFill>
          <a:blip r:embed="rId15"/>
          <a:srcRect/>
          <a:stretch>
            <a:fillRect/>
          </a:stretch>
        </p:blipFill>
        <p:spPr bwMode="white">
          <a:xfrm>
            <a:off x="0" y="76200"/>
            <a:ext cx="9144000" cy="6781800"/>
          </a:xfrm>
          <a:prstGeom prst="rect">
            <a:avLst/>
          </a:prstGeom>
          <a:noFill/>
          <a:ln w="9525">
            <a:noFill/>
            <a:miter lim="800000"/>
            <a:headEnd/>
            <a:tailEnd/>
          </a:ln>
        </p:spPr>
      </p:pic>
      <p:pic>
        <p:nvPicPr>
          <p:cNvPr id="23555" name="Picture 8" descr="swoosh_header"/>
          <p:cNvPicPr>
            <a:picLocks noChangeAspect="1" noChangeArrowheads="1"/>
          </p:cNvPicPr>
          <p:nvPr/>
        </p:nvPicPr>
        <p:blipFill>
          <a:blip r:embed="rId16">
            <a:lum bright="16000" contrast="12000"/>
          </a:blip>
          <a:srcRect/>
          <a:stretch>
            <a:fillRect/>
          </a:stretch>
        </p:blipFill>
        <p:spPr bwMode="white">
          <a:xfrm>
            <a:off x="0" y="0"/>
            <a:ext cx="9144000" cy="1171575"/>
          </a:xfrm>
          <a:prstGeom prst="rect">
            <a:avLst/>
          </a:prstGeom>
          <a:noFill/>
          <a:ln w="9525">
            <a:noFill/>
            <a:miter lim="800000"/>
            <a:headEnd/>
            <a:tailEnd/>
          </a:ln>
        </p:spPr>
      </p:pic>
      <p:sp>
        <p:nvSpPr>
          <p:cNvPr id="1033" name="Rectangle 9"/>
          <p:cNvSpPr>
            <a:spLocks noChangeArrowheads="1"/>
          </p:cNvSpPr>
          <p:nvPr/>
        </p:nvSpPr>
        <p:spPr bwMode="auto">
          <a:xfrm>
            <a:off x="0" y="1143000"/>
            <a:ext cx="9144000" cy="76200"/>
          </a:xfrm>
          <a:prstGeom prst="rect">
            <a:avLst/>
          </a:prstGeom>
          <a:solidFill>
            <a:schemeClr val="bg1"/>
          </a:solidFill>
          <a:ln w="9525">
            <a:solidFill>
              <a:srgbClr val="BD010A"/>
            </a:solidFill>
            <a:miter lim="800000"/>
            <a:headEnd/>
            <a:tailEnd/>
          </a:ln>
          <a:effectLst/>
        </p:spPr>
        <p:txBody>
          <a:bodyPr wrap="none" anchor="ctr"/>
          <a:lstStyle/>
          <a:p>
            <a:pPr algn="ctr">
              <a:defRPr/>
            </a:pPr>
            <a:endParaRPr lang="en-US" sz="1800" b="0">
              <a:solidFill>
                <a:srgbClr val="BD010A"/>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rds.yahoo.com/S=96062857/K=medicare+card/v=2/SID=e/l=II/R=3/SS=i/OID=8c133d5253dd3430/SIG=1hup5cap1/EXP=1119567491/*-http:/images.search.yahoo.com/search/images/view?back=http://images.search.yahoo.com/search/images?p=medicare+card&amp;sm=Yahoo!+Search&amp;fr=FP-tab-img-t&amp;toggle=1&amp;cop=&amp;ei=UTF-8&amp;h=170&amp;w=254&amp;imgcurl=www.parentingparents.com/All_MedicareCard.jpg&amp;imgurl=www.parentingparents.com/All_MedicareCard.jpg&amp;size=21.9kB&amp;name=All_MedicareCard.jpg&amp;rcurl=http://www.parentingparents.com/medicarecardinfo.htm&amp;rurl=http://www.parentingparents.com/medicarecardinfo.htm&amp;p=medicare+card&amp;type=jpeg&amp;no=3&amp;tt=422&amp;ei=UTF-8"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1" descr="Cover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60" name="Rectangle 12"/>
          <p:cNvSpPr>
            <a:spLocks noGrp="1" noChangeArrowheads="1"/>
          </p:cNvSpPr>
          <p:nvPr>
            <p:ph type="ctrTitle"/>
          </p:nvPr>
        </p:nvSpPr>
        <p:spPr bwMode="auto">
          <a:xfrm>
            <a:off x="685800" y="3352800"/>
            <a:ext cx="7772400" cy="1470025"/>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3200" dirty="0" smtClean="0">
                <a:solidFill>
                  <a:schemeClr val="bg1"/>
                </a:solidFill>
                <a:effectLst>
                  <a:outerShdw blurRad="38100" dist="38100" dir="2700000" algn="tl">
                    <a:srgbClr val="C0C0C0"/>
                  </a:outerShdw>
                </a:effectLst>
              </a:rPr>
              <a:t/>
            </a:r>
            <a:br>
              <a:rPr lang="en-US" sz="3200" dirty="0" smtClean="0">
                <a:solidFill>
                  <a:schemeClr val="bg1"/>
                </a:solidFill>
                <a:effectLst>
                  <a:outerShdw blurRad="38100" dist="38100" dir="2700000" algn="tl">
                    <a:srgbClr val="C0C0C0"/>
                  </a:outerShdw>
                </a:effectLst>
              </a:rPr>
            </a:br>
            <a:r>
              <a:rPr lang="en-US" sz="7200" b="1" dirty="0" smtClean="0">
                <a:solidFill>
                  <a:schemeClr val="bg1"/>
                </a:solidFill>
                <a:effectLst>
                  <a:outerShdw blurRad="38100" dist="38100" dir="2700000" algn="tl">
                    <a:srgbClr val="C0C0C0"/>
                  </a:outerShdw>
                </a:effectLst>
                <a:latin typeface="Times New Roman" pitchFamily="18" charset="0"/>
              </a:rPr>
              <a:t>2013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ChangeArrowheads="1"/>
          </p:cNvSpPr>
          <p:nvPr/>
        </p:nvSpPr>
        <p:spPr bwMode="auto">
          <a:xfrm>
            <a:off x="0" y="76200"/>
            <a:ext cx="9144000" cy="701675"/>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algn="ctr" eaLnBrk="0" hangingPunct="0">
              <a:defRPr/>
            </a:pPr>
            <a:r>
              <a:rPr lang="en-US" sz="4000">
                <a:solidFill>
                  <a:schemeClr val="bg1"/>
                </a:solidFill>
                <a:cs typeface="+mn-cs"/>
              </a:rPr>
              <a:t>Medicare Coverage</a:t>
            </a:r>
          </a:p>
        </p:txBody>
      </p:sp>
      <p:sp>
        <p:nvSpPr>
          <p:cNvPr id="32770" name="Rectangle 3"/>
          <p:cNvSpPr>
            <a:spLocks noChangeArrowheads="1"/>
          </p:cNvSpPr>
          <p:nvPr/>
        </p:nvSpPr>
        <p:spPr bwMode="auto">
          <a:xfrm>
            <a:off x="1905000" y="1981200"/>
            <a:ext cx="5715000" cy="1600200"/>
          </a:xfrm>
          <a:prstGeom prst="rect">
            <a:avLst/>
          </a:prstGeom>
          <a:noFill/>
          <a:ln w="12700">
            <a:noFill/>
            <a:miter lim="800000"/>
            <a:headEnd/>
            <a:tailEnd/>
          </a:ln>
        </p:spPr>
        <p:txBody>
          <a:bodyPr lIns="90488" tIns="44450" rIns="90488" bIns="44450"/>
          <a:lstStyle/>
          <a:p>
            <a:pPr marL="57150" indent="-57150">
              <a:spcBef>
                <a:spcPct val="20000"/>
              </a:spcBef>
            </a:pPr>
            <a:endParaRPr lang="es-ES_tradnl" sz="2400">
              <a:solidFill>
                <a:srgbClr val="00008C"/>
              </a:solidFill>
              <a:latin typeface="Arial" charset="0"/>
            </a:endParaRPr>
          </a:p>
        </p:txBody>
      </p:sp>
      <p:sp>
        <p:nvSpPr>
          <p:cNvPr id="233476" name="Text Box 4"/>
          <p:cNvSpPr txBox="1">
            <a:spLocks noChangeArrowheads="1"/>
          </p:cNvSpPr>
          <p:nvPr/>
        </p:nvSpPr>
        <p:spPr bwMode="auto">
          <a:xfrm>
            <a:off x="457200" y="1143000"/>
            <a:ext cx="8077200" cy="5873750"/>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a:defRPr/>
            </a:pPr>
            <a:r>
              <a:rPr lang="en-US" sz="1800" dirty="0">
                <a:solidFill>
                  <a:schemeClr val="bg1"/>
                </a:solidFill>
                <a:latin typeface="Arial" charset="0"/>
                <a:cs typeface="+mn-cs"/>
              </a:rPr>
              <a:t>Part A:	Hospital  Insurance</a:t>
            </a:r>
          </a:p>
          <a:p>
            <a:pPr marL="1374775" lvl="3">
              <a:spcBef>
                <a:spcPct val="25000"/>
              </a:spcBef>
              <a:buClr>
                <a:srgbClr val="BD010A"/>
              </a:buClr>
              <a:buFont typeface="Wingdings" pitchFamily="2" charset="2"/>
              <a:buChar char="§"/>
              <a:defRPr/>
            </a:pPr>
            <a:r>
              <a:rPr lang="en-US" sz="1800" dirty="0">
                <a:solidFill>
                  <a:schemeClr val="bg1"/>
                </a:solidFill>
                <a:latin typeface="Arial" charset="0"/>
                <a:cs typeface="+mn-cs"/>
              </a:rPr>
              <a:t> Covers most inpatient hospital expenses</a:t>
            </a:r>
          </a:p>
          <a:p>
            <a:pPr marL="1374775" lvl="3">
              <a:spcBef>
                <a:spcPct val="25000"/>
              </a:spcBef>
              <a:buClr>
                <a:srgbClr val="BD010A"/>
              </a:buClr>
              <a:buFont typeface="Wingdings" pitchFamily="2" charset="2"/>
              <a:buChar char="§"/>
              <a:defRPr/>
            </a:pPr>
            <a:r>
              <a:rPr lang="en-US" sz="1800" dirty="0">
                <a:solidFill>
                  <a:schemeClr val="bg1"/>
                </a:solidFill>
                <a:latin typeface="Arial" charset="0"/>
                <a:cs typeface="+mn-cs"/>
              </a:rPr>
              <a:t> No monthly premium with 40 SS or Medicare credits</a:t>
            </a:r>
          </a:p>
          <a:p>
            <a:pPr marL="1374775" lvl="3">
              <a:spcBef>
                <a:spcPct val="25000"/>
              </a:spcBef>
              <a:buClr>
                <a:srgbClr val="BD010A"/>
              </a:buClr>
              <a:buFont typeface="Wingdings" pitchFamily="2" charset="2"/>
              <a:buChar char="§"/>
              <a:defRPr/>
            </a:pPr>
            <a:r>
              <a:rPr lang="en-US" sz="1800" dirty="0">
                <a:solidFill>
                  <a:schemeClr val="bg1"/>
                </a:solidFill>
                <a:latin typeface="Arial" charset="0"/>
                <a:cs typeface="+mn-cs"/>
              </a:rPr>
              <a:t> </a:t>
            </a:r>
            <a:r>
              <a:rPr lang="en-US" sz="1800" dirty="0">
                <a:solidFill>
                  <a:schemeClr val="bg1"/>
                </a:solidFill>
                <a:latin typeface="Arial" charset="0"/>
                <a:cs typeface="+mn-cs"/>
              </a:rPr>
              <a:t>2013 </a:t>
            </a:r>
            <a:r>
              <a:rPr lang="en-US" sz="1800" dirty="0">
                <a:solidFill>
                  <a:schemeClr val="bg1"/>
                </a:solidFill>
                <a:latin typeface="Arial" charset="0"/>
                <a:cs typeface="+mn-cs"/>
              </a:rPr>
              <a:t>Deductible: $</a:t>
            </a:r>
            <a:r>
              <a:rPr lang="en-US" sz="1800" dirty="0">
                <a:solidFill>
                  <a:schemeClr val="bg1"/>
                </a:solidFill>
                <a:latin typeface="Arial" charset="0"/>
                <a:cs typeface="+mn-cs"/>
              </a:rPr>
              <a:t>1,184* </a:t>
            </a:r>
            <a:r>
              <a:rPr lang="en-US" sz="1800" dirty="0">
                <a:solidFill>
                  <a:schemeClr val="bg1"/>
                </a:solidFill>
                <a:latin typeface="Arial" charset="0"/>
                <a:cs typeface="+mn-cs"/>
              </a:rPr>
              <a:t>for up to 60 days in the hospital</a:t>
            </a:r>
          </a:p>
          <a:p>
            <a:pPr marL="1374775" lvl="3">
              <a:defRPr/>
            </a:pPr>
            <a:r>
              <a:rPr lang="en-US" sz="1800" dirty="0">
                <a:solidFill>
                  <a:schemeClr val="bg1"/>
                </a:solidFill>
                <a:latin typeface="Arial" charset="0"/>
                <a:cs typeface="+mn-cs"/>
              </a:rPr>
              <a:t>  $</a:t>
            </a:r>
            <a:r>
              <a:rPr lang="en-US" sz="1800" dirty="0">
                <a:solidFill>
                  <a:schemeClr val="bg1"/>
                </a:solidFill>
                <a:latin typeface="Arial" charset="0"/>
                <a:cs typeface="+mn-cs"/>
              </a:rPr>
              <a:t>296* </a:t>
            </a:r>
            <a:r>
              <a:rPr lang="en-US" sz="1800" dirty="0">
                <a:solidFill>
                  <a:schemeClr val="bg1"/>
                </a:solidFill>
                <a:latin typeface="Arial" charset="0"/>
                <a:cs typeface="+mn-cs"/>
              </a:rPr>
              <a:t>daily deductible for days 61 through 90</a:t>
            </a:r>
          </a:p>
          <a:p>
            <a:pPr marL="1374775" lvl="3">
              <a:defRPr/>
            </a:pPr>
            <a:r>
              <a:rPr lang="en-US" sz="1800" dirty="0">
                <a:solidFill>
                  <a:schemeClr val="bg1"/>
                </a:solidFill>
                <a:latin typeface="Arial" charset="0"/>
                <a:cs typeface="+mn-cs"/>
              </a:rPr>
              <a:t>  $</a:t>
            </a:r>
            <a:r>
              <a:rPr lang="en-US" sz="1800" dirty="0">
                <a:solidFill>
                  <a:schemeClr val="bg1"/>
                </a:solidFill>
                <a:latin typeface="Arial" charset="0"/>
                <a:cs typeface="+mn-cs"/>
              </a:rPr>
              <a:t>592* </a:t>
            </a:r>
            <a:r>
              <a:rPr lang="en-US" sz="1800" dirty="0">
                <a:solidFill>
                  <a:schemeClr val="bg1"/>
                </a:solidFill>
                <a:latin typeface="Arial" charset="0"/>
                <a:cs typeface="+mn-cs"/>
              </a:rPr>
              <a:t>daily deductible for days 91 through 150</a:t>
            </a:r>
          </a:p>
          <a:p>
            <a:pPr marL="1374775" lvl="3">
              <a:defRPr/>
            </a:pPr>
            <a:r>
              <a:rPr lang="en-US" sz="1400" dirty="0">
                <a:solidFill>
                  <a:schemeClr val="bg1"/>
                </a:solidFill>
                <a:latin typeface="Arial" charset="0"/>
                <a:cs typeface="+mn-cs"/>
              </a:rPr>
              <a:t>  ( *without an employer health plan or </a:t>
            </a:r>
            <a:r>
              <a:rPr lang="en-US" sz="1400" dirty="0" err="1">
                <a:solidFill>
                  <a:schemeClr val="bg1"/>
                </a:solidFill>
                <a:latin typeface="Arial" charset="0"/>
                <a:cs typeface="+mn-cs"/>
              </a:rPr>
              <a:t>Medi</a:t>
            </a:r>
            <a:r>
              <a:rPr lang="en-US" sz="1400" dirty="0">
                <a:solidFill>
                  <a:schemeClr val="bg1"/>
                </a:solidFill>
                <a:latin typeface="Arial" charset="0"/>
                <a:cs typeface="+mn-cs"/>
              </a:rPr>
              <a:t>-gap policy)</a:t>
            </a:r>
          </a:p>
          <a:p>
            <a:pPr eaLnBrk="0" hangingPunct="0">
              <a:spcBef>
                <a:spcPct val="20000"/>
              </a:spcBef>
              <a:defRPr/>
            </a:pPr>
            <a:r>
              <a:rPr lang="en-US" sz="800" dirty="0">
                <a:solidFill>
                  <a:schemeClr val="bg1"/>
                </a:solidFill>
                <a:latin typeface="Kartika" pitchFamily="18" charset="0"/>
                <a:cs typeface="+mn-cs"/>
              </a:rPr>
              <a:t>	</a:t>
            </a:r>
            <a:r>
              <a:rPr lang="en-US" sz="800" dirty="0">
                <a:solidFill>
                  <a:schemeClr val="bg1"/>
                </a:solidFill>
                <a:latin typeface="Arial" charset="0"/>
                <a:cs typeface="+mn-cs"/>
              </a:rPr>
              <a:t>	</a:t>
            </a:r>
          </a:p>
          <a:p>
            <a:pPr eaLnBrk="0" hangingPunct="0">
              <a:spcBef>
                <a:spcPct val="20000"/>
              </a:spcBef>
              <a:defRPr/>
            </a:pPr>
            <a:r>
              <a:rPr lang="en-US" sz="1800" dirty="0">
                <a:solidFill>
                  <a:schemeClr val="bg1"/>
                </a:solidFill>
                <a:latin typeface="Arial" charset="0"/>
                <a:cs typeface="+mn-cs"/>
              </a:rPr>
              <a:t>Part B:	Supplementary Medical Insurance</a:t>
            </a:r>
          </a:p>
          <a:p>
            <a:pPr marL="1374775" lvl="3">
              <a:spcBef>
                <a:spcPct val="25000"/>
              </a:spcBef>
              <a:buClr>
                <a:srgbClr val="BD010A"/>
              </a:buClr>
              <a:buFont typeface="Wingdings" pitchFamily="2" charset="2"/>
              <a:buChar char="§"/>
              <a:defRPr/>
            </a:pPr>
            <a:r>
              <a:rPr lang="en-US" sz="1800" dirty="0">
                <a:solidFill>
                  <a:schemeClr val="bg1"/>
                </a:solidFill>
                <a:latin typeface="Arial" charset="0"/>
                <a:cs typeface="+mn-cs"/>
              </a:rPr>
              <a:t> Covers 80% doctor bills &amp; other outpatient medical </a:t>
            </a:r>
            <a:br>
              <a:rPr lang="en-US" sz="1800" dirty="0">
                <a:solidFill>
                  <a:schemeClr val="bg1"/>
                </a:solidFill>
                <a:latin typeface="Arial" charset="0"/>
                <a:cs typeface="+mn-cs"/>
              </a:rPr>
            </a:br>
            <a:r>
              <a:rPr lang="en-US" sz="1800" dirty="0">
                <a:solidFill>
                  <a:schemeClr val="bg1"/>
                </a:solidFill>
                <a:latin typeface="Arial" charset="0"/>
                <a:cs typeface="+mn-cs"/>
              </a:rPr>
              <a:t>   expenses after </a:t>
            </a:r>
            <a:r>
              <a:rPr lang="en-US" sz="1800" baseline="30000" dirty="0">
                <a:solidFill>
                  <a:schemeClr val="bg1"/>
                </a:solidFill>
                <a:latin typeface="Arial" charset="0"/>
                <a:cs typeface="+mn-cs"/>
              </a:rPr>
              <a:t>$</a:t>
            </a:r>
            <a:r>
              <a:rPr lang="en-US" sz="1800" dirty="0">
                <a:solidFill>
                  <a:schemeClr val="bg1"/>
                </a:solidFill>
                <a:latin typeface="Arial" charset="0"/>
                <a:cs typeface="+mn-cs"/>
              </a:rPr>
              <a:t>147 in </a:t>
            </a:r>
            <a:r>
              <a:rPr lang="en-US" sz="1800" dirty="0">
                <a:solidFill>
                  <a:schemeClr val="bg1"/>
                </a:solidFill>
                <a:latin typeface="Arial" charset="0"/>
                <a:cs typeface="+mn-cs"/>
              </a:rPr>
              <a:t>approved charges.</a:t>
            </a:r>
          </a:p>
          <a:p>
            <a:pPr marL="1374775" lvl="3">
              <a:spcBef>
                <a:spcPct val="25000"/>
              </a:spcBef>
              <a:buClr>
                <a:srgbClr val="BD010A"/>
              </a:buClr>
              <a:buFont typeface="Wingdings" pitchFamily="2" charset="2"/>
              <a:buChar char="§"/>
              <a:defRPr/>
            </a:pPr>
            <a:r>
              <a:rPr lang="en-US" sz="1800" dirty="0">
                <a:solidFill>
                  <a:schemeClr val="bg1"/>
                </a:solidFill>
                <a:latin typeface="Arial" charset="0"/>
                <a:cs typeface="+mn-cs"/>
              </a:rPr>
              <a:t> </a:t>
            </a:r>
            <a:r>
              <a:rPr lang="en-US" sz="1800" dirty="0">
                <a:solidFill>
                  <a:schemeClr val="bg1"/>
                </a:solidFill>
                <a:latin typeface="Arial" charset="0"/>
                <a:cs typeface="+mn-cs"/>
              </a:rPr>
              <a:t>2013 </a:t>
            </a:r>
            <a:r>
              <a:rPr lang="en-US" sz="1800" dirty="0">
                <a:solidFill>
                  <a:schemeClr val="bg1"/>
                </a:solidFill>
                <a:latin typeface="Arial" charset="0"/>
                <a:cs typeface="+mn-cs"/>
              </a:rPr>
              <a:t>Monthly Premium </a:t>
            </a:r>
            <a:r>
              <a:rPr lang="en-US" sz="1800" dirty="0">
                <a:solidFill>
                  <a:schemeClr val="bg1"/>
                </a:solidFill>
                <a:latin typeface="Arial" charset="0"/>
                <a:cs typeface="+mn-cs"/>
              </a:rPr>
              <a:t>$104.90</a:t>
            </a:r>
            <a:r>
              <a:rPr lang="en-US" sz="1800" dirty="0">
                <a:solidFill>
                  <a:schemeClr val="bg1"/>
                </a:solidFill>
                <a:latin typeface="Arial" charset="0"/>
                <a:cs typeface="+mn-cs"/>
              </a:rPr>
              <a:t>*</a:t>
            </a:r>
          </a:p>
          <a:p>
            <a:pPr lvl="2" indent="-515938">
              <a:spcBef>
                <a:spcPct val="25000"/>
              </a:spcBef>
              <a:buClr>
                <a:srgbClr val="BD010A"/>
              </a:buClr>
              <a:buFont typeface="Wingdings" pitchFamily="2" charset="2"/>
              <a:buNone/>
              <a:defRPr/>
            </a:pPr>
            <a:endParaRPr lang="en-US" sz="800" dirty="0">
              <a:solidFill>
                <a:schemeClr val="bg1"/>
              </a:solidFill>
              <a:latin typeface="Kartika" pitchFamily="18" charset="0"/>
              <a:cs typeface="+mn-cs"/>
            </a:endParaRPr>
          </a:p>
          <a:p>
            <a:pPr marL="114300" lvl="1">
              <a:spcBef>
                <a:spcPct val="25000"/>
              </a:spcBef>
              <a:buClr>
                <a:srgbClr val="BD010A"/>
              </a:buClr>
              <a:buFont typeface="Wingdings" pitchFamily="2" charset="2"/>
              <a:buNone/>
              <a:defRPr/>
            </a:pPr>
            <a:r>
              <a:rPr lang="en-US" sz="1800" dirty="0">
                <a:solidFill>
                  <a:schemeClr val="bg1"/>
                </a:solidFill>
                <a:latin typeface="Arial" charset="0"/>
                <a:cs typeface="+mn-cs"/>
              </a:rPr>
              <a:t>Part D:	  Medicare Prescription Drug Plan</a:t>
            </a:r>
          </a:p>
          <a:p>
            <a:pPr marL="1374775" lvl="3">
              <a:spcBef>
                <a:spcPct val="25000"/>
              </a:spcBef>
              <a:buClr>
                <a:srgbClr val="BD010A"/>
              </a:buClr>
              <a:buFont typeface="Wingdings" pitchFamily="2" charset="2"/>
              <a:buChar char="§"/>
              <a:defRPr/>
            </a:pPr>
            <a:r>
              <a:rPr lang="en-US" sz="1800" dirty="0">
                <a:solidFill>
                  <a:schemeClr val="bg1"/>
                </a:solidFill>
                <a:latin typeface="Arial" charset="0"/>
                <a:cs typeface="+mn-cs"/>
              </a:rPr>
              <a:t> Covers a major portion of prescription drug costs</a:t>
            </a:r>
          </a:p>
          <a:p>
            <a:pPr marL="1374775" lvl="3">
              <a:buClr>
                <a:srgbClr val="BD010A"/>
              </a:buClr>
              <a:buFont typeface="Wingdings" pitchFamily="2" charset="2"/>
              <a:buNone/>
              <a:defRPr/>
            </a:pPr>
            <a:r>
              <a:rPr lang="en-US" sz="1800" dirty="0">
                <a:solidFill>
                  <a:schemeClr val="bg1"/>
                </a:solidFill>
                <a:latin typeface="Arial" charset="0"/>
                <a:cs typeface="+mn-cs"/>
              </a:rPr>
              <a:t>   for Medicare beneficiaries. </a:t>
            </a:r>
          </a:p>
          <a:p>
            <a:pPr marL="1374775" lvl="3">
              <a:spcBef>
                <a:spcPct val="25000"/>
              </a:spcBef>
              <a:buClr>
                <a:srgbClr val="BD010A"/>
              </a:buClr>
              <a:buFont typeface="Wingdings" pitchFamily="2" charset="2"/>
              <a:buChar char="§"/>
              <a:defRPr/>
            </a:pPr>
            <a:r>
              <a:rPr lang="en-US" sz="1800" dirty="0">
                <a:solidFill>
                  <a:schemeClr val="bg1"/>
                </a:solidFill>
                <a:latin typeface="Arial" charset="0"/>
                <a:cs typeface="+mn-cs"/>
              </a:rPr>
              <a:t> </a:t>
            </a:r>
            <a:r>
              <a:rPr lang="en-US" sz="1800" dirty="0">
                <a:solidFill>
                  <a:schemeClr val="bg1"/>
                </a:solidFill>
                <a:latin typeface="Arial" charset="0"/>
                <a:cs typeface="+mn-cs"/>
              </a:rPr>
              <a:t>2013 </a:t>
            </a:r>
            <a:r>
              <a:rPr lang="en-US" sz="1800" dirty="0">
                <a:solidFill>
                  <a:schemeClr val="bg1"/>
                </a:solidFill>
                <a:latin typeface="Arial" charset="0"/>
                <a:cs typeface="+mn-cs"/>
              </a:rPr>
              <a:t>average Monthly Premium </a:t>
            </a:r>
            <a:r>
              <a:rPr lang="en-US" sz="1800" dirty="0">
                <a:solidFill>
                  <a:schemeClr val="bg1"/>
                </a:solidFill>
                <a:latin typeface="Arial" charset="0"/>
                <a:cs typeface="+mn-cs"/>
              </a:rPr>
              <a:t>$63.00</a:t>
            </a:r>
            <a:endParaRPr lang="en-US" sz="1800" dirty="0">
              <a:solidFill>
                <a:schemeClr val="bg1"/>
              </a:solidFill>
              <a:latin typeface="Arial" charset="0"/>
              <a:cs typeface="+mn-cs"/>
            </a:endParaRPr>
          </a:p>
          <a:p>
            <a:pPr marL="1374775" lvl="3">
              <a:spcBef>
                <a:spcPct val="25000"/>
              </a:spcBef>
              <a:buClr>
                <a:srgbClr val="BD010A"/>
              </a:buClr>
              <a:buFont typeface="Wingdings" pitchFamily="2" charset="2"/>
              <a:buChar char="§"/>
              <a:defRPr/>
            </a:pPr>
            <a:r>
              <a:rPr lang="en-US" sz="1800" dirty="0">
                <a:solidFill>
                  <a:schemeClr val="bg1"/>
                </a:solidFill>
                <a:latin typeface="Arial" charset="0"/>
                <a:cs typeface="+mn-cs"/>
              </a:rPr>
              <a:t> Annual deductible and co-payments vary by plan</a:t>
            </a:r>
          </a:p>
          <a:p>
            <a:pPr lvl="2" indent="-515938">
              <a:spcBef>
                <a:spcPct val="75000"/>
              </a:spcBef>
              <a:buClr>
                <a:srgbClr val="BD010A"/>
              </a:buClr>
              <a:buFont typeface="Wingdings" pitchFamily="2" charset="2"/>
              <a:buNone/>
              <a:defRPr/>
            </a:pPr>
            <a:endParaRPr lang="en-US" sz="1800" dirty="0">
              <a:solidFill>
                <a:schemeClr val="bg1"/>
              </a:solidFill>
              <a:latin typeface="Arial" charset="0"/>
              <a:cs typeface="+mn-cs"/>
            </a:endParaRPr>
          </a:p>
        </p:txBody>
      </p:sp>
      <p:sp>
        <p:nvSpPr>
          <p:cNvPr id="233477" name="Text Box 5"/>
          <p:cNvSpPr txBox="1">
            <a:spLocks noChangeArrowheads="1"/>
          </p:cNvSpPr>
          <p:nvPr/>
        </p:nvSpPr>
        <p:spPr bwMode="auto">
          <a:xfrm>
            <a:off x="457200" y="6477000"/>
            <a:ext cx="8153400" cy="396875"/>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algn="ctr">
              <a:spcBef>
                <a:spcPct val="50000"/>
              </a:spcBef>
              <a:defRPr/>
            </a:pPr>
            <a:r>
              <a:rPr lang="en-US" sz="2000">
                <a:solidFill>
                  <a:srgbClr val="BD010A"/>
                </a:solidFill>
                <a:effectLst>
                  <a:outerShdw blurRad="38100" dist="38100" dir="2700000" algn="tl">
                    <a:srgbClr val="C0C0C0"/>
                  </a:outerShdw>
                </a:effectLst>
                <a:cs typeface="+mn-cs"/>
              </a:rPr>
              <a:t>www.medicare.gov or 1-800-MEDICARE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bwMode="auto">
          <a:xfrm>
            <a:off x="0" y="76200"/>
            <a:ext cx="91440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bg1"/>
                </a:solidFill>
                <a:effectLst>
                  <a:outerShdw blurRad="38100" dist="38100" dir="2700000" algn="tl">
                    <a:srgbClr val="C0C0C0"/>
                  </a:outerShdw>
                </a:effectLst>
                <a:latin typeface="Times New Roman" pitchFamily="18" charset="0"/>
              </a:rPr>
              <a:t>New Part B Premiums in 2013</a:t>
            </a:r>
          </a:p>
        </p:txBody>
      </p:sp>
      <p:sp>
        <p:nvSpPr>
          <p:cNvPr id="34818" name="Rectangle 3"/>
          <p:cNvSpPr>
            <a:spLocks noGrp="1" noChangeArrowheads="1"/>
          </p:cNvSpPr>
          <p:nvPr>
            <p:ph type="body" idx="1"/>
          </p:nvPr>
        </p:nvSpPr>
        <p:spPr bwMode="auto">
          <a:xfrm>
            <a:off x="0" y="1143000"/>
            <a:ext cx="9144000" cy="556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FontTx/>
              <a:buNone/>
            </a:pPr>
            <a:endParaRPr lang="en-US" sz="1800" b="1" i="1" smtClean="0">
              <a:solidFill>
                <a:srgbClr val="FFFF99"/>
              </a:solidFill>
            </a:endParaRPr>
          </a:p>
          <a:p>
            <a:pPr eaLnBrk="1" hangingPunct="1">
              <a:lnSpc>
                <a:spcPct val="80000"/>
              </a:lnSpc>
            </a:pPr>
            <a:r>
              <a:rPr lang="en-US" sz="1800" b="1" smtClean="0">
                <a:solidFill>
                  <a:schemeClr val="bg1"/>
                </a:solidFill>
              </a:rPr>
              <a:t>Medicare beneficiaries with income greater than $85,000 ($170,000/couple) </a:t>
            </a:r>
          </a:p>
          <a:p>
            <a:pPr eaLnBrk="1" hangingPunct="1">
              <a:lnSpc>
                <a:spcPct val="80000"/>
              </a:lnSpc>
              <a:buFontTx/>
              <a:buNone/>
            </a:pPr>
            <a:r>
              <a:rPr lang="en-US" sz="1800" b="1" smtClean="0">
                <a:solidFill>
                  <a:schemeClr val="bg1"/>
                </a:solidFill>
              </a:rPr>
              <a:t>     Part B Premiums in 2013 will be calculated on a sliding scale based</a:t>
            </a:r>
            <a:r>
              <a:rPr lang="en-US" sz="1800" b="1" i="1" smtClean="0">
                <a:solidFill>
                  <a:schemeClr val="bg1"/>
                </a:solidFill>
              </a:rPr>
              <a:t> </a:t>
            </a:r>
            <a:r>
              <a:rPr lang="en-US" sz="1800" b="1" smtClean="0">
                <a:solidFill>
                  <a:schemeClr val="bg1"/>
                </a:solidFill>
              </a:rPr>
              <a:t>on the modified adjusted gross income reported on IRS tax returns</a:t>
            </a:r>
          </a:p>
          <a:p>
            <a:pPr eaLnBrk="1" hangingPunct="1">
              <a:lnSpc>
                <a:spcPct val="80000"/>
              </a:lnSpc>
              <a:buFontTx/>
              <a:buNone/>
            </a:pPr>
            <a:endParaRPr lang="en-US" sz="2000" b="1" smtClean="0">
              <a:solidFill>
                <a:schemeClr val="bg1"/>
              </a:solidFill>
            </a:endParaRPr>
          </a:p>
          <a:p>
            <a:pPr eaLnBrk="1" hangingPunct="1">
              <a:lnSpc>
                <a:spcPct val="80000"/>
              </a:lnSpc>
              <a:buFontTx/>
              <a:buNone/>
            </a:pPr>
            <a:endParaRPr lang="en-US" sz="2000" b="1" smtClean="0">
              <a:solidFill>
                <a:schemeClr val="bg1"/>
              </a:solidFill>
            </a:endParaRPr>
          </a:p>
          <a:p>
            <a:pPr eaLnBrk="1" hangingPunct="1">
              <a:lnSpc>
                <a:spcPct val="80000"/>
              </a:lnSpc>
              <a:spcBef>
                <a:spcPts val="500"/>
              </a:spcBef>
              <a:spcAft>
                <a:spcPts val="500"/>
              </a:spcAft>
            </a:pPr>
            <a:r>
              <a:rPr lang="en-US" sz="1800" b="1" smtClean="0">
                <a:solidFill>
                  <a:schemeClr val="bg1"/>
                </a:solidFill>
              </a:rPr>
              <a:t>Under $85,000 ($170,000/couple):		 Part B premium $104.90</a:t>
            </a:r>
          </a:p>
          <a:p>
            <a:pPr eaLnBrk="1" hangingPunct="1">
              <a:lnSpc>
                <a:spcPct val="80000"/>
              </a:lnSpc>
              <a:spcBef>
                <a:spcPts val="500"/>
              </a:spcBef>
              <a:spcAft>
                <a:spcPts val="500"/>
              </a:spcAft>
              <a:buFontTx/>
              <a:buNone/>
            </a:pPr>
            <a:r>
              <a:rPr lang="en-US" sz="1800" b="1" smtClean="0">
                <a:solidFill>
                  <a:schemeClr val="bg1"/>
                </a:solidFill>
              </a:rPr>
              <a:t>	$85,000-$107,000 ($170,000-$214,000/couple):	 Part B premium $143.90</a:t>
            </a:r>
          </a:p>
          <a:p>
            <a:pPr eaLnBrk="1" hangingPunct="1">
              <a:lnSpc>
                <a:spcPct val="80000"/>
              </a:lnSpc>
              <a:spcBef>
                <a:spcPts val="500"/>
              </a:spcBef>
              <a:spcAft>
                <a:spcPts val="500"/>
              </a:spcAft>
              <a:buFontTx/>
              <a:buNone/>
            </a:pPr>
            <a:r>
              <a:rPr lang="en-US" sz="1800" b="1" smtClean="0">
                <a:solidFill>
                  <a:schemeClr val="bg1"/>
                </a:solidFill>
              </a:rPr>
              <a:t>	$107,000-$160,000 ($214,000-$320,000/couple):	 Part B premium $209.80</a:t>
            </a:r>
          </a:p>
          <a:p>
            <a:pPr eaLnBrk="1" hangingPunct="1">
              <a:lnSpc>
                <a:spcPct val="80000"/>
              </a:lnSpc>
              <a:spcBef>
                <a:spcPts val="500"/>
              </a:spcBef>
              <a:spcAft>
                <a:spcPts val="500"/>
              </a:spcAft>
              <a:buFontTx/>
              <a:buNone/>
            </a:pPr>
            <a:r>
              <a:rPr lang="en-US" sz="1800" b="1" smtClean="0">
                <a:solidFill>
                  <a:schemeClr val="bg1"/>
                </a:solidFill>
              </a:rPr>
              <a:t>	$160,000-$214,000 ($320,000-$428,000/couple):	 Part B premium $272.70</a:t>
            </a:r>
          </a:p>
          <a:p>
            <a:pPr eaLnBrk="1" hangingPunct="1">
              <a:lnSpc>
                <a:spcPct val="80000"/>
              </a:lnSpc>
              <a:spcBef>
                <a:spcPts val="500"/>
              </a:spcBef>
              <a:spcAft>
                <a:spcPts val="500"/>
              </a:spcAft>
              <a:buFontTx/>
              <a:buNone/>
            </a:pPr>
            <a:r>
              <a:rPr lang="en-US" sz="1800" b="1" smtClean="0">
                <a:solidFill>
                  <a:schemeClr val="bg1"/>
                </a:solidFill>
              </a:rPr>
              <a:t>	Over $214,000 ($428,000/couple):		 Part B premium $335.70	</a:t>
            </a:r>
          </a:p>
          <a:p>
            <a:pPr eaLnBrk="1" hangingPunct="1">
              <a:lnSpc>
                <a:spcPct val="80000"/>
              </a:lnSpc>
              <a:spcBef>
                <a:spcPts val="500"/>
              </a:spcBef>
              <a:spcAft>
                <a:spcPts val="500"/>
              </a:spcAft>
              <a:buFontTx/>
              <a:buNone/>
            </a:pPr>
            <a:r>
              <a:rPr lang="en-US" sz="1800" b="1" smtClean="0">
                <a:solidFill>
                  <a:schemeClr val="bg1"/>
                </a:solidFill>
              </a:rPr>
              <a:t>	        	</a:t>
            </a:r>
          </a:p>
          <a:p>
            <a:pPr eaLnBrk="1" hangingPunct="1">
              <a:lnSpc>
                <a:spcPct val="80000"/>
              </a:lnSpc>
            </a:pPr>
            <a:r>
              <a:rPr lang="en-US" sz="1800" b="1" smtClean="0">
                <a:solidFill>
                  <a:schemeClr val="bg1"/>
                </a:solidFill>
              </a:rPr>
              <a:t>Automated data from IRS used to calculate the premium</a:t>
            </a:r>
          </a:p>
          <a:p>
            <a:pPr eaLnBrk="1" hangingPunct="1">
              <a:lnSpc>
                <a:spcPct val="80000"/>
              </a:lnSpc>
              <a:buFontTx/>
              <a:buNone/>
            </a:pPr>
            <a:endParaRPr lang="en-US" sz="1200" b="1" smtClean="0">
              <a:solidFill>
                <a:schemeClr val="bg1"/>
              </a:solidFill>
            </a:endParaRPr>
          </a:p>
          <a:p>
            <a:pPr eaLnBrk="1" hangingPunct="1">
              <a:lnSpc>
                <a:spcPct val="80000"/>
              </a:lnSpc>
            </a:pPr>
            <a:r>
              <a:rPr lang="en-US" sz="1800" b="1" smtClean="0">
                <a:solidFill>
                  <a:schemeClr val="bg1"/>
                </a:solidFill>
              </a:rPr>
              <a:t>Income from two years prior will be used to compute the premium                   </a:t>
            </a:r>
            <a:r>
              <a:rPr lang="en-US" sz="1600" b="1" smtClean="0">
                <a:solidFill>
                  <a:schemeClr val="bg1"/>
                </a:solidFill>
              </a:rPr>
              <a:t>(i.e. adjusted gross income for 2011 used to calculate the premium in 2013)</a:t>
            </a:r>
          </a:p>
          <a:p>
            <a:pPr eaLnBrk="1" hangingPunct="1">
              <a:lnSpc>
                <a:spcPct val="80000"/>
              </a:lnSpc>
              <a:buFontTx/>
              <a:buNone/>
            </a:pPr>
            <a:endParaRPr lang="en-US" sz="1200" b="1" smtClean="0">
              <a:solidFill>
                <a:schemeClr val="bg1"/>
              </a:solidFill>
            </a:endParaRPr>
          </a:p>
          <a:p>
            <a:pPr eaLnBrk="1" hangingPunct="1">
              <a:lnSpc>
                <a:spcPct val="80000"/>
              </a:lnSpc>
            </a:pPr>
            <a:r>
              <a:rPr lang="en-US" sz="1800" b="1" smtClean="0">
                <a:solidFill>
                  <a:schemeClr val="bg1"/>
                </a:solidFill>
              </a:rPr>
              <a:t>Appeals available if income  has changed due to divorce, death of a spouse, retirement, natural disaster, etc.</a:t>
            </a:r>
          </a:p>
          <a:p>
            <a:pPr eaLnBrk="1" hangingPunct="1">
              <a:lnSpc>
                <a:spcPct val="80000"/>
              </a:lnSpc>
              <a:buFontTx/>
              <a:buNone/>
            </a:pPr>
            <a:endParaRPr lang="en-US" sz="1800" b="1" smtClean="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clrChange>
              <a:clrFrom>
                <a:srgbClr val="002D6F"/>
              </a:clrFrom>
              <a:clrTo>
                <a:srgbClr val="002D6F">
                  <a:alpha val="0"/>
                </a:srgbClr>
              </a:clrTo>
            </a:clrChange>
          </a:blip>
          <a:srcRect/>
          <a:stretch>
            <a:fillRect/>
          </a:stretch>
        </p:blipFill>
        <p:spPr bwMode="auto">
          <a:xfrm>
            <a:off x="2743200" y="990600"/>
            <a:ext cx="3657600" cy="2147888"/>
          </a:xfrm>
          <a:prstGeom prst="rect">
            <a:avLst/>
          </a:prstGeom>
          <a:noFill/>
          <a:ln w="38100">
            <a:solidFill>
              <a:srgbClr val="BD010A"/>
            </a:solidFill>
            <a:miter lim="800000"/>
            <a:headEnd type="none" w="sm" len="sm"/>
            <a:tailEnd type="none" w="sm" len="sm"/>
          </a:ln>
        </p:spPr>
      </p:pic>
      <p:sp>
        <p:nvSpPr>
          <p:cNvPr id="235523" name="Rectangle 3"/>
          <p:cNvSpPr>
            <a:spLocks noChangeArrowheads="1"/>
          </p:cNvSpPr>
          <p:nvPr/>
        </p:nvSpPr>
        <p:spPr bwMode="auto">
          <a:xfrm>
            <a:off x="0" y="152400"/>
            <a:ext cx="9144000" cy="641350"/>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algn="ctr" eaLnBrk="0" hangingPunct="0">
              <a:defRPr/>
            </a:pPr>
            <a:r>
              <a:rPr lang="en-US" sz="3600">
                <a:solidFill>
                  <a:schemeClr val="bg1"/>
                </a:solidFill>
                <a:cs typeface="+mn-cs"/>
              </a:rPr>
              <a:t>When Can I Sign Up for Medicare </a:t>
            </a:r>
            <a:r>
              <a:rPr lang="en-US" sz="3600">
                <a:solidFill>
                  <a:srgbClr val="CC0000"/>
                </a:solidFill>
                <a:cs typeface="+mn-cs"/>
              </a:rPr>
              <a:t>Part B</a:t>
            </a:r>
            <a:r>
              <a:rPr lang="en-US" sz="3600">
                <a:solidFill>
                  <a:schemeClr val="bg1"/>
                </a:solidFill>
                <a:cs typeface="+mn-cs"/>
              </a:rPr>
              <a:t>?</a:t>
            </a:r>
          </a:p>
        </p:txBody>
      </p:sp>
      <p:sp>
        <p:nvSpPr>
          <p:cNvPr id="35843" name="Rectangle 4"/>
          <p:cNvSpPr>
            <a:spLocks noChangeArrowheads="1"/>
          </p:cNvSpPr>
          <p:nvPr/>
        </p:nvSpPr>
        <p:spPr bwMode="auto">
          <a:xfrm>
            <a:off x="152400" y="4419600"/>
            <a:ext cx="9144000" cy="1143000"/>
          </a:xfrm>
          <a:prstGeom prst="rect">
            <a:avLst/>
          </a:prstGeom>
          <a:noFill/>
          <a:ln w="12700">
            <a:noFill/>
            <a:miter lim="800000"/>
            <a:headEnd/>
            <a:tailEnd/>
          </a:ln>
        </p:spPr>
        <p:txBody>
          <a:bodyPr lIns="90488" tIns="44450" rIns="90488" bIns="44450" anchor="ctr"/>
          <a:lstStyle/>
          <a:p>
            <a:pPr algn="ctr" eaLnBrk="0" hangingPunct="0">
              <a:spcBef>
                <a:spcPct val="75000"/>
              </a:spcBef>
              <a:tabLst>
                <a:tab pos="2743200" algn="l"/>
              </a:tabLst>
            </a:pPr>
            <a:r>
              <a:rPr lang="en-US" sz="3200" u="sng">
                <a:solidFill>
                  <a:schemeClr val="bg1"/>
                </a:solidFill>
              </a:rPr>
              <a:t>Part B</a:t>
            </a:r>
            <a:r>
              <a:rPr lang="en-US" sz="3200">
                <a:solidFill>
                  <a:schemeClr val="tx1"/>
                </a:solidFill>
              </a:rPr>
              <a:t> </a:t>
            </a:r>
            <a:r>
              <a:rPr lang="en-US" sz="3200">
                <a:solidFill>
                  <a:schemeClr val="bg1"/>
                </a:solidFill>
              </a:rPr>
              <a:t>Medicare Enrollment Periods:</a:t>
            </a:r>
          </a:p>
          <a:p>
            <a:pPr>
              <a:spcBef>
                <a:spcPct val="38000"/>
              </a:spcBef>
              <a:buClr>
                <a:srgbClr val="BD010A"/>
              </a:buClr>
              <a:buFont typeface="Wingdings" pitchFamily="2" charset="2"/>
              <a:buChar char="§"/>
              <a:tabLst>
                <a:tab pos="2743200" algn="l"/>
              </a:tabLst>
            </a:pPr>
            <a:r>
              <a:rPr lang="en-US" sz="2400">
                <a:solidFill>
                  <a:schemeClr val="bg1"/>
                </a:solidFill>
              </a:rPr>
              <a:t> Initial Enrollment – 3 months before and after age 65</a:t>
            </a:r>
          </a:p>
          <a:p>
            <a:pPr>
              <a:spcBef>
                <a:spcPct val="38000"/>
              </a:spcBef>
              <a:buClr>
                <a:srgbClr val="BD010A"/>
              </a:buClr>
              <a:buFont typeface="Wingdings" pitchFamily="2" charset="2"/>
              <a:buChar char="§"/>
              <a:tabLst>
                <a:tab pos="2743200" algn="l"/>
              </a:tabLst>
            </a:pPr>
            <a:r>
              <a:rPr lang="en-US" sz="2400">
                <a:solidFill>
                  <a:schemeClr val="bg1"/>
                </a:solidFill>
              </a:rPr>
              <a:t> Special Enrollment - if still working or spouse is still working</a:t>
            </a:r>
          </a:p>
          <a:p>
            <a:pPr>
              <a:spcBef>
                <a:spcPct val="38000"/>
              </a:spcBef>
              <a:buClr>
                <a:srgbClr val="BD010A"/>
              </a:buClr>
              <a:buFont typeface="Wingdings" pitchFamily="2" charset="2"/>
              <a:buChar char="§"/>
              <a:tabLst>
                <a:tab pos="2743200" algn="l"/>
              </a:tabLst>
            </a:pPr>
            <a:r>
              <a:rPr lang="en-US" sz="2400">
                <a:solidFill>
                  <a:schemeClr val="bg1"/>
                </a:solidFill>
              </a:rPr>
              <a:t> General Enrollment</a:t>
            </a:r>
            <a:r>
              <a:rPr lang="en-US" sz="2400">
                <a:solidFill>
                  <a:srgbClr val="CC0000"/>
                </a:solidFill>
              </a:rPr>
              <a:t>*</a:t>
            </a:r>
            <a:r>
              <a:rPr lang="en-US" sz="2400">
                <a:solidFill>
                  <a:schemeClr val="bg1"/>
                </a:solidFill>
              </a:rPr>
              <a:t> - January-March; becomes effective July</a:t>
            </a:r>
            <a:endParaRPr lang="en-US" sz="3200">
              <a:solidFill>
                <a:schemeClr val="bg1"/>
              </a:solidFill>
            </a:endParaRPr>
          </a:p>
        </p:txBody>
      </p:sp>
      <p:sp>
        <p:nvSpPr>
          <p:cNvPr id="235525" name="Text Box 5"/>
          <p:cNvSpPr txBox="1">
            <a:spLocks noChangeArrowheads="1"/>
          </p:cNvSpPr>
          <p:nvPr/>
        </p:nvSpPr>
        <p:spPr bwMode="auto">
          <a:xfrm>
            <a:off x="0" y="6400800"/>
            <a:ext cx="9144000" cy="457200"/>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algn="ctr">
              <a:spcBef>
                <a:spcPct val="50000"/>
              </a:spcBef>
              <a:defRPr/>
            </a:pPr>
            <a:r>
              <a:rPr lang="en-US" sz="2400">
                <a:solidFill>
                  <a:srgbClr val="CC0000"/>
                </a:solidFill>
                <a:cs typeface="+mn-cs"/>
              </a:rPr>
              <a:t>*10% Penalty for every 12 months of delayed filing of Part B</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body" idx="4294967295"/>
          </p:nvPr>
        </p:nvSpPr>
        <p:spPr bwMode="auto">
          <a:xfrm>
            <a:off x="914400" y="1752600"/>
            <a:ext cx="6629400" cy="4648200"/>
          </a:xfrm>
          <a:prstGeom prst="rect">
            <a:avLst/>
          </a:prstGeom>
          <a:noFill/>
          <a:ln w="12700">
            <a:miter lim="800000"/>
            <a:headEnd/>
            <a:tailEnd/>
          </a:ln>
        </p:spPr>
        <p:txBody>
          <a:bodyPr lIns="90488" tIns="44450" rIns="90488" bIns="44450"/>
          <a:lstStyle/>
          <a:p>
            <a:pPr eaLnBrk="1" hangingPunct="1">
              <a:buFontTx/>
              <a:buNone/>
            </a:pPr>
            <a:r>
              <a:rPr lang="en-US" sz="2400" b="1" smtClean="0">
                <a:solidFill>
                  <a:schemeClr val="bg1"/>
                </a:solidFill>
                <a:latin typeface="Times New Roman" pitchFamily="18" charset="0"/>
              </a:rPr>
              <a:t>Individual Tax Return</a:t>
            </a:r>
          </a:p>
          <a:p>
            <a:pPr eaLnBrk="1" hangingPunct="1">
              <a:buFont typeface="Wingdings" pitchFamily="2" charset="2"/>
              <a:buChar char="Ø"/>
            </a:pPr>
            <a:r>
              <a:rPr lang="en-US" sz="2400" b="1" smtClean="0">
                <a:solidFill>
                  <a:schemeClr val="bg1"/>
                </a:solidFill>
                <a:latin typeface="Times New Roman" pitchFamily="18" charset="0"/>
              </a:rPr>
              <a:t>$25,000 to $34,000</a:t>
            </a:r>
          </a:p>
          <a:p>
            <a:pPr eaLnBrk="1" hangingPunct="1">
              <a:buFontTx/>
              <a:buNone/>
            </a:pPr>
            <a:r>
              <a:rPr lang="en-US" sz="2400" b="1" smtClean="0">
                <a:solidFill>
                  <a:schemeClr val="bg1"/>
                </a:solidFill>
                <a:latin typeface="Times New Roman" pitchFamily="18" charset="0"/>
              </a:rPr>
              <a:t>	50% of Social Security Benefits are Taxable</a:t>
            </a:r>
          </a:p>
          <a:p>
            <a:pPr eaLnBrk="1" hangingPunct="1">
              <a:buFont typeface="Wingdings" pitchFamily="2" charset="2"/>
              <a:buChar char="Ø"/>
            </a:pPr>
            <a:r>
              <a:rPr lang="en-US" sz="2400" b="1" smtClean="0">
                <a:solidFill>
                  <a:schemeClr val="bg1"/>
                </a:solidFill>
                <a:latin typeface="Times New Roman" pitchFamily="18" charset="0"/>
              </a:rPr>
              <a:t>Over $34,000  </a:t>
            </a:r>
            <a:br>
              <a:rPr lang="en-US" sz="2400" b="1" smtClean="0">
                <a:solidFill>
                  <a:schemeClr val="bg1"/>
                </a:solidFill>
                <a:latin typeface="Times New Roman" pitchFamily="18" charset="0"/>
              </a:rPr>
            </a:br>
            <a:r>
              <a:rPr lang="en-US" sz="2400" b="1" smtClean="0">
                <a:solidFill>
                  <a:schemeClr val="bg1"/>
                </a:solidFill>
                <a:latin typeface="Times New Roman" pitchFamily="18" charset="0"/>
              </a:rPr>
              <a:t>85% of Social Security Benefits are Taxable </a:t>
            </a:r>
          </a:p>
          <a:p>
            <a:pPr eaLnBrk="1" hangingPunct="1">
              <a:buFont typeface="Wingdings" pitchFamily="2" charset="2"/>
              <a:buNone/>
            </a:pPr>
            <a:endParaRPr lang="en-US" sz="2400" b="1" smtClean="0">
              <a:solidFill>
                <a:schemeClr val="bg1"/>
              </a:solidFill>
              <a:latin typeface="Times New Roman" pitchFamily="18" charset="0"/>
            </a:endParaRPr>
          </a:p>
          <a:p>
            <a:pPr eaLnBrk="1" hangingPunct="1">
              <a:buFontTx/>
              <a:buNone/>
            </a:pPr>
            <a:r>
              <a:rPr lang="en-US" sz="2400" b="1" smtClean="0">
                <a:solidFill>
                  <a:schemeClr val="bg1"/>
                </a:solidFill>
                <a:latin typeface="Times New Roman" pitchFamily="18" charset="0"/>
              </a:rPr>
              <a:t>Married Filing a Joint Tax Return</a:t>
            </a:r>
          </a:p>
          <a:p>
            <a:pPr eaLnBrk="1" hangingPunct="1">
              <a:buFont typeface="Wingdings" pitchFamily="2" charset="2"/>
              <a:buChar char="Ø"/>
            </a:pPr>
            <a:r>
              <a:rPr lang="en-US" sz="2400" b="1" smtClean="0">
                <a:solidFill>
                  <a:schemeClr val="bg1"/>
                </a:solidFill>
                <a:latin typeface="Times New Roman" pitchFamily="18" charset="0"/>
              </a:rPr>
              <a:t>$32,000  to $44,000 </a:t>
            </a:r>
            <a:br>
              <a:rPr lang="en-US" sz="2400" b="1" smtClean="0">
                <a:solidFill>
                  <a:schemeClr val="bg1"/>
                </a:solidFill>
                <a:latin typeface="Times New Roman" pitchFamily="18" charset="0"/>
              </a:rPr>
            </a:br>
            <a:r>
              <a:rPr lang="en-US" sz="2400" b="1" smtClean="0">
                <a:solidFill>
                  <a:schemeClr val="bg1"/>
                </a:solidFill>
                <a:latin typeface="Times New Roman" pitchFamily="18" charset="0"/>
              </a:rPr>
              <a:t>50% of Benefits are Taxable</a:t>
            </a:r>
          </a:p>
          <a:p>
            <a:pPr eaLnBrk="1" hangingPunct="1">
              <a:buFont typeface="Wingdings" pitchFamily="2" charset="2"/>
              <a:buChar char="Ø"/>
            </a:pPr>
            <a:r>
              <a:rPr lang="en-US" sz="2400" b="1" smtClean="0">
                <a:solidFill>
                  <a:schemeClr val="bg1"/>
                </a:solidFill>
                <a:latin typeface="Times New Roman" pitchFamily="18" charset="0"/>
              </a:rPr>
              <a:t>Over $44,000 </a:t>
            </a:r>
            <a:br>
              <a:rPr lang="en-US" sz="2400" b="1" smtClean="0">
                <a:solidFill>
                  <a:schemeClr val="bg1"/>
                </a:solidFill>
                <a:latin typeface="Times New Roman" pitchFamily="18" charset="0"/>
              </a:rPr>
            </a:br>
            <a:r>
              <a:rPr lang="en-US" sz="2400" b="1" smtClean="0">
                <a:solidFill>
                  <a:schemeClr val="bg1"/>
                </a:solidFill>
                <a:latin typeface="Times New Roman" pitchFamily="18" charset="0"/>
              </a:rPr>
              <a:t>85% of Benefits are Taxable</a:t>
            </a:r>
          </a:p>
        </p:txBody>
      </p:sp>
      <p:sp>
        <p:nvSpPr>
          <p:cNvPr id="200709" name="Rectangle 5"/>
          <p:cNvSpPr>
            <a:spLocks noChangeArrowheads="1"/>
          </p:cNvSpPr>
          <p:nvPr/>
        </p:nvSpPr>
        <p:spPr bwMode="auto">
          <a:xfrm>
            <a:off x="990600" y="76200"/>
            <a:ext cx="7543800" cy="762000"/>
          </a:xfrm>
          <a:prstGeom prst="rect">
            <a:avLst/>
          </a:prstGeom>
          <a:noFill/>
          <a:ln w="12700">
            <a:noFill/>
            <a:miter lim="800000"/>
            <a:headEnd/>
            <a:tailEnd/>
          </a:ln>
          <a:effectLst/>
        </p:spPr>
        <p:txBody>
          <a:bodyPr lIns="90488" tIns="44450" rIns="90488" bIns="44450" anchor="ctr"/>
          <a:lstStyle/>
          <a:p>
            <a:pPr algn="ctr" eaLnBrk="0" hangingPunct="0">
              <a:defRPr/>
            </a:pPr>
            <a:r>
              <a:rPr lang="en-US" sz="4000">
                <a:solidFill>
                  <a:schemeClr val="bg1"/>
                </a:solidFill>
                <a:effectLst>
                  <a:outerShdw blurRad="38100" dist="38100" dir="2700000" algn="tl">
                    <a:srgbClr val="C0C0C0"/>
                  </a:outerShdw>
                </a:effectLst>
                <a:cs typeface="+mn-cs"/>
              </a:rPr>
              <a:t>Benefits Can Be Taxable</a:t>
            </a:r>
          </a:p>
        </p:txBody>
      </p:sp>
      <p:pic>
        <p:nvPicPr>
          <p:cNvPr id="37891" name="Picture 6" descr="MCBS00791_0000[1]"/>
          <p:cNvPicPr>
            <a:picLocks noChangeAspect="1" noChangeArrowheads="1"/>
          </p:cNvPicPr>
          <p:nvPr/>
        </p:nvPicPr>
        <p:blipFill>
          <a:blip r:embed="rId3"/>
          <a:srcRect/>
          <a:stretch>
            <a:fillRect/>
          </a:stretch>
        </p:blipFill>
        <p:spPr bwMode="auto">
          <a:xfrm>
            <a:off x="6553200" y="3657600"/>
            <a:ext cx="25146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609600" y="0"/>
          <a:ext cx="7978775" cy="6781800"/>
        </p:xfrm>
        <a:graphic>
          <a:graphicData uri="http://schemas.openxmlformats.org/presentationml/2006/ole">
            <p:oleObj spid="_x0000_s3076" name="Picture" r:id="rId3" imgW="5461000" imgH="3416300" progId="Word.Picture.8">
              <p:embed/>
            </p:oleObj>
          </a:graphicData>
        </a:graphic>
      </p:graphicFrame>
      <p:sp>
        <p:nvSpPr>
          <p:cNvPr id="4" name="Oval 3"/>
          <p:cNvSpPr/>
          <p:nvPr/>
        </p:nvSpPr>
        <p:spPr>
          <a:xfrm>
            <a:off x="1295400" y="609600"/>
            <a:ext cx="1524000" cy="6096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spcBef>
                <a:spcPct val="20000"/>
              </a:spcBef>
              <a:defRPr/>
            </a:pPr>
            <a:endParaRPr lang="en-US"/>
          </a:p>
        </p:txBody>
      </p:sp>
      <p:sp>
        <p:nvSpPr>
          <p:cNvPr id="7" name="Rectangular Callout 6"/>
          <p:cNvSpPr/>
          <p:nvPr/>
        </p:nvSpPr>
        <p:spPr>
          <a:xfrm>
            <a:off x="1905000" y="1524000"/>
            <a:ext cx="1524000" cy="838200"/>
          </a:xfrm>
          <a:prstGeom prst="wedgeRectCallout">
            <a:avLst>
              <a:gd name="adj1" fmla="val -35423"/>
              <a:gd name="adj2" fmla="val -8365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US" sz="1400" dirty="0"/>
              <a:t>File a Retirement Application Online in less than 15 minutes!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4"/>
          <p:cNvGraphicFramePr>
            <a:graphicFrameLocks noChangeAspect="1"/>
          </p:cNvGraphicFramePr>
          <p:nvPr/>
        </p:nvGraphicFramePr>
        <p:xfrm>
          <a:off x="533400" y="0"/>
          <a:ext cx="7978775" cy="6781800"/>
        </p:xfrm>
        <a:graphic>
          <a:graphicData uri="http://schemas.openxmlformats.org/presentationml/2006/ole">
            <p:oleObj spid="_x0000_s5124" name="Picture" r:id="rId3" imgW="5461000" imgH="3416300" progId="Word.Picture.8">
              <p:embed/>
            </p:oleObj>
          </a:graphicData>
        </a:graphic>
      </p:graphicFrame>
      <p:sp>
        <p:nvSpPr>
          <p:cNvPr id="4" name="Oval 3"/>
          <p:cNvSpPr/>
          <p:nvPr/>
        </p:nvSpPr>
        <p:spPr>
          <a:xfrm>
            <a:off x="5486400" y="609600"/>
            <a:ext cx="1524000" cy="6096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spcBef>
                <a:spcPct val="20000"/>
              </a:spcBef>
              <a:defRPr/>
            </a:pPr>
            <a:endParaRPr lang="en-US"/>
          </a:p>
        </p:txBody>
      </p:sp>
      <p:sp>
        <p:nvSpPr>
          <p:cNvPr id="7" name="Rectangular Callout 6"/>
          <p:cNvSpPr/>
          <p:nvPr/>
        </p:nvSpPr>
        <p:spPr>
          <a:xfrm>
            <a:off x="4648200" y="1371600"/>
            <a:ext cx="1600200" cy="685800"/>
          </a:xfrm>
          <a:prstGeom prst="wedgeRectCallout">
            <a:avLst>
              <a:gd name="adj1" fmla="val 44880"/>
              <a:gd name="adj2" fmla="val -6935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US" sz="1400" dirty="0"/>
              <a:t>Apply for Medicare Online Now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bwMode="auto">
          <a:xfrm>
            <a:off x="0" y="-76200"/>
            <a:ext cx="91440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3600" b="1" smtClean="0">
                <a:solidFill>
                  <a:schemeClr val="bg1"/>
                </a:solidFill>
                <a:effectLst>
                  <a:outerShdw blurRad="38100" dist="38100" dir="2700000" algn="tl">
                    <a:srgbClr val="C0C0C0"/>
                  </a:outerShdw>
                </a:effectLst>
                <a:latin typeface="Times New Roman" pitchFamily="18" charset="0"/>
              </a:rPr>
              <a:t>What If I Receive a Pension from a Job Where I Did </a:t>
            </a:r>
            <a:r>
              <a:rPr lang="en-US" sz="3600" b="1" u="sng" smtClean="0">
                <a:solidFill>
                  <a:schemeClr val="bg1"/>
                </a:solidFill>
                <a:effectLst>
                  <a:outerShdw blurRad="38100" dist="38100" dir="2700000" algn="tl">
                    <a:srgbClr val="C0C0C0"/>
                  </a:outerShdw>
                </a:effectLst>
                <a:latin typeface="Times New Roman" pitchFamily="18" charset="0"/>
              </a:rPr>
              <a:t>Not</a:t>
            </a:r>
            <a:r>
              <a:rPr lang="en-US" sz="3600" b="1" smtClean="0">
                <a:solidFill>
                  <a:schemeClr val="bg1"/>
                </a:solidFill>
                <a:effectLst>
                  <a:outerShdw blurRad="38100" dist="38100" dir="2700000" algn="tl">
                    <a:srgbClr val="C0C0C0"/>
                  </a:outerShdw>
                </a:effectLst>
                <a:latin typeface="Times New Roman" pitchFamily="18" charset="0"/>
              </a:rPr>
              <a:t> Pay Social Security?</a:t>
            </a:r>
          </a:p>
        </p:txBody>
      </p:sp>
      <p:sp>
        <p:nvSpPr>
          <p:cNvPr id="44034" name="Rectangle 3"/>
          <p:cNvSpPr>
            <a:spLocks noGrp="1" noChangeArrowheads="1"/>
          </p:cNvSpPr>
          <p:nvPr>
            <p:ph type="body" idx="1"/>
          </p:nvPr>
        </p:nvSpPr>
        <p:spPr bwMode="auto">
          <a:xfrm>
            <a:off x="228600" y="1870075"/>
            <a:ext cx="8610600" cy="4530725"/>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en-US" smtClean="0">
                <a:solidFill>
                  <a:schemeClr val="bg1"/>
                </a:solidFill>
              </a:rPr>
              <a:t>Your Social Security benefits can be reduced:</a:t>
            </a:r>
          </a:p>
          <a:p>
            <a:pPr marL="0" indent="0" eaLnBrk="1" hangingPunct="1">
              <a:buFontTx/>
              <a:buNone/>
            </a:pPr>
            <a:endParaRPr lang="en-US" smtClean="0">
              <a:solidFill>
                <a:schemeClr val="bg1"/>
              </a:solidFill>
            </a:endParaRPr>
          </a:p>
          <a:p>
            <a:pPr marL="0" indent="0" algn="ctr" eaLnBrk="1" hangingPunct="1"/>
            <a:r>
              <a:rPr lang="en-US" smtClean="0">
                <a:solidFill>
                  <a:schemeClr val="bg1"/>
                </a:solidFill>
              </a:rPr>
              <a:t>Windfall Elimination Provision</a:t>
            </a:r>
          </a:p>
          <a:p>
            <a:pPr marL="0" indent="0" algn="ctr" eaLnBrk="1" hangingPunct="1">
              <a:buFontTx/>
              <a:buNone/>
            </a:pPr>
            <a:r>
              <a:rPr lang="en-US" smtClean="0">
                <a:solidFill>
                  <a:schemeClr val="bg1"/>
                </a:solidFill>
              </a:rPr>
              <a:t>and/or</a:t>
            </a:r>
          </a:p>
          <a:p>
            <a:pPr marL="0" indent="0" algn="ctr" eaLnBrk="1" hangingPunct="1"/>
            <a:r>
              <a:rPr lang="en-US" smtClean="0">
                <a:solidFill>
                  <a:schemeClr val="bg1"/>
                </a:solidFill>
              </a:rPr>
              <a:t>Government Pension Offset</a:t>
            </a:r>
          </a:p>
          <a:p>
            <a:pPr marL="0" indent="0" eaLnBrk="1" hangingPunct="1">
              <a:buFontTx/>
              <a:buNone/>
            </a:pPr>
            <a:endParaRPr lang="en-US" smtClean="0">
              <a:solidFill>
                <a:schemeClr val="bg1"/>
              </a:solidFill>
            </a:endParaRPr>
          </a:p>
          <a:p>
            <a:pPr marL="0" indent="0" eaLnBrk="1" hangingPunct="1">
              <a:buFontTx/>
              <a:buNone/>
            </a:pPr>
            <a:endParaRPr lang="en-US" smtClean="0"/>
          </a:p>
        </p:txBody>
      </p:sp>
      <p:pic>
        <p:nvPicPr>
          <p:cNvPr id="44035" name="Picture 4" descr="pe01698_[1]"/>
          <p:cNvPicPr>
            <a:picLocks noChangeAspect="1" noChangeArrowheads="1"/>
          </p:cNvPicPr>
          <p:nvPr/>
        </p:nvPicPr>
        <p:blipFill>
          <a:blip r:embed="rId2"/>
          <a:srcRect/>
          <a:stretch>
            <a:fillRect/>
          </a:stretch>
        </p:blipFill>
        <p:spPr bwMode="auto">
          <a:xfrm>
            <a:off x="304800" y="5203825"/>
            <a:ext cx="1752600" cy="1501775"/>
          </a:xfrm>
          <a:prstGeom prst="rect">
            <a:avLst/>
          </a:prstGeom>
          <a:noFill/>
          <a:ln w="9525">
            <a:noFill/>
            <a:miter lim="800000"/>
            <a:headEnd/>
            <a:tailEnd/>
          </a:ln>
        </p:spPr>
      </p:pic>
      <p:pic>
        <p:nvPicPr>
          <p:cNvPr id="44036" name="Picture 5" descr="j0134537[1]"/>
          <p:cNvPicPr>
            <a:picLocks noChangeAspect="1" noChangeArrowheads="1"/>
          </p:cNvPicPr>
          <p:nvPr/>
        </p:nvPicPr>
        <p:blipFill>
          <a:blip r:embed="rId3"/>
          <a:srcRect/>
          <a:stretch>
            <a:fillRect/>
          </a:stretch>
        </p:blipFill>
        <p:spPr bwMode="auto">
          <a:xfrm>
            <a:off x="7299325" y="4930775"/>
            <a:ext cx="1768475" cy="1851025"/>
          </a:xfrm>
          <a:prstGeom prst="rect">
            <a:avLst/>
          </a:prstGeom>
          <a:noFill/>
          <a:ln w="9525">
            <a:noFill/>
            <a:miter lim="800000"/>
            <a:headEnd/>
            <a:tailEnd/>
          </a:ln>
        </p:spPr>
      </p:pic>
      <p:pic>
        <p:nvPicPr>
          <p:cNvPr id="44037" name="Picture 6" descr="j0295460[1]"/>
          <p:cNvPicPr>
            <a:picLocks noChangeAspect="1" noChangeArrowheads="1"/>
          </p:cNvPicPr>
          <p:nvPr/>
        </p:nvPicPr>
        <p:blipFill>
          <a:blip r:embed="rId4"/>
          <a:srcRect/>
          <a:stretch>
            <a:fillRect/>
          </a:stretch>
        </p:blipFill>
        <p:spPr bwMode="auto">
          <a:xfrm>
            <a:off x="3581400" y="5207000"/>
            <a:ext cx="2133600"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bwMode="auto">
          <a:xfrm>
            <a:off x="381000" y="152400"/>
            <a:ext cx="8229600" cy="11128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solidFill>
                  <a:schemeClr val="hlink"/>
                </a:solidFill>
                <a:latin typeface="Times New Roman" pitchFamily="18" charset="0"/>
              </a:rPr>
              <a:t>Why a Reduction?</a:t>
            </a:r>
          </a:p>
        </p:txBody>
      </p:sp>
      <p:sp>
        <p:nvSpPr>
          <p:cNvPr id="291843" name="Rectangle 3"/>
          <p:cNvSpPr>
            <a:spLocks noGrp="1" noChangeArrowheads="1"/>
          </p:cNvSpPr>
          <p:nvPr>
            <p:ph type="body" sz="half" idx="1"/>
          </p:nvPr>
        </p:nvSpPr>
        <p:spPr bwMode="auto">
          <a:xfrm>
            <a:off x="-76200" y="1371600"/>
            <a:ext cx="9144000" cy="55626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defRPr/>
            </a:pPr>
            <a:r>
              <a:rPr lang="en-US" sz="2400" b="1" dirty="0" smtClean="0">
                <a:solidFill>
                  <a:schemeClr val="bg1"/>
                </a:solidFill>
              </a:rPr>
              <a:t>Social Security is a historic </a:t>
            </a:r>
            <a:r>
              <a:rPr lang="en-US" sz="2400" b="1" i="1" dirty="0" smtClean="0">
                <a:solidFill>
                  <a:schemeClr val="bg1"/>
                </a:solidFill>
                <a:effectLst>
                  <a:outerShdw blurRad="38100" dist="38100" dir="2700000" algn="tl">
                    <a:srgbClr val="C0C0C0"/>
                  </a:outerShdw>
                </a:effectLst>
              </a:rPr>
              <a:t>national                                              </a:t>
            </a:r>
            <a:r>
              <a:rPr lang="en-US" sz="2400" b="1" u="sng" dirty="0" smtClean="0">
                <a:solidFill>
                  <a:schemeClr val="bg1"/>
                </a:solidFill>
              </a:rPr>
              <a:t>social</a:t>
            </a:r>
            <a:r>
              <a:rPr lang="en-US" sz="2400" b="1" dirty="0" smtClean="0">
                <a:solidFill>
                  <a:schemeClr val="bg1"/>
                </a:solidFill>
              </a:rPr>
              <a:t> program</a:t>
            </a:r>
          </a:p>
          <a:p>
            <a:pPr eaLnBrk="1" hangingPunct="1">
              <a:lnSpc>
                <a:spcPct val="80000"/>
              </a:lnSpc>
              <a:buFontTx/>
              <a:buNone/>
              <a:defRPr/>
            </a:pPr>
            <a:endParaRPr lang="en-US" sz="2800" b="1" dirty="0" smtClean="0">
              <a:solidFill>
                <a:schemeClr val="bg1"/>
              </a:solidFill>
            </a:endParaRPr>
          </a:p>
          <a:p>
            <a:pPr eaLnBrk="1" hangingPunct="1">
              <a:lnSpc>
                <a:spcPct val="80000"/>
              </a:lnSpc>
              <a:defRPr/>
            </a:pPr>
            <a:r>
              <a:rPr lang="en-US" sz="2400" b="1" dirty="0" smtClean="0">
                <a:solidFill>
                  <a:schemeClr val="bg1"/>
                </a:solidFill>
              </a:rPr>
              <a:t>In times of loss of income due to                                    retirement, a disability or a death in                                                  the family, Social Security replaces the                                  loss of income and raises the standard                                              of living of </a:t>
            </a:r>
            <a:r>
              <a:rPr lang="en-US" sz="2400" b="1" u="sng" dirty="0" smtClean="0">
                <a:solidFill>
                  <a:schemeClr val="bg1"/>
                </a:solidFill>
              </a:rPr>
              <a:t>lower income</a:t>
            </a:r>
            <a:r>
              <a:rPr lang="en-US" sz="2400" b="1" dirty="0" smtClean="0">
                <a:solidFill>
                  <a:schemeClr val="bg1"/>
                </a:solidFill>
              </a:rPr>
              <a:t> workers. </a:t>
            </a:r>
          </a:p>
          <a:p>
            <a:pPr eaLnBrk="1" hangingPunct="1">
              <a:lnSpc>
                <a:spcPct val="80000"/>
              </a:lnSpc>
              <a:buFontTx/>
              <a:buNone/>
              <a:defRPr/>
            </a:pPr>
            <a:endParaRPr lang="en-US" b="1" dirty="0" smtClean="0">
              <a:solidFill>
                <a:schemeClr val="bg1"/>
              </a:solidFill>
            </a:endParaRPr>
          </a:p>
          <a:p>
            <a:pPr eaLnBrk="1" hangingPunct="1">
              <a:lnSpc>
                <a:spcPct val="80000"/>
              </a:lnSpc>
              <a:defRPr/>
            </a:pPr>
            <a:r>
              <a:rPr lang="en-US" sz="2400" b="1" dirty="0" smtClean="0">
                <a:solidFill>
                  <a:schemeClr val="bg1"/>
                </a:solidFill>
              </a:rPr>
              <a:t>The benefit formula factors in a higher rate of return for </a:t>
            </a:r>
            <a:r>
              <a:rPr lang="en-US" sz="2400" b="1" u="sng" dirty="0" smtClean="0">
                <a:solidFill>
                  <a:schemeClr val="bg1"/>
                </a:solidFill>
              </a:rPr>
              <a:t>lower income</a:t>
            </a:r>
            <a:r>
              <a:rPr lang="en-US" sz="2400" b="1" dirty="0" smtClean="0">
                <a:solidFill>
                  <a:schemeClr val="bg1"/>
                </a:solidFill>
              </a:rPr>
              <a:t> workers.  </a:t>
            </a:r>
            <a:r>
              <a:rPr lang="en-US" sz="2000" b="1" dirty="0" smtClean="0">
                <a:solidFill>
                  <a:schemeClr val="bg1"/>
                </a:solidFill>
              </a:rPr>
              <a:t>(See Comparison Chart on later slide)</a:t>
            </a:r>
          </a:p>
          <a:p>
            <a:pPr eaLnBrk="1" hangingPunct="1">
              <a:lnSpc>
                <a:spcPct val="80000"/>
              </a:lnSpc>
              <a:buFontTx/>
              <a:buNone/>
              <a:defRPr/>
            </a:pPr>
            <a:endParaRPr lang="en-US" sz="2800" b="1" dirty="0" smtClean="0">
              <a:solidFill>
                <a:schemeClr val="bg1"/>
              </a:solidFill>
            </a:endParaRPr>
          </a:p>
          <a:p>
            <a:pPr eaLnBrk="1" hangingPunct="1">
              <a:lnSpc>
                <a:spcPct val="80000"/>
              </a:lnSpc>
              <a:defRPr/>
            </a:pPr>
            <a:r>
              <a:rPr lang="en-US" sz="2400" b="1" dirty="0" smtClean="0">
                <a:solidFill>
                  <a:schemeClr val="bg1"/>
                </a:solidFill>
              </a:rPr>
              <a:t>The average retirement payment of a worker contributing in the Social Security system for 35 work years is $1,261/month and a maximum of $2,533/month in 2013.   (and with probability of no company pension)</a:t>
            </a:r>
          </a:p>
          <a:p>
            <a:pPr eaLnBrk="1" hangingPunct="1">
              <a:lnSpc>
                <a:spcPct val="80000"/>
              </a:lnSpc>
              <a:buFontTx/>
              <a:buNone/>
              <a:defRPr/>
            </a:pPr>
            <a:endParaRPr lang="en-US" sz="1600" b="1" dirty="0" smtClean="0">
              <a:solidFill>
                <a:schemeClr val="bg1"/>
              </a:solidFill>
            </a:endParaRPr>
          </a:p>
          <a:p>
            <a:pPr eaLnBrk="1" hangingPunct="1">
              <a:lnSpc>
                <a:spcPct val="80000"/>
              </a:lnSpc>
              <a:buFontTx/>
              <a:buNone/>
              <a:defRPr/>
            </a:pPr>
            <a:endParaRPr lang="en-US" sz="2400" b="1" dirty="0" smtClean="0">
              <a:solidFill>
                <a:schemeClr val="bg1"/>
              </a:solidFill>
            </a:endParaRPr>
          </a:p>
          <a:p>
            <a:pPr eaLnBrk="1" hangingPunct="1">
              <a:lnSpc>
                <a:spcPct val="80000"/>
              </a:lnSpc>
              <a:buFontTx/>
              <a:buNone/>
              <a:defRPr/>
            </a:pPr>
            <a:endParaRPr lang="en-US" sz="2400" b="1" dirty="0" smtClean="0"/>
          </a:p>
        </p:txBody>
      </p:sp>
      <p:pic>
        <p:nvPicPr>
          <p:cNvPr id="45059" name="Picture 4" descr="dep1"/>
          <p:cNvPicPr>
            <a:picLocks noChangeAspect="1" noChangeArrowheads="1"/>
          </p:cNvPicPr>
          <p:nvPr/>
        </p:nvPicPr>
        <p:blipFill>
          <a:blip r:embed="rId2"/>
          <a:srcRect/>
          <a:stretch>
            <a:fillRect/>
          </a:stretch>
        </p:blipFill>
        <p:spPr bwMode="auto">
          <a:xfrm>
            <a:off x="6159500" y="838200"/>
            <a:ext cx="28829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bwMode="auto">
          <a:xfrm>
            <a:off x="444500" y="-1143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smtClean="0">
                <a:solidFill>
                  <a:schemeClr val="hlink"/>
                </a:solidFill>
                <a:latin typeface="Times New Roman" pitchFamily="18" charset="0"/>
              </a:rPr>
              <a:t>Windfall Elimination Provision (WEP)</a:t>
            </a:r>
          </a:p>
        </p:txBody>
      </p:sp>
      <p:sp>
        <p:nvSpPr>
          <p:cNvPr id="292867" name="Rectangle 3"/>
          <p:cNvSpPr>
            <a:spLocks noGrp="1" noChangeArrowheads="1"/>
          </p:cNvSpPr>
          <p:nvPr>
            <p:ph type="body" idx="1"/>
          </p:nvPr>
        </p:nvSpPr>
        <p:spPr bwMode="auto">
          <a:xfrm>
            <a:off x="381000" y="1412875"/>
            <a:ext cx="8534400" cy="4530725"/>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defRPr/>
            </a:pPr>
            <a:r>
              <a:rPr lang="en-US" sz="2400" b="1" smtClean="0">
                <a:solidFill>
                  <a:schemeClr val="bg1"/>
                </a:solidFill>
              </a:rPr>
              <a:t>You have earned 40 Social Security credits and qualify for benefits on your </a:t>
            </a:r>
            <a:r>
              <a:rPr lang="en-US" sz="2400" b="1" u="sng" smtClean="0">
                <a:solidFill>
                  <a:schemeClr val="bg1"/>
                </a:solidFill>
              </a:rPr>
              <a:t>own</a:t>
            </a:r>
            <a:r>
              <a:rPr lang="en-US" sz="2400" b="1" smtClean="0">
                <a:solidFill>
                  <a:schemeClr val="bg1"/>
                </a:solidFill>
              </a:rPr>
              <a:t> Social Security record.</a:t>
            </a:r>
          </a:p>
          <a:p>
            <a:pPr eaLnBrk="1" hangingPunct="1">
              <a:lnSpc>
                <a:spcPct val="80000"/>
              </a:lnSpc>
              <a:buFontTx/>
              <a:buNone/>
              <a:defRPr/>
            </a:pPr>
            <a:endParaRPr lang="en-US" sz="2400" b="1" smtClean="0">
              <a:solidFill>
                <a:schemeClr val="bg1"/>
              </a:solidFill>
            </a:endParaRPr>
          </a:p>
          <a:p>
            <a:pPr eaLnBrk="1" hangingPunct="1">
              <a:lnSpc>
                <a:spcPct val="80000"/>
              </a:lnSpc>
              <a:defRPr/>
            </a:pPr>
            <a:r>
              <a:rPr lang="en-US" sz="2400" b="1" smtClean="0">
                <a:solidFill>
                  <a:schemeClr val="bg1"/>
                </a:solidFill>
              </a:rPr>
              <a:t>If any part of your government pension is based on work where you were </a:t>
            </a:r>
            <a:r>
              <a:rPr lang="en-US" sz="2400" b="1" u="sng" smtClean="0">
                <a:solidFill>
                  <a:schemeClr val="bg1"/>
                </a:solidFill>
              </a:rPr>
              <a:t>not</a:t>
            </a:r>
            <a:r>
              <a:rPr lang="en-US" sz="2400" b="1" smtClean="0">
                <a:solidFill>
                  <a:schemeClr val="bg1"/>
                </a:solidFill>
              </a:rPr>
              <a:t> required to pay the Social Security tax (also known as a </a:t>
            </a:r>
            <a:r>
              <a:rPr lang="en-US" sz="2400" b="1" i="1" smtClean="0">
                <a:solidFill>
                  <a:schemeClr val="bg1"/>
                </a:solidFill>
                <a:effectLst>
                  <a:outerShdw blurRad="38100" dist="38100" dir="2700000" algn="tl">
                    <a:srgbClr val="C0C0C0"/>
                  </a:outerShdw>
                </a:effectLst>
              </a:rPr>
              <a:t>“non-covered”</a:t>
            </a:r>
            <a:r>
              <a:rPr lang="en-US" sz="2400" b="1" smtClean="0">
                <a:solidFill>
                  <a:schemeClr val="bg1"/>
                </a:solidFill>
              </a:rPr>
              <a:t> pension)</a:t>
            </a:r>
          </a:p>
          <a:p>
            <a:pPr eaLnBrk="1" hangingPunct="1">
              <a:lnSpc>
                <a:spcPct val="80000"/>
              </a:lnSpc>
              <a:buFontTx/>
              <a:buNone/>
              <a:defRPr/>
            </a:pPr>
            <a:endParaRPr lang="en-US" sz="2400" b="1" smtClean="0">
              <a:solidFill>
                <a:schemeClr val="bg1"/>
              </a:solidFill>
            </a:endParaRPr>
          </a:p>
          <a:p>
            <a:pPr eaLnBrk="1" hangingPunct="1">
              <a:lnSpc>
                <a:spcPct val="80000"/>
              </a:lnSpc>
              <a:defRPr/>
            </a:pPr>
            <a:r>
              <a:rPr lang="en-US" sz="2400" b="1" smtClean="0">
                <a:solidFill>
                  <a:schemeClr val="bg1"/>
                </a:solidFill>
              </a:rPr>
              <a:t>A “weighted” formula is used to calculate benefits instead of the standard formula, but you will </a:t>
            </a:r>
            <a:r>
              <a:rPr lang="en-US" sz="2400" b="1" u="sng" smtClean="0">
                <a:solidFill>
                  <a:schemeClr val="bg1"/>
                </a:solidFill>
              </a:rPr>
              <a:t>always</a:t>
            </a:r>
            <a:r>
              <a:rPr lang="en-US" sz="2400" b="1" smtClean="0">
                <a:solidFill>
                  <a:schemeClr val="bg1"/>
                </a:solidFill>
              </a:rPr>
              <a:t> receive a payment</a:t>
            </a:r>
          </a:p>
          <a:p>
            <a:pPr eaLnBrk="1" hangingPunct="1">
              <a:lnSpc>
                <a:spcPct val="80000"/>
              </a:lnSpc>
              <a:buFontTx/>
              <a:buNone/>
              <a:defRPr/>
            </a:pPr>
            <a:endParaRPr lang="en-US" sz="2400" b="1" smtClean="0">
              <a:solidFill>
                <a:schemeClr val="bg1"/>
              </a:solidFill>
            </a:endParaRPr>
          </a:p>
          <a:p>
            <a:pPr eaLnBrk="1" hangingPunct="1">
              <a:lnSpc>
                <a:spcPct val="80000"/>
              </a:lnSpc>
              <a:defRPr/>
            </a:pPr>
            <a:r>
              <a:rPr lang="en-US" sz="2400" b="1" smtClean="0">
                <a:solidFill>
                  <a:schemeClr val="bg1"/>
                </a:solidFill>
              </a:rPr>
              <a:t>The weighted formula is only applied to  </a:t>
            </a:r>
          </a:p>
          <a:p>
            <a:pPr eaLnBrk="1" hangingPunct="1">
              <a:lnSpc>
                <a:spcPct val="80000"/>
              </a:lnSpc>
              <a:buFontTx/>
              <a:buNone/>
              <a:defRPr/>
            </a:pPr>
            <a:r>
              <a:rPr lang="en-US" sz="2400" b="1" smtClean="0">
                <a:solidFill>
                  <a:schemeClr val="bg1"/>
                </a:solidFill>
              </a:rPr>
              <a:t>     the Social Security payment if you are </a:t>
            </a:r>
          </a:p>
          <a:p>
            <a:pPr eaLnBrk="1" hangingPunct="1">
              <a:lnSpc>
                <a:spcPct val="80000"/>
              </a:lnSpc>
              <a:buFontTx/>
              <a:buNone/>
              <a:defRPr/>
            </a:pPr>
            <a:r>
              <a:rPr lang="en-US" sz="2400" b="1" smtClean="0">
                <a:solidFill>
                  <a:schemeClr val="bg1"/>
                </a:solidFill>
              </a:rPr>
              <a:t>     receiving </a:t>
            </a:r>
            <a:r>
              <a:rPr lang="en-US" sz="2400" b="1" u="sng" smtClean="0">
                <a:solidFill>
                  <a:schemeClr val="bg1"/>
                </a:solidFill>
              </a:rPr>
              <a:t>both</a:t>
            </a:r>
            <a:r>
              <a:rPr lang="en-US" sz="2400" b="1" smtClean="0">
                <a:solidFill>
                  <a:schemeClr val="bg1"/>
                </a:solidFill>
              </a:rPr>
              <a:t> the non-covered pension</a:t>
            </a:r>
          </a:p>
          <a:p>
            <a:pPr eaLnBrk="1" hangingPunct="1">
              <a:lnSpc>
                <a:spcPct val="80000"/>
              </a:lnSpc>
              <a:buFontTx/>
              <a:buNone/>
              <a:defRPr/>
            </a:pPr>
            <a:r>
              <a:rPr lang="en-US" sz="2400" b="1" smtClean="0">
                <a:solidFill>
                  <a:schemeClr val="bg1"/>
                </a:solidFill>
              </a:rPr>
              <a:t>     and Social Security benefits.</a:t>
            </a:r>
          </a:p>
        </p:txBody>
      </p:sp>
      <p:pic>
        <p:nvPicPr>
          <p:cNvPr id="46083" name="Picture 4" descr="bs01997_[1]"/>
          <p:cNvPicPr>
            <a:picLocks noChangeAspect="1" noChangeArrowheads="1"/>
          </p:cNvPicPr>
          <p:nvPr/>
        </p:nvPicPr>
        <p:blipFill>
          <a:blip r:embed="rId2"/>
          <a:srcRect/>
          <a:stretch>
            <a:fillRect/>
          </a:stretch>
        </p:blipFill>
        <p:spPr bwMode="auto">
          <a:xfrm>
            <a:off x="7007225" y="4800600"/>
            <a:ext cx="1984375" cy="1884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bwMode="auto">
          <a:xfrm>
            <a:off x="457200" y="2286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solidFill>
                  <a:schemeClr val="hlink"/>
                </a:solidFill>
                <a:latin typeface="Times New Roman" pitchFamily="18" charset="0"/>
              </a:rPr>
              <a:t>The “Weighted” Formula</a:t>
            </a:r>
          </a:p>
        </p:txBody>
      </p:sp>
      <p:sp>
        <p:nvSpPr>
          <p:cNvPr id="47106" name="Rectangle 3"/>
          <p:cNvSpPr>
            <a:spLocks noGrp="1" noChangeArrowheads="1"/>
          </p:cNvSpPr>
          <p:nvPr>
            <p:ph type="body" idx="1"/>
          </p:nvPr>
        </p:nvSpPr>
        <p:spPr bwMode="auto">
          <a:xfrm>
            <a:off x="457200" y="1646238"/>
            <a:ext cx="8229600" cy="452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800" b="1" smtClean="0">
                <a:solidFill>
                  <a:schemeClr val="bg1"/>
                </a:solidFill>
              </a:rPr>
              <a:t>Social Security benefits are calculated using 35 highest years of earnings (adjusted for inflation) in your work history.   </a:t>
            </a:r>
          </a:p>
          <a:p>
            <a:pPr eaLnBrk="1" hangingPunct="1">
              <a:lnSpc>
                <a:spcPct val="80000"/>
              </a:lnSpc>
              <a:buFontTx/>
              <a:buNone/>
            </a:pPr>
            <a:endParaRPr lang="en-US" sz="2800" b="1" smtClean="0">
              <a:solidFill>
                <a:schemeClr val="bg1"/>
              </a:solidFill>
            </a:endParaRPr>
          </a:p>
          <a:p>
            <a:pPr eaLnBrk="1" hangingPunct="1">
              <a:lnSpc>
                <a:spcPct val="80000"/>
              </a:lnSpc>
            </a:pPr>
            <a:r>
              <a:rPr lang="en-US" sz="2800" b="1" smtClean="0">
                <a:solidFill>
                  <a:schemeClr val="bg1"/>
                </a:solidFill>
              </a:rPr>
              <a:t>The total is divided by 420    </a:t>
            </a:r>
          </a:p>
          <a:p>
            <a:pPr eaLnBrk="1" hangingPunct="1">
              <a:lnSpc>
                <a:spcPct val="80000"/>
              </a:lnSpc>
              <a:buFontTx/>
              <a:buNone/>
            </a:pPr>
            <a:r>
              <a:rPr lang="en-US" sz="2800" b="1" smtClean="0">
                <a:solidFill>
                  <a:schemeClr val="bg1"/>
                </a:solidFill>
              </a:rPr>
              <a:t>   (35 years x 12 months) to compute the average monthly amount</a:t>
            </a:r>
          </a:p>
          <a:p>
            <a:pPr eaLnBrk="1" hangingPunct="1">
              <a:lnSpc>
                <a:spcPct val="80000"/>
              </a:lnSpc>
              <a:buFontTx/>
              <a:buNone/>
            </a:pPr>
            <a:endParaRPr lang="en-US" sz="2800" b="1" smtClean="0">
              <a:solidFill>
                <a:schemeClr val="bg1"/>
              </a:solidFill>
            </a:endParaRPr>
          </a:p>
          <a:p>
            <a:pPr eaLnBrk="1" hangingPunct="1">
              <a:lnSpc>
                <a:spcPct val="80000"/>
              </a:lnSpc>
            </a:pPr>
            <a:r>
              <a:rPr lang="en-US" sz="2800" b="1" smtClean="0">
                <a:solidFill>
                  <a:schemeClr val="bg1"/>
                </a:solidFill>
              </a:rPr>
              <a:t>The “weighted” formula is applied to derive the full unreduced monthly Social Security payment instead of using the regular formula</a:t>
            </a:r>
            <a:endParaRPr lang="en-US" sz="2800" smtClean="0">
              <a:solidFill>
                <a:schemeClr val="bg1"/>
              </a:solidFill>
            </a:endParaRPr>
          </a:p>
          <a:p>
            <a:pPr eaLnBrk="1" hangingPunct="1">
              <a:lnSpc>
                <a:spcPct val="80000"/>
              </a:lnSpc>
            </a:pPr>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0" y="1295400"/>
            <a:ext cx="91440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en-US" sz="3200" dirty="0">
                <a:solidFill>
                  <a:schemeClr val="bg1"/>
                </a:solidFill>
                <a:cs typeface="+mn-cs"/>
              </a:rPr>
              <a:t>Over </a:t>
            </a:r>
            <a:r>
              <a:rPr lang="en-US" sz="3200" dirty="0">
                <a:solidFill>
                  <a:schemeClr val="bg1"/>
                </a:solidFill>
                <a:cs typeface="+mn-cs"/>
              </a:rPr>
              <a:t>56 </a:t>
            </a:r>
            <a:r>
              <a:rPr lang="en-US" sz="3200" dirty="0">
                <a:solidFill>
                  <a:schemeClr val="bg1"/>
                </a:solidFill>
                <a:cs typeface="+mn-cs"/>
              </a:rPr>
              <a:t>Million People</a:t>
            </a:r>
          </a:p>
        </p:txBody>
      </p:sp>
      <p:sp>
        <p:nvSpPr>
          <p:cNvPr id="210947" name="Rectangle 3"/>
          <p:cNvSpPr>
            <a:spLocks noChangeArrowheads="1"/>
          </p:cNvSpPr>
          <p:nvPr/>
        </p:nvSpPr>
        <p:spPr bwMode="auto">
          <a:xfrm>
            <a:off x="0" y="349250"/>
            <a:ext cx="9144000" cy="641350"/>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algn="ctr">
              <a:defRPr/>
            </a:pPr>
            <a:r>
              <a:rPr lang="en-US" sz="3600">
                <a:solidFill>
                  <a:schemeClr val="bg1"/>
                </a:solidFill>
                <a:cs typeface="+mn-cs"/>
              </a:rPr>
              <a:t>Who Receives Benefits from Social Security?</a:t>
            </a:r>
          </a:p>
        </p:txBody>
      </p:sp>
      <p:pic>
        <p:nvPicPr>
          <p:cNvPr id="19459" name="Picture 4" descr="Slide7PieChart"/>
          <p:cNvPicPr>
            <a:picLocks noChangeAspect="1" noChangeArrowheads="1"/>
          </p:cNvPicPr>
          <p:nvPr/>
        </p:nvPicPr>
        <p:blipFill>
          <a:blip r:embed="rId3"/>
          <a:srcRect/>
          <a:stretch>
            <a:fillRect/>
          </a:stretch>
        </p:blipFill>
        <p:spPr bwMode="auto">
          <a:xfrm>
            <a:off x="1943100" y="2400300"/>
            <a:ext cx="5143500" cy="4152900"/>
          </a:xfrm>
          <a:prstGeom prst="rect">
            <a:avLst/>
          </a:prstGeom>
          <a:noFill/>
          <a:ln w="9525">
            <a:noFill/>
            <a:miter lim="800000"/>
            <a:headEnd/>
            <a:tailEnd/>
          </a:ln>
        </p:spPr>
      </p:pic>
      <p:sp>
        <p:nvSpPr>
          <p:cNvPr id="19460" name="Text Box 5"/>
          <p:cNvSpPr txBox="1">
            <a:spLocks noChangeArrowheads="1"/>
          </p:cNvSpPr>
          <p:nvPr/>
        </p:nvSpPr>
        <p:spPr bwMode="auto">
          <a:xfrm>
            <a:off x="-228600" y="5153025"/>
            <a:ext cx="2590800" cy="1190625"/>
          </a:xfrm>
          <a:prstGeom prst="rect">
            <a:avLst/>
          </a:prstGeom>
          <a:noFill/>
          <a:ln w="9525">
            <a:noFill/>
            <a:miter lim="800000"/>
            <a:headEnd/>
            <a:tailEnd/>
          </a:ln>
        </p:spPr>
        <p:txBody>
          <a:bodyPr>
            <a:spAutoFit/>
          </a:bodyPr>
          <a:lstStyle/>
          <a:p>
            <a:pPr algn="ctr"/>
            <a:r>
              <a:rPr lang="en-US" sz="1800">
                <a:solidFill>
                  <a:schemeClr val="bg1"/>
                </a:solidFill>
              </a:rPr>
              <a:t>36.4 million</a:t>
            </a:r>
          </a:p>
          <a:p>
            <a:pPr algn="ctr"/>
            <a:r>
              <a:rPr lang="en-US" sz="1800">
                <a:solidFill>
                  <a:schemeClr val="bg1"/>
                </a:solidFill>
              </a:rPr>
              <a:t>Retired Workers</a:t>
            </a:r>
          </a:p>
          <a:p>
            <a:pPr algn="ctr"/>
            <a:r>
              <a:rPr lang="en-US" sz="1800">
                <a:solidFill>
                  <a:schemeClr val="bg1"/>
                </a:solidFill>
              </a:rPr>
              <a:t>2.9 million</a:t>
            </a:r>
          </a:p>
          <a:p>
            <a:pPr algn="ctr"/>
            <a:r>
              <a:rPr lang="en-US" sz="1800">
                <a:solidFill>
                  <a:schemeClr val="bg1"/>
                </a:solidFill>
              </a:rPr>
              <a:t>Dependents</a:t>
            </a:r>
          </a:p>
        </p:txBody>
      </p:sp>
      <p:sp>
        <p:nvSpPr>
          <p:cNvPr id="19461" name="Text Box 6"/>
          <p:cNvSpPr txBox="1">
            <a:spLocks noChangeArrowheads="1"/>
          </p:cNvSpPr>
          <p:nvPr/>
        </p:nvSpPr>
        <p:spPr bwMode="auto">
          <a:xfrm>
            <a:off x="304800" y="2362200"/>
            <a:ext cx="2590800" cy="915988"/>
          </a:xfrm>
          <a:prstGeom prst="rect">
            <a:avLst/>
          </a:prstGeom>
          <a:noFill/>
          <a:ln w="9525">
            <a:noFill/>
            <a:miter lim="800000"/>
            <a:headEnd/>
            <a:tailEnd/>
          </a:ln>
        </p:spPr>
        <p:txBody>
          <a:bodyPr>
            <a:spAutoFit/>
          </a:bodyPr>
          <a:lstStyle/>
          <a:p>
            <a:pPr algn="ctr"/>
            <a:r>
              <a:rPr lang="en-US" sz="1800">
                <a:solidFill>
                  <a:schemeClr val="bg1"/>
                </a:solidFill>
              </a:rPr>
              <a:t>8.4 million Disabled</a:t>
            </a:r>
          </a:p>
          <a:p>
            <a:pPr algn="ctr"/>
            <a:r>
              <a:rPr lang="en-US" sz="1800">
                <a:solidFill>
                  <a:schemeClr val="bg1"/>
                </a:solidFill>
              </a:rPr>
              <a:t>Workers, 2.1 million</a:t>
            </a:r>
          </a:p>
          <a:p>
            <a:pPr algn="ctr"/>
            <a:r>
              <a:rPr lang="en-US" sz="1800">
                <a:solidFill>
                  <a:schemeClr val="bg1"/>
                </a:solidFill>
              </a:rPr>
              <a:t>Dependents</a:t>
            </a:r>
          </a:p>
        </p:txBody>
      </p:sp>
      <p:sp>
        <p:nvSpPr>
          <p:cNvPr id="19462" name="Text Box 7"/>
          <p:cNvSpPr txBox="1">
            <a:spLocks noChangeArrowheads="1"/>
          </p:cNvSpPr>
          <p:nvPr/>
        </p:nvSpPr>
        <p:spPr bwMode="auto">
          <a:xfrm>
            <a:off x="6553200" y="2209800"/>
            <a:ext cx="2590800" cy="641350"/>
          </a:xfrm>
          <a:prstGeom prst="rect">
            <a:avLst/>
          </a:prstGeom>
          <a:noFill/>
          <a:ln w="9525">
            <a:noFill/>
            <a:miter lim="800000"/>
            <a:headEnd/>
            <a:tailEnd/>
          </a:ln>
        </p:spPr>
        <p:txBody>
          <a:bodyPr>
            <a:spAutoFit/>
          </a:bodyPr>
          <a:lstStyle/>
          <a:p>
            <a:pPr algn="ctr"/>
            <a:r>
              <a:rPr lang="en-US" sz="1800">
                <a:solidFill>
                  <a:schemeClr val="bg1"/>
                </a:solidFill>
              </a:rPr>
              <a:t>4.3 million</a:t>
            </a:r>
          </a:p>
          <a:p>
            <a:pPr algn="ctr"/>
            <a:r>
              <a:rPr lang="en-US" sz="1800">
                <a:solidFill>
                  <a:schemeClr val="bg1"/>
                </a:solidFill>
              </a:rPr>
              <a:t>Widows/ Widowers</a:t>
            </a:r>
          </a:p>
        </p:txBody>
      </p:sp>
      <p:sp>
        <p:nvSpPr>
          <p:cNvPr id="19463" name="Text Box 8"/>
          <p:cNvSpPr txBox="1">
            <a:spLocks noChangeArrowheads="1"/>
          </p:cNvSpPr>
          <p:nvPr/>
        </p:nvSpPr>
        <p:spPr bwMode="auto">
          <a:xfrm>
            <a:off x="7239000" y="3962400"/>
            <a:ext cx="1905000" cy="641350"/>
          </a:xfrm>
          <a:prstGeom prst="rect">
            <a:avLst/>
          </a:prstGeom>
          <a:noFill/>
          <a:ln w="9525">
            <a:noFill/>
            <a:miter lim="800000"/>
            <a:headEnd/>
            <a:tailEnd/>
          </a:ln>
        </p:spPr>
        <p:txBody>
          <a:bodyPr>
            <a:spAutoFit/>
          </a:bodyPr>
          <a:lstStyle/>
          <a:p>
            <a:pPr algn="ctr"/>
            <a:r>
              <a:rPr lang="en-US" sz="1800">
                <a:solidFill>
                  <a:schemeClr val="bg1"/>
                </a:solidFill>
              </a:rPr>
              <a:t>1.9 million</a:t>
            </a:r>
          </a:p>
          <a:p>
            <a:pPr algn="ctr"/>
            <a:r>
              <a:rPr lang="en-US" sz="1800">
                <a:solidFill>
                  <a:schemeClr val="bg1"/>
                </a:solidFill>
              </a:rPr>
              <a:t>Children</a:t>
            </a:r>
          </a:p>
        </p:txBody>
      </p:sp>
      <p:sp>
        <p:nvSpPr>
          <p:cNvPr id="210953" name="Line 9"/>
          <p:cNvSpPr>
            <a:spLocks noChangeShapeType="1"/>
          </p:cNvSpPr>
          <p:nvPr/>
        </p:nvSpPr>
        <p:spPr bwMode="auto">
          <a:xfrm>
            <a:off x="2743200" y="2895600"/>
            <a:ext cx="2057400" cy="76200"/>
          </a:xfrm>
          <a:prstGeom prst="line">
            <a:avLst/>
          </a:prstGeom>
          <a:noFill/>
          <a:ln w="38100">
            <a:solidFill>
              <a:schemeClr val="tx1"/>
            </a:solidFill>
            <a:round/>
            <a:headEnd/>
            <a:tailEnd type="triangle" w="med" len="med"/>
          </a:ln>
          <a:effectLst>
            <a:outerShdw dist="35921" dir="13500000" algn="ctr" rotWithShape="0">
              <a:schemeClr val="tx1">
                <a:alpha val="50000"/>
              </a:schemeClr>
            </a:outerShdw>
          </a:effectLst>
        </p:spPr>
        <p:txBody>
          <a:bodyPr/>
          <a:lstStyle/>
          <a:p>
            <a:pPr>
              <a:spcBef>
                <a:spcPct val="20000"/>
              </a:spcBef>
              <a:defRPr/>
            </a:pPr>
            <a:endParaRPr lang="en-US">
              <a:cs typeface="+mn-cs"/>
            </a:endParaRPr>
          </a:p>
        </p:txBody>
      </p:sp>
      <p:sp>
        <p:nvSpPr>
          <p:cNvPr id="210954" name="Line 10"/>
          <p:cNvSpPr>
            <a:spLocks noChangeShapeType="1"/>
          </p:cNvSpPr>
          <p:nvPr/>
        </p:nvSpPr>
        <p:spPr bwMode="auto">
          <a:xfrm flipH="1">
            <a:off x="6400800" y="2819400"/>
            <a:ext cx="457200" cy="533400"/>
          </a:xfrm>
          <a:prstGeom prst="line">
            <a:avLst/>
          </a:prstGeom>
          <a:noFill/>
          <a:ln w="38100">
            <a:solidFill>
              <a:schemeClr val="tx1"/>
            </a:solidFill>
            <a:round/>
            <a:headEnd/>
            <a:tailEnd type="triangle" w="med" len="med"/>
          </a:ln>
          <a:effectLst>
            <a:outerShdw dist="28398" dir="14606097" algn="ctr" rotWithShape="0">
              <a:schemeClr val="tx1">
                <a:alpha val="50000"/>
              </a:schemeClr>
            </a:outerShdw>
          </a:effectLst>
        </p:spPr>
        <p:txBody>
          <a:bodyPr/>
          <a:lstStyle/>
          <a:p>
            <a:pPr>
              <a:spcBef>
                <a:spcPct val="20000"/>
              </a:spcBef>
              <a:defRPr/>
            </a:pPr>
            <a:endParaRPr lang="en-US">
              <a:cs typeface="+mn-cs"/>
            </a:endParaRPr>
          </a:p>
        </p:txBody>
      </p:sp>
      <p:sp>
        <p:nvSpPr>
          <p:cNvPr id="210955" name="Line 11"/>
          <p:cNvSpPr>
            <a:spLocks noChangeShapeType="1"/>
          </p:cNvSpPr>
          <p:nvPr/>
        </p:nvSpPr>
        <p:spPr bwMode="auto">
          <a:xfrm flipH="1">
            <a:off x="6629400" y="4191000"/>
            <a:ext cx="914400" cy="76200"/>
          </a:xfrm>
          <a:prstGeom prst="line">
            <a:avLst/>
          </a:prstGeom>
          <a:noFill/>
          <a:ln w="38100">
            <a:solidFill>
              <a:schemeClr val="tx1"/>
            </a:solidFill>
            <a:round/>
            <a:headEnd/>
            <a:tailEnd type="triangle" w="med" len="med"/>
          </a:ln>
          <a:effectLst>
            <a:outerShdw dist="40161" dir="11906097" algn="ctr" rotWithShape="0">
              <a:schemeClr val="tx1">
                <a:alpha val="50000"/>
              </a:schemeClr>
            </a:outerShdw>
          </a:effectLst>
        </p:spPr>
        <p:txBody>
          <a:bodyPr/>
          <a:lstStyle/>
          <a:p>
            <a:pPr>
              <a:spcBef>
                <a:spcPct val="20000"/>
              </a:spcBef>
              <a:defRPr/>
            </a:pPr>
            <a:endParaRPr lang="en-US">
              <a:cs typeface="+mn-cs"/>
            </a:endParaRPr>
          </a:p>
        </p:txBody>
      </p:sp>
      <p:sp>
        <p:nvSpPr>
          <p:cNvPr id="210956" name="Line 12"/>
          <p:cNvSpPr>
            <a:spLocks noChangeShapeType="1"/>
          </p:cNvSpPr>
          <p:nvPr/>
        </p:nvSpPr>
        <p:spPr bwMode="auto">
          <a:xfrm>
            <a:off x="3124200" y="4495800"/>
            <a:ext cx="1447800" cy="1143000"/>
          </a:xfrm>
          <a:prstGeom prst="line">
            <a:avLst/>
          </a:prstGeom>
          <a:noFill/>
          <a:ln w="9525">
            <a:noFill/>
            <a:round/>
            <a:headEnd/>
            <a:tailEnd type="triangle" w="med" len="med"/>
          </a:ln>
          <a:effectLst>
            <a:outerShdw dist="28398" dir="12393903" algn="ctr" rotWithShape="0">
              <a:schemeClr val="tx1">
                <a:alpha val="50000"/>
              </a:schemeClr>
            </a:outerShdw>
          </a:effectLst>
        </p:spPr>
        <p:txBody>
          <a:bodyPr>
            <a:spAutoFit/>
          </a:bodyPr>
          <a:lstStyle/>
          <a:p>
            <a:pPr>
              <a:spcBef>
                <a:spcPct val="20000"/>
              </a:spcBef>
              <a:defRPr/>
            </a:pPr>
            <a:endParaRPr lang="en-US">
              <a:cs typeface="+mn-cs"/>
            </a:endParaRPr>
          </a:p>
        </p:txBody>
      </p:sp>
      <p:sp>
        <p:nvSpPr>
          <p:cNvPr id="210957" name="Line 13"/>
          <p:cNvSpPr>
            <a:spLocks noChangeShapeType="1"/>
          </p:cNvSpPr>
          <p:nvPr/>
        </p:nvSpPr>
        <p:spPr bwMode="auto">
          <a:xfrm>
            <a:off x="3124200" y="4876800"/>
            <a:ext cx="1371600" cy="381000"/>
          </a:xfrm>
          <a:prstGeom prst="line">
            <a:avLst/>
          </a:prstGeom>
          <a:noFill/>
          <a:ln w="9525">
            <a:noFill/>
            <a:round/>
            <a:headEnd/>
            <a:tailEnd type="triangle" w="med" len="med"/>
          </a:ln>
          <a:effectLst>
            <a:outerShdw dist="28398" dir="12393903" algn="ctr" rotWithShape="0">
              <a:schemeClr val="tx1">
                <a:alpha val="50000"/>
              </a:schemeClr>
            </a:outerShdw>
          </a:effectLst>
        </p:spPr>
        <p:txBody>
          <a:bodyPr>
            <a:spAutoFit/>
          </a:bodyPr>
          <a:lstStyle/>
          <a:p>
            <a:pPr>
              <a:spcBef>
                <a:spcPct val="20000"/>
              </a:spcBef>
              <a:defRPr/>
            </a:pPr>
            <a:endParaRPr lang="en-US">
              <a:cs typeface="+mn-cs"/>
            </a:endParaRPr>
          </a:p>
        </p:txBody>
      </p:sp>
      <p:sp>
        <p:nvSpPr>
          <p:cNvPr id="210958" name="Text Box 14"/>
          <p:cNvSpPr txBox="1">
            <a:spLocks noChangeArrowheads="1"/>
          </p:cNvSpPr>
          <p:nvPr/>
        </p:nvSpPr>
        <p:spPr bwMode="auto">
          <a:xfrm>
            <a:off x="7620000" y="6096000"/>
            <a:ext cx="914400" cy="274638"/>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a:spcBef>
                <a:spcPct val="50000"/>
              </a:spcBef>
              <a:defRPr/>
            </a:pPr>
            <a:r>
              <a:rPr lang="en-US" sz="1200" b="0" dirty="0">
                <a:solidFill>
                  <a:schemeClr val="bg1"/>
                </a:solidFill>
                <a:cs typeface="+mn-cs"/>
              </a:rPr>
              <a:t>10/2012</a:t>
            </a:r>
            <a:endParaRPr lang="en-US" sz="1200" b="0" dirty="0">
              <a:solidFill>
                <a:schemeClr val="bg1"/>
              </a:solidFill>
              <a:cs typeface="+mn-cs"/>
            </a:endParaRPr>
          </a:p>
        </p:txBody>
      </p:sp>
      <p:sp>
        <p:nvSpPr>
          <p:cNvPr id="210960" name="Line 16"/>
          <p:cNvSpPr>
            <a:spLocks noChangeShapeType="1"/>
          </p:cNvSpPr>
          <p:nvPr/>
        </p:nvSpPr>
        <p:spPr bwMode="auto">
          <a:xfrm flipV="1">
            <a:off x="1676400" y="5181600"/>
            <a:ext cx="2057400" cy="762000"/>
          </a:xfrm>
          <a:prstGeom prst="line">
            <a:avLst/>
          </a:prstGeom>
          <a:noFill/>
          <a:ln w="38100">
            <a:solidFill>
              <a:schemeClr val="tx1"/>
            </a:solidFill>
            <a:round/>
            <a:headEnd/>
            <a:tailEnd type="triangle" w="med" len="med"/>
          </a:ln>
          <a:effectLst>
            <a:outerShdw dist="35921" dir="13500000" algn="ctr" rotWithShape="0">
              <a:schemeClr val="tx1">
                <a:alpha val="50000"/>
              </a:schemeClr>
            </a:outerShdw>
          </a:effectLst>
        </p:spPr>
        <p:txBody>
          <a:bodyPr/>
          <a:lstStyle/>
          <a:p>
            <a:pPr>
              <a:spcBef>
                <a:spcPct val="20000"/>
              </a:spcBef>
              <a:defRPr/>
            </a:pPr>
            <a:endParaRPr lang="en-US">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bwMode="auto">
          <a:xfrm>
            <a:off x="4572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smtClean="0">
                <a:solidFill>
                  <a:schemeClr val="hlink"/>
                </a:solidFill>
                <a:latin typeface="Times New Roman" pitchFamily="18" charset="0"/>
              </a:rPr>
              <a:t>The “Weighted” Formula </a:t>
            </a:r>
            <a:br>
              <a:rPr lang="en-US" sz="4000" b="1" smtClean="0">
                <a:solidFill>
                  <a:schemeClr val="hlink"/>
                </a:solidFill>
                <a:latin typeface="Times New Roman" pitchFamily="18" charset="0"/>
              </a:rPr>
            </a:br>
            <a:r>
              <a:rPr lang="en-US" sz="4000" b="1" smtClean="0">
                <a:solidFill>
                  <a:schemeClr val="hlink"/>
                </a:solidFill>
                <a:latin typeface="Times New Roman" pitchFamily="18" charset="0"/>
              </a:rPr>
              <a:t>for those turning 62 in 2013</a:t>
            </a:r>
          </a:p>
        </p:txBody>
      </p:sp>
      <p:sp>
        <p:nvSpPr>
          <p:cNvPr id="294915" name="Rectangle 3"/>
          <p:cNvSpPr>
            <a:spLocks noGrp="1" noChangeArrowheads="1"/>
          </p:cNvSpPr>
          <p:nvPr>
            <p:ph type="body" idx="1"/>
          </p:nvPr>
        </p:nvSpPr>
        <p:spPr bwMode="auto">
          <a:xfrm>
            <a:off x="304800" y="2057400"/>
            <a:ext cx="8305800" cy="51816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Tx/>
              <a:buNone/>
              <a:defRPr/>
            </a:pPr>
            <a:r>
              <a:rPr lang="en-US" sz="2800" b="1" i="1" dirty="0" smtClean="0">
                <a:solidFill>
                  <a:srgbClr val="FFCC00"/>
                </a:solidFill>
                <a:latin typeface="Garamond" pitchFamily="18" charset="0"/>
              </a:rPr>
              <a:t>Standard Computation		WEP Computation</a:t>
            </a:r>
            <a:endParaRPr lang="en-US" sz="2800" b="1" i="1" dirty="0" smtClean="0">
              <a:latin typeface="Garamond" pitchFamily="18" charset="0"/>
            </a:endParaRPr>
          </a:p>
          <a:p>
            <a:pPr eaLnBrk="1" hangingPunct="1">
              <a:lnSpc>
                <a:spcPct val="90000"/>
              </a:lnSpc>
              <a:buFontTx/>
              <a:buNone/>
              <a:defRPr/>
            </a:pPr>
            <a:endParaRPr lang="en-US" sz="2800" b="1" i="1" dirty="0" smtClean="0">
              <a:solidFill>
                <a:srgbClr val="CC0000"/>
              </a:solidFill>
              <a:effectLst>
                <a:outerShdw blurRad="38100" dist="38100" dir="2700000" algn="tl">
                  <a:srgbClr val="C0C0C0"/>
                </a:outerShdw>
              </a:effectLst>
              <a:latin typeface="Garamond" pitchFamily="18" charset="0"/>
            </a:endParaRPr>
          </a:p>
          <a:p>
            <a:pPr eaLnBrk="1" hangingPunct="1">
              <a:lnSpc>
                <a:spcPct val="90000"/>
              </a:lnSpc>
              <a:buFontTx/>
              <a:buNone/>
              <a:defRPr/>
            </a:pPr>
            <a:r>
              <a:rPr lang="en-US" sz="2800" b="1" i="1" dirty="0" smtClean="0">
                <a:solidFill>
                  <a:srgbClr val="9FB2E9"/>
                </a:solidFill>
                <a:effectLst>
                  <a:outerShdw blurRad="38100" dist="38100" dir="2700000" algn="tl">
                    <a:srgbClr val="C0C0C0"/>
                  </a:outerShdw>
                </a:effectLst>
                <a:latin typeface="Garamond" pitchFamily="18" charset="0"/>
              </a:rPr>
              <a:t>90% of first $791			40% of first $791</a:t>
            </a:r>
          </a:p>
          <a:p>
            <a:pPr eaLnBrk="1" hangingPunct="1">
              <a:lnSpc>
                <a:spcPct val="90000"/>
              </a:lnSpc>
              <a:buFontTx/>
              <a:buNone/>
              <a:defRPr/>
            </a:pPr>
            <a:endParaRPr lang="en-US" sz="2800" b="1" i="1" dirty="0" smtClean="0">
              <a:solidFill>
                <a:srgbClr val="9FB2E9"/>
              </a:solidFill>
              <a:effectLst>
                <a:outerShdw blurRad="38100" dist="38100" dir="2700000" algn="tl">
                  <a:srgbClr val="C0C0C0"/>
                </a:outerShdw>
              </a:effectLst>
              <a:latin typeface="Garamond" pitchFamily="18" charset="0"/>
            </a:endParaRPr>
          </a:p>
          <a:p>
            <a:pPr eaLnBrk="1" hangingPunct="1">
              <a:lnSpc>
                <a:spcPct val="90000"/>
              </a:lnSpc>
              <a:buFontTx/>
              <a:buNone/>
              <a:defRPr/>
            </a:pPr>
            <a:r>
              <a:rPr lang="en-US" sz="2800" b="1" i="1" dirty="0" smtClean="0">
                <a:solidFill>
                  <a:schemeClr val="bg1"/>
                </a:solidFill>
                <a:latin typeface="Garamond" pitchFamily="18" charset="0"/>
              </a:rPr>
              <a:t>32% of next $4,768		32% of next $4,768</a:t>
            </a:r>
          </a:p>
          <a:p>
            <a:pPr eaLnBrk="1" hangingPunct="1">
              <a:lnSpc>
                <a:spcPct val="90000"/>
              </a:lnSpc>
              <a:buFontTx/>
              <a:buNone/>
              <a:defRPr/>
            </a:pPr>
            <a:r>
              <a:rPr lang="en-US" sz="2800" b="1" i="1" dirty="0" smtClean="0">
                <a:solidFill>
                  <a:schemeClr val="bg1"/>
                </a:solidFill>
                <a:latin typeface="Garamond" pitchFamily="18" charset="0"/>
              </a:rPr>
              <a:t>	</a:t>
            </a:r>
          </a:p>
          <a:p>
            <a:pPr eaLnBrk="1" hangingPunct="1">
              <a:lnSpc>
                <a:spcPct val="90000"/>
              </a:lnSpc>
              <a:buFontTx/>
              <a:buNone/>
              <a:defRPr/>
            </a:pPr>
            <a:r>
              <a:rPr lang="en-US" sz="2800" b="1" i="1" dirty="0" smtClean="0">
                <a:solidFill>
                  <a:schemeClr val="bg1"/>
                </a:solidFill>
                <a:latin typeface="Garamond" pitchFamily="18" charset="0"/>
              </a:rPr>
              <a:t>15% of remainder			15% of remainder</a:t>
            </a:r>
            <a:endParaRPr lang="en-US" sz="2400" dirty="0" smtClean="0">
              <a:solidFill>
                <a:schemeClr val="bg1"/>
              </a:solidFill>
              <a:latin typeface="Garamond" pitchFamily="18" charset="0"/>
            </a:endParaRPr>
          </a:p>
          <a:p>
            <a:pPr eaLnBrk="1" hangingPunct="1">
              <a:lnSpc>
                <a:spcPct val="90000"/>
              </a:lnSpc>
              <a:buFontTx/>
              <a:buNone/>
              <a:defRPr/>
            </a:pPr>
            <a:endParaRPr lang="en-US" b="1" dirty="0" smtClean="0">
              <a:solidFill>
                <a:schemeClr val="bg1"/>
              </a:solidFill>
            </a:endParaRPr>
          </a:p>
          <a:p>
            <a:pPr eaLnBrk="1" hangingPunct="1">
              <a:lnSpc>
                <a:spcPct val="90000"/>
              </a:lnSpc>
              <a:buFontTx/>
              <a:buNone/>
              <a:defRPr/>
            </a:pPr>
            <a:endParaRPr lang="en-US" b="1" dirty="0" smtClean="0">
              <a:solidFill>
                <a:schemeClr val="bg1"/>
              </a:solidFill>
            </a:endParaRPr>
          </a:p>
          <a:p>
            <a:pPr algn="ctr" eaLnBrk="1" hangingPunct="1">
              <a:lnSpc>
                <a:spcPct val="90000"/>
              </a:lnSpc>
              <a:buFontTx/>
              <a:buNone/>
              <a:defRPr/>
            </a:pPr>
            <a:r>
              <a:rPr lang="en-US" sz="2400" b="1" dirty="0" smtClean="0">
                <a:solidFill>
                  <a:schemeClr val="hlink"/>
                </a:solidFill>
              </a:rPr>
              <a:t>Maximum Difference is 50% of $791= $395.50</a:t>
            </a:r>
          </a:p>
        </p:txBody>
      </p:sp>
      <p:sp>
        <p:nvSpPr>
          <p:cNvPr id="48131" name="Text Box 4"/>
          <p:cNvSpPr txBox="1">
            <a:spLocks noChangeArrowheads="1"/>
          </p:cNvSpPr>
          <p:nvPr/>
        </p:nvSpPr>
        <p:spPr bwMode="auto">
          <a:xfrm>
            <a:off x="1600200" y="1524000"/>
            <a:ext cx="6019800" cy="515938"/>
          </a:xfrm>
          <a:prstGeom prst="rect">
            <a:avLst/>
          </a:prstGeom>
          <a:noFill/>
          <a:ln w="28575" algn="ctr">
            <a:noFill/>
            <a:miter lim="800000"/>
            <a:headEnd/>
            <a:tailEnd/>
          </a:ln>
        </p:spPr>
        <p:txBody>
          <a:bodyPr lIns="90488" tIns="44450" rIns="90488" bIns="44450">
            <a:spAutoFit/>
          </a:bodyPr>
          <a:lstStyle/>
          <a:p>
            <a:pPr marL="342900" indent="-342900">
              <a:spcBef>
                <a:spcPct val="50000"/>
              </a:spcBef>
            </a:pPr>
            <a:r>
              <a:rPr lang="en-US">
                <a:solidFill>
                  <a:schemeClr val="bg1"/>
                </a:solidFill>
              </a:rPr>
              <a:t>Using the Average Monthly Amount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bwMode="auto">
          <a:xfrm>
            <a:off x="457200" y="152400"/>
            <a:ext cx="82296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solidFill>
                  <a:schemeClr val="hlink"/>
                </a:solidFill>
                <a:latin typeface="Times New Roman" pitchFamily="18" charset="0"/>
              </a:rPr>
              <a:t>Example</a:t>
            </a:r>
          </a:p>
        </p:txBody>
      </p:sp>
      <p:sp>
        <p:nvSpPr>
          <p:cNvPr id="49154" name="Rectangle 3"/>
          <p:cNvSpPr>
            <a:spLocks noGrp="1" noChangeArrowheads="1"/>
          </p:cNvSpPr>
          <p:nvPr>
            <p:ph type="body" idx="1"/>
          </p:nvPr>
        </p:nvSpPr>
        <p:spPr bwMode="auto">
          <a:xfrm>
            <a:off x="-76200" y="1219200"/>
            <a:ext cx="9448800" cy="6096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Ø"/>
            </a:pPr>
            <a:r>
              <a:rPr lang="en-US" b="1" smtClean="0">
                <a:solidFill>
                  <a:schemeClr val="bg1"/>
                </a:solidFill>
              </a:rPr>
              <a:t> </a:t>
            </a:r>
            <a:r>
              <a:rPr lang="en-US" sz="2400" b="1" smtClean="0">
                <a:solidFill>
                  <a:schemeClr val="bg1"/>
                </a:solidFill>
              </a:rPr>
              <a:t>SSA Work History:		SSA Work History </a:t>
            </a:r>
            <a:r>
              <a:rPr lang="en-US" sz="1800" b="1" smtClean="0">
                <a:solidFill>
                  <a:schemeClr val="bg1"/>
                </a:solidFill>
              </a:rPr>
              <a:t>(Govt. Employee)</a:t>
            </a:r>
          </a:p>
          <a:p>
            <a:pPr eaLnBrk="1" hangingPunct="1">
              <a:buFontTx/>
              <a:buNone/>
            </a:pPr>
            <a:r>
              <a:rPr lang="en-US" sz="2400" b="1" smtClean="0">
                <a:solidFill>
                  <a:schemeClr val="bg1"/>
                </a:solidFill>
              </a:rPr>
              <a:t>	  20 years of $10,000 		10 years of $20,000</a:t>
            </a:r>
            <a:endParaRPr lang="en-US" sz="2000" b="1" smtClean="0">
              <a:solidFill>
                <a:schemeClr val="bg1"/>
              </a:solidFill>
            </a:endParaRPr>
          </a:p>
          <a:p>
            <a:pPr eaLnBrk="1" hangingPunct="1">
              <a:buFontTx/>
              <a:buNone/>
            </a:pPr>
            <a:r>
              <a:rPr lang="en-US" sz="2400" b="1" smtClean="0">
                <a:solidFill>
                  <a:schemeClr val="bg1"/>
                </a:solidFill>
              </a:rPr>
              <a:t>	  15 years of $0.00		25 years of $0.00</a:t>
            </a:r>
          </a:p>
          <a:p>
            <a:pPr eaLnBrk="1" hangingPunct="1">
              <a:buFontTx/>
              <a:buNone/>
            </a:pPr>
            <a:r>
              <a:rPr lang="en-US" sz="2400" b="1" smtClean="0">
                <a:solidFill>
                  <a:schemeClr val="bg1"/>
                </a:solidFill>
              </a:rPr>
              <a:t>	  35 total years = $200,000	35 years of $200,000</a:t>
            </a:r>
          </a:p>
          <a:p>
            <a:pPr eaLnBrk="1" hangingPunct="1">
              <a:buFontTx/>
              <a:buNone/>
            </a:pPr>
            <a:endParaRPr lang="en-US" sz="2400" b="1" smtClean="0">
              <a:solidFill>
                <a:schemeClr val="bg1"/>
              </a:solidFill>
            </a:endParaRPr>
          </a:p>
          <a:p>
            <a:pPr eaLnBrk="1" hangingPunct="1">
              <a:buFont typeface="Wingdings" pitchFamily="2" charset="2"/>
              <a:buChar char="Ø"/>
            </a:pPr>
            <a:r>
              <a:rPr lang="en-US" sz="2400" b="1" smtClean="0">
                <a:solidFill>
                  <a:schemeClr val="bg1"/>
                </a:solidFill>
              </a:rPr>
              <a:t>  $200,000 divided by 420 months = $476/month</a:t>
            </a:r>
          </a:p>
          <a:p>
            <a:pPr eaLnBrk="1" hangingPunct="1">
              <a:buFontTx/>
              <a:buNone/>
            </a:pPr>
            <a:endParaRPr lang="en-US" sz="2400" b="1" smtClean="0">
              <a:solidFill>
                <a:schemeClr val="bg1"/>
              </a:solidFill>
            </a:endParaRPr>
          </a:p>
          <a:p>
            <a:pPr eaLnBrk="1" hangingPunct="1">
              <a:buFont typeface="Wingdings" pitchFamily="2" charset="2"/>
              <a:buChar char="Ø"/>
            </a:pPr>
            <a:r>
              <a:rPr lang="en-US" sz="2400" b="1" smtClean="0">
                <a:solidFill>
                  <a:schemeClr val="bg1"/>
                </a:solidFill>
              </a:rPr>
              <a:t>  If age 62 in 2012: first tier of computation is 90% up to $791</a:t>
            </a:r>
          </a:p>
          <a:p>
            <a:pPr eaLnBrk="1" hangingPunct="1">
              <a:buFontTx/>
              <a:buNone/>
            </a:pPr>
            <a:r>
              <a:rPr lang="en-US" sz="2400" b="1" smtClean="0">
                <a:solidFill>
                  <a:schemeClr val="bg1"/>
                </a:solidFill>
              </a:rPr>
              <a:t>	                  90% of $476 = $428/month </a:t>
            </a:r>
            <a:r>
              <a:rPr lang="en-US" sz="1800" b="1" smtClean="0">
                <a:solidFill>
                  <a:schemeClr val="bg1"/>
                </a:solidFill>
              </a:rPr>
              <a:t>(standard computation)</a:t>
            </a:r>
          </a:p>
          <a:p>
            <a:pPr eaLnBrk="1" hangingPunct="1">
              <a:buFontTx/>
              <a:buNone/>
            </a:pPr>
            <a:r>
              <a:rPr lang="en-US" sz="2400" b="1" smtClean="0">
                <a:solidFill>
                  <a:schemeClr val="bg1"/>
                </a:solidFill>
              </a:rPr>
              <a:t>					      vs.</a:t>
            </a:r>
          </a:p>
          <a:p>
            <a:pPr eaLnBrk="1" hangingPunct="1">
              <a:buFontTx/>
              <a:buNone/>
            </a:pPr>
            <a:r>
              <a:rPr lang="en-US" sz="2400" b="1" smtClean="0">
                <a:solidFill>
                  <a:schemeClr val="bg1"/>
                </a:solidFill>
              </a:rPr>
              <a:t>                      40% of $476 = $190/month </a:t>
            </a:r>
            <a:r>
              <a:rPr lang="en-US" sz="1800" b="1" smtClean="0">
                <a:solidFill>
                  <a:schemeClr val="bg1"/>
                </a:solidFill>
              </a:rPr>
              <a:t>(with non-covered pension)</a:t>
            </a:r>
          </a:p>
          <a:p>
            <a:pPr eaLnBrk="1" hangingPunct="1">
              <a:buFontTx/>
              <a:buNone/>
            </a:pPr>
            <a:endParaRPr lang="en-US" sz="1800" b="1" i="1" smtClean="0">
              <a:solidFill>
                <a:srgbClr val="9FB2E9"/>
              </a:solidFill>
            </a:endParaRPr>
          </a:p>
          <a:p>
            <a:pPr eaLnBrk="1" hangingPunct="1">
              <a:buFontTx/>
              <a:buNone/>
            </a:pPr>
            <a:r>
              <a:rPr lang="en-US" sz="2000" b="1" i="1" smtClean="0">
                <a:solidFill>
                  <a:srgbClr val="9FB2E9"/>
                </a:solidFill>
              </a:rPr>
              <a:t>      Note: Reduction is never more than $395.50 for those turning 62 in 2013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bwMode="auto">
          <a:xfrm>
            <a:off x="3810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smtClean="0">
                <a:solidFill>
                  <a:schemeClr val="hlink"/>
                </a:solidFill>
                <a:latin typeface="Times New Roman" pitchFamily="18" charset="0"/>
              </a:rPr>
              <a:t>Exceptions to the Reduction </a:t>
            </a:r>
            <a:br>
              <a:rPr lang="en-US" sz="4000" b="1" smtClean="0">
                <a:solidFill>
                  <a:schemeClr val="hlink"/>
                </a:solidFill>
                <a:latin typeface="Times New Roman" pitchFamily="18" charset="0"/>
              </a:rPr>
            </a:br>
            <a:r>
              <a:rPr lang="en-US" sz="4000" b="1" smtClean="0">
                <a:solidFill>
                  <a:schemeClr val="hlink"/>
                </a:solidFill>
                <a:latin typeface="Times New Roman" pitchFamily="18" charset="0"/>
              </a:rPr>
              <a:t> of the“Weighted” Formula</a:t>
            </a:r>
          </a:p>
        </p:txBody>
      </p:sp>
      <p:sp>
        <p:nvSpPr>
          <p:cNvPr id="50178" name="Rectangle 3"/>
          <p:cNvSpPr>
            <a:spLocks noGrp="1" noChangeArrowheads="1"/>
          </p:cNvSpPr>
          <p:nvPr>
            <p:ph type="body" idx="1"/>
          </p:nvPr>
        </p:nvSpPr>
        <p:spPr bwMode="auto">
          <a:xfrm>
            <a:off x="0" y="1447800"/>
            <a:ext cx="9144000" cy="5181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solidFill>
                  <a:schemeClr val="bg1"/>
                </a:solidFill>
              </a:rPr>
              <a:t>Federal worker first hired after December 1</a:t>
            </a:r>
            <a:r>
              <a:rPr lang="en-US" sz="2400" baseline="30000" smtClean="0">
                <a:solidFill>
                  <a:schemeClr val="bg1"/>
                </a:solidFill>
              </a:rPr>
              <a:t>st</a:t>
            </a:r>
            <a:r>
              <a:rPr lang="en-US" sz="2400" smtClean="0">
                <a:solidFill>
                  <a:schemeClr val="bg1"/>
                </a:solidFill>
              </a:rPr>
              <a:t>, 1983  -OR- </a:t>
            </a:r>
          </a:p>
          <a:p>
            <a:pPr eaLnBrk="1" hangingPunct="1">
              <a:buFontTx/>
              <a:buNone/>
            </a:pPr>
            <a:endParaRPr lang="en-US" sz="2400" smtClean="0">
              <a:solidFill>
                <a:schemeClr val="bg1"/>
              </a:solidFill>
            </a:endParaRPr>
          </a:p>
          <a:p>
            <a:pPr eaLnBrk="1" hangingPunct="1"/>
            <a:r>
              <a:rPr lang="en-US" sz="2400" smtClean="0">
                <a:solidFill>
                  <a:schemeClr val="bg1"/>
                </a:solidFill>
              </a:rPr>
              <a:t>Employed by a nonprofit organization exempt from Social Security on December 1</a:t>
            </a:r>
            <a:r>
              <a:rPr lang="en-US" sz="2400" baseline="30000" smtClean="0">
                <a:solidFill>
                  <a:schemeClr val="bg1"/>
                </a:solidFill>
              </a:rPr>
              <a:t>st</a:t>
            </a:r>
            <a:r>
              <a:rPr lang="en-US" sz="2400" smtClean="0">
                <a:solidFill>
                  <a:schemeClr val="bg1"/>
                </a:solidFill>
              </a:rPr>
              <a:t>, 1983  -OR-</a:t>
            </a:r>
          </a:p>
          <a:p>
            <a:pPr eaLnBrk="1" hangingPunct="1">
              <a:buFontTx/>
              <a:buNone/>
            </a:pPr>
            <a:endParaRPr lang="en-US" sz="2400" smtClean="0">
              <a:solidFill>
                <a:schemeClr val="bg1"/>
              </a:solidFill>
            </a:endParaRPr>
          </a:p>
          <a:p>
            <a:pPr eaLnBrk="1" hangingPunct="1"/>
            <a:r>
              <a:rPr lang="en-US" sz="2400" smtClean="0">
                <a:solidFill>
                  <a:schemeClr val="bg1"/>
                </a:solidFill>
              </a:rPr>
              <a:t>Your only pension is based on railroad employment   -OR-</a:t>
            </a:r>
          </a:p>
          <a:p>
            <a:pPr eaLnBrk="1" hangingPunct="1">
              <a:buFontTx/>
              <a:buNone/>
            </a:pPr>
            <a:endParaRPr lang="en-US" sz="2400" smtClean="0">
              <a:solidFill>
                <a:schemeClr val="bg1"/>
              </a:solidFill>
            </a:endParaRPr>
          </a:p>
          <a:p>
            <a:pPr eaLnBrk="1" hangingPunct="1"/>
            <a:r>
              <a:rPr lang="en-US" sz="2400" smtClean="0">
                <a:solidFill>
                  <a:schemeClr val="bg1"/>
                </a:solidFill>
              </a:rPr>
              <a:t>Your only work where you did not pay Social Security was before 1957  -OR-</a:t>
            </a:r>
          </a:p>
          <a:p>
            <a:pPr eaLnBrk="1" hangingPunct="1">
              <a:buFontTx/>
              <a:buNone/>
            </a:pPr>
            <a:endParaRPr lang="en-US" sz="2400" smtClean="0">
              <a:solidFill>
                <a:schemeClr val="bg1"/>
              </a:solidFill>
            </a:endParaRPr>
          </a:p>
          <a:p>
            <a:pPr eaLnBrk="1" hangingPunct="1"/>
            <a:r>
              <a:rPr lang="en-US" sz="2400" smtClean="0">
                <a:solidFill>
                  <a:schemeClr val="bg1"/>
                </a:solidFill>
              </a:rPr>
              <a:t>You have earned 30 or more “substantial” years of Social Security earnings</a:t>
            </a:r>
            <a:r>
              <a:rPr lang="en-US" smtClean="0">
                <a:solidFill>
                  <a:schemeClr val="bg1"/>
                </a:solidFill>
              </a:rPr>
              <a:t> </a:t>
            </a:r>
            <a:r>
              <a:rPr lang="en-US" sz="2000" b="1" smtClean="0">
                <a:solidFill>
                  <a:schemeClr val="bg1"/>
                </a:solidFill>
              </a:rPr>
              <a:t>(see next chart)</a:t>
            </a:r>
          </a:p>
          <a:p>
            <a:pPr eaLnBrk="1" hangingPunct="1"/>
            <a:endParaRPr lang="en-US" sz="2000" smtClean="0">
              <a:solidFill>
                <a:schemeClr val="bg1"/>
              </a:solidFill>
            </a:endParaRP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bwMode="auto">
          <a:xfrm>
            <a:off x="457200" y="-76200"/>
            <a:ext cx="82296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3600" smtClean="0">
                <a:solidFill>
                  <a:schemeClr val="bg1"/>
                </a:solidFill>
                <a:effectLst>
                  <a:outerShdw blurRad="38100" dist="38100" dir="2700000" algn="tl">
                    <a:srgbClr val="C0C0C0"/>
                  </a:outerShdw>
                </a:effectLst>
                <a:latin typeface="Times New Roman" pitchFamily="18" charset="0"/>
              </a:rPr>
              <a:t>Substantial Years </a:t>
            </a:r>
            <a:br>
              <a:rPr lang="en-US" sz="3600" smtClean="0">
                <a:solidFill>
                  <a:schemeClr val="bg1"/>
                </a:solidFill>
                <a:effectLst>
                  <a:outerShdw blurRad="38100" dist="38100" dir="2700000" algn="tl">
                    <a:srgbClr val="C0C0C0"/>
                  </a:outerShdw>
                </a:effectLst>
                <a:latin typeface="Times New Roman" pitchFamily="18" charset="0"/>
              </a:rPr>
            </a:br>
            <a:r>
              <a:rPr lang="en-US" sz="3600" smtClean="0">
                <a:solidFill>
                  <a:schemeClr val="bg1"/>
                </a:solidFill>
                <a:effectLst>
                  <a:outerShdw blurRad="38100" dist="38100" dir="2700000" algn="tl">
                    <a:srgbClr val="C0C0C0"/>
                  </a:outerShdw>
                </a:effectLst>
                <a:latin typeface="Times New Roman" pitchFamily="18" charset="0"/>
              </a:rPr>
              <a:t>of Work Covered Under Social Security</a:t>
            </a:r>
          </a:p>
        </p:txBody>
      </p:sp>
      <p:sp>
        <p:nvSpPr>
          <p:cNvPr id="51202" name="Rectangle 3"/>
          <p:cNvSpPr>
            <a:spLocks noGrp="1" noChangeArrowheads="1"/>
          </p:cNvSpPr>
          <p:nvPr>
            <p:ph type="body" idx="1"/>
          </p:nvPr>
        </p:nvSpPr>
        <p:spPr bwMode="auto">
          <a:xfrm>
            <a:off x="0" y="1689100"/>
            <a:ext cx="2362200" cy="2484438"/>
          </a:xfrm>
          <a:noFill/>
          <a:ln>
            <a:miter lim="800000"/>
            <a:headEnd/>
            <a:tailEnd/>
          </a:ln>
        </p:spPr>
        <p:txBody>
          <a:bodyPr vert="horz" wrap="square" lIns="91440" tIns="45720" rIns="91440" bIns="45720" numCol="1" anchor="t" anchorCtr="0" compatLnSpc="1">
            <a:prstTxWarp prst="textNoShape">
              <a:avLst/>
            </a:prstTxWarp>
          </a:bodyPr>
          <a:lstStyle/>
          <a:p>
            <a:pPr marL="381000" indent="-381000" eaLnBrk="1" hangingPunct="1">
              <a:lnSpc>
                <a:spcPct val="80000"/>
              </a:lnSpc>
              <a:buFontTx/>
              <a:buNone/>
            </a:pPr>
            <a:r>
              <a:rPr lang="en-US" sz="1600" smtClean="0">
                <a:solidFill>
                  <a:schemeClr val="bg1"/>
                </a:solidFill>
              </a:rPr>
              <a:t>1937-50   $ 900 </a:t>
            </a:r>
          </a:p>
          <a:p>
            <a:pPr marL="381000" indent="-381000" eaLnBrk="1" hangingPunct="1">
              <a:lnSpc>
                <a:spcPct val="80000"/>
              </a:lnSpc>
              <a:buFontTx/>
              <a:buNone/>
            </a:pPr>
            <a:r>
              <a:rPr lang="en-US" sz="1600" smtClean="0">
                <a:solidFill>
                  <a:schemeClr val="bg1"/>
                </a:solidFill>
              </a:rPr>
              <a:t>1951-54   $ 900</a:t>
            </a:r>
          </a:p>
          <a:p>
            <a:pPr marL="381000" indent="-381000" eaLnBrk="1" hangingPunct="1">
              <a:lnSpc>
                <a:spcPct val="80000"/>
              </a:lnSpc>
              <a:buFontTx/>
              <a:buNone/>
            </a:pPr>
            <a:r>
              <a:rPr lang="en-US" sz="1600" smtClean="0">
                <a:solidFill>
                  <a:schemeClr val="bg1"/>
                </a:solidFill>
              </a:rPr>
              <a:t>1955-58   $1,050 </a:t>
            </a:r>
          </a:p>
          <a:p>
            <a:pPr marL="381000" indent="-381000" eaLnBrk="1" hangingPunct="1">
              <a:lnSpc>
                <a:spcPct val="80000"/>
              </a:lnSpc>
              <a:buFontTx/>
              <a:buNone/>
            </a:pPr>
            <a:r>
              <a:rPr lang="en-US" sz="1600" smtClean="0">
                <a:solidFill>
                  <a:schemeClr val="bg1"/>
                </a:solidFill>
              </a:rPr>
              <a:t>1959-65   $1,200 </a:t>
            </a:r>
          </a:p>
          <a:p>
            <a:pPr marL="381000" indent="-381000" eaLnBrk="1" hangingPunct="1">
              <a:lnSpc>
                <a:spcPct val="80000"/>
              </a:lnSpc>
              <a:buFontTx/>
              <a:buNone/>
            </a:pPr>
            <a:r>
              <a:rPr lang="en-US" sz="1600" smtClean="0">
                <a:solidFill>
                  <a:schemeClr val="bg1"/>
                </a:solidFill>
              </a:rPr>
              <a:t>1966-67   $1,650 </a:t>
            </a:r>
          </a:p>
          <a:p>
            <a:pPr marL="381000" indent="-381000" eaLnBrk="1" hangingPunct="1">
              <a:lnSpc>
                <a:spcPct val="80000"/>
              </a:lnSpc>
              <a:buFontTx/>
              <a:buNone/>
            </a:pPr>
            <a:r>
              <a:rPr lang="en-US" sz="1600" smtClean="0">
                <a:solidFill>
                  <a:schemeClr val="bg1"/>
                </a:solidFill>
              </a:rPr>
              <a:t>1968-71   $1,950 </a:t>
            </a:r>
          </a:p>
          <a:p>
            <a:pPr marL="381000" indent="-381000" eaLnBrk="1" hangingPunct="1">
              <a:lnSpc>
                <a:spcPct val="80000"/>
              </a:lnSpc>
              <a:buFontTx/>
              <a:buNone/>
            </a:pPr>
            <a:r>
              <a:rPr lang="en-US" sz="1600" smtClean="0">
                <a:solidFill>
                  <a:schemeClr val="bg1"/>
                </a:solidFill>
              </a:rPr>
              <a:t>1972        $2,250 </a:t>
            </a:r>
          </a:p>
          <a:p>
            <a:pPr marL="381000" indent="-381000" eaLnBrk="1" hangingPunct="1">
              <a:lnSpc>
                <a:spcPct val="80000"/>
              </a:lnSpc>
              <a:buFontTx/>
              <a:buNone/>
            </a:pPr>
            <a:r>
              <a:rPr lang="en-US" sz="1600" smtClean="0">
                <a:solidFill>
                  <a:schemeClr val="bg1"/>
                </a:solidFill>
              </a:rPr>
              <a:t>1973        $2,700 </a:t>
            </a:r>
          </a:p>
          <a:p>
            <a:pPr marL="381000" indent="-381000" eaLnBrk="1" hangingPunct="1">
              <a:lnSpc>
                <a:spcPct val="80000"/>
              </a:lnSpc>
              <a:buFontTx/>
              <a:buAutoNum type="arabicPlain" startAt="1974"/>
            </a:pPr>
            <a:r>
              <a:rPr lang="en-US" sz="1600" smtClean="0">
                <a:solidFill>
                  <a:schemeClr val="bg1"/>
                </a:solidFill>
              </a:rPr>
              <a:t>        $3,300 </a:t>
            </a:r>
          </a:p>
        </p:txBody>
      </p:sp>
      <p:sp>
        <p:nvSpPr>
          <p:cNvPr id="51203" name="Text Box 4"/>
          <p:cNvSpPr txBox="1">
            <a:spLocks noChangeArrowheads="1"/>
          </p:cNvSpPr>
          <p:nvPr/>
        </p:nvSpPr>
        <p:spPr bwMode="auto">
          <a:xfrm>
            <a:off x="1828800" y="1714500"/>
            <a:ext cx="1905000" cy="1506538"/>
          </a:xfrm>
          <a:prstGeom prst="rect">
            <a:avLst/>
          </a:prstGeom>
          <a:noFill/>
          <a:ln w="28575" algn="ctr">
            <a:noFill/>
            <a:miter lim="800000"/>
            <a:headEnd/>
            <a:tailEnd/>
          </a:ln>
        </p:spPr>
        <p:txBody>
          <a:bodyPr lIns="90488" tIns="44450" rIns="90488" bIns="44450">
            <a:spAutoFit/>
          </a:bodyPr>
          <a:lstStyle/>
          <a:p>
            <a:pPr marL="342900" indent="-342900">
              <a:lnSpc>
                <a:spcPct val="80000"/>
              </a:lnSpc>
              <a:spcBef>
                <a:spcPct val="20000"/>
              </a:spcBef>
            </a:pPr>
            <a:r>
              <a:rPr lang="en-US" sz="1600" b="0">
                <a:solidFill>
                  <a:schemeClr val="bg1"/>
                </a:solidFill>
                <a:latin typeface="Arial" charset="0"/>
              </a:rPr>
              <a:t>1987   $8,175</a:t>
            </a:r>
          </a:p>
          <a:p>
            <a:pPr marL="342900" indent="-342900">
              <a:lnSpc>
                <a:spcPct val="80000"/>
              </a:lnSpc>
              <a:spcBef>
                <a:spcPct val="20000"/>
              </a:spcBef>
            </a:pPr>
            <a:r>
              <a:rPr lang="en-US" sz="1600" b="0">
                <a:solidFill>
                  <a:schemeClr val="bg1"/>
                </a:solidFill>
                <a:latin typeface="Arial" charset="0"/>
              </a:rPr>
              <a:t>1988   $8,400 </a:t>
            </a:r>
          </a:p>
          <a:p>
            <a:pPr marL="342900" indent="-342900">
              <a:lnSpc>
                <a:spcPct val="80000"/>
              </a:lnSpc>
              <a:spcBef>
                <a:spcPct val="20000"/>
              </a:spcBef>
            </a:pPr>
            <a:r>
              <a:rPr lang="en-US" sz="1600" b="0">
                <a:solidFill>
                  <a:schemeClr val="bg1"/>
                </a:solidFill>
                <a:latin typeface="Arial" charset="0"/>
              </a:rPr>
              <a:t>1989   $8,925 </a:t>
            </a:r>
          </a:p>
          <a:p>
            <a:pPr marL="342900" indent="-342900">
              <a:lnSpc>
                <a:spcPct val="80000"/>
              </a:lnSpc>
              <a:spcBef>
                <a:spcPct val="20000"/>
              </a:spcBef>
            </a:pPr>
            <a:r>
              <a:rPr lang="en-US" sz="1600" b="0">
                <a:solidFill>
                  <a:schemeClr val="bg1"/>
                </a:solidFill>
                <a:latin typeface="Arial" charset="0"/>
              </a:rPr>
              <a:t>1990   $9,525 </a:t>
            </a:r>
          </a:p>
          <a:p>
            <a:pPr marL="342900" indent="-342900">
              <a:lnSpc>
                <a:spcPct val="80000"/>
              </a:lnSpc>
              <a:spcBef>
                <a:spcPct val="20000"/>
              </a:spcBef>
            </a:pPr>
            <a:r>
              <a:rPr lang="en-US" sz="1600" b="0">
                <a:solidFill>
                  <a:schemeClr val="bg1"/>
                </a:solidFill>
                <a:latin typeface="Arial" charset="0"/>
              </a:rPr>
              <a:t>1991   $9,900 </a:t>
            </a:r>
          </a:p>
          <a:p>
            <a:pPr marL="342900" indent="-342900">
              <a:lnSpc>
                <a:spcPct val="80000"/>
              </a:lnSpc>
              <a:spcBef>
                <a:spcPct val="20000"/>
              </a:spcBef>
            </a:pPr>
            <a:r>
              <a:rPr lang="en-US" sz="1600" b="0">
                <a:solidFill>
                  <a:schemeClr val="bg1"/>
                </a:solidFill>
                <a:latin typeface="Arial" charset="0"/>
              </a:rPr>
              <a:t>1992   $10,350 </a:t>
            </a:r>
          </a:p>
        </p:txBody>
      </p:sp>
      <p:sp>
        <p:nvSpPr>
          <p:cNvPr id="297989" name="Text Box 5"/>
          <p:cNvSpPr txBox="1">
            <a:spLocks noChangeArrowheads="1"/>
          </p:cNvSpPr>
          <p:nvPr/>
        </p:nvSpPr>
        <p:spPr bwMode="auto">
          <a:xfrm>
            <a:off x="5486400" y="1879600"/>
            <a:ext cx="3810000" cy="4445000"/>
          </a:xfrm>
          <a:prstGeom prst="rect">
            <a:avLst/>
          </a:prstGeom>
          <a:noFill/>
          <a:ln w="76200" algn="ctr">
            <a:noFill/>
            <a:miter lim="800000"/>
            <a:headEnd/>
            <a:tailEnd/>
          </a:ln>
          <a:effectLst/>
        </p:spPr>
        <p:txBody>
          <a:bodyPr lIns="90488" tIns="44450" rIns="90488" bIns="44450">
            <a:spAutoFit/>
          </a:bodyPr>
          <a:lstStyle/>
          <a:p>
            <a:pPr marL="342900" indent="-342900">
              <a:spcBef>
                <a:spcPct val="20000"/>
              </a:spcBef>
              <a:defRPr/>
            </a:pPr>
            <a:r>
              <a:rPr lang="en-US" sz="1600" i="1">
                <a:solidFill>
                  <a:schemeClr val="bg1"/>
                </a:solidFill>
                <a:effectLst>
                  <a:outerShdw blurRad="38100" dist="38100" dir="2700000" algn="tl">
                    <a:srgbClr val="C0C0C0"/>
                  </a:outerShdw>
                </a:effectLst>
                <a:latin typeface="Arial" charset="0"/>
                <a:cs typeface="+mn-cs"/>
              </a:rPr>
              <a:t>Total # of Years </a:t>
            </a:r>
          </a:p>
          <a:p>
            <a:pPr marL="342900" indent="-342900">
              <a:spcBef>
                <a:spcPct val="20000"/>
              </a:spcBef>
              <a:defRPr/>
            </a:pPr>
            <a:r>
              <a:rPr lang="en-US" sz="1600" i="1">
                <a:solidFill>
                  <a:schemeClr val="bg1"/>
                </a:solidFill>
                <a:effectLst>
                  <a:outerShdw blurRad="38100" dist="38100" dir="2700000" algn="tl">
                    <a:srgbClr val="C0C0C0"/>
                  </a:outerShdw>
                </a:effectLst>
                <a:latin typeface="Arial" charset="0"/>
                <a:cs typeface="+mn-cs"/>
              </a:rPr>
              <a:t>of Substantial         Percentage </a:t>
            </a:r>
          </a:p>
          <a:p>
            <a:pPr marL="342900" indent="-342900">
              <a:spcBef>
                <a:spcPct val="20000"/>
              </a:spcBef>
              <a:defRPr/>
            </a:pPr>
            <a:r>
              <a:rPr lang="en-US" sz="1600" i="1">
                <a:solidFill>
                  <a:schemeClr val="bg1"/>
                </a:solidFill>
                <a:effectLst>
                  <a:outerShdw blurRad="38100" dist="38100" dir="2700000" algn="tl">
                    <a:srgbClr val="C0C0C0"/>
                  </a:outerShdw>
                </a:effectLst>
                <a:latin typeface="Arial" charset="0"/>
                <a:cs typeface="+mn-cs"/>
              </a:rPr>
              <a:t>Earnings</a:t>
            </a:r>
            <a:r>
              <a:rPr lang="en-US" sz="1600" i="1">
                <a:solidFill>
                  <a:schemeClr val="bg1"/>
                </a:solidFill>
                <a:effectLst>
                  <a:outerShdw blurRad="38100" dist="38100" dir="2700000" algn="tl">
                    <a:srgbClr val="C0C0C0"/>
                  </a:outerShdw>
                </a:effectLst>
                <a:cs typeface="+mn-cs"/>
              </a:rPr>
              <a:t>	</a:t>
            </a:r>
            <a:r>
              <a:rPr lang="en-US" sz="1600">
                <a:solidFill>
                  <a:schemeClr val="bg1"/>
                </a:solidFill>
                <a:cs typeface="+mn-cs"/>
              </a:rPr>
              <a:t>	</a:t>
            </a:r>
            <a:r>
              <a:rPr lang="en-US" sz="1600" i="1">
                <a:solidFill>
                  <a:schemeClr val="bg1"/>
                </a:solidFill>
                <a:effectLst>
                  <a:outerShdw blurRad="38100" dist="38100" dir="2700000" algn="tl">
                    <a:srgbClr val="C0C0C0"/>
                  </a:outerShdw>
                </a:effectLst>
                <a:latin typeface="Arial" charset="0"/>
                <a:cs typeface="+mn-cs"/>
              </a:rPr>
              <a:t>used in formula</a:t>
            </a:r>
          </a:p>
          <a:p>
            <a:pPr marL="342900" indent="-342900">
              <a:spcBef>
                <a:spcPct val="20000"/>
              </a:spcBef>
              <a:defRPr/>
            </a:pPr>
            <a:endParaRPr lang="en-US" sz="1600" i="1">
              <a:solidFill>
                <a:schemeClr val="bg1"/>
              </a:solidFill>
              <a:effectLst>
                <a:outerShdw blurRad="38100" dist="38100" dir="2700000" algn="tl">
                  <a:srgbClr val="C0C0C0"/>
                </a:outerShdw>
              </a:effectLst>
              <a:latin typeface="Arial" charset="0"/>
              <a:cs typeface="+mn-cs"/>
            </a:endParaRPr>
          </a:p>
          <a:p>
            <a:pPr marL="342900" indent="-342900">
              <a:spcBef>
                <a:spcPct val="20000"/>
              </a:spcBef>
              <a:defRPr/>
            </a:pPr>
            <a:r>
              <a:rPr lang="en-US" sz="1600">
                <a:solidFill>
                  <a:schemeClr val="bg1"/>
                </a:solidFill>
                <a:cs typeface="+mn-cs"/>
              </a:rPr>
              <a:t>30 or more	90 percent</a:t>
            </a:r>
          </a:p>
          <a:p>
            <a:pPr marL="342900" indent="-342900">
              <a:spcBef>
                <a:spcPct val="20000"/>
              </a:spcBef>
              <a:defRPr/>
            </a:pPr>
            <a:r>
              <a:rPr lang="en-US" sz="1600">
                <a:solidFill>
                  <a:schemeClr val="bg1"/>
                </a:solidFill>
                <a:cs typeface="+mn-cs"/>
              </a:rPr>
              <a:t>29			85 percent</a:t>
            </a:r>
          </a:p>
          <a:p>
            <a:pPr marL="342900" indent="-342900">
              <a:spcBef>
                <a:spcPct val="20000"/>
              </a:spcBef>
              <a:defRPr/>
            </a:pPr>
            <a:r>
              <a:rPr lang="en-US" sz="1600">
                <a:solidFill>
                  <a:schemeClr val="bg1"/>
                </a:solidFill>
                <a:cs typeface="+mn-cs"/>
              </a:rPr>
              <a:t>28			80 percent</a:t>
            </a:r>
          </a:p>
          <a:p>
            <a:pPr marL="342900" indent="-342900">
              <a:spcBef>
                <a:spcPct val="20000"/>
              </a:spcBef>
              <a:defRPr/>
            </a:pPr>
            <a:r>
              <a:rPr lang="en-US" sz="1600">
                <a:solidFill>
                  <a:schemeClr val="bg1"/>
                </a:solidFill>
                <a:cs typeface="+mn-cs"/>
              </a:rPr>
              <a:t>27			75 percent</a:t>
            </a:r>
          </a:p>
          <a:p>
            <a:pPr marL="342900" indent="-342900">
              <a:spcBef>
                <a:spcPct val="20000"/>
              </a:spcBef>
              <a:defRPr/>
            </a:pPr>
            <a:r>
              <a:rPr lang="en-US" sz="1600">
                <a:solidFill>
                  <a:schemeClr val="bg1"/>
                </a:solidFill>
                <a:cs typeface="+mn-cs"/>
              </a:rPr>
              <a:t>26			70 percent</a:t>
            </a:r>
          </a:p>
          <a:p>
            <a:pPr marL="342900" indent="-342900">
              <a:spcBef>
                <a:spcPct val="20000"/>
              </a:spcBef>
              <a:defRPr/>
            </a:pPr>
            <a:r>
              <a:rPr lang="en-US" sz="1600">
                <a:solidFill>
                  <a:schemeClr val="bg1"/>
                </a:solidFill>
                <a:cs typeface="+mn-cs"/>
              </a:rPr>
              <a:t>25			65 percent</a:t>
            </a:r>
          </a:p>
          <a:p>
            <a:pPr marL="342900" indent="-342900">
              <a:spcBef>
                <a:spcPct val="20000"/>
              </a:spcBef>
              <a:defRPr/>
            </a:pPr>
            <a:r>
              <a:rPr lang="en-US" sz="1600">
                <a:solidFill>
                  <a:schemeClr val="bg1"/>
                </a:solidFill>
                <a:cs typeface="+mn-cs"/>
              </a:rPr>
              <a:t>24			60 percent</a:t>
            </a:r>
          </a:p>
          <a:p>
            <a:pPr marL="342900" indent="-342900">
              <a:spcBef>
                <a:spcPct val="20000"/>
              </a:spcBef>
              <a:defRPr/>
            </a:pPr>
            <a:r>
              <a:rPr lang="en-US" sz="1600">
                <a:solidFill>
                  <a:schemeClr val="bg1"/>
                </a:solidFill>
                <a:cs typeface="+mn-cs"/>
              </a:rPr>
              <a:t>23			55 percent</a:t>
            </a:r>
          </a:p>
          <a:p>
            <a:pPr marL="342900" indent="-342900">
              <a:spcBef>
                <a:spcPct val="20000"/>
              </a:spcBef>
              <a:defRPr/>
            </a:pPr>
            <a:r>
              <a:rPr lang="en-US" sz="1600">
                <a:solidFill>
                  <a:schemeClr val="bg1"/>
                </a:solidFill>
                <a:cs typeface="+mn-cs"/>
              </a:rPr>
              <a:t>22			50 percent</a:t>
            </a:r>
          </a:p>
          <a:p>
            <a:pPr marL="342900" indent="-342900">
              <a:spcBef>
                <a:spcPct val="20000"/>
              </a:spcBef>
              <a:defRPr/>
            </a:pPr>
            <a:r>
              <a:rPr lang="en-US" sz="1600">
                <a:solidFill>
                  <a:schemeClr val="bg1"/>
                </a:solidFill>
                <a:cs typeface="+mn-cs"/>
              </a:rPr>
              <a:t>21			45 percent</a:t>
            </a:r>
          </a:p>
          <a:p>
            <a:pPr marL="342900" indent="-342900">
              <a:spcBef>
                <a:spcPct val="20000"/>
              </a:spcBef>
              <a:defRPr/>
            </a:pPr>
            <a:r>
              <a:rPr lang="en-US" sz="1600">
                <a:solidFill>
                  <a:schemeClr val="bg1"/>
                </a:solidFill>
                <a:cs typeface="+mn-cs"/>
              </a:rPr>
              <a:t>20 or less		40 percent</a:t>
            </a:r>
            <a:endParaRPr lang="en-US">
              <a:cs typeface="+mn-cs"/>
            </a:endParaRPr>
          </a:p>
        </p:txBody>
      </p:sp>
      <p:sp>
        <p:nvSpPr>
          <p:cNvPr id="51205" name="Text Box 6"/>
          <p:cNvSpPr txBox="1">
            <a:spLocks noChangeArrowheads="1"/>
          </p:cNvSpPr>
          <p:nvPr/>
        </p:nvSpPr>
        <p:spPr bwMode="auto">
          <a:xfrm>
            <a:off x="0" y="3886200"/>
            <a:ext cx="1752600" cy="3217863"/>
          </a:xfrm>
          <a:prstGeom prst="rect">
            <a:avLst/>
          </a:prstGeom>
          <a:noFill/>
          <a:ln w="28575" algn="ctr">
            <a:noFill/>
            <a:miter lim="800000"/>
            <a:headEnd/>
            <a:tailEnd/>
          </a:ln>
        </p:spPr>
        <p:txBody>
          <a:bodyPr lIns="90488" tIns="44450" rIns="90488" bIns="44450">
            <a:spAutoFit/>
          </a:bodyPr>
          <a:lstStyle/>
          <a:p>
            <a:pPr marL="342900" indent="-342900">
              <a:lnSpc>
                <a:spcPct val="80000"/>
              </a:lnSpc>
              <a:spcBef>
                <a:spcPct val="20000"/>
              </a:spcBef>
            </a:pPr>
            <a:r>
              <a:rPr lang="en-US" sz="1600" b="0">
                <a:solidFill>
                  <a:schemeClr val="bg1"/>
                </a:solidFill>
                <a:latin typeface="Arial" charset="0"/>
              </a:rPr>
              <a:t>1975        $3,525</a:t>
            </a:r>
          </a:p>
          <a:p>
            <a:pPr marL="342900" indent="-342900">
              <a:lnSpc>
                <a:spcPct val="80000"/>
              </a:lnSpc>
              <a:spcBef>
                <a:spcPct val="20000"/>
              </a:spcBef>
            </a:pPr>
            <a:r>
              <a:rPr lang="en-US" sz="1600" b="0">
                <a:solidFill>
                  <a:schemeClr val="bg1"/>
                </a:solidFill>
                <a:latin typeface="Arial" charset="0"/>
              </a:rPr>
              <a:t>1976        $3,825 </a:t>
            </a:r>
          </a:p>
          <a:p>
            <a:pPr marL="342900" indent="-342900">
              <a:lnSpc>
                <a:spcPct val="80000"/>
              </a:lnSpc>
              <a:spcBef>
                <a:spcPct val="20000"/>
              </a:spcBef>
            </a:pPr>
            <a:r>
              <a:rPr lang="en-US" sz="1600" b="0">
                <a:solidFill>
                  <a:schemeClr val="bg1"/>
                </a:solidFill>
                <a:latin typeface="Arial" charset="0"/>
              </a:rPr>
              <a:t>1977        $4,125 </a:t>
            </a:r>
          </a:p>
          <a:p>
            <a:pPr marL="342900" indent="-342900">
              <a:lnSpc>
                <a:spcPct val="80000"/>
              </a:lnSpc>
              <a:spcBef>
                <a:spcPct val="20000"/>
              </a:spcBef>
            </a:pPr>
            <a:r>
              <a:rPr lang="en-US" sz="1600" b="0">
                <a:solidFill>
                  <a:schemeClr val="bg1"/>
                </a:solidFill>
                <a:latin typeface="Arial" charset="0"/>
              </a:rPr>
              <a:t>1978        $4,425 </a:t>
            </a:r>
          </a:p>
          <a:p>
            <a:pPr marL="342900" indent="-342900">
              <a:lnSpc>
                <a:spcPct val="80000"/>
              </a:lnSpc>
              <a:spcBef>
                <a:spcPct val="20000"/>
              </a:spcBef>
            </a:pPr>
            <a:r>
              <a:rPr lang="en-US" sz="1600" b="0">
                <a:solidFill>
                  <a:schemeClr val="bg1"/>
                </a:solidFill>
                <a:latin typeface="Arial" charset="0"/>
              </a:rPr>
              <a:t>1979        $4,725 </a:t>
            </a:r>
          </a:p>
          <a:p>
            <a:pPr marL="342900" indent="-342900">
              <a:lnSpc>
                <a:spcPct val="80000"/>
              </a:lnSpc>
              <a:spcBef>
                <a:spcPct val="20000"/>
              </a:spcBef>
            </a:pPr>
            <a:r>
              <a:rPr lang="en-US" sz="1600" b="0">
                <a:solidFill>
                  <a:schemeClr val="bg1"/>
                </a:solidFill>
                <a:latin typeface="Arial" charset="0"/>
              </a:rPr>
              <a:t>1980        $5,100 </a:t>
            </a:r>
          </a:p>
          <a:p>
            <a:pPr marL="342900" indent="-342900">
              <a:lnSpc>
                <a:spcPct val="80000"/>
              </a:lnSpc>
              <a:spcBef>
                <a:spcPct val="20000"/>
              </a:spcBef>
            </a:pPr>
            <a:r>
              <a:rPr lang="en-US" sz="1600" b="0">
                <a:solidFill>
                  <a:schemeClr val="bg1"/>
                </a:solidFill>
                <a:latin typeface="Arial" charset="0"/>
              </a:rPr>
              <a:t>1981        $5,550 </a:t>
            </a:r>
          </a:p>
          <a:p>
            <a:pPr marL="342900" indent="-342900">
              <a:lnSpc>
                <a:spcPct val="80000"/>
              </a:lnSpc>
              <a:spcBef>
                <a:spcPct val="20000"/>
              </a:spcBef>
            </a:pPr>
            <a:r>
              <a:rPr lang="en-US" sz="1600" b="0">
                <a:solidFill>
                  <a:schemeClr val="bg1"/>
                </a:solidFill>
                <a:latin typeface="Arial" charset="0"/>
              </a:rPr>
              <a:t>1982        $6,075 </a:t>
            </a:r>
          </a:p>
          <a:p>
            <a:pPr marL="342900" indent="-342900">
              <a:lnSpc>
                <a:spcPct val="80000"/>
              </a:lnSpc>
              <a:spcBef>
                <a:spcPct val="20000"/>
              </a:spcBef>
              <a:buFontTx/>
              <a:buAutoNum type="arabicPlain" startAt="1983"/>
            </a:pPr>
            <a:r>
              <a:rPr lang="en-US" sz="1600" b="0">
                <a:solidFill>
                  <a:schemeClr val="bg1"/>
                </a:solidFill>
                <a:latin typeface="Arial" charset="0"/>
              </a:rPr>
              <a:t>        $6,675</a:t>
            </a:r>
          </a:p>
          <a:p>
            <a:pPr marL="342900" indent="-342900">
              <a:lnSpc>
                <a:spcPct val="80000"/>
              </a:lnSpc>
              <a:spcBef>
                <a:spcPct val="20000"/>
              </a:spcBef>
            </a:pPr>
            <a:r>
              <a:rPr lang="en-US" sz="1600" b="0">
                <a:solidFill>
                  <a:schemeClr val="bg1"/>
                </a:solidFill>
                <a:latin typeface="Arial" charset="0"/>
              </a:rPr>
              <a:t>1984     </a:t>
            </a:r>
            <a:r>
              <a:rPr lang="en-US" sz="1600" b="0">
                <a:latin typeface="Arial" charset="0"/>
              </a:rPr>
              <a:t>   </a:t>
            </a:r>
            <a:r>
              <a:rPr lang="en-US" sz="1600" b="0">
                <a:solidFill>
                  <a:schemeClr val="bg1"/>
                </a:solidFill>
                <a:latin typeface="Arial" charset="0"/>
              </a:rPr>
              <a:t>$7,050</a:t>
            </a:r>
          </a:p>
          <a:p>
            <a:pPr marL="342900" indent="-342900">
              <a:lnSpc>
                <a:spcPct val="80000"/>
              </a:lnSpc>
              <a:spcBef>
                <a:spcPct val="20000"/>
              </a:spcBef>
            </a:pPr>
            <a:r>
              <a:rPr lang="en-US" sz="1600" b="0">
                <a:solidFill>
                  <a:schemeClr val="bg1"/>
                </a:solidFill>
                <a:latin typeface="Arial" charset="0"/>
              </a:rPr>
              <a:t>1985        $7,425</a:t>
            </a:r>
          </a:p>
          <a:p>
            <a:pPr marL="342900" indent="-342900">
              <a:lnSpc>
                <a:spcPct val="80000"/>
              </a:lnSpc>
              <a:spcBef>
                <a:spcPct val="20000"/>
              </a:spcBef>
            </a:pPr>
            <a:r>
              <a:rPr lang="en-US" sz="1600" b="0">
                <a:solidFill>
                  <a:schemeClr val="bg1"/>
                </a:solidFill>
                <a:latin typeface="Arial" charset="0"/>
              </a:rPr>
              <a:t>1986        $7,875 </a:t>
            </a:r>
          </a:p>
          <a:p>
            <a:pPr marL="342900" indent="-342900">
              <a:lnSpc>
                <a:spcPct val="80000"/>
              </a:lnSpc>
              <a:spcBef>
                <a:spcPct val="20000"/>
              </a:spcBef>
            </a:pPr>
            <a:endParaRPr lang="en-US" sz="1600">
              <a:latin typeface="Arial" charset="0"/>
            </a:endParaRPr>
          </a:p>
        </p:txBody>
      </p:sp>
      <p:sp>
        <p:nvSpPr>
          <p:cNvPr id="51206" name="Text Box 7"/>
          <p:cNvSpPr txBox="1">
            <a:spLocks noChangeArrowheads="1"/>
          </p:cNvSpPr>
          <p:nvPr/>
        </p:nvSpPr>
        <p:spPr bwMode="auto">
          <a:xfrm>
            <a:off x="1828800" y="3187700"/>
            <a:ext cx="1905000" cy="2728913"/>
          </a:xfrm>
          <a:prstGeom prst="rect">
            <a:avLst/>
          </a:prstGeom>
          <a:noFill/>
          <a:ln w="28575" algn="ctr">
            <a:noFill/>
            <a:miter lim="800000"/>
            <a:headEnd/>
            <a:tailEnd/>
          </a:ln>
        </p:spPr>
        <p:txBody>
          <a:bodyPr lIns="90488" tIns="44450" rIns="90488" bIns="44450">
            <a:spAutoFit/>
          </a:bodyPr>
          <a:lstStyle/>
          <a:p>
            <a:pPr marL="342900" indent="-342900">
              <a:lnSpc>
                <a:spcPct val="80000"/>
              </a:lnSpc>
              <a:spcBef>
                <a:spcPct val="20000"/>
              </a:spcBef>
            </a:pPr>
            <a:r>
              <a:rPr lang="en-US" sz="1600" b="0">
                <a:solidFill>
                  <a:schemeClr val="bg1"/>
                </a:solidFill>
                <a:latin typeface="Arial" charset="0"/>
              </a:rPr>
              <a:t>1993   $10,725 </a:t>
            </a:r>
          </a:p>
          <a:p>
            <a:pPr marL="342900" indent="-342900">
              <a:lnSpc>
                <a:spcPct val="80000"/>
              </a:lnSpc>
              <a:spcBef>
                <a:spcPct val="20000"/>
              </a:spcBef>
            </a:pPr>
            <a:r>
              <a:rPr lang="en-US" sz="1600" b="0">
                <a:solidFill>
                  <a:schemeClr val="bg1"/>
                </a:solidFill>
                <a:latin typeface="Arial" charset="0"/>
              </a:rPr>
              <a:t>1994   $11,250</a:t>
            </a:r>
          </a:p>
          <a:p>
            <a:pPr marL="342900" indent="-342900">
              <a:lnSpc>
                <a:spcPct val="80000"/>
              </a:lnSpc>
              <a:spcBef>
                <a:spcPct val="20000"/>
              </a:spcBef>
            </a:pPr>
            <a:r>
              <a:rPr lang="en-US" sz="1600" b="0">
                <a:solidFill>
                  <a:schemeClr val="bg1"/>
                </a:solidFill>
                <a:latin typeface="Arial" charset="0"/>
              </a:rPr>
              <a:t>1995   $11,325</a:t>
            </a:r>
          </a:p>
          <a:p>
            <a:pPr marL="342900" indent="-342900">
              <a:lnSpc>
                <a:spcPct val="80000"/>
              </a:lnSpc>
              <a:spcBef>
                <a:spcPct val="20000"/>
              </a:spcBef>
            </a:pPr>
            <a:r>
              <a:rPr lang="en-US" sz="1600" b="0">
                <a:solidFill>
                  <a:schemeClr val="bg1"/>
                </a:solidFill>
                <a:latin typeface="Arial" charset="0"/>
              </a:rPr>
              <a:t>1996   $11,625 </a:t>
            </a:r>
          </a:p>
          <a:p>
            <a:pPr marL="342900" indent="-342900">
              <a:lnSpc>
                <a:spcPct val="80000"/>
              </a:lnSpc>
              <a:spcBef>
                <a:spcPct val="20000"/>
              </a:spcBef>
            </a:pPr>
            <a:r>
              <a:rPr lang="en-US" sz="1600" b="0">
                <a:solidFill>
                  <a:schemeClr val="bg1"/>
                </a:solidFill>
                <a:latin typeface="Arial" charset="0"/>
              </a:rPr>
              <a:t>1997   $12,150 </a:t>
            </a:r>
          </a:p>
          <a:p>
            <a:pPr marL="342900" indent="-342900">
              <a:lnSpc>
                <a:spcPct val="80000"/>
              </a:lnSpc>
              <a:spcBef>
                <a:spcPct val="20000"/>
              </a:spcBef>
            </a:pPr>
            <a:r>
              <a:rPr lang="en-US" sz="1600" b="0">
                <a:solidFill>
                  <a:schemeClr val="bg1"/>
                </a:solidFill>
                <a:latin typeface="Arial" charset="0"/>
              </a:rPr>
              <a:t>1998   $12,675</a:t>
            </a:r>
          </a:p>
          <a:p>
            <a:pPr marL="342900" indent="-342900">
              <a:lnSpc>
                <a:spcPct val="80000"/>
              </a:lnSpc>
              <a:spcBef>
                <a:spcPct val="20000"/>
              </a:spcBef>
            </a:pPr>
            <a:r>
              <a:rPr lang="en-US" sz="1600" b="0">
                <a:solidFill>
                  <a:schemeClr val="bg1"/>
                </a:solidFill>
                <a:latin typeface="Arial" charset="0"/>
              </a:rPr>
              <a:t>1999   $13,425 </a:t>
            </a:r>
          </a:p>
          <a:p>
            <a:pPr marL="342900" indent="-342900">
              <a:lnSpc>
                <a:spcPct val="80000"/>
              </a:lnSpc>
              <a:spcBef>
                <a:spcPct val="20000"/>
              </a:spcBef>
            </a:pPr>
            <a:r>
              <a:rPr lang="en-US" sz="1600" b="0">
                <a:solidFill>
                  <a:schemeClr val="bg1"/>
                </a:solidFill>
                <a:latin typeface="Arial" charset="0"/>
              </a:rPr>
              <a:t>2000   $14,175 </a:t>
            </a:r>
          </a:p>
          <a:p>
            <a:pPr marL="342900" indent="-342900">
              <a:lnSpc>
                <a:spcPct val="80000"/>
              </a:lnSpc>
              <a:spcBef>
                <a:spcPct val="20000"/>
              </a:spcBef>
            </a:pPr>
            <a:r>
              <a:rPr lang="en-US" sz="1600" b="0">
                <a:solidFill>
                  <a:schemeClr val="bg1"/>
                </a:solidFill>
                <a:latin typeface="Arial" charset="0"/>
              </a:rPr>
              <a:t>2001   $14,925</a:t>
            </a:r>
          </a:p>
          <a:p>
            <a:pPr marL="342900" indent="-342900">
              <a:lnSpc>
                <a:spcPct val="80000"/>
              </a:lnSpc>
              <a:spcBef>
                <a:spcPct val="20000"/>
              </a:spcBef>
            </a:pPr>
            <a:endParaRPr lang="en-US" sz="1600" b="0">
              <a:solidFill>
                <a:schemeClr val="bg1"/>
              </a:solidFill>
              <a:latin typeface="Arial" charset="0"/>
            </a:endParaRPr>
          </a:p>
          <a:p>
            <a:pPr marL="342900" indent="-342900">
              <a:lnSpc>
                <a:spcPct val="80000"/>
              </a:lnSpc>
              <a:spcBef>
                <a:spcPct val="20000"/>
              </a:spcBef>
            </a:pPr>
            <a:endParaRPr lang="en-US" sz="1600" b="0">
              <a:solidFill>
                <a:schemeClr val="bg1"/>
              </a:solidFill>
              <a:latin typeface="Arial" charset="0"/>
            </a:endParaRPr>
          </a:p>
        </p:txBody>
      </p:sp>
      <p:sp>
        <p:nvSpPr>
          <p:cNvPr id="51207" name="Text Box 8"/>
          <p:cNvSpPr txBox="1">
            <a:spLocks noChangeArrowheads="1"/>
          </p:cNvSpPr>
          <p:nvPr/>
        </p:nvSpPr>
        <p:spPr bwMode="auto">
          <a:xfrm>
            <a:off x="1828800" y="5364163"/>
            <a:ext cx="1752600" cy="1506537"/>
          </a:xfrm>
          <a:prstGeom prst="rect">
            <a:avLst/>
          </a:prstGeom>
          <a:noFill/>
          <a:ln w="28575" algn="ctr">
            <a:noFill/>
            <a:miter lim="800000"/>
            <a:headEnd/>
            <a:tailEnd/>
          </a:ln>
        </p:spPr>
        <p:txBody>
          <a:bodyPr lIns="90488" tIns="44450" rIns="90488" bIns="44450">
            <a:spAutoFit/>
          </a:bodyPr>
          <a:lstStyle/>
          <a:p>
            <a:pPr marL="342900" indent="-342900">
              <a:lnSpc>
                <a:spcPct val="80000"/>
              </a:lnSpc>
              <a:spcBef>
                <a:spcPct val="20000"/>
              </a:spcBef>
            </a:pPr>
            <a:r>
              <a:rPr lang="en-US" sz="1600" b="0">
                <a:solidFill>
                  <a:schemeClr val="bg1"/>
                </a:solidFill>
                <a:latin typeface="Arial" charset="0"/>
              </a:rPr>
              <a:t>2002   $15,750 </a:t>
            </a:r>
          </a:p>
          <a:p>
            <a:pPr marL="342900" indent="-342900">
              <a:lnSpc>
                <a:spcPct val="80000"/>
              </a:lnSpc>
              <a:spcBef>
                <a:spcPct val="20000"/>
              </a:spcBef>
            </a:pPr>
            <a:r>
              <a:rPr lang="en-US" sz="1600" b="0">
                <a:solidFill>
                  <a:schemeClr val="bg1"/>
                </a:solidFill>
                <a:latin typeface="Arial" charset="0"/>
              </a:rPr>
              <a:t>2003   $16,125 </a:t>
            </a:r>
          </a:p>
          <a:p>
            <a:pPr marL="342900" indent="-342900">
              <a:lnSpc>
                <a:spcPct val="80000"/>
              </a:lnSpc>
              <a:spcBef>
                <a:spcPct val="20000"/>
              </a:spcBef>
            </a:pPr>
            <a:r>
              <a:rPr lang="en-US" sz="1600" b="0">
                <a:solidFill>
                  <a:schemeClr val="bg1"/>
                </a:solidFill>
                <a:latin typeface="Arial" charset="0"/>
              </a:rPr>
              <a:t>2004   $16,275</a:t>
            </a:r>
          </a:p>
          <a:p>
            <a:pPr marL="342900" indent="-342900">
              <a:lnSpc>
                <a:spcPct val="80000"/>
              </a:lnSpc>
              <a:spcBef>
                <a:spcPct val="20000"/>
              </a:spcBef>
              <a:buFontTx/>
              <a:buAutoNum type="arabicPlain" startAt="2005"/>
            </a:pPr>
            <a:r>
              <a:rPr lang="en-US" sz="1600" b="0">
                <a:solidFill>
                  <a:schemeClr val="bg1"/>
                </a:solidFill>
                <a:latin typeface="Arial" charset="0"/>
              </a:rPr>
              <a:t>   $16,725</a:t>
            </a:r>
          </a:p>
          <a:p>
            <a:pPr marL="342900" indent="-342900">
              <a:lnSpc>
                <a:spcPct val="80000"/>
              </a:lnSpc>
              <a:spcBef>
                <a:spcPct val="20000"/>
              </a:spcBef>
            </a:pPr>
            <a:r>
              <a:rPr lang="en-US" sz="1600" b="0">
                <a:solidFill>
                  <a:schemeClr val="bg1"/>
                </a:solidFill>
                <a:latin typeface="Arial" charset="0"/>
              </a:rPr>
              <a:t>2006   $17,475</a:t>
            </a:r>
          </a:p>
          <a:p>
            <a:pPr marL="342900" indent="-342900">
              <a:lnSpc>
                <a:spcPct val="80000"/>
              </a:lnSpc>
              <a:spcBef>
                <a:spcPct val="20000"/>
              </a:spcBef>
            </a:pPr>
            <a:r>
              <a:rPr lang="en-US" sz="1600" b="0">
                <a:solidFill>
                  <a:schemeClr val="bg1"/>
                </a:solidFill>
                <a:latin typeface="Arial" charset="0"/>
              </a:rPr>
              <a:t>2007   $18,150</a:t>
            </a:r>
          </a:p>
        </p:txBody>
      </p:sp>
      <p:sp>
        <p:nvSpPr>
          <p:cNvPr id="297993" name="Text Box 9"/>
          <p:cNvSpPr txBox="1">
            <a:spLocks noChangeArrowheads="1"/>
          </p:cNvSpPr>
          <p:nvPr/>
        </p:nvSpPr>
        <p:spPr bwMode="auto">
          <a:xfrm>
            <a:off x="0" y="1298575"/>
            <a:ext cx="3962400" cy="333375"/>
          </a:xfrm>
          <a:prstGeom prst="rect">
            <a:avLst/>
          </a:prstGeom>
          <a:noFill/>
          <a:ln w="28575" algn="ctr">
            <a:noFill/>
            <a:miter lim="800000"/>
            <a:headEnd/>
            <a:tailEnd/>
          </a:ln>
          <a:effectLst/>
        </p:spPr>
        <p:txBody>
          <a:bodyPr lIns="90488" tIns="44450" rIns="90488" bIns="44450">
            <a:spAutoFit/>
          </a:bodyPr>
          <a:lstStyle/>
          <a:p>
            <a:pPr marL="342900" indent="-342900" algn="ctr">
              <a:spcBef>
                <a:spcPct val="50000"/>
              </a:spcBef>
              <a:defRPr/>
            </a:pPr>
            <a:r>
              <a:rPr lang="en-US" sz="1600">
                <a:solidFill>
                  <a:schemeClr val="bg1"/>
                </a:solidFill>
                <a:effectLst>
                  <a:outerShdw blurRad="38100" dist="38100" dir="2700000" algn="tl">
                    <a:srgbClr val="C0C0C0"/>
                  </a:outerShdw>
                </a:effectLst>
                <a:latin typeface="Arial" charset="0"/>
                <a:cs typeface="+mn-cs"/>
              </a:rPr>
              <a:t>What Qualifies as Substantial Earnings </a:t>
            </a:r>
          </a:p>
        </p:txBody>
      </p:sp>
      <p:sp>
        <p:nvSpPr>
          <p:cNvPr id="51209" name="Line 10"/>
          <p:cNvSpPr>
            <a:spLocks noChangeShapeType="1"/>
          </p:cNvSpPr>
          <p:nvPr/>
        </p:nvSpPr>
        <p:spPr bwMode="auto">
          <a:xfrm flipV="1">
            <a:off x="4191000" y="4000500"/>
            <a:ext cx="914400" cy="0"/>
          </a:xfrm>
          <a:prstGeom prst="line">
            <a:avLst/>
          </a:prstGeom>
          <a:noFill/>
          <a:ln w="228600">
            <a:solidFill>
              <a:srgbClr val="FF0000"/>
            </a:solidFill>
            <a:round/>
            <a:headEnd type="none" w="sm" len="sm"/>
            <a:tailEnd type="triangle" w="sm" len="sm"/>
          </a:ln>
        </p:spPr>
        <p:txBody>
          <a:bodyPr/>
          <a:lstStyle/>
          <a:p>
            <a:endParaRPr lang="en-US"/>
          </a:p>
        </p:txBody>
      </p:sp>
      <p:sp>
        <p:nvSpPr>
          <p:cNvPr id="51210" name="Text Box 11"/>
          <p:cNvSpPr txBox="1">
            <a:spLocks noChangeArrowheads="1"/>
          </p:cNvSpPr>
          <p:nvPr/>
        </p:nvSpPr>
        <p:spPr bwMode="auto">
          <a:xfrm>
            <a:off x="3352800" y="1733550"/>
            <a:ext cx="1752600" cy="1517650"/>
          </a:xfrm>
          <a:prstGeom prst="rect">
            <a:avLst/>
          </a:prstGeom>
          <a:noFill/>
          <a:ln w="28575" algn="ctr">
            <a:noFill/>
            <a:miter lim="800000"/>
            <a:headEnd/>
            <a:tailEnd/>
          </a:ln>
        </p:spPr>
        <p:txBody>
          <a:bodyPr lIns="90488" tIns="44450" rIns="90488" bIns="44450">
            <a:spAutoFit/>
          </a:bodyPr>
          <a:lstStyle/>
          <a:p>
            <a:pPr marL="342900" indent="-342900">
              <a:lnSpc>
                <a:spcPct val="80000"/>
              </a:lnSpc>
              <a:spcBef>
                <a:spcPct val="20000"/>
              </a:spcBef>
            </a:pPr>
            <a:r>
              <a:rPr lang="en-US" sz="1600" b="0">
                <a:solidFill>
                  <a:schemeClr val="bg1"/>
                </a:solidFill>
                <a:latin typeface="Arial" charset="0"/>
              </a:rPr>
              <a:t>2008  $18,975 </a:t>
            </a:r>
          </a:p>
          <a:p>
            <a:pPr marL="342900" indent="-342900">
              <a:lnSpc>
                <a:spcPct val="80000"/>
              </a:lnSpc>
              <a:spcBef>
                <a:spcPct val="20000"/>
              </a:spcBef>
            </a:pPr>
            <a:r>
              <a:rPr lang="en-US" sz="1600" b="0">
                <a:solidFill>
                  <a:schemeClr val="bg1"/>
                </a:solidFill>
                <a:latin typeface="Arial" charset="0"/>
              </a:rPr>
              <a:t>2009  $19,800 </a:t>
            </a:r>
          </a:p>
          <a:p>
            <a:pPr marL="342900" indent="-342900">
              <a:lnSpc>
                <a:spcPct val="80000"/>
              </a:lnSpc>
              <a:spcBef>
                <a:spcPct val="20000"/>
              </a:spcBef>
              <a:buFontTx/>
              <a:buAutoNum type="arabicPlain" startAt="2010"/>
            </a:pPr>
            <a:r>
              <a:rPr lang="en-US" sz="1600" b="0">
                <a:solidFill>
                  <a:schemeClr val="bg1"/>
                </a:solidFill>
                <a:latin typeface="Arial" charset="0"/>
              </a:rPr>
              <a:t>  $19,800</a:t>
            </a:r>
          </a:p>
          <a:p>
            <a:pPr marL="342900" indent="-342900">
              <a:lnSpc>
                <a:spcPct val="80000"/>
              </a:lnSpc>
              <a:spcBef>
                <a:spcPct val="20000"/>
              </a:spcBef>
              <a:buFontTx/>
              <a:buAutoNum type="arabicPlain" startAt="2010"/>
            </a:pPr>
            <a:r>
              <a:rPr lang="en-US" sz="1600" b="0">
                <a:solidFill>
                  <a:schemeClr val="bg1"/>
                </a:solidFill>
                <a:latin typeface="Arial" charset="0"/>
              </a:rPr>
              <a:t>  $19.800</a:t>
            </a:r>
          </a:p>
          <a:p>
            <a:pPr marL="342900" indent="-342900">
              <a:lnSpc>
                <a:spcPct val="80000"/>
              </a:lnSpc>
              <a:spcBef>
                <a:spcPct val="20000"/>
              </a:spcBef>
              <a:buFontTx/>
              <a:buAutoNum type="arabicPlain" startAt="2010"/>
            </a:pPr>
            <a:r>
              <a:rPr lang="en-US" sz="1600" b="0">
                <a:solidFill>
                  <a:schemeClr val="bg1"/>
                </a:solidFill>
                <a:latin typeface="Arial" charset="0"/>
              </a:rPr>
              <a:t>  $20,475</a:t>
            </a:r>
          </a:p>
          <a:p>
            <a:pPr marL="342900" indent="-342900">
              <a:lnSpc>
                <a:spcPct val="80000"/>
              </a:lnSpc>
              <a:spcBef>
                <a:spcPct val="20000"/>
              </a:spcBef>
              <a:buFontTx/>
              <a:buAutoNum type="arabicPlain" startAt="2010"/>
            </a:pPr>
            <a:r>
              <a:rPr lang="en-US" sz="1600" b="0">
                <a:solidFill>
                  <a:schemeClr val="bg1"/>
                </a:solidFill>
                <a:latin typeface="Arial" charset="0"/>
              </a:rPr>
              <a:t>  $21,075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bwMode="auto">
          <a:xfrm>
            <a:off x="4572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solidFill>
                  <a:schemeClr val="hlink"/>
                </a:solidFill>
                <a:latin typeface="Times New Roman" pitchFamily="18" charset="0"/>
              </a:rPr>
              <a:t>Government Pension Offset </a:t>
            </a:r>
            <a:br>
              <a:rPr lang="en-US" sz="3600" b="1" smtClean="0">
                <a:solidFill>
                  <a:schemeClr val="hlink"/>
                </a:solidFill>
                <a:latin typeface="Times New Roman" pitchFamily="18" charset="0"/>
              </a:rPr>
            </a:br>
            <a:r>
              <a:rPr lang="en-US" sz="3600" b="1" smtClean="0">
                <a:solidFill>
                  <a:schemeClr val="hlink"/>
                </a:solidFill>
                <a:latin typeface="Times New Roman" pitchFamily="18" charset="0"/>
              </a:rPr>
              <a:t>(GPO)</a:t>
            </a:r>
          </a:p>
        </p:txBody>
      </p:sp>
      <p:sp>
        <p:nvSpPr>
          <p:cNvPr id="52226" name="Rectangle 3"/>
          <p:cNvSpPr>
            <a:spLocks noGrp="1" noChangeArrowheads="1"/>
          </p:cNvSpPr>
          <p:nvPr>
            <p:ph type="body" idx="1"/>
          </p:nvPr>
        </p:nvSpPr>
        <p:spPr bwMode="auto">
          <a:xfrm>
            <a:off x="304800" y="1828800"/>
            <a:ext cx="8229600" cy="453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smtClean="0">
                <a:solidFill>
                  <a:schemeClr val="bg1"/>
                </a:solidFill>
              </a:rPr>
              <a:t>If you receive a government pension based on </a:t>
            </a:r>
            <a:r>
              <a:rPr lang="en-US" sz="2400" b="1" u="sng" smtClean="0">
                <a:solidFill>
                  <a:schemeClr val="bg1"/>
                </a:solidFill>
              </a:rPr>
              <a:t>your own</a:t>
            </a:r>
            <a:r>
              <a:rPr lang="en-US" sz="2400" b="1" smtClean="0">
                <a:solidFill>
                  <a:schemeClr val="bg1"/>
                </a:solidFill>
              </a:rPr>
              <a:t> work where Social Security was not paid</a:t>
            </a:r>
          </a:p>
          <a:p>
            <a:pPr eaLnBrk="1" hangingPunct="1"/>
            <a:endParaRPr lang="en-US" sz="2400" b="1" smtClean="0">
              <a:solidFill>
                <a:schemeClr val="bg1"/>
              </a:solidFill>
            </a:endParaRPr>
          </a:p>
          <a:p>
            <a:pPr eaLnBrk="1" hangingPunct="1"/>
            <a:r>
              <a:rPr lang="en-US" sz="2400" b="1" smtClean="0">
                <a:solidFill>
                  <a:schemeClr val="bg1"/>
                </a:solidFill>
              </a:rPr>
              <a:t>Benefits filed as a spouse on your spouse’s record may be reduced to zero.  </a:t>
            </a:r>
          </a:p>
          <a:p>
            <a:pPr eaLnBrk="1" hangingPunct="1">
              <a:buFontTx/>
              <a:buNone/>
            </a:pPr>
            <a:endParaRPr lang="en-US" sz="2400" b="1" smtClean="0">
              <a:solidFill>
                <a:schemeClr val="bg1"/>
              </a:solidFill>
            </a:endParaRPr>
          </a:p>
          <a:p>
            <a:pPr eaLnBrk="1" hangingPunct="1"/>
            <a:r>
              <a:rPr lang="en-US" sz="2400" b="1" smtClean="0">
                <a:solidFill>
                  <a:schemeClr val="bg1"/>
                </a:solidFill>
              </a:rPr>
              <a:t>Social Security benefits filed as a spouse or divorced spouse, and death payments as a widow or divorced widow may be reduced to zero. </a:t>
            </a:r>
          </a:p>
          <a:p>
            <a:pPr eaLnBrk="1" hangingPunct="1">
              <a:buFontTx/>
              <a:buNone/>
            </a:pPr>
            <a:r>
              <a:rPr lang="en-US" sz="2400" b="1"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2"/>
          <p:cNvSpPr>
            <a:spLocks noChangeArrowheads="1"/>
          </p:cNvSpPr>
          <p:nvPr/>
        </p:nvSpPr>
        <p:spPr bwMode="auto">
          <a:xfrm>
            <a:off x="465138" y="4572000"/>
            <a:ext cx="8070850" cy="1827213"/>
          </a:xfrm>
          <a:prstGeom prst="roundRect">
            <a:avLst>
              <a:gd name="adj" fmla="val 16667"/>
            </a:avLst>
          </a:prstGeom>
          <a:gradFill rotWithShape="0">
            <a:gsLst>
              <a:gs pos="0">
                <a:srgbClr val="0099FF"/>
              </a:gs>
              <a:gs pos="100000">
                <a:schemeClr val="accent2"/>
              </a:gs>
            </a:gsLst>
            <a:lin ang="2700000" scaled="1"/>
          </a:gradFill>
          <a:ln w="12700">
            <a:solidFill>
              <a:schemeClr val="tx1"/>
            </a:solidFill>
            <a:round/>
            <a:headEnd type="none" w="sm" len="sm"/>
            <a:tailEnd type="none" w="sm" len="sm"/>
          </a:ln>
        </p:spPr>
        <p:txBody>
          <a:bodyPr wrap="none" anchor="ctr"/>
          <a:lstStyle/>
          <a:p>
            <a:pPr>
              <a:spcBef>
                <a:spcPct val="20000"/>
              </a:spcBef>
            </a:pPr>
            <a:endParaRPr lang="es-ES_tradnl"/>
          </a:p>
        </p:txBody>
      </p:sp>
      <p:sp>
        <p:nvSpPr>
          <p:cNvPr id="53250" name="Rectangle 3"/>
          <p:cNvSpPr>
            <a:spLocks noGrp="1" noChangeArrowheads="1"/>
          </p:cNvSpPr>
          <p:nvPr>
            <p:ph type="body" idx="4294967295"/>
          </p:nvPr>
        </p:nvSpPr>
        <p:spPr bwMode="auto">
          <a:xfrm>
            <a:off x="152400" y="2286000"/>
            <a:ext cx="5791200" cy="2819400"/>
          </a:xfrm>
          <a:prstGeom prst="rect">
            <a:avLst/>
          </a:prstGeom>
          <a:noFill/>
          <a:ln w="12700">
            <a:miter lim="800000"/>
            <a:headEnd/>
            <a:tailEnd/>
          </a:ln>
        </p:spPr>
        <p:txBody>
          <a:bodyPr lIns="90488" tIns="44450" rIns="90488" bIns="44450"/>
          <a:lstStyle/>
          <a:p>
            <a:pPr indent="119063" eaLnBrk="1" hangingPunct="1">
              <a:lnSpc>
                <a:spcPct val="80000"/>
              </a:lnSpc>
              <a:buFontTx/>
              <a:buNone/>
            </a:pPr>
            <a:r>
              <a:rPr lang="en-US" sz="2800" b="1" i="1" smtClean="0">
                <a:solidFill>
                  <a:schemeClr val="bg1"/>
                </a:solidFill>
              </a:rPr>
              <a:t>Two-thirds of the amount </a:t>
            </a:r>
          </a:p>
          <a:p>
            <a:pPr indent="119063" eaLnBrk="1" hangingPunct="1">
              <a:lnSpc>
                <a:spcPct val="80000"/>
              </a:lnSpc>
              <a:buFontTx/>
              <a:buNone/>
            </a:pPr>
            <a:r>
              <a:rPr lang="en-US" sz="2800" b="1" i="1" smtClean="0">
                <a:solidFill>
                  <a:schemeClr val="bg1"/>
                </a:solidFill>
              </a:rPr>
              <a:t>of the Government pension</a:t>
            </a:r>
          </a:p>
        </p:txBody>
      </p:sp>
      <p:sp>
        <p:nvSpPr>
          <p:cNvPr id="53251" name="Rectangle 4"/>
          <p:cNvSpPr>
            <a:spLocks noChangeArrowheads="1"/>
          </p:cNvSpPr>
          <p:nvPr/>
        </p:nvSpPr>
        <p:spPr bwMode="auto">
          <a:xfrm>
            <a:off x="534988" y="76200"/>
            <a:ext cx="8074025" cy="1143000"/>
          </a:xfrm>
          <a:prstGeom prst="rect">
            <a:avLst/>
          </a:prstGeom>
          <a:noFill/>
          <a:ln w="12700">
            <a:noFill/>
            <a:miter lim="800000"/>
            <a:headEnd/>
            <a:tailEnd/>
          </a:ln>
        </p:spPr>
        <p:txBody>
          <a:bodyPr lIns="90488" tIns="44450" rIns="90488" bIns="44450" anchor="ctr"/>
          <a:lstStyle/>
          <a:p>
            <a:pPr algn="ctr" eaLnBrk="0" hangingPunct="0"/>
            <a:r>
              <a:rPr lang="en-US" sz="3600">
                <a:solidFill>
                  <a:schemeClr val="bg1"/>
                </a:solidFill>
                <a:latin typeface="Garamond" pitchFamily="18" charset="0"/>
              </a:rPr>
              <a:t>How Much is the Reduction?</a:t>
            </a:r>
          </a:p>
        </p:txBody>
      </p:sp>
      <p:sp>
        <p:nvSpPr>
          <p:cNvPr id="53252" name="Rectangle 5"/>
          <p:cNvSpPr>
            <a:spLocks noChangeArrowheads="1"/>
          </p:cNvSpPr>
          <p:nvPr/>
        </p:nvSpPr>
        <p:spPr bwMode="auto">
          <a:xfrm>
            <a:off x="382588" y="4572000"/>
            <a:ext cx="8532812" cy="2133600"/>
          </a:xfrm>
          <a:prstGeom prst="rect">
            <a:avLst/>
          </a:prstGeom>
          <a:noFill/>
          <a:ln w="57150">
            <a:noFill/>
            <a:miter lim="800000"/>
            <a:headEnd/>
            <a:tailEnd/>
          </a:ln>
        </p:spPr>
        <p:txBody>
          <a:bodyPr lIns="90488" tIns="44450" rIns="90488" bIns="44450"/>
          <a:lstStyle/>
          <a:p>
            <a:pPr indent="461963" eaLnBrk="0" hangingPunct="0"/>
            <a:r>
              <a:rPr lang="en-US">
                <a:solidFill>
                  <a:schemeClr val="bg1"/>
                </a:solidFill>
                <a:latin typeface="Garamond" pitchFamily="18" charset="0"/>
              </a:rPr>
              <a:t>Example:</a:t>
            </a:r>
            <a:r>
              <a:rPr lang="en-US">
                <a:solidFill>
                  <a:srgbClr val="FFFFCC"/>
                </a:solidFill>
                <a:latin typeface="Garamond" pitchFamily="18" charset="0"/>
              </a:rPr>
              <a:t>	  </a:t>
            </a:r>
          </a:p>
          <a:p>
            <a:pPr indent="461963" eaLnBrk="0" hangingPunct="0"/>
            <a:r>
              <a:rPr lang="en-US">
                <a:solidFill>
                  <a:srgbClr val="000000"/>
                </a:solidFill>
                <a:latin typeface="Garamond" pitchFamily="18" charset="0"/>
              </a:rPr>
              <a:t>$1,200 Government pension           2/3 =$800</a:t>
            </a:r>
          </a:p>
          <a:p>
            <a:pPr indent="461963" eaLnBrk="0" hangingPunct="0"/>
            <a:r>
              <a:rPr lang="en-US">
                <a:solidFill>
                  <a:srgbClr val="000000"/>
                </a:solidFill>
                <a:latin typeface="Garamond" pitchFamily="18" charset="0"/>
              </a:rPr>
              <a:t>Social Security Spouse Benefits            =$600</a:t>
            </a:r>
          </a:p>
          <a:p>
            <a:pPr indent="461963" eaLnBrk="0" hangingPunct="0"/>
            <a:r>
              <a:rPr lang="en-US">
                <a:solidFill>
                  <a:srgbClr val="000000"/>
                </a:solidFill>
                <a:latin typeface="Garamond" pitchFamily="18" charset="0"/>
              </a:rPr>
              <a:t>No cash benefit payable as a spouse </a:t>
            </a:r>
            <a:endParaRPr lang="en-US" b="0">
              <a:solidFill>
                <a:srgbClr val="000000"/>
              </a:solidFill>
              <a:latin typeface="Garamond" pitchFamily="18" charset="0"/>
            </a:endParaRPr>
          </a:p>
          <a:p>
            <a:pPr indent="461963" eaLnBrk="0" hangingPunct="0"/>
            <a:endParaRPr lang="en-US" sz="2400" b="0">
              <a:solidFill>
                <a:schemeClr val="bg1"/>
              </a:solidFill>
            </a:endParaRPr>
          </a:p>
        </p:txBody>
      </p:sp>
      <p:sp>
        <p:nvSpPr>
          <p:cNvPr id="53253" name="AutoShape 6"/>
          <p:cNvSpPr>
            <a:spLocks noChangeArrowheads="1"/>
          </p:cNvSpPr>
          <p:nvPr/>
        </p:nvSpPr>
        <p:spPr bwMode="auto">
          <a:xfrm>
            <a:off x="458788" y="4572000"/>
            <a:ext cx="8077200" cy="1827213"/>
          </a:xfrm>
          <a:prstGeom prst="roundRect">
            <a:avLst>
              <a:gd name="adj" fmla="val 16667"/>
            </a:avLst>
          </a:prstGeom>
          <a:noFill/>
          <a:ln w="76200">
            <a:solidFill>
              <a:schemeClr val="bg1"/>
            </a:solidFill>
            <a:round/>
            <a:headEnd type="none" w="sm" len="sm"/>
            <a:tailEnd type="none" w="sm" len="sm"/>
          </a:ln>
        </p:spPr>
        <p:txBody>
          <a:bodyPr wrap="none" anchor="ctr"/>
          <a:lstStyle/>
          <a:p>
            <a:pPr>
              <a:spcBef>
                <a:spcPct val="20000"/>
              </a:spcBef>
            </a:pPr>
            <a:endParaRPr lang="es-ES_tradnl"/>
          </a:p>
        </p:txBody>
      </p:sp>
      <p:pic>
        <p:nvPicPr>
          <p:cNvPr id="53254" name="Picture 7"/>
          <p:cNvPicPr>
            <a:picLocks noChangeAspect="1" noChangeArrowheads="1"/>
          </p:cNvPicPr>
          <p:nvPr/>
        </p:nvPicPr>
        <p:blipFill>
          <a:blip r:embed="rId3">
            <a:clrChange>
              <a:clrFrom>
                <a:srgbClr val="012867"/>
              </a:clrFrom>
              <a:clrTo>
                <a:srgbClr val="012867">
                  <a:alpha val="0"/>
                </a:srgbClr>
              </a:clrTo>
            </a:clrChange>
          </a:blip>
          <a:srcRect/>
          <a:stretch>
            <a:fillRect/>
          </a:stretch>
        </p:blipFill>
        <p:spPr bwMode="auto">
          <a:xfrm>
            <a:off x="5486400" y="1295400"/>
            <a:ext cx="2971800" cy="3038475"/>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solidFill>
                  <a:schemeClr val="hlink"/>
                </a:solidFill>
                <a:latin typeface="Times New Roman" pitchFamily="18" charset="0"/>
              </a:rPr>
              <a:t>WEP vs. GPO</a:t>
            </a:r>
          </a:p>
        </p:txBody>
      </p:sp>
      <p:sp>
        <p:nvSpPr>
          <p:cNvPr id="5529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b="1" smtClean="0">
                <a:solidFill>
                  <a:schemeClr val="bg1"/>
                </a:solidFill>
              </a:rPr>
              <a:t>WEP reduces benefits on your </a:t>
            </a:r>
            <a:r>
              <a:rPr lang="en-US" sz="2400" b="1" u="sng" smtClean="0">
                <a:solidFill>
                  <a:schemeClr val="bg1"/>
                </a:solidFill>
              </a:rPr>
              <a:t>own</a:t>
            </a:r>
            <a:r>
              <a:rPr lang="en-US" sz="2400" b="1" smtClean="0">
                <a:solidFill>
                  <a:schemeClr val="bg1"/>
                </a:solidFill>
              </a:rPr>
              <a:t> Social Security record if you receive a pension where you worked and did not pay Social Security.</a:t>
            </a:r>
          </a:p>
          <a:p>
            <a:pPr eaLnBrk="1" hangingPunct="1">
              <a:lnSpc>
                <a:spcPct val="90000"/>
              </a:lnSpc>
              <a:buFontTx/>
              <a:buNone/>
            </a:pPr>
            <a:r>
              <a:rPr lang="en-US" sz="2000" b="1" smtClean="0">
                <a:solidFill>
                  <a:schemeClr val="bg1"/>
                </a:solidFill>
              </a:rPr>
              <a:t>     </a:t>
            </a:r>
            <a:r>
              <a:rPr lang="en-US" sz="2400" b="1" smtClean="0">
                <a:solidFill>
                  <a:schemeClr val="bg1"/>
                </a:solidFill>
              </a:rPr>
              <a:t>(Reduced, but will always receive a payment)</a:t>
            </a:r>
          </a:p>
          <a:p>
            <a:pPr eaLnBrk="1" hangingPunct="1">
              <a:lnSpc>
                <a:spcPct val="90000"/>
              </a:lnSpc>
              <a:buFontTx/>
              <a:buNone/>
            </a:pPr>
            <a:endParaRPr lang="en-US" sz="2800" b="1" smtClean="0">
              <a:solidFill>
                <a:schemeClr val="bg1"/>
              </a:solidFill>
            </a:endParaRPr>
          </a:p>
          <a:p>
            <a:pPr eaLnBrk="1" hangingPunct="1">
              <a:lnSpc>
                <a:spcPct val="90000"/>
              </a:lnSpc>
            </a:pPr>
            <a:r>
              <a:rPr lang="en-US" sz="2400" b="1" smtClean="0">
                <a:solidFill>
                  <a:schemeClr val="bg1"/>
                </a:solidFill>
              </a:rPr>
              <a:t>GPO reduces any benefits you may be eligible for  on your spouse’s Social Security record if you receive a pension where you worked and did not  pay Social Security.</a:t>
            </a:r>
          </a:p>
          <a:p>
            <a:pPr eaLnBrk="1" hangingPunct="1">
              <a:lnSpc>
                <a:spcPct val="90000"/>
              </a:lnSpc>
              <a:buFontTx/>
              <a:buNone/>
            </a:pPr>
            <a:r>
              <a:rPr lang="en-US" sz="2400" b="1" smtClean="0">
                <a:solidFill>
                  <a:schemeClr val="bg1"/>
                </a:solidFill>
              </a:rPr>
              <a:t>   (Reduced by two thirds of the government pension with possibility of no payment due)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bwMode="auto">
          <a:xfrm>
            <a:off x="0" y="155575"/>
            <a:ext cx="9144000" cy="11398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solidFill>
                  <a:schemeClr val="hlink"/>
                </a:solidFill>
                <a:latin typeface="Times New Roman" pitchFamily="18" charset="0"/>
              </a:rPr>
              <a:t>Common Exceptions</a:t>
            </a:r>
            <a:r>
              <a:rPr lang="en-US" b="1" smtClean="0">
                <a:solidFill>
                  <a:schemeClr val="hlink"/>
                </a:solidFill>
              </a:rPr>
              <a:t> </a:t>
            </a:r>
          </a:p>
        </p:txBody>
      </p:sp>
      <p:sp>
        <p:nvSpPr>
          <p:cNvPr id="56322" name="Rectangle 3"/>
          <p:cNvSpPr>
            <a:spLocks noGrp="1" noChangeArrowheads="1"/>
          </p:cNvSpPr>
          <p:nvPr>
            <p:ph type="body" idx="1"/>
          </p:nvPr>
        </p:nvSpPr>
        <p:spPr bwMode="auto">
          <a:xfrm>
            <a:off x="609600" y="1524000"/>
            <a:ext cx="7848600" cy="5334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400" b="1" smtClean="0">
                <a:solidFill>
                  <a:schemeClr val="bg1"/>
                </a:solidFill>
              </a:rPr>
              <a:t>PERS, STRS, OPM pension is based on work where </a:t>
            </a:r>
            <a:r>
              <a:rPr lang="en-US" sz="2400" b="1" u="sng" smtClean="0">
                <a:solidFill>
                  <a:schemeClr val="bg1"/>
                </a:solidFill>
              </a:rPr>
              <a:t>all</a:t>
            </a:r>
            <a:r>
              <a:rPr lang="en-US" sz="2400" b="1" smtClean="0">
                <a:solidFill>
                  <a:schemeClr val="bg1"/>
                </a:solidFill>
              </a:rPr>
              <a:t> earnings were subject to Social Security tax. </a:t>
            </a:r>
          </a:p>
          <a:p>
            <a:pPr eaLnBrk="1" hangingPunct="1">
              <a:lnSpc>
                <a:spcPct val="80000"/>
              </a:lnSpc>
              <a:buFontTx/>
              <a:buNone/>
            </a:pPr>
            <a:endParaRPr lang="en-US" sz="2800" b="1" smtClean="0">
              <a:solidFill>
                <a:schemeClr val="bg1"/>
              </a:solidFill>
            </a:endParaRPr>
          </a:p>
          <a:p>
            <a:pPr eaLnBrk="1" hangingPunct="1">
              <a:lnSpc>
                <a:spcPct val="80000"/>
              </a:lnSpc>
            </a:pPr>
            <a:r>
              <a:rPr lang="en-US" sz="2400" b="1" smtClean="0">
                <a:solidFill>
                  <a:schemeClr val="bg1"/>
                </a:solidFill>
              </a:rPr>
              <a:t>WEP and GPO reductions do not apply to Social Security benefits until the “non-covered” pension is received.</a:t>
            </a:r>
          </a:p>
          <a:p>
            <a:pPr eaLnBrk="1" hangingPunct="1">
              <a:lnSpc>
                <a:spcPct val="80000"/>
              </a:lnSpc>
              <a:buFontTx/>
              <a:buNone/>
            </a:pPr>
            <a:endParaRPr lang="en-US" sz="2800" b="1" smtClean="0">
              <a:solidFill>
                <a:schemeClr val="bg1"/>
              </a:solidFill>
            </a:endParaRPr>
          </a:p>
          <a:p>
            <a:pPr eaLnBrk="1" hangingPunct="1">
              <a:lnSpc>
                <a:spcPct val="80000"/>
              </a:lnSpc>
            </a:pPr>
            <a:r>
              <a:rPr lang="en-US" sz="2400" b="1" smtClean="0">
                <a:solidFill>
                  <a:schemeClr val="bg1"/>
                </a:solidFill>
              </a:rPr>
              <a:t>30 years of “substantial” Social Security earnings</a:t>
            </a:r>
          </a:p>
          <a:p>
            <a:pPr eaLnBrk="1" hangingPunct="1">
              <a:lnSpc>
                <a:spcPct val="80000"/>
              </a:lnSpc>
              <a:buFontTx/>
              <a:buNone/>
            </a:pPr>
            <a:endParaRPr lang="en-US" sz="2800" b="1" smtClean="0">
              <a:solidFill>
                <a:schemeClr val="bg1"/>
              </a:solidFill>
            </a:endParaRPr>
          </a:p>
          <a:p>
            <a:pPr eaLnBrk="1" hangingPunct="1">
              <a:lnSpc>
                <a:spcPct val="80000"/>
              </a:lnSpc>
            </a:pPr>
            <a:r>
              <a:rPr lang="en-US" sz="2400" b="1" smtClean="0">
                <a:solidFill>
                  <a:schemeClr val="bg1"/>
                </a:solidFill>
              </a:rPr>
              <a:t>Receipt of a non-covered pension (PERS, STRS, OPM) as a spouse or survivor is </a:t>
            </a:r>
            <a:r>
              <a:rPr lang="en-US" sz="2400" b="1" u="sng" smtClean="0">
                <a:solidFill>
                  <a:schemeClr val="bg1"/>
                </a:solidFill>
              </a:rPr>
              <a:t>not</a:t>
            </a:r>
            <a:r>
              <a:rPr lang="en-US" sz="2400" b="1" smtClean="0">
                <a:solidFill>
                  <a:schemeClr val="bg1"/>
                </a:solidFill>
              </a:rPr>
              <a:t> subject to WEP or GPO because the non-covered pension is not based on </a:t>
            </a:r>
            <a:r>
              <a:rPr lang="en-US" sz="2400" b="1" u="sng" smtClean="0">
                <a:solidFill>
                  <a:schemeClr val="bg1"/>
                </a:solidFill>
              </a:rPr>
              <a:t>their own work.   </a:t>
            </a:r>
          </a:p>
          <a:p>
            <a:pPr eaLnBrk="1" hangingPunct="1">
              <a:lnSpc>
                <a:spcPct val="80000"/>
              </a:lnSpc>
              <a:buFontTx/>
              <a:buNone/>
            </a:pPr>
            <a:endParaRPr lang="en-US" sz="2800" b="1" u="sng" smtClean="0">
              <a:solidFill>
                <a:schemeClr val="bg1"/>
              </a:solidFill>
            </a:endParaRPr>
          </a:p>
          <a:p>
            <a:pPr eaLnBrk="1" hangingPunct="1">
              <a:lnSpc>
                <a:spcPct val="80000"/>
              </a:lnSpc>
              <a:buFontTx/>
              <a:buNone/>
            </a:pPr>
            <a:endParaRPr lang="en-US" sz="2800" smtClean="0">
              <a:solidFill>
                <a:schemeClr val="bg1"/>
              </a:solidFill>
            </a:endParaRPr>
          </a:p>
          <a:p>
            <a:pPr eaLnBrk="1" hangingPunct="1">
              <a:lnSpc>
                <a:spcPct val="80000"/>
              </a:lnSpc>
            </a:pPr>
            <a:endParaRPr lang="en-US" sz="240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2"/>
          <a:srcRect l="50781" t="14583" r="14063" b="10417"/>
          <a:stretch>
            <a:fillRect/>
          </a:stretch>
        </p:blipFill>
        <p:spPr bwMode="auto">
          <a:xfrm>
            <a:off x="285750" y="15875"/>
            <a:ext cx="8553450" cy="6842125"/>
          </a:xfrm>
          <a:prstGeom prst="rect">
            <a:avLst/>
          </a:prstGeom>
          <a:noFill/>
          <a:ln w="9525">
            <a:noFill/>
            <a:miter lim="800000"/>
            <a:headEnd/>
            <a:tailEnd/>
          </a:ln>
        </p:spPr>
      </p:pic>
      <p:sp>
        <p:nvSpPr>
          <p:cNvPr id="3" name="Rectangular Callout 2"/>
          <p:cNvSpPr/>
          <p:nvPr/>
        </p:nvSpPr>
        <p:spPr>
          <a:xfrm>
            <a:off x="4724400" y="5486400"/>
            <a:ext cx="1752600" cy="914400"/>
          </a:xfrm>
          <a:prstGeom prst="wedgeRectCallout">
            <a:avLst>
              <a:gd name="adj1" fmla="val -69085"/>
              <a:gd name="adj2" fmla="val -9027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US" sz="1400" dirty="0"/>
              <a:t>Do you receive a government pension?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458788" y="-76200"/>
            <a:ext cx="7694612" cy="1143000"/>
          </a:xfrm>
          <a:prstGeom prst="rect">
            <a:avLst/>
          </a:prstGeom>
          <a:noFill/>
          <a:ln w="12700">
            <a:noFill/>
            <a:miter lim="800000"/>
            <a:headEnd/>
            <a:tailEnd/>
          </a:ln>
          <a:effectLst/>
        </p:spPr>
        <p:txBody>
          <a:bodyPr lIns="90488" tIns="44450" rIns="90488" bIns="44450" anchor="ctr"/>
          <a:lstStyle/>
          <a:p>
            <a:pPr algn="ctr" eaLnBrk="0" hangingPunct="0">
              <a:defRPr/>
            </a:pPr>
            <a:r>
              <a:rPr lang="en-US" sz="4000">
                <a:solidFill>
                  <a:schemeClr val="bg1"/>
                </a:solidFill>
                <a:effectLst>
                  <a:outerShdw blurRad="38100" dist="38100" dir="2700000" algn="tl">
                    <a:srgbClr val="C0C0C0"/>
                  </a:outerShdw>
                </a:effectLst>
                <a:latin typeface="Garamond" pitchFamily="18" charset="0"/>
                <a:cs typeface="+mn-cs"/>
              </a:rPr>
              <a:t>Visit Our Website or Call!</a:t>
            </a:r>
            <a:endParaRPr lang="en-US" sz="4000" b="0">
              <a:solidFill>
                <a:schemeClr val="bg1"/>
              </a:solidFill>
              <a:effectLst>
                <a:outerShdw blurRad="38100" dist="38100" dir="2700000" algn="tl">
                  <a:srgbClr val="C0C0C0"/>
                </a:outerShdw>
              </a:effectLst>
              <a:latin typeface="Garamond" pitchFamily="18" charset="0"/>
              <a:cs typeface="+mn-cs"/>
            </a:endParaRPr>
          </a:p>
        </p:txBody>
      </p:sp>
      <p:pic>
        <p:nvPicPr>
          <p:cNvPr id="58370" name="Picture 3" descr="SSAmonitor"/>
          <p:cNvPicPr>
            <a:picLocks noChangeAspect="1" noChangeArrowheads="1"/>
          </p:cNvPicPr>
          <p:nvPr/>
        </p:nvPicPr>
        <p:blipFill>
          <a:blip r:embed="rId3"/>
          <a:srcRect/>
          <a:stretch>
            <a:fillRect/>
          </a:stretch>
        </p:blipFill>
        <p:spPr bwMode="auto">
          <a:xfrm>
            <a:off x="0" y="1371600"/>
            <a:ext cx="4564063" cy="4033838"/>
          </a:xfrm>
          <a:prstGeom prst="rect">
            <a:avLst/>
          </a:prstGeom>
          <a:noFill/>
          <a:ln w="9525">
            <a:noFill/>
            <a:miter lim="800000"/>
            <a:headEnd/>
            <a:tailEnd/>
          </a:ln>
        </p:spPr>
      </p:pic>
      <p:sp>
        <p:nvSpPr>
          <p:cNvPr id="58371" name="Text Box 4"/>
          <p:cNvSpPr txBox="1">
            <a:spLocks noChangeArrowheads="1"/>
          </p:cNvSpPr>
          <p:nvPr/>
        </p:nvSpPr>
        <p:spPr bwMode="auto">
          <a:xfrm>
            <a:off x="4572000" y="4419600"/>
            <a:ext cx="3203575" cy="701675"/>
          </a:xfrm>
          <a:prstGeom prst="rect">
            <a:avLst/>
          </a:prstGeom>
          <a:noFill/>
          <a:ln w="12700">
            <a:noFill/>
            <a:miter lim="800000"/>
            <a:headEnd type="none" w="sm" len="sm"/>
            <a:tailEnd type="none" w="sm" len="sm"/>
          </a:ln>
        </p:spPr>
        <p:txBody>
          <a:bodyPr wrap="none">
            <a:spAutoFit/>
          </a:bodyPr>
          <a:lstStyle/>
          <a:p>
            <a:pPr eaLnBrk="0" hangingPunct="0"/>
            <a:r>
              <a:rPr lang="en-US" sz="4000">
                <a:solidFill>
                  <a:srgbClr val="FFCC00"/>
                </a:solidFill>
                <a:latin typeface="Garamond" pitchFamily="18" charset="0"/>
              </a:rPr>
              <a:t>1-800-772-1213</a:t>
            </a:r>
          </a:p>
        </p:txBody>
      </p:sp>
      <p:sp>
        <p:nvSpPr>
          <p:cNvPr id="58372" name="WordArt 5"/>
          <p:cNvSpPr>
            <a:spLocks noChangeArrowheads="1" noChangeShapeType="1" noTextEdit="1"/>
          </p:cNvSpPr>
          <p:nvPr/>
        </p:nvSpPr>
        <p:spPr bwMode="auto">
          <a:xfrm>
            <a:off x="1295400" y="5800725"/>
            <a:ext cx="6629400"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type="none" w="sm" len="sm"/>
                  <a:tailEnd type="none" w="sm" len="sm"/>
                </a:ln>
                <a:solidFill>
                  <a:srgbClr val="0066CC"/>
                </a:solidFill>
                <a:effectLst>
                  <a:outerShdw dist="35921" dir="2700000" algn="ctr" rotWithShape="0">
                    <a:srgbClr val="990000"/>
                  </a:outerShdw>
                </a:effectLst>
                <a:latin typeface="Times New Roman"/>
                <a:cs typeface="Times New Roman"/>
              </a:rPr>
              <a:t>www.socialsecurity.gov</a:t>
            </a:r>
          </a:p>
        </p:txBody>
      </p:sp>
      <p:pic>
        <p:nvPicPr>
          <p:cNvPr id="58373" name="Picture 6"/>
          <p:cNvPicPr>
            <a:picLocks noGrp="1" noChangeAspect="1" noChangeArrowheads="1"/>
          </p:cNvPicPr>
          <p:nvPr>
            <p:ph/>
          </p:nvPr>
        </p:nvPicPr>
        <p:blipFill>
          <a:blip r:embed="rId4">
            <a:clrChange>
              <a:clrFrom>
                <a:srgbClr val="062860"/>
              </a:clrFrom>
              <a:clrTo>
                <a:srgbClr val="062860">
                  <a:alpha val="0"/>
                </a:srgbClr>
              </a:clrTo>
            </a:clrChange>
          </a:blip>
          <a:srcRect/>
          <a:stretch>
            <a:fillRect/>
          </a:stretch>
        </p:blipFill>
        <p:spPr bwMode="auto">
          <a:xfrm>
            <a:off x="4876800" y="1295400"/>
            <a:ext cx="2446338" cy="3152775"/>
          </a:xfrm>
          <a:noFill/>
          <a:ln w="12700">
            <a:miter lim="800000"/>
            <a:headEnd type="none" w="sm" len="sm"/>
            <a:tailEnd type="none" w="sm" len="sm"/>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3429000" y="1447800"/>
            <a:ext cx="5715000" cy="4916488"/>
          </a:xfrm>
          <a:prstGeom prst="rect">
            <a:avLst/>
          </a:prstGeom>
          <a:noFill/>
          <a:ln w="9525">
            <a:noFill/>
            <a:miter lim="800000"/>
            <a:headEnd/>
            <a:tailEnd/>
          </a:ln>
        </p:spPr>
        <p:txBody>
          <a:bodyPr lIns="87545" tIns="43772" rIns="87545" bIns="43772">
            <a:spAutoFit/>
          </a:bodyPr>
          <a:lstStyle/>
          <a:p>
            <a:pPr defTabSz="874713" eaLnBrk="0" hangingPunct="0">
              <a:spcBef>
                <a:spcPct val="50000"/>
              </a:spcBef>
              <a:buClr>
                <a:srgbClr val="CC0000"/>
              </a:buClr>
              <a:buSzPct val="115000"/>
              <a:buFont typeface="Wingdings" pitchFamily="2" charset="2"/>
              <a:buChar char="§"/>
            </a:pPr>
            <a:r>
              <a:rPr lang="en-US" sz="2400">
                <a:solidFill>
                  <a:schemeClr val="tx1"/>
                </a:solidFill>
                <a:latin typeface="Bookman Old Style" pitchFamily="18" charset="0"/>
              </a:rPr>
              <a:t>  </a:t>
            </a:r>
            <a:r>
              <a:rPr lang="en-US" sz="2400">
                <a:solidFill>
                  <a:schemeClr val="bg1"/>
                </a:solidFill>
                <a:latin typeface="Bookman Old Style" pitchFamily="18" charset="0"/>
              </a:rPr>
              <a:t>Social Security replaces </a:t>
            </a:r>
            <a:br>
              <a:rPr lang="en-US" sz="2400">
                <a:solidFill>
                  <a:schemeClr val="bg1"/>
                </a:solidFill>
                <a:latin typeface="Bookman Old Style" pitchFamily="18" charset="0"/>
              </a:rPr>
            </a:br>
            <a:r>
              <a:rPr lang="en-US" sz="2400">
                <a:solidFill>
                  <a:schemeClr val="bg1"/>
                </a:solidFill>
                <a:latin typeface="Bookman Old Style" pitchFamily="18" charset="0"/>
              </a:rPr>
              <a:t>    about 40% of pre- retirement </a:t>
            </a:r>
          </a:p>
          <a:p>
            <a:pPr defTabSz="874713" eaLnBrk="0" hangingPunct="0">
              <a:lnSpc>
                <a:spcPct val="50000"/>
              </a:lnSpc>
              <a:spcBef>
                <a:spcPct val="50000"/>
              </a:spcBef>
              <a:buClr>
                <a:srgbClr val="FFFFCC"/>
              </a:buClr>
              <a:buSzPct val="115000"/>
              <a:buFont typeface="Monotype Sorts"/>
              <a:buNone/>
            </a:pPr>
            <a:r>
              <a:rPr lang="en-US" sz="2400">
                <a:solidFill>
                  <a:schemeClr val="bg1"/>
                </a:solidFill>
                <a:latin typeface="Bookman Old Style" pitchFamily="18" charset="0"/>
              </a:rPr>
              <a:t>    earnings.</a:t>
            </a:r>
          </a:p>
          <a:p>
            <a:pPr defTabSz="874713" eaLnBrk="0" hangingPunct="0">
              <a:lnSpc>
                <a:spcPct val="50000"/>
              </a:lnSpc>
              <a:spcBef>
                <a:spcPct val="50000"/>
              </a:spcBef>
              <a:buClr>
                <a:srgbClr val="FFFFCC"/>
              </a:buClr>
              <a:buSzPct val="115000"/>
              <a:buFont typeface="Monotype Sorts"/>
              <a:buNone/>
            </a:pPr>
            <a:r>
              <a:rPr lang="en-US" sz="2400">
                <a:solidFill>
                  <a:schemeClr val="bg1"/>
                </a:solidFill>
                <a:latin typeface="Bookman Old Style" pitchFamily="18" charset="0"/>
              </a:rPr>
              <a:t>    </a:t>
            </a:r>
            <a:r>
              <a:rPr lang="en-US" sz="1800">
                <a:solidFill>
                  <a:schemeClr val="bg1"/>
                </a:solidFill>
                <a:latin typeface="Bookman Old Style" pitchFamily="18" charset="0"/>
              </a:rPr>
              <a:t>The average monthly Social Security </a:t>
            </a:r>
          </a:p>
          <a:p>
            <a:pPr defTabSz="874713" eaLnBrk="0" hangingPunct="0">
              <a:lnSpc>
                <a:spcPct val="50000"/>
              </a:lnSpc>
              <a:spcBef>
                <a:spcPct val="50000"/>
              </a:spcBef>
              <a:buClr>
                <a:srgbClr val="FFFFCC"/>
              </a:buClr>
              <a:buSzPct val="115000"/>
              <a:buFont typeface="Monotype Sorts"/>
              <a:buNone/>
            </a:pPr>
            <a:r>
              <a:rPr lang="en-US" sz="1800">
                <a:solidFill>
                  <a:schemeClr val="bg1"/>
                </a:solidFill>
                <a:latin typeface="Bookman Old Style" pitchFamily="18" charset="0"/>
              </a:rPr>
              <a:t>      retirement check in 2013 is $1,261</a:t>
            </a:r>
            <a:endParaRPr lang="en-US" sz="1800" i="1">
              <a:solidFill>
                <a:schemeClr val="bg1"/>
              </a:solidFill>
              <a:latin typeface="Bookman Old Style" pitchFamily="18" charset="0"/>
            </a:endParaRPr>
          </a:p>
          <a:p>
            <a:pPr defTabSz="874713" eaLnBrk="0" hangingPunct="0">
              <a:lnSpc>
                <a:spcPct val="50000"/>
              </a:lnSpc>
              <a:spcBef>
                <a:spcPct val="50000"/>
              </a:spcBef>
              <a:buClr>
                <a:srgbClr val="FFFFCC"/>
              </a:buClr>
              <a:buSzPct val="115000"/>
              <a:buFont typeface="Monotype Sorts"/>
              <a:buNone/>
            </a:pPr>
            <a:r>
              <a:rPr lang="en-US" sz="1800" i="1">
                <a:solidFill>
                  <a:schemeClr val="bg1"/>
                </a:solidFill>
                <a:latin typeface="Bookman Old Style" pitchFamily="18" charset="0"/>
              </a:rPr>
              <a:t>      ($1,240 in 2012)</a:t>
            </a:r>
            <a:r>
              <a:rPr lang="en-US" sz="1800">
                <a:solidFill>
                  <a:schemeClr val="bg1"/>
                </a:solidFill>
                <a:latin typeface="Bookman Old Style" pitchFamily="18" charset="0"/>
              </a:rPr>
              <a:t/>
            </a:r>
            <a:br>
              <a:rPr lang="en-US" sz="1800">
                <a:solidFill>
                  <a:schemeClr val="bg1"/>
                </a:solidFill>
                <a:latin typeface="Bookman Old Style" pitchFamily="18" charset="0"/>
              </a:rPr>
            </a:br>
            <a:endParaRPr lang="en-US" sz="1800">
              <a:solidFill>
                <a:schemeClr val="bg1"/>
              </a:solidFill>
              <a:latin typeface="Bookman Old Style" pitchFamily="18" charset="0"/>
            </a:endParaRPr>
          </a:p>
          <a:p>
            <a:pPr defTabSz="874713" eaLnBrk="0" hangingPunct="0">
              <a:lnSpc>
                <a:spcPct val="50000"/>
              </a:lnSpc>
              <a:spcBef>
                <a:spcPct val="50000"/>
              </a:spcBef>
              <a:buClr>
                <a:srgbClr val="FFFFCC"/>
              </a:buClr>
              <a:buSzPct val="115000"/>
              <a:buFont typeface="Monotype Sorts"/>
              <a:buNone/>
            </a:pPr>
            <a:endParaRPr lang="en-US" sz="1800">
              <a:solidFill>
                <a:schemeClr val="bg1"/>
              </a:solidFill>
              <a:latin typeface="Bookman Old Style" pitchFamily="18" charset="0"/>
            </a:endParaRPr>
          </a:p>
          <a:p>
            <a:pPr defTabSz="874713" eaLnBrk="0" hangingPunct="0">
              <a:lnSpc>
                <a:spcPct val="50000"/>
              </a:lnSpc>
              <a:spcBef>
                <a:spcPct val="50000"/>
              </a:spcBef>
              <a:buClr>
                <a:srgbClr val="CC0000"/>
              </a:buClr>
              <a:buSzPct val="115000"/>
              <a:buFont typeface="Wingdings" pitchFamily="2" charset="2"/>
              <a:buChar char="§"/>
            </a:pPr>
            <a:r>
              <a:rPr lang="en-US" sz="2400">
                <a:solidFill>
                  <a:schemeClr val="bg1"/>
                </a:solidFill>
                <a:latin typeface="Bookman Old Style" pitchFamily="18" charset="0"/>
              </a:rPr>
              <a:t> Social Security is the </a:t>
            </a:r>
          </a:p>
          <a:p>
            <a:pPr defTabSz="874713" eaLnBrk="0" hangingPunct="0">
              <a:lnSpc>
                <a:spcPct val="50000"/>
              </a:lnSpc>
              <a:spcBef>
                <a:spcPct val="50000"/>
              </a:spcBef>
              <a:buClr>
                <a:srgbClr val="FFFFCC"/>
              </a:buClr>
              <a:buSzPct val="115000"/>
              <a:buFont typeface="Monotype Sorts"/>
              <a:buNone/>
            </a:pPr>
            <a:r>
              <a:rPr lang="en-US" sz="2400">
                <a:solidFill>
                  <a:schemeClr val="bg1"/>
                </a:solidFill>
                <a:latin typeface="Bookman Old Style" pitchFamily="18" charset="0"/>
              </a:rPr>
              <a:t>   foundation on which to </a:t>
            </a:r>
          </a:p>
          <a:p>
            <a:pPr defTabSz="874713" eaLnBrk="0" hangingPunct="0">
              <a:lnSpc>
                <a:spcPct val="50000"/>
              </a:lnSpc>
              <a:spcBef>
                <a:spcPct val="50000"/>
              </a:spcBef>
              <a:buClr>
                <a:srgbClr val="FFFFCC"/>
              </a:buClr>
              <a:buSzPct val="115000"/>
              <a:buFont typeface="Monotype Sorts"/>
              <a:buNone/>
            </a:pPr>
            <a:r>
              <a:rPr lang="en-US" sz="2400">
                <a:solidFill>
                  <a:schemeClr val="bg1"/>
                </a:solidFill>
                <a:latin typeface="Bookman Old Style" pitchFamily="18" charset="0"/>
              </a:rPr>
              <a:t>   build retirement security; </a:t>
            </a:r>
          </a:p>
          <a:p>
            <a:pPr defTabSz="874713" eaLnBrk="0" hangingPunct="0">
              <a:lnSpc>
                <a:spcPct val="50000"/>
              </a:lnSpc>
              <a:spcBef>
                <a:spcPct val="50000"/>
              </a:spcBef>
              <a:buClr>
                <a:srgbClr val="FFFFCC"/>
              </a:buClr>
              <a:buSzPct val="115000"/>
              <a:buFont typeface="Monotype Sorts"/>
              <a:buNone/>
            </a:pPr>
            <a:r>
              <a:rPr lang="en-US" sz="2400">
                <a:solidFill>
                  <a:schemeClr val="bg1"/>
                </a:solidFill>
                <a:latin typeface="Bookman Old Style" pitchFamily="18" charset="0"/>
              </a:rPr>
              <a:t>   you’ll also need </a:t>
            </a:r>
          </a:p>
          <a:p>
            <a:pPr defTabSz="874713" eaLnBrk="0" hangingPunct="0">
              <a:lnSpc>
                <a:spcPct val="50000"/>
              </a:lnSpc>
              <a:spcBef>
                <a:spcPct val="50000"/>
              </a:spcBef>
              <a:buClr>
                <a:srgbClr val="FFFFCC"/>
              </a:buClr>
              <a:buSzPct val="115000"/>
              <a:buFont typeface="Monotype Sorts"/>
              <a:buNone/>
            </a:pPr>
            <a:r>
              <a:rPr lang="en-US" sz="2400">
                <a:solidFill>
                  <a:schemeClr val="bg1"/>
                </a:solidFill>
                <a:latin typeface="Bookman Old Style" pitchFamily="18" charset="0"/>
              </a:rPr>
              <a:t>   pension &amp; savings</a:t>
            </a:r>
            <a:r>
              <a:rPr lang="en-US" sz="2900">
                <a:solidFill>
                  <a:schemeClr val="bg1"/>
                </a:solidFill>
                <a:latin typeface="Bookman Old Style" pitchFamily="18" charset="0"/>
              </a:rPr>
              <a:t/>
            </a:r>
            <a:br>
              <a:rPr lang="en-US" sz="2900">
                <a:solidFill>
                  <a:schemeClr val="bg1"/>
                </a:solidFill>
                <a:latin typeface="Bookman Old Style" pitchFamily="18" charset="0"/>
              </a:rPr>
            </a:br>
            <a:endParaRPr lang="en-US" sz="1800">
              <a:solidFill>
                <a:schemeClr val="bg1"/>
              </a:solidFill>
              <a:latin typeface="Bookman Old Style" pitchFamily="18" charset="0"/>
            </a:endParaRPr>
          </a:p>
          <a:p>
            <a:pPr defTabSz="874713" eaLnBrk="0" hangingPunct="0">
              <a:lnSpc>
                <a:spcPct val="50000"/>
              </a:lnSpc>
              <a:spcBef>
                <a:spcPct val="50000"/>
              </a:spcBef>
              <a:buClr>
                <a:srgbClr val="FFFFCC"/>
              </a:buClr>
              <a:buSzPct val="115000"/>
              <a:buFont typeface="Monotype Sorts"/>
              <a:buNone/>
            </a:pPr>
            <a:r>
              <a:rPr lang="en-US" sz="2400">
                <a:solidFill>
                  <a:schemeClr val="bg1"/>
                </a:solidFill>
                <a:latin typeface="Bookman Old Style" pitchFamily="18" charset="0"/>
              </a:rPr>
              <a:t>                                                   </a:t>
            </a:r>
          </a:p>
        </p:txBody>
      </p:sp>
      <p:sp>
        <p:nvSpPr>
          <p:cNvPr id="21506" name="Rectangle 3"/>
          <p:cNvSpPr>
            <a:spLocks noChangeArrowheads="1"/>
          </p:cNvSpPr>
          <p:nvPr/>
        </p:nvSpPr>
        <p:spPr bwMode="auto">
          <a:xfrm>
            <a:off x="381000" y="152400"/>
            <a:ext cx="8610600" cy="684213"/>
          </a:xfrm>
          <a:prstGeom prst="rect">
            <a:avLst/>
          </a:prstGeom>
          <a:noFill/>
          <a:ln w="12700">
            <a:noFill/>
            <a:miter lim="800000"/>
            <a:headEnd/>
            <a:tailEnd/>
          </a:ln>
        </p:spPr>
        <p:txBody>
          <a:bodyPr lIns="90488" tIns="44450" rIns="90488" bIns="44450" anchor="ctr"/>
          <a:lstStyle/>
          <a:p>
            <a:pPr algn="ctr" eaLnBrk="0" hangingPunct="0"/>
            <a:r>
              <a:rPr lang="en-US" sz="3600">
                <a:solidFill>
                  <a:schemeClr val="bg1"/>
                </a:solidFill>
              </a:rPr>
              <a:t>Preparing for Retirement</a:t>
            </a:r>
          </a:p>
        </p:txBody>
      </p:sp>
      <p:pic>
        <p:nvPicPr>
          <p:cNvPr id="21507" name="Picture 4" descr="couple06"/>
          <p:cNvPicPr>
            <a:picLocks noChangeAspect="1" noChangeArrowheads="1"/>
          </p:cNvPicPr>
          <p:nvPr/>
        </p:nvPicPr>
        <p:blipFill>
          <a:blip r:embed="rId2"/>
          <a:srcRect/>
          <a:stretch>
            <a:fillRect/>
          </a:stretch>
        </p:blipFill>
        <p:spPr bwMode="auto">
          <a:xfrm>
            <a:off x="381000" y="1752600"/>
            <a:ext cx="2895600" cy="3838575"/>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 name="AutoShape 4"/>
          <p:cNvGraphicFramePr>
            <a:graphicFrameLocks/>
          </p:cNvGraphicFramePr>
          <p:nvPr/>
        </p:nvGraphicFramePr>
        <p:xfrm>
          <a:off x="1525588" y="1835150"/>
          <a:ext cx="6092825" cy="4064000"/>
        </p:xfrm>
        <a:graphic>
          <a:graphicData uri="http://schemas.openxmlformats.org/presentationml/2006/ole">
            <p:oleObj spid="_x0000_s1028" name="Clip" r:id="rId4" imgW="0" imgH="0" progId="">
              <p:embed/>
            </p:oleObj>
          </a:graphicData>
        </a:graphic>
      </p:graphicFrame>
      <p:sp>
        <p:nvSpPr>
          <p:cNvPr id="1029" name="Text Box 3"/>
          <p:cNvSpPr txBox="1">
            <a:spLocks noChangeArrowheads="1"/>
          </p:cNvSpPr>
          <p:nvPr/>
        </p:nvSpPr>
        <p:spPr bwMode="auto">
          <a:xfrm>
            <a:off x="1066800" y="228600"/>
            <a:ext cx="7086600" cy="7016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a:solidFill>
                  <a:schemeClr val="bg1"/>
                </a:solidFill>
                <a:latin typeface="Garamond" pitchFamily="18" charset="0"/>
              </a:rPr>
              <a:t>The Social Security Statement</a:t>
            </a:r>
          </a:p>
        </p:txBody>
      </p:sp>
      <p:sp>
        <p:nvSpPr>
          <p:cNvPr id="1030" name="Text Box 4"/>
          <p:cNvSpPr txBox="1">
            <a:spLocks noChangeArrowheads="1"/>
          </p:cNvSpPr>
          <p:nvPr/>
        </p:nvSpPr>
        <p:spPr bwMode="auto">
          <a:xfrm>
            <a:off x="990600" y="1644650"/>
            <a:ext cx="7086600" cy="6413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600">
                <a:solidFill>
                  <a:srgbClr val="FFCC00"/>
                </a:solidFill>
                <a:latin typeface="Garamond" pitchFamily="18" charset="0"/>
              </a:rPr>
              <a:t>“The Future’s In Your Hands”</a:t>
            </a:r>
          </a:p>
        </p:txBody>
      </p:sp>
      <p:pic>
        <p:nvPicPr>
          <p:cNvPr id="262149" name="Picture 5"/>
          <p:cNvPicPr>
            <a:picLocks noChangeAspect="1" noChangeArrowheads="1"/>
          </p:cNvPicPr>
          <p:nvPr/>
        </p:nvPicPr>
        <p:blipFill>
          <a:blip r:embed="rId5"/>
          <a:srcRect l="4688" t="23958" r="3906" b="11458"/>
          <a:stretch>
            <a:fillRect/>
          </a:stretch>
        </p:blipFill>
        <p:spPr bwMode="auto">
          <a:xfrm>
            <a:off x="457200" y="2667000"/>
            <a:ext cx="8305800" cy="4191000"/>
          </a:xfrm>
          <a:prstGeom prst="rect">
            <a:avLst/>
          </a:prstGeom>
          <a:noFill/>
          <a:ln w="12700">
            <a:noFill/>
            <a:miter lim="800000"/>
            <a:headEnd type="none" w="sm" len="sm"/>
            <a:tailEnd type="none" w="sm" len="sm"/>
          </a:ln>
          <a:effectLst>
            <a:outerShdw dist="107763" dir="18900000" algn="ctr" rotWithShape="0">
              <a:srgbClr val="FFCC00"/>
            </a:outerShdw>
          </a:effectLst>
        </p:spPr>
      </p:pic>
      <p:grpSp>
        <p:nvGrpSpPr>
          <p:cNvPr id="1032" name="Group 6"/>
          <p:cNvGrpSpPr>
            <a:grpSpLocks/>
          </p:cNvGrpSpPr>
          <p:nvPr/>
        </p:nvGrpSpPr>
        <p:grpSpPr bwMode="auto">
          <a:xfrm>
            <a:off x="684213" y="2514600"/>
            <a:ext cx="8001000" cy="2894013"/>
            <a:chOff x="336" y="1236"/>
            <a:chExt cx="5040" cy="1824"/>
          </a:xfrm>
        </p:grpSpPr>
        <p:sp>
          <p:nvSpPr>
            <p:cNvPr id="1033" name="Oval 7"/>
            <p:cNvSpPr>
              <a:spLocks noChangeArrowheads="1"/>
            </p:cNvSpPr>
            <p:nvPr/>
          </p:nvSpPr>
          <p:spPr bwMode="auto">
            <a:xfrm>
              <a:off x="336" y="2196"/>
              <a:ext cx="1152" cy="864"/>
            </a:xfrm>
            <a:prstGeom prst="ellipse">
              <a:avLst/>
            </a:prstGeom>
            <a:gradFill rotWithShape="0">
              <a:gsLst>
                <a:gs pos="0">
                  <a:srgbClr val="FF9900"/>
                </a:gs>
                <a:gs pos="100000">
                  <a:srgbClr val="FFFF66"/>
                </a:gs>
              </a:gsLst>
              <a:lin ang="5400000" scaled="1"/>
            </a:gradFill>
            <a:ln w="9525">
              <a:round/>
              <a:headEnd/>
              <a:tailEnd/>
            </a:ln>
            <a:scene3d>
              <a:camera prst="legacyPerspectiveFront">
                <a:rot lat="20099983" lon="20099983" rev="0"/>
              </a:camera>
              <a:lightRig rig="legacyFlat2" dir="t"/>
            </a:scene3d>
            <a:sp3d extrusionH="887400" prstMaterial="legacyMatte">
              <a:bevelT w="13500" h="13500" prst="angle"/>
              <a:bevelB w="13500" h="13500" prst="angle"/>
              <a:extrusionClr>
                <a:srgbClr val="FF9900"/>
              </a:extrusionClr>
            </a:sp3d>
          </p:spPr>
          <p:txBody>
            <a:bodyPr wrap="none" anchor="ctr">
              <a:flatTx/>
            </a:bodyPr>
            <a:lstStyle/>
            <a:p>
              <a:pPr algn="ctr" eaLnBrk="0" hangingPunct="0"/>
              <a:r>
                <a:rPr lang="en-US">
                  <a:solidFill>
                    <a:srgbClr val="000099"/>
                  </a:solidFill>
                  <a:latin typeface="Garamond" pitchFamily="18" charset="0"/>
                </a:rPr>
                <a:t>REVIEW</a:t>
              </a:r>
            </a:p>
          </p:txBody>
        </p:sp>
        <p:sp>
          <p:nvSpPr>
            <p:cNvPr id="1034" name="Oval 8"/>
            <p:cNvSpPr>
              <a:spLocks noChangeArrowheads="1"/>
            </p:cNvSpPr>
            <p:nvPr/>
          </p:nvSpPr>
          <p:spPr bwMode="auto">
            <a:xfrm>
              <a:off x="2160" y="1236"/>
              <a:ext cx="1296" cy="672"/>
            </a:xfrm>
            <a:prstGeom prst="ellipse">
              <a:avLst/>
            </a:prstGeom>
            <a:gradFill rotWithShape="0">
              <a:gsLst>
                <a:gs pos="0">
                  <a:srgbClr val="FF9900"/>
                </a:gs>
                <a:gs pos="100000">
                  <a:srgbClr val="FFFF66"/>
                </a:gs>
              </a:gsLst>
              <a:lin ang="5400000" scaled="1"/>
            </a:gradFill>
            <a:ln w="9525">
              <a:round/>
              <a:headEnd/>
              <a:tailEnd/>
            </a:ln>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pPr algn="ctr" eaLnBrk="0" hangingPunct="0"/>
              <a:r>
                <a:rPr lang="en-US">
                  <a:solidFill>
                    <a:srgbClr val="000099"/>
                  </a:solidFill>
                  <a:latin typeface="Garamond" pitchFamily="18" charset="0"/>
                </a:rPr>
                <a:t>VERIFY</a:t>
              </a:r>
              <a:endParaRPr lang="en-US" i="1">
                <a:solidFill>
                  <a:srgbClr val="000099"/>
                </a:solidFill>
                <a:latin typeface="Garamond" pitchFamily="18" charset="0"/>
              </a:endParaRPr>
            </a:p>
          </p:txBody>
        </p:sp>
        <p:sp>
          <p:nvSpPr>
            <p:cNvPr id="1035" name="Oval 9"/>
            <p:cNvSpPr>
              <a:spLocks noChangeArrowheads="1"/>
            </p:cNvSpPr>
            <p:nvPr/>
          </p:nvSpPr>
          <p:spPr bwMode="auto">
            <a:xfrm>
              <a:off x="4224" y="2244"/>
              <a:ext cx="1152" cy="720"/>
            </a:xfrm>
            <a:prstGeom prst="ellipse">
              <a:avLst/>
            </a:prstGeom>
            <a:gradFill rotWithShape="0">
              <a:gsLst>
                <a:gs pos="0">
                  <a:srgbClr val="FF9900"/>
                </a:gs>
                <a:gs pos="100000">
                  <a:srgbClr val="FFFF66"/>
                </a:gs>
              </a:gsLst>
              <a:lin ang="5400000" scaled="1"/>
            </a:gradFill>
            <a:ln w="9525">
              <a:round/>
              <a:headEnd/>
              <a:tailEnd/>
            </a:ln>
            <a:scene3d>
              <a:camera prst="legacyPerspectiveFront">
                <a:rot lat="20099983" lon="1500000" rev="0"/>
              </a:camera>
              <a:lightRig rig="legacyFlat4" dir="b"/>
            </a:scene3d>
            <a:sp3d extrusionH="887400" prstMaterial="legacyMatte">
              <a:bevelT w="13500" h="13500" prst="angle"/>
              <a:bevelB w="13500" h="13500" prst="angle"/>
              <a:extrusionClr>
                <a:srgbClr val="FF9900"/>
              </a:extrusionClr>
            </a:sp3d>
          </p:spPr>
          <p:txBody>
            <a:bodyPr wrap="none" anchor="ctr">
              <a:flatTx/>
            </a:bodyPr>
            <a:lstStyle/>
            <a:p>
              <a:pPr algn="ctr" eaLnBrk="0" hangingPunct="0"/>
              <a:r>
                <a:rPr lang="en-US">
                  <a:solidFill>
                    <a:srgbClr val="000099"/>
                  </a:solidFill>
                  <a:latin typeface="Garamond" pitchFamily="18" charset="0"/>
                </a:rPr>
                <a:t>PLAN</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1948"/>
          <p:cNvPicPr>
            <a:picLocks noChangeAspect="1" noChangeArrowheads="1"/>
          </p:cNvPicPr>
          <p:nvPr/>
        </p:nvPicPr>
        <p:blipFill>
          <a:blip r:embed="rId2"/>
          <a:srcRect/>
          <a:stretch>
            <a:fillRect/>
          </a:stretch>
        </p:blipFill>
        <p:spPr bwMode="auto">
          <a:xfrm>
            <a:off x="0" y="0"/>
            <a:ext cx="9144000" cy="610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bwMode="auto">
          <a:xfrm>
            <a:off x="304800" y="76200"/>
            <a:ext cx="82296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3600" b="1" smtClean="0">
                <a:solidFill>
                  <a:schemeClr val="bg1"/>
                </a:solidFill>
                <a:effectLst>
                  <a:outerShdw blurRad="38100" dist="38100" dir="2700000" algn="tl">
                    <a:srgbClr val="C0C0C0"/>
                  </a:outerShdw>
                </a:effectLst>
                <a:latin typeface="Times New Roman" pitchFamily="18" charset="0"/>
              </a:rPr>
              <a:t>Calculating the Retirement Benefit</a:t>
            </a:r>
          </a:p>
        </p:txBody>
      </p:sp>
      <p:sp>
        <p:nvSpPr>
          <p:cNvPr id="26626" name="Rectangle 3"/>
          <p:cNvSpPr>
            <a:spLocks noGrp="1" noChangeArrowheads="1"/>
          </p:cNvSpPr>
          <p:nvPr>
            <p:ph type="body" idx="1"/>
          </p:nvPr>
        </p:nvSpPr>
        <p:spPr bwMode="auto">
          <a:xfrm>
            <a:off x="762000" y="1905000"/>
            <a:ext cx="8001000" cy="472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Char char="§"/>
            </a:pPr>
            <a:r>
              <a:rPr lang="en-US" sz="2000" b="1" i="1" smtClean="0">
                <a:solidFill>
                  <a:schemeClr val="bg1"/>
                </a:solidFill>
              </a:rPr>
              <a:t>All earnings where Social Security taxes</a:t>
            </a:r>
          </a:p>
          <a:p>
            <a:pPr eaLnBrk="1" hangingPunct="1">
              <a:lnSpc>
                <a:spcPct val="90000"/>
              </a:lnSpc>
              <a:buFont typeface="Wingdings" pitchFamily="2" charset="2"/>
              <a:buNone/>
            </a:pPr>
            <a:r>
              <a:rPr lang="en-US" sz="2000" b="1" i="1" smtClean="0">
                <a:solidFill>
                  <a:schemeClr val="bg1"/>
                </a:solidFill>
              </a:rPr>
              <a:t>     were paid are used to compute benefits.</a:t>
            </a:r>
          </a:p>
          <a:p>
            <a:pPr eaLnBrk="1" hangingPunct="1">
              <a:lnSpc>
                <a:spcPct val="90000"/>
              </a:lnSpc>
              <a:buFont typeface="Wingdings" pitchFamily="2" charset="2"/>
              <a:buNone/>
            </a:pPr>
            <a:endParaRPr lang="en-US" sz="2800" b="1" i="1" smtClean="0">
              <a:solidFill>
                <a:schemeClr val="bg1"/>
              </a:solidFill>
            </a:endParaRPr>
          </a:p>
          <a:p>
            <a:pPr eaLnBrk="1" hangingPunct="1">
              <a:lnSpc>
                <a:spcPct val="90000"/>
              </a:lnSpc>
              <a:buFont typeface="Wingdings" pitchFamily="2" charset="2"/>
              <a:buChar char="§"/>
            </a:pPr>
            <a:r>
              <a:rPr lang="en-US" sz="2000" b="1" i="1" smtClean="0">
                <a:solidFill>
                  <a:schemeClr val="bg1"/>
                </a:solidFill>
              </a:rPr>
              <a:t>The highest 35 years of earnings are used in the calculation</a:t>
            </a:r>
          </a:p>
          <a:p>
            <a:pPr eaLnBrk="1" hangingPunct="1">
              <a:lnSpc>
                <a:spcPct val="90000"/>
              </a:lnSpc>
              <a:buFont typeface="Wingdings" pitchFamily="2" charset="2"/>
              <a:buNone/>
            </a:pPr>
            <a:endParaRPr lang="en-US" sz="2800" b="1" i="1" smtClean="0">
              <a:solidFill>
                <a:schemeClr val="bg1"/>
              </a:solidFill>
            </a:endParaRPr>
          </a:p>
          <a:p>
            <a:pPr eaLnBrk="1" hangingPunct="1">
              <a:lnSpc>
                <a:spcPct val="90000"/>
              </a:lnSpc>
              <a:buFont typeface="Wingdings" pitchFamily="2" charset="2"/>
              <a:buChar char="§"/>
            </a:pPr>
            <a:r>
              <a:rPr lang="en-US" sz="2000" b="1" i="1" smtClean="0">
                <a:solidFill>
                  <a:schemeClr val="bg1"/>
                </a:solidFill>
              </a:rPr>
              <a:t>There is a limit in how much earnings are taxed for Social Security each year, and counted towards the calculation.</a:t>
            </a:r>
          </a:p>
          <a:p>
            <a:pPr eaLnBrk="1" hangingPunct="1">
              <a:lnSpc>
                <a:spcPct val="90000"/>
              </a:lnSpc>
              <a:buFont typeface="Wingdings" pitchFamily="2" charset="2"/>
              <a:buNone/>
            </a:pPr>
            <a:endParaRPr lang="en-US" sz="2800" b="1" i="1" smtClean="0">
              <a:solidFill>
                <a:schemeClr val="bg1"/>
              </a:solidFill>
            </a:endParaRPr>
          </a:p>
          <a:p>
            <a:pPr eaLnBrk="1" hangingPunct="1">
              <a:lnSpc>
                <a:spcPct val="90000"/>
              </a:lnSpc>
              <a:buFont typeface="Wingdings" pitchFamily="2" charset="2"/>
              <a:buChar char="§"/>
            </a:pPr>
            <a:r>
              <a:rPr lang="en-US" sz="2000" b="1" i="1" smtClean="0">
                <a:solidFill>
                  <a:schemeClr val="bg1"/>
                </a:solidFill>
              </a:rPr>
              <a:t>In 2013, the maximum amount taxable for Social Security is  $113,700  </a:t>
            </a:r>
            <a:r>
              <a:rPr lang="en-US" sz="1800" b="1" smtClean="0">
                <a:solidFill>
                  <a:schemeClr val="bg1"/>
                </a:solidFill>
              </a:rPr>
              <a:t>($110,100 in 2012)</a:t>
            </a:r>
          </a:p>
          <a:p>
            <a:pPr eaLnBrk="1" hangingPunct="1">
              <a:lnSpc>
                <a:spcPct val="40000"/>
              </a:lnSpc>
              <a:buFont typeface="Wingdings" pitchFamily="2" charset="2"/>
              <a:buNone/>
            </a:pPr>
            <a:endParaRPr lang="en-US" sz="1800" b="1" smtClean="0">
              <a:solidFill>
                <a:schemeClr val="bg1"/>
              </a:solidFill>
            </a:endParaRPr>
          </a:p>
          <a:p>
            <a:pPr eaLnBrk="1" hangingPunct="1">
              <a:lnSpc>
                <a:spcPct val="40000"/>
              </a:lnSpc>
              <a:buFont typeface="Wingdings" pitchFamily="2" charset="2"/>
              <a:buNone/>
            </a:pPr>
            <a:endParaRPr lang="en-US" sz="2800" b="1" smtClean="0">
              <a:solidFill>
                <a:schemeClr val="bg1"/>
              </a:solidFill>
            </a:endParaRPr>
          </a:p>
          <a:p>
            <a:pPr eaLnBrk="1" hangingPunct="1">
              <a:lnSpc>
                <a:spcPct val="90000"/>
              </a:lnSpc>
              <a:buFont typeface="Wingdings" pitchFamily="2" charset="2"/>
              <a:buChar char="§"/>
            </a:pPr>
            <a:r>
              <a:rPr lang="en-US" sz="2000" b="1" i="1" smtClean="0">
                <a:solidFill>
                  <a:schemeClr val="bg1"/>
                </a:solidFill>
              </a:rPr>
              <a:t>Because of these maximum limits, a maximum monthly payment of $2,533 can be yielded in 2012  </a:t>
            </a:r>
            <a:r>
              <a:rPr lang="en-US" sz="1800" b="1" smtClean="0">
                <a:solidFill>
                  <a:schemeClr val="bg1"/>
                </a:solidFill>
              </a:rPr>
              <a:t>($2,313 in 2012)</a:t>
            </a:r>
          </a:p>
          <a:p>
            <a:pPr eaLnBrk="1" hangingPunct="1">
              <a:lnSpc>
                <a:spcPct val="90000"/>
              </a:lnSpc>
              <a:buFontTx/>
              <a:buNone/>
            </a:pPr>
            <a:endParaRPr lang="en-US" sz="1800" b="1" smtClean="0">
              <a:solidFill>
                <a:schemeClr val="bg1"/>
              </a:solidFill>
            </a:endParaRPr>
          </a:p>
        </p:txBody>
      </p:sp>
      <p:pic>
        <p:nvPicPr>
          <p:cNvPr id="26627" name="Picture 4" descr="MCj02378330000[1]"/>
          <p:cNvPicPr>
            <a:picLocks noChangeAspect="1" noChangeArrowheads="1"/>
          </p:cNvPicPr>
          <p:nvPr/>
        </p:nvPicPr>
        <p:blipFill>
          <a:blip r:embed="rId2"/>
          <a:srcRect/>
          <a:stretch>
            <a:fillRect/>
          </a:stretch>
        </p:blipFill>
        <p:spPr bwMode="auto">
          <a:xfrm>
            <a:off x="6781800" y="762000"/>
            <a:ext cx="2209800" cy="1933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bwMode="auto">
          <a:xfrm>
            <a:off x="1828800" y="304800"/>
            <a:ext cx="7086600" cy="609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smtClean="0">
                <a:solidFill>
                  <a:schemeClr val="bg1"/>
                </a:solidFill>
                <a:effectLst>
                  <a:outerShdw blurRad="38100" dist="38100" dir="2700000" algn="tl">
                    <a:srgbClr val="C0C0C0"/>
                  </a:outerShdw>
                </a:effectLst>
                <a:latin typeface="Garamond" pitchFamily="18" charset="0"/>
              </a:rPr>
              <a:t>When Do Benefits Begin?</a:t>
            </a:r>
          </a:p>
        </p:txBody>
      </p:sp>
      <p:sp>
        <p:nvSpPr>
          <p:cNvPr id="27650" name="Rectangle 3"/>
          <p:cNvSpPr>
            <a:spLocks noGrp="1" noChangeArrowheads="1"/>
          </p:cNvSpPr>
          <p:nvPr>
            <p:ph type="body" idx="1"/>
          </p:nvPr>
        </p:nvSpPr>
        <p:spPr bwMode="auto">
          <a:xfrm>
            <a:off x="228600" y="2484438"/>
            <a:ext cx="8915400" cy="5135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i="1" smtClean="0">
                <a:solidFill>
                  <a:schemeClr val="bg1"/>
                </a:solidFill>
              </a:rPr>
              <a:t>As early as age 62 (reduction in benefits)</a:t>
            </a:r>
          </a:p>
          <a:p>
            <a:pPr eaLnBrk="1" hangingPunct="1"/>
            <a:endParaRPr lang="en-US" sz="2800" b="1" i="1" smtClean="0">
              <a:solidFill>
                <a:schemeClr val="bg1"/>
              </a:solidFill>
            </a:endParaRPr>
          </a:p>
          <a:p>
            <a:pPr eaLnBrk="1" hangingPunct="1"/>
            <a:r>
              <a:rPr lang="en-US" sz="2800" b="1" i="1" smtClean="0">
                <a:solidFill>
                  <a:schemeClr val="bg1"/>
                </a:solidFill>
              </a:rPr>
              <a:t>At Full Retirement Age (no reduction-100%)</a:t>
            </a:r>
          </a:p>
          <a:p>
            <a:pPr eaLnBrk="1" hangingPunct="1">
              <a:buFontTx/>
              <a:buNone/>
            </a:pPr>
            <a:endParaRPr lang="en-US" sz="2800" b="1" i="1" smtClean="0">
              <a:solidFill>
                <a:schemeClr val="bg1"/>
              </a:solidFill>
            </a:endParaRPr>
          </a:p>
          <a:p>
            <a:pPr eaLnBrk="1" hangingPunct="1"/>
            <a:r>
              <a:rPr lang="en-US" sz="2800" b="1" i="1" smtClean="0">
                <a:solidFill>
                  <a:schemeClr val="bg1"/>
                </a:solidFill>
              </a:rPr>
              <a:t>Delayed retirement </a:t>
            </a:r>
            <a:r>
              <a:rPr lang="en-US" sz="2400" b="1" i="1" smtClean="0">
                <a:solidFill>
                  <a:schemeClr val="bg1"/>
                </a:solidFill>
              </a:rPr>
              <a:t>(increase in benefits up to age 70)</a:t>
            </a:r>
          </a:p>
          <a:p>
            <a:pPr algn="ctr" eaLnBrk="1" hangingPunct="1">
              <a:buFontTx/>
              <a:buNone/>
            </a:pPr>
            <a:endParaRPr lang="en-US" sz="2400" b="1" i="1" smtClean="0">
              <a:solidFill>
                <a:schemeClr val="bg1"/>
              </a:solidFill>
            </a:endParaRPr>
          </a:p>
          <a:p>
            <a:pPr algn="ctr" eaLnBrk="1" hangingPunct="1">
              <a:buFontTx/>
              <a:buNone/>
            </a:pPr>
            <a:endParaRPr lang="en-US" sz="2400" b="1" i="1" smtClean="0">
              <a:solidFill>
                <a:schemeClr val="bg1"/>
              </a:solidFill>
            </a:endParaRPr>
          </a:p>
          <a:p>
            <a:pPr algn="ctr" eaLnBrk="1" hangingPunct="1">
              <a:buFontTx/>
              <a:buNone/>
            </a:pPr>
            <a:r>
              <a:rPr lang="en-US" sz="2800" b="1" i="1" smtClean="0">
                <a:solidFill>
                  <a:schemeClr val="bg1"/>
                </a:solidFill>
              </a:rPr>
              <a:t>( Or any month in between these intervals)</a:t>
            </a:r>
          </a:p>
          <a:p>
            <a:pPr eaLnBrk="1" hangingPunct="1">
              <a:buFontTx/>
              <a:buNone/>
            </a:pPr>
            <a:endParaRPr lang="en-US" sz="2800" b="1" smtClean="0"/>
          </a:p>
        </p:txBody>
      </p:sp>
      <p:pic>
        <p:nvPicPr>
          <p:cNvPr id="27651" name="Picture 4" descr="stop%20watch%202"/>
          <p:cNvPicPr>
            <a:picLocks noGrp="1" noChangeAspect="1" noChangeArrowheads="1"/>
          </p:cNvPicPr>
          <p:nvPr/>
        </p:nvPicPr>
        <p:blipFill>
          <a:blip r:embed="rId2"/>
          <a:srcRect/>
          <a:stretch>
            <a:fillRect/>
          </a:stretch>
        </p:blipFill>
        <p:spPr bwMode="auto">
          <a:xfrm>
            <a:off x="381000" y="314325"/>
            <a:ext cx="1600200" cy="151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body" idx="4294967295"/>
          </p:nvPr>
        </p:nvSpPr>
        <p:spPr bwMode="auto">
          <a:xfrm>
            <a:off x="152400" y="2667000"/>
            <a:ext cx="8991600" cy="4267200"/>
          </a:xfrm>
          <a:prstGeom prst="rect">
            <a:avLst/>
          </a:prstGeom>
          <a:noFill/>
          <a:ln w="12700">
            <a:miter lim="800000"/>
            <a:headEnd/>
            <a:tailEnd/>
          </a:ln>
        </p:spPr>
        <p:txBody>
          <a:bodyPr lIns="90488" tIns="44450" rIns="90488" bIns="44450"/>
          <a:lstStyle/>
          <a:p>
            <a:pPr marL="0" indent="0" eaLnBrk="1" hangingPunct="1">
              <a:lnSpc>
                <a:spcPct val="90000"/>
              </a:lnSpc>
              <a:buFontTx/>
              <a:buNone/>
            </a:pPr>
            <a:r>
              <a:rPr lang="en-US" sz="2800" i="1" smtClean="0">
                <a:solidFill>
                  <a:srgbClr val="FFCC00"/>
                </a:solidFill>
                <a:latin typeface="Garamond" pitchFamily="18" charset="0"/>
              </a:rPr>
              <a:t>						   </a:t>
            </a:r>
            <a:r>
              <a:rPr lang="en-US" sz="2800" b="1" i="1" smtClean="0">
                <a:solidFill>
                  <a:srgbClr val="FFCC00"/>
                </a:solidFill>
                <a:latin typeface="Garamond" pitchFamily="18" charset="0"/>
              </a:rPr>
              <a:t>If You Make More,</a:t>
            </a:r>
            <a:br>
              <a:rPr lang="en-US" sz="2800" b="1" i="1" smtClean="0">
                <a:solidFill>
                  <a:srgbClr val="FFCC00"/>
                </a:solidFill>
                <a:latin typeface="Garamond" pitchFamily="18" charset="0"/>
              </a:rPr>
            </a:br>
            <a:r>
              <a:rPr lang="en-US" sz="2800" b="1" i="1" smtClean="0">
                <a:solidFill>
                  <a:srgbClr val="FFCC00"/>
                </a:solidFill>
                <a:latin typeface="Garamond" pitchFamily="18" charset="0"/>
              </a:rPr>
              <a:t>2013                      You Can Make      Some Benefits Will</a:t>
            </a:r>
            <a:br>
              <a:rPr lang="en-US" sz="2800" b="1" i="1" smtClean="0">
                <a:solidFill>
                  <a:srgbClr val="FFCC00"/>
                </a:solidFill>
                <a:latin typeface="Garamond" pitchFamily="18" charset="0"/>
              </a:rPr>
            </a:br>
            <a:r>
              <a:rPr lang="en-US" sz="2800" b="1" i="1" smtClean="0">
                <a:solidFill>
                  <a:srgbClr val="FFCC00"/>
                </a:solidFill>
                <a:latin typeface="Garamond" pitchFamily="18" charset="0"/>
              </a:rPr>
              <a:t>Calendar Year	          Up To                  Be Withheld    </a:t>
            </a:r>
            <a:br>
              <a:rPr lang="en-US" sz="2800" b="1" i="1" smtClean="0">
                <a:solidFill>
                  <a:srgbClr val="FFCC00"/>
                </a:solidFill>
                <a:latin typeface="Garamond" pitchFamily="18" charset="0"/>
              </a:rPr>
            </a:br>
            <a:endParaRPr lang="en-US" sz="900" b="1" i="1" smtClean="0">
              <a:solidFill>
                <a:srgbClr val="FFCC00"/>
              </a:solidFill>
              <a:latin typeface="Garamond" pitchFamily="18" charset="0"/>
            </a:endParaRPr>
          </a:p>
          <a:p>
            <a:pPr marL="0" indent="0" eaLnBrk="1" hangingPunct="1">
              <a:lnSpc>
                <a:spcPct val="90000"/>
              </a:lnSpc>
              <a:buFontTx/>
              <a:buNone/>
            </a:pPr>
            <a:r>
              <a:rPr lang="en-US" sz="2400" b="1" smtClean="0">
                <a:solidFill>
                  <a:schemeClr val="bg1"/>
                </a:solidFill>
                <a:latin typeface="Garamond" pitchFamily="18" charset="0"/>
              </a:rPr>
              <a:t>Under Full 	  	$15,120 ($1,260/mo.)              $1 for every $2</a:t>
            </a:r>
            <a:br>
              <a:rPr lang="en-US" sz="2400" b="1" smtClean="0">
                <a:solidFill>
                  <a:schemeClr val="bg1"/>
                </a:solidFill>
                <a:latin typeface="Garamond" pitchFamily="18" charset="0"/>
              </a:rPr>
            </a:br>
            <a:r>
              <a:rPr lang="en-US" sz="2400" b="1" smtClean="0">
                <a:solidFill>
                  <a:schemeClr val="bg1"/>
                </a:solidFill>
                <a:latin typeface="Garamond" pitchFamily="18" charset="0"/>
              </a:rPr>
              <a:t>Retirement Age</a:t>
            </a:r>
          </a:p>
          <a:p>
            <a:pPr marL="0" indent="0" eaLnBrk="1" hangingPunct="1">
              <a:lnSpc>
                <a:spcPct val="90000"/>
              </a:lnSpc>
              <a:buFontTx/>
              <a:buNone/>
            </a:pPr>
            <a:endParaRPr lang="en-US" sz="1200" b="1" smtClean="0">
              <a:solidFill>
                <a:schemeClr val="bg1"/>
              </a:solidFill>
              <a:latin typeface="Garamond" pitchFamily="18" charset="0"/>
            </a:endParaRPr>
          </a:p>
          <a:p>
            <a:pPr marL="0" indent="0" eaLnBrk="1" hangingPunct="1">
              <a:lnSpc>
                <a:spcPct val="90000"/>
              </a:lnSpc>
              <a:buFontTx/>
              <a:buNone/>
            </a:pPr>
            <a:r>
              <a:rPr lang="en-US" sz="2400" b="1" smtClean="0">
                <a:solidFill>
                  <a:schemeClr val="bg1"/>
                </a:solidFill>
                <a:latin typeface="Garamond" pitchFamily="18" charset="0"/>
              </a:rPr>
              <a:t>Months </a:t>
            </a:r>
            <a:r>
              <a:rPr lang="en-US" sz="2400" b="1" u="sng" smtClean="0">
                <a:solidFill>
                  <a:schemeClr val="bg1"/>
                </a:solidFill>
                <a:latin typeface="Garamond" pitchFamily="18" charset="0"/>
              </a:rPr>
              <a:t>Before</a:t>
            </a:r>
            <a:r>
              <a:rPr lang="en-US" sz="2400" b="1" smtClean="0">
                <a:solidFill>
                  <a:schemeClr val="bg1"/>
                </a:solidFill>
                <a:latin typeface="Garamond" pitchFamily="18" charset="0"/>
              </a:rPr>
              <a:t> 	$40,080 ($3,340/mo.)    	$1 for every $3</a:t>
            </a:r>
            <a:br>
              <a:rPr lang="en-US" sz="2400" b="1" smtClean="0">
                <a:solidFill>
                  <a:schemeClr val="bg1"/>
                </a:solidFill>
                <a:latin typeface="Garamond" pitchFamily="18" charset="0"/>
              </a:rPr>
            </a:br>
            <a:r>
              <a:rPr lang="en-US" sz="2400" b="1" smtClean="0">
                <a:solidFill>
                  <a:schemeClr val="bg1"/>
                </a:solidFill>
                <a:latin typeface="Garamond" pitchFamily="18" charset="0"/>
              </a:rPr>
              <a:t>Full Retirement Age</a:t>
            </a:r>
          </a:p>
          <a:p>
            <a:pPr marL="0" indent="0" eaLnBrk="1" hangingPunct="1">
              <a:lnSpc>
                <a:spcPct val="90000"/>
              </a:lnSpc>
              <a:buFontTx/>
              <a:buNone/>
            </a:pPr>
            <a:endParaRPr lang="en-US" sz="1200" b="1" smtClean="0">
              <a:solidFill>
                <a:schemeClr val="bg1"/>
              </a:solidFill>
              <a:latin typeface="Garamond" pitchFamily="18" charset="0"/>
            </a:endParaRPr>
          </a:p>
          <a:p>
            <a:pPr marL="0" indent="0" eaLnBrk="1" hangingPunct="1">
              <a:lnSpc>
                <a:spcPct val="90000"/>
              </a:lnSpc>
              <a:buFontTx/>
              <a:buNone/>
            </a:pPr>
            <a:r>
              <a:rPr lang="en-US" sz="2400" b="1" smtClean="0">
                <a:solidFill>
                  <a:schemeClr val="bg1"/>
                </a:solidFill>
                <a:latin typeface="Garamond" pitchFamily="18" charset="0"/>
              </a:rPr>
              <a:t>Month of Full Retirement Age 			No Limit	</a:t>
            </a:r>
          </a:p>
          <a:p>
            <a:pPr marL="0" indent="0" eaLnBrk="1" hangingPunct="1">
              <a:lnSpc>
                <a:spcPct val="50000"/>
              </a:lnSpc>
              <a:buFontTx/>
              <a:buNone/>
            </a:pPr>
            <a:r>
              <a:rPr lang="en-US" sz="2400" b="1" smtClean="0">
                <a:solidFill>
                  <a:schemeClr val="bg1"/>
                </a:solidFill>
                <a:latin typeface="Garamond" pitchFamily="18" charset="0"/>
              </a:rPr>
              <a:t>&amp; Above</a:t>
            </a:r>
          </a:p>
        </p:txBody>
      </p:sp>
      <p:sp>
        <p:nvSpPr>
          <p:cNvPr id="28674" name="Rectangle 3"/>
          <p:cNvSpPr>
            <a:spLocks noChangeArrowheads="1"/>
          </p:cNvSpPr>
          <p:nvPr/>
        </p:nvSpPr>
        <p:spPr bwMode="auto">
          <a:xfrm>
            <a:off x="19050" y="0"/>
            <a:ext cx="8078788" cy="1143000"/>
          </a:xfrm>
          <a:prstGeom prst="rect">
            <a:avLst/>
          </a:prstGeom>
          <a:noFill/>
          <a:ln w="12700">
            <a:noFill/>
            <a:miter lim="800000"/>
            <a:headEnd/>
            <a:tailEnd/>
          </a:ln>
        </p:spPr>
        <p:txBody>
          <a:bodyPr lIns="90488" tIns="44450" rIns="90488" bIns="44450" anchor="ctr"/>
          <a:lstStyle/>
          <a:p>
            <a:pPr eaLnBrk="0" hangingPunct="0"/>
            <a:r>
              <a:rPr lang="en-US" sz="4000">
                <a:solidFill>
                  <a:schemeClr val="bg1"/>
                </a:solidFill>
                <a:latin typeface="Garamond" pitchFamily="18" charset="0"/>
              </a:rPr>
              <a:t>You Can Work</a:t>
            </a:r>
          </a:p>
          <a:p>
            <a:pPr eaLnBrk="0" hangingPunct="0"/>
            <a:r>
              <a:rPr lang="en-US" sz="4000">
                <a:solidFill>
                  <a:schemeClr val="bg1"/>
                </a:solidFill>
                <a:latin typeface="Garamond" pitchFamily="18" charset="0"/>
              </a:rPr>
              <a:t>&amp; Still Receive Benefits</a:t>
            </a:r>
          </a:p>
        </p:txBody>
      </p:sp>
      <p:pic>
        <p:nvPicPr>
          <p:cNvPr id="28675" name="Picture 4"/>
          <p:cNvPicPr>
            <a:picLocks noChangeAspect="1" noChangeArrowheads="1"/>
          </p:cNvPicPr>
          <p:nvPr/>
        </p:nvPicPr>
        <p:blipFill>
          <a:blip r:embed="rId3">
            <a:clrChange>
              <a:clrFrom>
                <a:srgbClr val="012866"/>
              </a:clrFrom>
              <a:clrTo>
                <a:srgbClr val="012866">
                  <a:alpha val="0"/>
                </a:srgbClr>
              </a:clrTo>
            </a:clrChange>
          </a:blip>
          <a:srcRect/>
          <a:stretch>
            <a:fillRect/>
          </a:stretch>
        </p:blipFill>
        <p:spPr bwMode="auto">
          <a:xfrm>
            <a:off x="5257800" y="0"/>
            <a:ext cx="3581400" cy="2438400"/>
          </a:xfrm>
          <a:prstGeom prst="rect">
            <a:avLst/>
          </a:prstGeom>
          <a:noFill/>
          <a:ln w="12700">
            <a:noFill/>
            <a:miter lim="800000"/>
            <a:headEnd type="none" w="sm" len="sm"/>
            <a:tailEnd type="none" w="sm" len="sm"/>
          </a:ln>
        </p:spPr>
      </p:pic>
      <p:sp>
        <p:nvSpPr>
          <p:cNvPr id="231429" name="Text Box 5"/>
          <p:cNvSpPr txBox="1">
            <a:spLocks noChangeArrowheads="1"/>
          </p:cNvSpPr>
          <p:nvPr/>
        </p:nvSpPr>
        <p:spPr bwMode="auto">
          <a:xfrm>
            <a:off x="3200400" y="1981200"/>
            <a:ext cx="2057400" cy="823913"/>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4800" dirty="0">
                <a:solidFill>
                  <a:srgbClr val="FFCC00"/>
                </a:solidFill>
                <a:effectLst>
                  <a:outerShdw blurRad="38100" dist="38100" dir="2700000" algn="tl">
                    <a:srgbClr val="C0C0C0"/>
                  </a:outerShdw>
                </a:effectLst>
                <a:latin typeface="Garamond" pitchFamily="18" charset="0"/>
                <a:cs typeface="+mn-cs"/>
              </a:rPr>
              <a:t>2013</a:t>
            </a:r>
            <a:endParaRPr lang="en-US" sz="4800" dirty="0">
              <a:solidFill>
                <a:srgbClr val="FFCC00"/>
              </a:solidFill>
              <a:effectLst>
                <a:outerShdw blurRad="38100" dist="38100" dir="2700000" algn="tl">
                  <a:srgbClr val="C0C0C0"/>
                </a:outerShdw>
              </a:effectLst>
              <a:latin typeface="Garamond" pitchFamily="18" charset="0"/>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Rectangle 8"/>
          <p:cNvSpPr>
            <a:spLocks noChangeArrowheads="1"/>
          </p:cNvSpPr>
          <p:nvPr/>
        </p:nvSpPr>
        <p:spPr bwMode="auto">
          <a:xfrm>
            <a:off x="838200" y="2514600"/>
            <a:ext cx="7391400" cy="4572000"/>
          </a:xfrm>
          <a:prstGeom prst="rect">
            <a:avLst/>
          </a:prstGeom>
          <a:noFill/>
          <a:ln w="12700">
            <a:noFill/>
            <a:miter lim="800000"/>
            <a:headEnd/>
            <a:tailEnd/>
          </a:ln>
          <a:effectLst>
            <a:outerShdw dist="25400" dir="16200000" algn="ctr" rotWithShape="0">
              <a:schemeClr val="tx1">
                <a:alpha val="50000"/>
              </a:schemeClr>
            </a:outerShdw>
          </a:effectLst>
        </p:spPr>
        <p:txBody>
          <a:bodyPr lIns="90488" tIns="44450" rIns="90488" bIns="44450"/>
          <a:lstStyle/>
          <a:p>
            <a:pPr marL="342900" indent="-342900" algn="ctr">
              <a:lnSpc>
                <a:spcPct val="90000"/>
              </a:lnSpc>
              <a:spcBef>
                <a:spcPct val="75000"/>
              </a:spcBef>
              <a:defRPr/>
            </a:pPr>
            <a:r>
              <a:rPr lang="en-US">
                <a:solidFill>
                  <a:schemeClr val="bg1"/>
                </a:solidFill>
                <a:latin typeface="Arial" charset="0"/>
                <a:cs typeface="+mn-cs"/>
              </a:rPr>
              <a:t>65 &amp; older</a:t>
            </a:r>
          </a:p>
          <a:p>
            <a:pPr marL="342900" indent="-342900" algn="ctr">
              <a:lnSpc>
                <a:spcPct val="90000"/>
              </a:lnSpc>
              <a:spcBef>
                <a:spcPct val="38000"/>
              </a:spcBef>
              <a:defRPr/>
            </a:pPr>
            <a:r>
              <a:rPr lang="en-US">
                <a:solidFill>
                  <a:schemeClr val="bg1"/>
                </a:solidFill>
                <a:latin typeface="Arial" charset="0"/>
                <a:cs typeface="+mn-cs"/>
              </a:rPr>
              <a:t>-or-</a:t>
            </a:r>
          </a:p>
          <a:p>
            <a:pPr marL="342900" indent="-342900" algn="ctr">
              <a:lnSpc>
                <a:spcPct val="90000"/>
              </a:lnSpc>
              <a:spcBef>
                <a:spcPct val="38000"/>
              </a:spcBef>
              <a:defRPr/>
            </a:pPr>
            <a:r>
              <a:rPr lang="en-US">
                <a:solidFill>
                  <a:schemeClr val="bg1"/>
                </a:solidFill>
                <a:latin typeface="Arial" charset="0"/>
                <a:cs typeface="+mn-cs"/>
              </a:rPr>
              <a:t>Receiving Social Security disability </a:t>
            </a:r>
          </a:p>
          <a:p>
            <a:pPr marL="342900" indent="-342900" algn="ctr">
              <a:lnSpc>
                <a:spcPct val="90000"/>
              </a:lnSpc>
              <a:defRPr/>
            </a:pPr>
            <a:r>
              <a:rPr lang="en-US">
                <a:solidFill>
                  <a:schemeClr val="bg1"/>
                </a:solidFill>
                <a:latin typeface="Arial" charset="0"/>
                <a:cs typeface="+mn-cs"/>
              </a:rPr>
              <a:t>benefits at least 24 months</a:t>
            </a:r>
          </a:p>
          <a:p>
            <a:pPr marL="342900" indent="-342900" algn="ctr">
              <a:lnSpc>
                <a:spcPct val="90000"/>
              </a:lnSpc>
              <a:spcBef>
                <a:spcPct val="38000"/>
              </a:spcBef>
              <a:defRPr/>
            </a:pPr>
            <a:r>
              <a:rPr lang="en-US">
                <a:solidFill>
                  <a:schemeClr val="bg1"/>
                </a:solidFill>
                <a:latin typeface="Arial" charset="0"/>
                <a:cs typeface="+mn-cs"/>
              </a:rPr>
              <a:t>-or-</a:t>
            </a:r>
          </a:p>
          <a:p>
            <a:pPr marL="342900" indent="-342900" algn="ctr">
              <a:lnSpc>
                <a:spcPct val="90000"/>
              </a:lnSpc>
              <a:spcBef>
                <a:spcPct val="38000"/>
              </a:spcBef>
              <a:defRPr/>
            </a:pPr>
            <a:r>
              <a:rPr lang="en-US">
                <a:solidFill>
                  <a:schemeClr val="bg1"/>
                </a:solidFill>
                <a:latin typeface="Arial" charset="0"/>
                <a:cs typeface="+mn-cs"/>
              </a:rPr>
              <a:t>Permanent kidney failure</a:t>
            </a:r>
          </a:p>
          <a:p>
            <a:pPr marL="342900" indent="-342900" algn="ctr">
              <a:lnSpc>
                <a:spcPct val="90000"/>
              </a:lnSpc>
              <a:spcBef>
                <a:spcPct val="38000"/>
              </a:spcBef>
              <a:defRPr/>
            </a:pPr>
            <a:r>
              <a:rPr lang="en-US">
                <a:solidFill>
                  <a:schemeClr val="bg1"/>
                </a:solidFill>
                <a:latin typeface="Arial" charset="0"/>
                <a:cs typeface="+mn-cs"/>
              </a:rPr>
              <a:t>-or-</a:t>
            </a:r>
          </a:p>
          <a:p>
            <a:pPr marL="342900" indent="-342900" algn="ctr">
              <a:lnSpc>
                <a:spcPct val="90000"/>
              </a:lnSpc>
              <a:spcBef>
                <a:spcPct val="38000"/>
              </a:spcBef>
              <a:defRPr/>
            </a:pPr>
            <a:r>
              <a:rPr lang="en-US">
                <a:solidFill>
                  <a:schemeClr val="bg1"/>
                </a:solidFill>
                <a:latin typeface="Arial" charset="0"/>
                <a:cs typeface="+mn-cs"/>
              </a:rPr>
              <a:t>Amyotrophic Lateral Sclerosis (ALS)</a:t>
            </a:r>
          </a:p>
        </p:txBody>
      </p:sp>
      <p:sp>
        <p:nvSpPr>
          <p:cNvPr id="46090" name="Rectangle 10"/>
          <p:cNvSpPr>
            <a:spLocks noChangeArrowheads="1"/>
          </p:cNvSpPr>
          <p:nvPr/>
        </p:nvSpPr>
        <p:spPr bwMode="auto">
          <a:xfrm>
            <a:off x="0" y="44450"/>
            <a:ext cx="9144000" cy="641350"/>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algn="ctr" eaLnBrk="0" hangingPunct="0">
              <a:defRPr/>
            </a:pPr>
            <a:r>
              <a:rPr lang="en-US" sz="3600">
                <a:solidFill>
                  <a:schemeClr val="bg1"/>
                </a:solidFill>
                <a:effectLst>
                  <a:outerShdw blurRad="38100" dist="38100" dir="2700000" algn="tl">
                    <a:srgbClr val="C0C0C0"/>
                  </a:outerShdw>
                </a:effectLst>
                <a:cs typeface="+mn-cs"/>
              </a:rPr>
              <a:t>Who Can Get Medicare?</a:t>
            </a:r>
          </a:p>
        </p:txBody>
      </p:sp>
      <p:pic>
        <p:nvPicPr>
          <p:cNvPr id="30723" name="Picture 15" descr="Go to fullsize image">
            <a:hlinkClick r:id="rId3"/>
          </p:cNvPr>
          <p:cNvPicPr>
            <a:picLocks noChangeAspect="1" noChangeArrowheads="1"/>
          </p:cNvPicPr>
          <p:nvPr/>
        </p:nvPicPr>
        <p:blipFill>
          <a:blip r:embed="rId4"/>
          <a:srcRect/>
          <a:stretch>
            <a:fillRect/>
          </a:stretch>
        </p:blipFill>
        <p:spPr bwMode="auto">
          <a:xfrm>
            <a:off x="3505200" y="914400"/>
            <a:ext cx="2057400" cy="1366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993300"/>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smtClean="0">
            <a:ln>
              <a:noFill/>
            </a:ln>
            <a:solidFill>
              <a:srgbClr val="DDDDDD"/>
            </a:solidFill>
            <a:effectLst/>
            <a:latin typeface="Times New Roman" pitchFamily="18" charset="0"/>
          </a:defRPr>
        </a:defPPr>
      </a:lstStyle>
    </a:spDef>
    <a:lnDef>
      <a:spPr bwMode="auto">
        <a:xfrm>
          <a:off x="0" y="0"/>
          <a:ext cx="1" cy="1"/>
        </a:xfrm>
        <a:custGeom>
          <a:avLst/>
          <a:gdLst/>
          <a:ahLst/>
          <a:cxnLst/>
          <a:rect l="0" t="0" r="0" b="0"/>
          <a:pathLst/>
        </a:custGeom>
        <a:noFill/>
        <a:ln w="28575" cap="flat" cmpd="sng" algn="ctr">
          <a:solidFill>
            <a:srgbClr val="993300"/>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smtClean="0">
            <a:ln>
              <a:noFill/>
            </a:ln>
            <a:solidFill>
              <a:srgbClr val="DDDDDD"/>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15376</TotalTime>
  <Words>2437</Words>
  <Application>Microsoft Office PowerPoint</Application>
  <PresentationFormat>On-screen Show (4:3)</PresentationFormat>
  <Paragraphs>332</Paragraphs>
  <Slides>29</Slides>
  <Notes>10</Notes>
  <HiddenSlides>0</HiddenSlides>
  <MMClips>0</MMClips>
  <ScaleCrop>false</ScaleCrop>
  <HeadingPairs>
    <vt:vector size="8" baseType="variant">
      <vt:variant>
        <vt:lpstr>Fonts Used</vt:lpstr>
      </vt:variant>
      <vt:variant>
        <vt:i4>9</vt:i4>
      </vt:variant>
      <vt:variant>
        <vt:lpstr>Design Template</vt:lpstr>
      </vt:variant>
      <vt:variant>
        <vt:i4>1</vt:i4>
      </vt:variant>
      <vt:variant>
        <vt:lpstr>Embedded OLE Servers</vt:lpstr>
      </vt:variant>
      <vt:variant>
        <vt:i4>2</vt:i4>
      </vt:variant>
      <vt:variant>
        <vt:lpstr>Slide Titles</vt:lpstr>
      </vt:variant>
      <vt:variant>
        <vt:i4>29</vt:i4>
      </vt:variant>
    </vt:vector>
  </HeadingPairs>
  <TitlesOfParts>
    <vt:vector size="41" baseType="lpstr">
      <vt:lpstr>Times New Roman</vt:lpstr>
      <vt:lpstr>Arial</vt:lpstr>
      <vt:lpstr>Bookman Old Style</vt:lpstr>
      <vt:lpstr>Wingdings</vt:lpstr>
      <vt:lpstr>Monotype Sorts</vt:lpstr>
      <vt:lpstr>Garamond</vt:lpstr>
      <vt:lpstr>Kartika</vt:lpstr>
      <vt:lpstr>Marlett</vt:lpstr>
      <vt:lpstr>Symbol</vt:lpstr>
      <vt:lpstr>Default Design</vt:lpstr>
      <vt:lpstr>Clip</vt:lpstr>
      <vt:lpstr>Picture</vt:lpstr>
      <vt:lpstr> 2013</vt:lpstr>
      <vt:lpstr>Slide 2</vt:lpstr>
      <vt:lpstr>Slide 3</vt:lpstr>
      <vt:lpstr>Slide 4</vt:lpstr>
      <vt:lpstr>Slide 5</vt:lpstr>
      <vt:lpstr>Calculating the Retirement Benefit</vt:lpstr>
      <vt:lpstr>When Do Benefits Begin?</vt:lpstr>
      <vt:lpstr>Slide 8</vt:lpstr>
      <vt:lpstr>Slide 9</vt:lpstr>
      <vt:lpstr>Slide 10</vt:lpstr>
      <vt:lpstr>New Part B Premiums in 2013</vt:lpstr>
      <vt:lpstr>Slide 12</vt:lpstr>
      <vt:lpstr>Slide 13</vt:lpstr>
      <vt:lpstr>Slide 14</vt:lpstr>
      <vt:lpstr>Slide 15</vt:lpstr>
      <vt:lpstr>What If I Receive a Pension from a Job Where I Did Not Pay Social Security?</vt:lpstr>
      <vt:lpstr>Why a Reduction?</vt:lpstr>
      <vt:lpstr>Windfall Elimination Provision (WEP)</vt:lpstr>
      <vt:lpstr>The “Weighted” Formula</vt:lpstr>
      <vt:lpstr>The “Weighted” Formula  for those turning 62 in 2013</vt:lpstr>
      <vt:lpstr>Example</vt:lpstr>
      <vt:lpstr>Exceptions to the Reduction   of the“Weighted” Formula</vt:lpstr>
      <vt:lpstr>Substantial Years  of Work Covered Under Social Security</vt:lpstr>
      <vt:lpstr>Government Pension Offset  (GPO)</vt:lpstr>
      <vt:lpstr>Slide 25</vt:lpstr>
      <vt:lpstr>WEP vs. GPO</vt:lpstr>
      <vt:lpstr>Common Exceptions </vt:lpstr>
      <vt:lpstr>Slide 28</vt:lpstr>
      <vt:lpstr>Slide 29</vt:lpstr>
    </vt:vector>
  </TitlesOfParts>
  <Company>SSA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Devon Reardon</dc:creator>
  <cp:lastModifiedBy>Anthony Suess</cp:lastModifiedBy>
  <cp:revision>450</cp:revision>
  <cp:lastPrinted>2004-04-02T15:35:59Z</cp:lastPrinted>
  <dcterms:created xsi:type="dcterms:W3CDTF">2004-01-07T19:32:15Z</dcterms:created>
  <dcterms:modified xsi:type="dcterms:W3CDTF">2013-09-26T18:27:10Z</dcterms:modified>
</cp:coreProperties>
</file>