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82" r:id="rId2"/>
    <p:sldId id="266" r:id="rId3"/>
    <p:sldId id="265" r:id="rId4"/>
    <p:sldId id="279" r:id="rId5"/>
    <p:sldId id="263" r:id="rId6"/>
    <p:sldId id="288" r:id="rId7"/>
    <p:sldId id="290" r:id="rId8"/>
    <p:sldId id="291" r:id="rId9"/>
    <p:sldId id="270" r:id="rId10"/>
    <p:sldId id="28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60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el, Dolan" initials="BD" lastIdx="8" clrIdx="0">
    <p:extLst>
      <p:ext uri="{19B8F6BF-5375-455C-9EA6-DF929625EA0E}">
        <p15:presenceInfo xmlns:p15="http://schemas.microsoft.com/office/powerpoint/2012/main" userId="Beckel, Do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0099FF"/>
    <a:srgbClr val="009999"/>
    <a:srgbClr val="0000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8" autoAdjust="0"/>
    <p:restoredTop sz="93443" autoAdjust="0"/>
  </p:normalViewPr>
  <p:slideViewPr>
    <p:cSldViewPr snapToGrid="0" showGuides="1">
      <p:cViewPr varScale="1">
        <p:scale>
          <a:sx n="107" d="100"/>
          <a:sy n="107" d="100"/>
        </p:scale>
        <p:origin x="1182" y="120"/>
      </p:cViewPr>
      <p:guideLst>
        <p:guide orient="horz" pos="2856"/>
        <p:guide pos="6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3258152309721E-2"/>
          <c:y val="0.11258211659804893"/>
          <c:w val="0.92298671259842524"/>
          <c:h val="0.66870652874590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Coverage</c:v>
                </c:pt>
                <c:pt idx="1">
                  <c:v>Price of broadband</c:v>
                </c:pt>
                <c:pt idx="2">
                  <c:v>Price of device</c:v>
                </c:pt>
                <c:pt idx="3">
                  <c:v>Relevance</c:v>
                </c:pt>
                <c:pt idx="4">
                  <c:v>Digital Literacy &amp; technical support</c:v>
                </c:pt>
                <c:pt idx="5">
                  <c:v>Online safety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0.32</c:v>
                </c:pt>
                <c:pt idx="2">
                  <c:v>7.0000000000000007E-2</c:v>
                </c:pt>
                <c:pt idx="3">
                  <c:v>0.27</c:v>
                </c:pt>
                <c:pt idx="4">
                  <c:v>0.1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E-4343-A74E-79CA0A9BFA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Coverage</c:v>
                </c:pt>
                <c:pt idx="1">
                  <c:v>Price of broadband</c:v>
                </c:pt>
                <c:pt idx="2">
                  <c:v>Price of device</c:v>
                </c:pt>
                <c:pt idx="3">
                  <c:v>Relevance</c:v>
                </c:pt>
                <c:pt idx="4">
                  <c:v>Digital Literacy &amp; technical support</c:v>
                </c:pt>
                <c:pt idx="5">
                  <c:v>Online safety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FF9E-4343-A74E-79CA0A9BFA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Coverage</c:v>
                </c:pt>
                <c:pt idx="1">
                  <c:v>Price of broadband</c:v>
                </c:pt>
                <c:pt idx="2">
                  <c:v>Price of device</c:v>
                </c:pt>
                <c:pt idx="3">
                  <c:v>Relevance</c:v>
                </c:pt>
                <c:pt idx="4">
                  <c:v>Digital Literacy &amp; technical support</c:v>
                </c:pt>
                <c:pt idx="5">
                  <c:v>Online safety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FF9E-4343-A74E-79CA0A9BF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250768"/>
        <c:axId val="550250376"/>
      </c:barChart>
      <c:catAx>
        <c:axId val="5502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250376"/>
        <c:crosses val="autoZero"/>
        <c:auto val="1"/>
        <c:lblAlgn val="ctr"/>
        <c:lblOffset val="100"/>
        <c:noMultiLvlLbl val="0"/>
      </c:catAx>
      <c:valAx>
        <c:axId val="5502503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25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E54119-D158-4892-9C51-18D047F454D0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E4ED48-F5C2-411E-8E7F-23E593871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4ED48-F5C2-411E-8E7F-23E5938712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6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7E194-D4C5-4F56-822B-FDB39BA23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11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7E194-D4C5-4F56-822B-FDB39BA23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5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7E194-D4C5-4F56-822B-FDB39BA23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1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4ED48-F5C2-411E-8E7F-23E5938712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7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7E194-D4C5-4F56-822B-FDB39BA23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35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7E194-D4C5-4F56-822B-FDB39BA23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7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7F05-2328-4086-831A-29C6168A9CD2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CDBF-3360-4EBE-BD24-4D6B783BE452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BAAB-A675-4F38-AAAC-3374E327A7C9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6A71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>
                <a:solidFill>
                  <a:srgbClr val="6A717D"/>
                </a:solidFill>
              </a:defRPr>
            </a:lvl1pPr>
            <a:lvl2pPr>
              <a:defRPr>
                <a:solidFill>
                  <a:srgbClr val="6A717D"/>
                </a:solidFill>
              </a:defRPr>
            </a:lvl2pPr>
            <a:lvl3pPr>
              <a:defRPr>
                <a:solidFill>
                  <a:srgbClr val="6A717D"/>
                </a:solidFill>
              </a:defRPr>
            </a:lvl3pPr>
            <a:lvl4pPr>
              <a:defRPr>
                <a:solidFill>
                  <a:srgbClr val="6A717D"/>
                </a:solidFill>
              </a:defRPr>
            </a:lvl4pPr>
            <a:lvl5pPr>
              <a:defRPr>
                <a:solidFill>
                  <a:srgbClr val="6A717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hape 68"/>
          <p:cNvSpPr>
            <a:spLocks noGrp="1"/>
          </p:cNvSpPr>
          <p:nvPr>
            <p:ph type="body" sz="quarter" idx="16"/>
          </p:nvPr>
        </p:nvSpPr>
        <p:spPr>
          <a:xfrm>
            <a:off x="6255963" y="6690596"/>
            <a:ext cx="5886648" cy="1354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r" defTabSz="2286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697086"/>
                </a:solidFill>
                <a:latin typeface="FreightSansLFPro Lig"/>
                <a:ea typeface="FreightSansLFPro Medium"/>
                <a:cs typeface="FreightSansLFPro Lig"/>
                <a:sym typeface="FreightSansLFPro Medium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45" y="6577080"/>
            <a:ext cx="987776" cy="1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53446"/>
      </p:ext>
    </p:extLst>
  </p:cSld>
  <p:clrMapOvr>
    <a:masterClrMapping/>
  </p:clrMapOvr>
  <p:transition spd="med">
    <p:dissolv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419F-D80B-4360-B81E-5DFDAD3F5F4E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4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0E1C-8E0A-4F29-BC82-B4E8D7AC0146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2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9A7E-7311-4E3D-B8A4-5A0485E5327E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0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0409-7BB5-40E8-A090-DC07DD7B6A69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1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DA47-781B-412F-AE6B-132ACB60C524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4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E0CE-DBF0-4A3E-BBD2-DA1400BCBF8C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47C0-9B94-46F2-AC27-755170A6940D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4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DA6C-5477-48BC-A40C-5EFBC0B6651E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A498-A248-47FB-8F15-514E26E9B72F}" type="datetime1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CA11-407E-4552-829A-F0FC08031C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6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peedupsanjose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020" y="102187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020" y="3501554"/>
            <a:ext cx="10864780" cy="165576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José Youth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34896" y="6059424"/>
            <a:ext cx="9349883" cy="719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Office of Civic Innovation and Digital Strategy</a:t>
            </a:r>
          </a:p>
          <a:p>
            <a:pPr algn="r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February 27, 2017</a:t>
            </a:r>
          </a:p>
        </p:txBody>
      </p:sp>
    </p:spTree>
    <p:extLst>
      <p:ext uri="{BB962C8B-B14F-4D97-AF65-F5344CB8AC3E}">
        <p14:creationId xmlns:p14="http://schemas.microsoft.com/office/powerpoint/2010/main" val="146088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299408" y="1759234"/>
            <a:ext cx="11593184" cy="5265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Commission sponsored student research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Needs, barriers, opportunities, solutions, other ideas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Commission digital inclusion group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ideas?!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1516"/>
            <a:ext cx="8534400" cy="6858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3704" y="1174459"/>
            <a:ext cx="8844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Join Forces with             Youth Commission</a:t>
            </a:r>
          </a:p>
          <a:p>
            <a:pPr algn="ctr"/>
            <a:endParaRPr 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17282" y="2506802"/>
            <a:ext cx="2468880" cy="246888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5" name="Line Callout 1 (Accent Bar) 6"/>
          <p:cNvSpPr/>
          <p:nvPr/>
        </p:nvSpPr>
        <p:spPr>
          <a:xfrm>
            <a:off x="7474258" y="1512977"/>
            <a:ext cx="4493329" cy="5016612"/>
          </a:xfrm>
          <a:prstGeom prst="accentCallout1">
            <a:avLst>
              <a:gd name="adj1" fmla="val 18750"/>
              <a:gd name="adj2" fmla="val -8333"/>
              <a:gd name="adj3" fmla="val 34718"/>
              <a:gd name="adj4" fmla="val -26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high school graduates are twice as likely to go to college as those who are not online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FCC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71% of teens say internet has been primary source for recent school project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 FCC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more likely to be re-employed within 12 months with internet access </a:t>
            </a:r>
          </a:p>
          <a:p>
            <a:pPr marL="171450" indent="-171450" algn="ctr"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NTIA</a:t>
            </a:r>
          </a:p>
          <a:p>
            <a:pPr marL="171450" indent="-171450" algn="ctr">
              <a:buFontTx/>
              <a:buChar char="-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fewer hospital admissions in  telemedicine trial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American Journal of Managed Care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Callout 1 (Accent Bar) 19"/>
          <p:cNvSpPr/>
          <p:nvPr/>
        </p:nvSpPr>
        <p:spPr>
          <a:xfrm flipH="1">
            <a:off x="199223" y="1467301"/>
            <a:ext cx="3664752" cy="5062288"/>
          </a:xfrm>
          <a:prstGeom prst="accentCallout1">
            <a:avLst>
              <a:gd name="adj1" fmla="val 18750"/>
              <a:gd name="adj2" fmla="val -8333"/>
              <a:gd name="adj3" fmla="val 35610"/>
              <a:gd name="adj4" fmla="val -24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Teenagers with home broadband </a:t>
            </a:r>
          </a:p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6-8% more likely to graduate from high school</a:t>
            </a:r>
          </a:p>
          <a:p>
            <a:pPr marL="171450" indent="-171450" algn="ctr">
              <a:buFontTx/>
              <a:buChar char="-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CPS, NLSY</a:t>
            </a:r>
          </a:p>
          <a:p>
            <a:pPr marL="171450" indent="-171450" algn="ctr">
              <a:buFontTx/>
              <a:buChar char="-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0.3%  employment increase for every +1% of digital inclusion</a:t>
            </a:r>
          </a:p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Brookings Institute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learning blended with in-person instruction reduces subject learning time 50% increasing course completion rates 200%</a:t>
            </a:r>
          </a:p>
          <a:p>
            <a:pPr lvl="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- Carnegie Mellon University</a:t>
            </a:r>
          </a:p>
          <a:p>
            <a:pPr marL="285750" indent="-285750" algn="ctr">
              <a:buFontTx/>
              <a:buChar char="-"/>
              <a:defRPr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3434" y="822880"/>
            <a:ext cx="842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 Creates Opportunity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CA11-407E-4552-829A-F0FC08031C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7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142" y="1226401"/>
            <a:ext cx="11362738" cy="5646792"/>
            <a:chOff x="-14142" y="1226401"/>
            <a:chExt cx="11362738" cy="5646792"/>
          </a:xfrm>
        </p:grpSpPr>
        <p:sp>
          <p:nvSpPr>
            <p:cNvPr id="30" name="TextBox 29"/>
            <p:cNvSpPr txBox="1"/>
            <p:nvPr/>
          </p:nvSpPr>
          <p:spPr>
            <a:xfrm>
              <a:off x="-14142" y="6411528"/>
              <a:ext cx="98171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Source:  2015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American Communities Survey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Percentages are compared to category – overlap occurs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795546" y="1226401"/>
              <a:ext cx="10553050" cy="4793706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277" b="12391"/>
          <a:stretch/>
        </p:blipFill>
        <p:spPr>
          <a:xfrm>
            <a:off x="1366576" y="1226401"/>
            <a:ext cx="9996162" cy="4199709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822386" y="617422"/>
            <a:ext cx="1058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Digital Equity in San Jose</a:t>
            </a:r>
          </a:p>
        </p:txBody>
      </p:sp>
    </p:spTree>
    <p:extLst>
      <p:ext uri="{BB962C8B-B14F-4D97-AF65-F5344CB8AC3E}">
        <p14:creationId xmlns:p14="http://schemas.microsoft.com/office/powerpoint/2010/main" val="242936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04EB1-71B9-44D4-96A2-4CDEAE7396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5663921" y="1303773"/>
            <a:ext cx="1295400" cy="4610100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39472" y="1118602"/>
            <a:ext cx="4943669" cy="5265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impacting inclusion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change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networks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of engagement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arrivals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and regulatory forces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reductions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reform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digital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and city services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of Things</a:t>
            </a:r>
          </a:p>
          <a:p>
            <a:pPr lvl="2" fontAlgn="auto">
              <a:spcAft>
                <a:spcPts val="0"/>
              </a:spcAft>
              <a:defRPr/>
            </a:pPr>
            <a:endParaRPr lang="en-US" alt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8503" y="1090612"/>
            <a:ext cx="5277897" cy="5265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Barriers to Inclusion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endParaRPr lang="en-US" alt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- understand benefits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- regardless of background, income, disability, or location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and Information literacy – usage, “what’s real”, and technical skills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– driving users to internet which stimulates inclusion (generates demand)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– cyber security, education, protection</a:t>
            </a:r>
            <a:endParaRPr lang="en-US" altLang="en-US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767031349"/>
              </p:ext>
            </p:extLst>
          </p:nvPr>
        </p:nvGraphicFramePr>
        <p:xfrm>
          <a:off x="540588" y="767604"/>
          <a:ext cx="10422163" cy="575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ight Brace 19"/>
          <p:cNvSpPr/>
          <p:nvPr/>
        </p:nvSpPr>
        <p:spPr>
          <a:xfrm rot="5400000">
            <a:off x="2046628" y="5443051"/>
            <a:ext cx="174145" cy="742950"/>
          </a:xfrm>
          <a:prstGeom prst="rightBrace">
            <a:avLst>
              <a:gd name="adj1" fmla="val 8333"/>
              <a:gd name="adj2" fmla="val 53333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4405040" y="4434671"/>
            <a:ext cx="153825" cy="2780030"/>
          </a:xfrm>
          <a:prstGeom prst="rightBrace">
            <a:avLst>
              <a:gd name="adj1" fmla="val 8333"/>
              <a:gd name="adj2" fmla="val 53333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8536544" y="3953341"/>
            <a:ext cx="148110" cy="3748405"/>
          </a:xfrm>
          <a:prstGeom prst="rightBrace">
            <a:avLst>
              <a:gd name="adj1" fmla="val 8333"/>
              <a:gd name="adj2" fmla="val 53333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9957" y="5923513"/>
            <a:ext cx="14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0209" y="5940737"/>
            <a:ext cx="22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Affordability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5208" y="5893844"/>
            <a:ext cx="22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617773" y="1495075"/>
            <a:ext cx="1616712" cy="1418272"/>
          </a:xfrm>
          <a:prstGeom prst="wedgeRectCallout">
            <a:avLst>
              <a:gd name="adj1" fmla="val -79521"/>
              <a:gd name="adj2" fmla="val 7233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Lowering price of broadband will increase adoption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182" y="6537650"/>
            <a:ext cx="98171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LEVEL DATA: 2016 Field Poll Survey for California Emerging Technology Fund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386" y="622559"/>
            <a:ext cx="1058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Driven Strategy Requires Local Research</a:t>
            </a:r>
          </a:p>
        </p:txBody>
      </p:sp>
      <p:sp>
        <p:nvSpPr>
          <p:cNvPr id="15" name="Rectangular Callout 28"/>
          <p:cNvSpPr/>
          <p:nvPr/>
        </p:nvSpPr>
        <p:spPr>
          <a:xfrm>
            <a:off x="8018360" y="2129185"/>
            <a:ext cx="1886922" cy="1418272"/>
          </a:xfrm>
          <a:prstGeom prst="wedgeRectCallout">
            <a:avLst>
              <a:gd name="adj1" fmla="val -4238"/>
              <a:gd name="adj2" fmla="val 850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Digital Literacy must address multiple facets of adoption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1516"/>
            <a:ext cx="8534400" cy="6858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</a:t>
            </a:r>
          </a:p>
        </p:txBody>
      </p:sp>
    </p:spTree>
    <p:extLst>
      <p:ext uri="{BB962C8B-B14F-4D97-AF65-F5344CB8AC3E}">
        <p14:creationId xmlns:p14="http://schemas.microsoft.com/office/powerpoint/2010/main" val="4492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" y="21268"/>
            <a:ext cx="9610531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 and Literacy Work Group</a:t>
            </a:r>
          </a:p>
        </p:txBody>
      </p:sp>
      <p:sp>
        <p:nvSpPr>
          <p:cNvPr id="11" name="Pentagon 1"/>
          <p:cNvSpPr/>
          <p:nvPr/>
        </p:nvSpPr>
        <p:spPr>
          <a:xfrm>
            <a:off x="640939" y="2243761"/>
            <a:ext cx="2001837" cy="838200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25" name="Left Brace 24"/>
          <p:cNvSpPr/>
          <p:nvPr/>
        </p:nvSpPr>
        <p:spPr>
          <a:xfrm rot="16200000">
            <a:off x="2103073" y="2828893"/>
            <a:ext cx="592725" cy="3516992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8399" y="4929252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27" name="Left Brace 26"/>
          <p:cNvSpPr/>
          <p:nvPr/>
        </p:nvSpPr>
        <p:spPr>
          <a:xfrm rot="16200000">
            <a:off x="7366351" y="1153514"/>
            <a:ext cx="592725" cy="6884722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72640" y="4909459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2176" y="726450"/>
            <a:ext cx="970354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and Research Phase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939" y="3334132"/>
            <a:ext cx="2543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School/City Collaborative</a:t>
            </a:r>
          </a:p>
          <a:p>
            <a:r>
              <a:rPr lang="en-US" dirty="0">
                <a:solidFill>
                  <a:schemeClr val="bg1"/>
                </a:solidFill>
              </a:rPr>
              <a:t>Street Surveys</a:t>
            </a:r>
          </a:p>
          <a:p>
            <a:r>
              <a:rPr lang="en-US" dirty="0">
                <a:solidFill>
                  <a:schemeClr val="bg1"/>
                </a:solidFill>
              </a:rPr>
              <a:t>Outreach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Pentagon 1"/>
          <p:cNvSpPr/>
          <p:nvPr/>
        </p:nvSpPr>
        <p:spPr>
          <a:xfrm>
            <a:off x="3601251" y="2114511"/>
            <a:ext cx="2001837" cy="838200"/>
          </a:xfrm>
          <a:prstGeom prst="homePlat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40598" y="3334132"/>
            <a:ext cx="1671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Digital Inclusion</a:t>
            </a:r>
          </a:p>
          <a:p>
            <a:r>
              <a:rPr lang="en-US" dirty="0">
                <a:solidFill>
                  <a:schemeClr val="bg1"/>
                </a:solidFill>
              </a:rPr>
              <a:t>Broadband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Pentagon 1"/>
          <p:cNvSpPr/>
          <p:nvPr/>
        </p:nvSpPr>
        <p:spPr>
          <a:xfrm>
            <a:off x="3443707" y="2440015"/>
            <a:ext cx="2001837" cy="838200"/>
          </a:xfrm>
          <a:prstGeom prst="homePlat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39" name="Pentagon 1"/>
          <p:cNvSpPr/>
          <p:nvPr/>
        </p:nvSpPr>
        <p:spPr>
          <a:xfrm>
            <a:off x="6120052" y="2114511"/>
            <a:ext cx="2001837" cy="838200"/>
          </a:xfrm>
          <a:prstGeom prst="homePlat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31409" y="3082203"/>
            <a:ext cx="2293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Connectivity Programs</a:t>
            </a:r>
          </a:p>
          <a:p>
            <a:r>
              <a:rPr lang="en-US" dirty="0">
                <a:solidFill>
                  <a:schemeClr val="bg1"/>
                </a:solidFill>
              </a:rPr>
              <a:t>Device Programs</a:t>
            </a:r>
          </a:p>
          <a:p>
            <a:r>
              <a:rPr lang="en-US" dirty="0">
                <a:solidFill>
                  <a:schemeClr val="bg1"/>
                </a:solidFill>
              </a:rPr>
              <a:t>Literacy Programs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Pentagon 1"/>
          <p:cNvSpPr/>
          <p:nvPr/>
        </p:nvSpPr>
        <p:spPr>
          <a:xfrm>
            <a:off x="5962508" y="2440015"/>
            <a:ext cx="2001837" cy="838200"/>
          </a:xfrm>
          <a:prstGeom prst="homePlat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Plans</a:t>
            </a:r>
          </a:p>
        </p:txBody>
      </p:sp>
      <p:sp>
        <p:nvSpPr>
          <p:cNvPr id="46" name="Pentagon 1"/>
          <p:cNvSpPr/>
          <p:nvPr/>
        </p:nvSpPr>
        <p:spPr>
          <a:xfrm>
            <a:off x="8651754" y="2108289"/>
            <a:ext cx="2001837" cy="838200"/>
          </a:xfrm>
          <a:prstGeom prst="homePlat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63111" y="3075981"/>
            <a:ext cx="35056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New/expanded programs/solutions</a:t>
            </a:r>
          </a:p>
          <a:p>
            <a:r>
              <a:rPr lang="en-US" dirty="0">
                <a:solidFill>
                  <a:schemeClr val="bg1"/>
                </a:solidFill>
              </a:rPr>
              <a:t>Pilots</a:t>
            </a:r>
          </a:p>
          <a:p>
            <a:r>
              <a:rPr lang="en-US" dirty="0">
                <a:solidFill>
                  <a:schemeClr val="bg1"/>
                </a:solidFill>
              </a:rPr>
              <a:t>Lessons learned</a:t>
            </a:r>
          </a:p>
          <a:p>
            <a:r>
              <a:rPr lang="en-US" dirty="0">
                <a:solidFill>
                  <a:schemeClr val="bg1"/>
                </a:solidFill>
              </a:rPr>
              <a:t>Ongoing collaboration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Pentagon 1"/>
          <p:cNvSpPr/>
          <p:nvPr/>
        </p:nvSpPr>
        <p:spPr>
          <a:xfrm>
            <a:off x="8494210" y="2433793"/>
            <a:ext cx="2001837" cy="838200"/>
          </a:xfrm>
          <a:prstGeom prst="homePlate">
            <a:avLst/>
          </a:prstGeom>
          <a:solidFill>
            <a:srgbClr val="00A4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Pentagon 1"/>
          <p:cNvSpPr/>
          <p:nvPr/>
        </p:nvSpPr>
        <p:spPr>
          <a:xfrm>
            <a:off x="640939" y="6109546"/>
            <a:ext cx="10081958" cy="37131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Impact Opportunities and Quick Wins</a:t>
            </a:r>
          </a:p>
        </p:txBody>
      </p:sp>
    </p:spTree>
    <p:extLst>
      <p:ext uri="{BB962C8B-B14F-4D97-AF65-F5344CB8AC3E}">
        <p14:creationId xmlns:p14="http://schemas.microsoft.com/office/powerpoint/2010/main" val="293741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411" y="773611"/>
            <a:ext cx="975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City Collaborative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 and interviews with school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answered include: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barriers to 21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learning at home and at school?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existing programs sufficient?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programs hold promise and might be expanded?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opportunities might exist for new programs?</a:t>
            </a:r>
            <a:endParaRPr lang="en-US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with NGOs currently playing a role in digital inclusion or having high future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answered include: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breadth and reach of existing programs?  How well are they performing?  How might they be expanded?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role should the city play in leveraging existing or new resources to focus on digital inclusion?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Surveys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 directly targeting low income households including insights from above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answered include: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internet access, access to devices, or digital literacy the biggest barrier to adoption?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role does language and culture play in digital inclusion barriers?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access and literacy programs are being used?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21268"/>
            <a:ext cx="9610531" cy="685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Phase</a:t>
            </a:r>
          </a:p>
        </p:txBody>
      </p:sp>
    </p:spTree>
    <p:extLst>
      <p:ext uri="{BB962C8B-B14F-4D97-AF65-F5344CB8AC3E}">
        <p14:creationId xmlns:p14="http://schemas.microsoft.com/office/powerpoint/2010/main" val="337244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33DA-D45E-4FAC-A569-039DD3F574A8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236" y="568338"/>
            <a:ext cx="276559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Residential, Mobile, and Public internet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answered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Internet service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underserved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digital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able to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areas need improvement to enable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learning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21268"/>
            <a:ext cx="9610531" cy="685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Phase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31" y="1542331"/>
            <a:ext cx="9399569" cy="5319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249" y="530511"/>
            <a:ext cx="970354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Speedup San Jose</a:t>
            </a:r>
          </a:p>
        </p:txBody>
      </p:sp>
    </p:spTree>
    <p:extLst>
      <p:ext uri="{BB962C8B-B14F-4D97-AF65-F5344CB8AC3E}">
        <p14:creationId xmlns:p14="http://schemas.microsoft.com/office/powerpoint/2010/main" val="327497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299408" y="1759234"/>
            <a:ext cx="11593184" cy="5265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 Strategy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innovative programs and interventions to address the digital inclusion gap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residents, small business/entrepreneurs/incubators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Iterate on community segments –  starting with low income families and seniors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Strategy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digital infrastructure in light of San Jose’s Smart City Vision and Digital Inclusion goals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current market forces, appropriate technology options, governance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potential strategic interventions necessary to close gaps</a:t>
            </a:r>
            <a:endParaRPr lang="en-US" altLang="en-U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1516"/>
            <a:ext cx="8534400" cy="6858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Inclusion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3704" y="1174459"/>
            <a:ext cx="884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Interconnected City Wide Strategies</a:t>
            </a:r>
          </a:p>
        </p:txBody>
      </p:sp>
    </p:spTree>
    <p:extLst>
      <p:ext uri="{BB962C8B-B14F-4D97-AF65-F5344CB8AC3E}">
        <p14:creationId xmlns:p14="http://schemas.microsoft.com/office/powerpoint/2010/main" val="1844152920"/>
      </p:ext>
    </p:extLst>
  </p:cSld>
  <p:clrMapOvr>
    <a:masterClrMapping/>
  </p:clrMapOvr>
</p:sld>
</file>

<file path=ppt/theme/theme1.xml><?xml version="1.0" encoding="utf-8"?>
<a:theme xmlns:a="http://schemas.openxmlformats.org/drawingml/2006/main" name="OCID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IDS Theme" id="{0A92E06E-CBB1-402B-9004-3ADB6FB3565C}" vid="{47447060-C516-434C-BB56-A2D11650BB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677</Words>
  <Application>Microsoft Office PowerPoint</Application>
  <PresentationFormat>Widescreen</PresentationFormat>
  <Paragraphs>149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FreightSansLFPro Lig</vt:lpstr>
      <vt:lpstr>FreightSansLFPro Medium</vt:lpstr>
      <vt:lpstr>Verdana</vt:lpstr>
      <vt:lpstr>OCIDS Theme</vt:lpstr>
      <vt:lpstr>Digital Inclusion Strategy</vt:lpstr>
      <vt:lpstr>Digital Inclusion</vt:lpstr>
      <vt:lpstr>Digital Inclusion</vt:lpstr>
      <vt:lpstr>Digital Inclusion</vt:lpstr>
      <vt:lpstr>Digital Inclusion</vt:lpstr>
      <vt:lpstr>Digital Inclusion and Literacy Work Group</vt:lpstr>
      <vt:lpstr>PowerPoint Presentation</vt:lpstr>
      <vt:lpstr>PowerPoint Presentation</vt:lpstr>
      <vt:lpstr>Digital Inclusion</vt:lpstr>
      <vt:lpstr>Digital Inclusion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Beckel, Dolan</dc:creator>
  <cp:lastModifiedBy>Ramirez, Betty</cp:lastModifiedBy>
  <cp:revision>230</cp:revision>
  <cp:lastPrinted>2016-12-14T01:16:50Z</cp:lastPrinted>
  <dcterms:created xsi:type="dcterms:W3CDTF">2016-11-07T21:19:15Z</dcterms:created>
  <dcterms:modified xsi:type="dcterms:W3CDTF">2017-02-16T22:45:34Z</dcterms:modified>
</cp:coreProperties>
</file>