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8.xml" ContentType="application/vnd.openxmlformats-officedocument.presentationml.notesSlid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31.xml" ContentType="application/vnd.openxmlformats-officedocument.presentationml.notesSlid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32.xml" ContentType="application/vnd.openxmlformats-officedocument.presentationml.notesSlid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>
  <p:sldMasterIdLst>
    <p:sldMasterId id="2147483670" r:id="rId1"/>
  </p:sldMasterIdLst>
  <p:notesMasterIdLst>
    <p:notesMasterId r:id="rId37"/>
  </p:notesMasterIdLst>
  <p:handoutMasterIdLst>
    <p:handoutMasterId r:id="rId38"/>
  </p:handoutMasterIdLst>
  <p:sldIdLst>
    <p:sldId id="761" r:id="rId2"/>
    <p:sldId id="686" r:id="rId3"/>
    <p:sldId id="753" r:id="rId4"/>
    <p:sldId id="755" r:id="rId5"/>
    <p:sldId id="756" r:id="rId6"/>
    <p:sldId id="771" r:id="rId7"/>
    <p:sldId id="758" r:id="rId8"/>
    <p:sldId id="727" r:id="rId9"/>
    <p:sldId id="669" r:id="rId10"/>
    <p:sldId id="695" r:id="rId11"/>
    <p:sldId id="722" r:id="rId12"/>
    <p:sldId id="787" r:id="rId13"/>
    <p:sldId id="788" r:id="rId14"/>
    <p:sldId id="789" r:id="rId15"/>
    <p:sldId id="790" r:id="rId16"/>
    <p:sldId id="806" r:id="rId17"/>
    <p:sldId id="791" r:id="rId18"/>
    <p:sldId id="792" r:id="rId19"/>
    <p:sldId id="807" r:id="rId20"/>
    <p:sldId id="808" r:id="rId21"/>
    <p:sldId id="793" r:id="rId22"/>
    <p:sldId id="794" r:id="rId23"/>
    <p:sldId id="795" r:id="rId24"/>
    <p:sldId id="796" r:id="rId25"/>
    <p:sldId id="809" r:id="rId26"/>
    <p:sldId id="810" r:id="rId27"/>
    <p:sldId id="811" r:id="rId28"/>
    <p:sldId id="812" r:id="rId29"/>
    <p:sldId id="813" r:id="rId30"/>
    <p:sldId id="814" r:id="rId31"/>
    <p:sldId id="815" r:id="rId32"/>
    <p:sldId id="816" r:id="rId33"/>
    <p:sldId id="817" r:id="rId34"/>
    <p:sldId id="818" r:id="rId35"/>
    <p:sldId id="731" r:id="rId36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2304"/>
    <a:srgbClr val="F9E0AD"/>
    <a:srgbClr val="523906"/>
    <a:srgbClr val="795409"/>
    <a:srgbClr val="D49820"/>
    <a:srgbClr val="99CCFF"/>
    <a:srgbClr val="003366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329" autoAdjust="0"/>
    <p:restoredTop sz="68943" autoAdjust="0"/>
  </p:normalViewPr>
  <p:slideViewPr>
    <p:cSldViewPr snapToGrid="0">
      <p:cViewPr varScale="1">
        <p:scale>
          <a:sx n="113" d="100"/>
          <a:sy n="113" d="100"/>
        </p:scale>
        <p:origin x="109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150" y="96"/>
      </p:cViewPr>
      <p:guideLst>
        <p:guide orient="horz" pos="2928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ombserver\ombpub\BUDGET%20PUBLICATIONS\2015-2016\2015-2016%20PROPOSED%20OPERATING\02.%20FRONT%20SECTION\03.%20Summary%20Information\_08.%20Summary%20of%20GF%20Sources-Graph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im.shannon\AppData\Local\Microsoft\Windows\Temporary%20Internet%20Files\Content.Outlook\CO8AS8KO\SJ%20-%202015Q4%20-%202002-2015%20History%20by%20Sector%20Citywide%20-%20non%20confidential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sanjoseca-my.sharepoint.com/personal/michelle_thong_sanjoseca_gov/Documents/DATA/PBCE/FYtrak1516%20-%20thru%20April%202016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sanjoseca-my.sharepoint.com/personal/michelle_thong_sanjoseca_gov/Documents/DATA/PBCE/FYtrak1516%20-%20thru%20April%202016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sanjoseca-my.sharepoint.com/personal/michelle_thong_sanjoseca_gov/Documents/DATA/CA_EDD_employment_data/CSJ_QCEW_HistoricalSummary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hPercent val="50"/>
      <c:rotY val="81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5563258232235697"/>
          <c:y val="0.38122171945701355"/>
          <c:w val="0.4948006932409012"/>
          <c:h val="0.4095022624434389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noFill/>
    <a:ln w="6350">
      <a:noFill/>
    </a:ln>
  </c:spPr>
  <c:txPr>
    <a:bodyPr/>
    <a:lstStyle/>
    <a:p>
      <a:pPr>
        <a:defRPr sz="10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hPercent val="50"/>
      <c:rotY val="81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5563258232235697"/>
          <c:y val="0.38122171945701355"/>
          <c:w val="0.4948006932409012"/>
          <c:h val="0.4095022624434389"/>
        </c:manualLayout>
      </c:layout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explosion val="21"/>
          <c:dPt>
            <c:idx val="0"/>
            <c:bubble3D val="0"/>
          </c:dPt>
          <c:dPt>
            <c:idx val="1"/>
            <c:bubble3D val="0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5"/>
            <c:bubble3D val="0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6"/>
            <c:bubble3D val="0"/>
            <c:spPr>
              <a:solidFill>
                <a:srgbClr val="0066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7"/>
            <c:bubble3D val="0"/>
            <c:spPr>
              <a:solidFill>
                <a:srgbClr val="CCCC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8"/>
            <c:bubble3D val="0"/>
            <c:spPr>
              <a:solidFill>
                <a:srgbClr val="00008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9"/>
            <c:bubble3D val="0"/>
            <c:spPr>
              <a:solidFill>
                <a:srgbClr val="FF00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0"/>
            <c:bubble3D val="0"/>
            <c:spPr>
              <a:solidFill>
                <a:srgbClr val="FFFF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1"/>
            <c:bubble3D val="0"/>
            <c:spPr>
              <a:solidFill>
                <a:srgbClr val="00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2"/>
            <c:bubble3D val="0"/>
            <c:spPr>
              <a:solidFill>
                <a:srgbClr val="80008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3"/>
            <c:bubble3D val="0"/>
            <c:spPr>
              <a:solidFill>
                <a:srgbClr val="C0C0C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4"/>
            <c:bubble3D val="0"/>
            <c:spPr>
              <a:solidFill>
                <a:srgbClr val="00808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5"/>
            <c:bubble3D val="0"/>
            <c:spPr>
              <a:solidFill>
                <a:srgbClr val="0000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6"/>
            <c:bubble3D val="0"/>
            <c:spPr>
              <a:solidFill>
                <a:srgbClr val="00CC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7"/>
            <c:bubble3D val="0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8"/>
            <c:bubble3D val="0"/>
            <c:spPr>
              <a:solidFill>
                <a:srgbClr val="00808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8.6094469993678192E-3"/>
                  <c:y val="0.10865666678543009"/>
                </c:manualLayout>
              </c:layout>
              <c:tx>
                <c:rich>
                  <a:bodyPr/>
                  <a:lstStyle/>
                  <a:p>
                    <a:fld id="{6717BD8D-C6A8-49C7-9DC2-E3A5E8E4F0CF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, 4.0%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902368573079144"/>
                      <c:h val="2.828054298642534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1.6899339055754945E-2"/>
                  <c:y val="5.210686333891508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59156556903524"/>
                      <c:h val="6.0803167420814479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2.2381468997484499E-2"/>
                  <c:y val="3.420609612712424E-2"/>
                </c:manualLayout>
              </c:layout>
              <c:tx>
                <c:rich>
                  <a:bodyPr/>
                  <a:lstStyle/>
                  <a:p>
                    <a:fld id="{538EDE0A-8B22-4417-82E6-E9A352F5299A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, 24.8%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-2.7840286212057114E-2"/>
                  <c:y val="3.742978111898901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6.0045624712855433E-2"/>
                  <c:y val="4.487758458925652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8.5970741958814947E-2"/>
                  <c:y val="-2.165250412702936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2.2601404677101672E-2"/>
                  <c:y val="-9.810008194677023E-3"/>
                </c:manualLayout>
              </c:layout>
              <c:tx>
                <c:rich>
                  <a:bodyPr/>
                  <a:lstStyle/>
                  <a:p>
                    <a:fld id="{A7337813-A99F-4E40-8459-AA5B5C007EE2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, 8.7%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7"/>
              <c:layout>
                <c:manualLayout>
                  <c:x val="-4.5073963891428648E-2"/>
                  <c:y val="-3.646957874609565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5.0781488102548705E-2"/>
                  <c:y val="-8.35718993836177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0.10156564863967393"/>
                  <c:y val="-0.1311811172076341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23483535528596"/>
                      <c:h val="6.3697283880238945E-2"/>
                    </c:manualLayout>
                  </c15:layout>
                </c:ext>
              </c:extLst>
            </c:dLbl>
            <c:dLbl>
              <c:idx val="10"/>
              <c:layout>
                <c:manualLayout>
                  <c:x val="-0.11211374791322662"/>
                  <c:y val="-0.22033526917732568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2.8407524666002538E-2"/>
                  <c:y val="-0.171273500314723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3.8272674754477182E-2"/>
                  <c:y val="-0.11114832365411341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916522241478914"/>
                      <c:h val="3.4407993966817499E-2"/>
                    </c:manualLayout>
                  </c15:layout>
                </c:ext>
              </c:extLst>
            </c:dLbl>
            <c:dLbl>
              <c:idx val="13"/>
              <c:layout>
                <c:manualLayout>
                  <c:x val="3.2836146781479003E-2"/>
                  <c:y val="-7.2887792306504676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952917388792604"/>
                      <c:h val="3.6896681749622934E-2"/>
                    </c:manualLayout>
                  </c15:layout>
                </c:ext>
              </c:extLst>
            </c:dLbl>
            <c:dLbl>
              <c:idx val="14"/>
              <c:layout>
                <c:manualLayout>
                  <c:x val="4.3953474619832074E-2"/>
                  <c:y val="-4.976915357299794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 val="3.1690297811560381E-2"/>
                  <c:y val="-3.302885357656085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 val="9.3372589691453206E-3"/>
                  <c:y val="-1.7849402026104272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177065280184864"/>
                      <c:h val="3.4407993966817499E-2"/>
                    </c:manualLayout>
                  </c15:layout>
                </c:ext>
              </c:extLst>
            </c:dLbl>
            <c:dLbl>
              <c:idx val="17"/>
              <c:layout>
                <c:manualLayout>
                  <c:x val="7.1695506215968999E-2"/>
                  <c:y val="3.7787555967268797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8"/>
              <c:layout>
                <c:manualLayout>
                  <c:x val="4.0449628588454176E-2"/>
                  <c:y val="7.624330471134546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'Summary of GF Sources-Data'!$A$6:$A$24</c:f>
              <c:strCache>
                <c:ptCount val="19"/>
                <c:pt idx="0">
                  <c:v>Encumbrance Reserve</c:v>
                </c:pt>
                <c:pt idx="1">
                  <c:v>Fund Balance - Carryover</c:v>
                </c:pt>
                <c:pt idx="2">
                  <c:v>Property Tax</c:v>
                </c:pt>
                <c:pt idx="3">
                  <c:v>Sales Tax</c:v>
                </c:pt>
                <c:pt idx="4">
                  <c:v>Transient Occupancy Tax</c:v>
                </c:pt>
                <c:pt idx="5">
                  <c:v>Franchise Fees</c:v>
                </c:pt>
                <c:pt idx="6">
                  <c:v>Utility Tax</c:v>
                </c:pt>
                <c:pt idx="7">
                  <c:v>Telephone Line Tax</c:v>
                </c:pt>
                <c:pt idx="8">
                  <c:v>Business Taxes</c:v>
                </c:pt>
                <c:pt idx="9">
                  <c:v>Licenses &amp; Permits</c:v>
                </c:pt>
                <c:pt idx="10">
                  <c:v>Fines, Forfeitures, &amp; Penalties</c:v>
                </c:pt>
                <c:pt idx="11">
                  <c:v>Money &amp; Property</c:v>
                </c:pt>
                <c:pt idx="12">
                  <c:v>Local Agencies</c:v>
                </c:pt>
                <c:pt idx="13">
                  <c:v>State &amp; Federal Government</c:v>
                </c:pt>
                <c:pt idx="14">
                  <c:v>Departmental Charges</c:v>
                </c:pt>
                <c:pt idx="15">
                  <c:v>Other Revenue</c:v>
                </c:pt>
                <c:pt idx="16">
                  <c:v>Overhead Reimbursements</c:v>
                </c:pt>
                <c:pt idx="17">
                  <c:v>Transfers</c:v>
                </c:pt>
                <c:pt idx="18">
                  <c:v>Reimbursements for Services</c:v>
                </c:pt>
              </c:strCache>
            </c:strRef>
          </c:cat>
          <c:val>
            <c:numRef>
              <c:f>'Summary of GF Sources-Data'!$C$6:$C$24</c:f>
              <c:numCache>
                <c:formatCode>0.00%</c:formatCode>
                <c:ptCount val="19"/>
                <c:pt idx="0">
                  <c:v>4.0722444249659061E-2</c:v>
                </c:pt>
                <c:pt idx="1">
                  <c:v>9.5908708044796356E-2</c:v>
                </c:pt>
                <c:pt idx="2">
                  <c:v>0.24823806401010168</c:v>
                </c:pt>
                <c:pt idx="3">
                  <c:v>0.17858973542021669</c:v>
                </c:pt>
                <c:pt idx="4">
                  <c:v>1.6346791829003313E-2</c:v>
                </c:pt>
                <c:pt idx="5">
                  <c:v>4.4870261284759523E-2</c:v>
                </c:pt>
                <c:pt idx="6">
                  <c:v>8.7828805579437341E-2</c:v>
                </c:pt>
                <c:pt idx="7">
                  <c:v>1.982602315201603E-2</c:v>
                </c:pt>
                <c:pt idx="8">
                  <c:v>4.4763113251521339E-2</c:v>
                </c:pt>
                <c:pt idx="9">
                  <c:v>4.7306312102645215E-2</c:v>
                </c:pt>
                <c:pt idx="10">
                  <c:v>1.367714910754373E-2</c:v>
                </c:pt>
                <c:pt idx="11">
                  <c:v>3.5442983606868259E-3</c:v>
                </c:pt>
                <c:pt idx="12">
                  <c:v>2.0982709336650626E-2</c:v>
                </c:pt>
                <c:pt idx="13">
                  <c:v>1.2527704824120623E-2</c:v>
                </c:pt>
                <c:pt idx="14">
                  <c:v>3.8233912350593605E-2</c:v>
                </c:pt>
                <c:pt idx="15">
                  <c:v>1.3891708432493528E-2</c:v>
                </c:pt>
                <c:pt idx="16">
                  <c:v>3.670297993814587E-2</c:v>
                </c:pt>
                <c:pt idx="17">
                  <c:v>1.9375354915648853E-2</c:v>
                </c:pt>
                <c:pt idx="18">
                  <c:v>1.666392380995977E-2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noFill/>
    <a:ln w="6350">
      <a:noFill/>
    </a:ln>
  </c:spPr>
  <c:txPr>
    <a:bodyPr/>
    <a:lstStyle/>
    <a:p>
      <a:pPr>
        <a:defRPr sz="10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aseline="0" dirty="0" smtClean="0"/>
              <a:t>Quarterly US GDP Growth Year-Over-Year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Sheet1!$B$2:$Q$2</c:f>
              <c:strCache>
                <c:ptCount val="16"/>
                <c:pt idx="0">
                  <c:v>Q2 2012</c:v>
                </c:pt>
                <c:pt idx="1">
                  <c:v>Q3 2012</c:v>
                </c:pt>
                <c:pt idx="2">
                  <c:v>Q4 2012</c:v>
                </c:pt>
                <c:pt idx="3">
                  <c:v>Q1 2013</c:v>
                </c:pt>
                <c:pt idx="4">
                  <c:v>Q2 2013</c:v>
                </c:pt>
                <c:pt idx="5">
                  <c:v>Q3 2013</c:v>
                </c:pt>
                <c:pt idx="6">
                  <c:v>Q4 2013</c:v>
                </c:pt>
                <c:pt idx="7">
                  <c:v>Q1 2014</c:v>
                </c:pt>
                <c:pt idx="8">
                  <c:v>Q2 2014</c:v>
                </c:pt>
                <c:pt idx="9">
                  <c:v>Q3 2014</c:v>
                </c:pt>
                <c:pt idx="10">
                  <c:v>Q4 2014</c:v>
                </c:pt>
                <c:pt idx="11">
                  <c:v>Q1 2015</c:v>
                </c:pt>
                <c:pt idx="12">
                  <c:v>Q2 2015</c:v>
                </c:pt>
                <c:pt idx="13">
                  <c:v>Q3 2015</c:v>
                </c:pt>
                <c:pt idx="14">
                  <c:v>Q4 2015</c:v>
                </c:pt>
                <c:pt idx="15">
                  <c:v>Q1 2016</c:v>
                </c:pt>
              </c:strCache>
            </c:strRef>
          </c:cat>
          <c:val>
            <c:numRef>
              <c:f>Sheet1!$B$3:$Q$3</c:f>
              <c:numCache>
                <c:formatCode>0.0%</c:formatCode>
                <c:ptCount val="16"/>
                <c:pt idx="0">
                  <c:v>2.5000000000000001E-2</c:v>
                </c:pt>
                <c:pt idx="1">
                  <c:v>2.4E-2</c:v>
                </c:pt>
                <c:pt idx="2">
                  <c:v>1.3000000000000001E-2</c:v>
                </c:pt>
                <c:pt idx="3">
                  <c:v>1.1000000000000001E-2</c:v>
                </c:pt>
                <c:pt idx="4">
                  <c:v>9.0000000000000011E-3</c:v>
                </c:pt>
                <c:pt idx="5">
                  <c:v>1.4999999999999999E-2</c:v>
                </c:pt>
                <c:pt idx="6">
                  <c:v>2.5000000000000001E-2</c:v>
                </c:pt>
                <c:pt idx="7">
                  <c:v>1.7000000000000001E-2</c:v>
                </c:pt>
                <c:pt idx="8">
                  <c:v>2.6000000000000002E-2</c:v>
                </c:pt>
                <c:pt idx="9">
                  <c:v>2.8999999999999998E-2</c:v>
                </c:pt>
                <c:pt idx="10">
                  <c:v>2.5000000000000001E-2</c:v>
                </c:pt>
                <c:pt idx="11">
                  <c:v>2.8999999999999998E-2</c:v>
                </c:pt>
                <c:pt idx="12">
                  <c:v>2.7000000000000003E-2</c:v>
                </c:pt>
                <c:pt idx="13">
                  <c:v>2.1000000000000001E-2</c:v>
                </c:pt>
                <c:pt idx="14">
                  <c:v>0.02</c:v>
                </c:pt>
                <c:pt idx="15">
                  <c:v>0.02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5"/>
        <c:axId val="229661136"/>
        <c:axId val="228875896"/>
      </c:barChart>
      <c:catAx>
        <c:axId val="229661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8875896"/>
        <c:crosses val="autoZero"/>
        <c:auto val="1"/>
        <c:lblAlgn val="ctr"/>
        <c:lblOffset val="100"/>
        <c:noMultiLvlLbl val="0"/>
      </c:catAx>
      <c:valAx>
        <c:axId val="228875896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9661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San Jose Sales Tax Receipts by Sector, 2015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Sheet1!$A$20</c:f>
              <c:strCache>
                <c:ptCount val="1"/>
                <c:pt idx="0">
                  <c:v>General Retail, Food Products &amp; Misc.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Sheet1!$B$19:$C$19</c:f>
              <c:strCache>
                <c:ptCount val="2"/>
                <c:pt idx="0">
                  <c:v>Share of Tax Receipts</c:v>
                </c:pt>
                <c:pt idx="1">
                  <c:v>Share of 2015 growth</c:v>
                </c:pt>
              </c:strCache>
            </c:strRef>
          </c:cat>
          <c:val>
            <c:numRef>
              <c:f>Sheet1!$B$20:$C$20</c:f>
              <c:numCache>
                <c:formatCode>0%</c:formatCode>
                <c:ptCount val="2"/>
                <c:pt idx="0">
                  <c:v>0.42907227372904844</c:v>
                </c:pt>
                <c:pt idx="1">
                  <c:v>0.41593601387146334</c:v>
                </c:pt>
              </c:numCache>
            </c:numRef>
          </c:val>
        </c:ser>
        <c:ser>
          <c:idx val="1"/>
          <c:order val="1"/>
          <c:tx>
            <c:strRef>
              <c:f>Sheet1!$A$21</c:f>
              <c:strCache>
                <c:ptCount val="1"/>
                <c:pt idx="0">
                  <c:v>Transportation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Sheet1!$B$19:$C$19</c:f>
              <c:strCache>
                <c:ptCount val="2"/>
                <c:pt idx="0">
                  <c:v>Share of Tax Receipts</c:v>
                </c:pt>
                <c:pt idx="1">
                  <c:v>Share of 2015 growth</c:v>
                </c:pt>
              </c:strCache>
            </c:strRef>
          </c:cat>
          <c:val>
            <c:numRef>
              <c:f>Sheet1!$B$21:$C$21</c:f>
              <c:numCache>
                <c:formatCode>0%</c:formatCode>
                <c:ptCount val="2"/>
                <c:pt idx="0">
                  <c:v>0.22856756711276724</c:v>
                </c:pt>
                <c:pt idx="1">
                  <c:v>0.2110637932554475</c:v>
                </c:pt>
              </c:numCache>
            </c:numRef>
          </c:val>
        </c:ser>
        <c:ser>
          <c:idx val="2"/>
          <c:order val="2"/>
          <c:tx>
            <c:strRef>
              <c:f>Sheet1!$A$22</c:f>
              <c:strCache>
                <c:ptCount val="1"/>
                <c:pt idx="0">
                  <c:v>Construction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Sheet1!$B$19:$C$19</c:f>
              <c:strCache>
                <c:ptCount val="2"/>
                <c:pt idx="0">
                  <c:v>Share of Tax Receipts</c:v>
                </c:pt>
                <c:pt idx="1">
                  <c:v>Share of 2015 growth</c:v>
                </c:pt>
              </c:strCache>
            </c:strRef>
          </c:cat>
          <c:val>
            <c:numRef>
              <c:f>Sheet1!$B$22:$C$22</c:f>
              <c:numCache>
                <c:formatCode>0%</c:formatCode>
                <c:ptCount val="2"/>
                <c:pt idx="0">
                  <c:v>0.11329223403486541</c:v>
                </c:pt>
                <c:pt idx="1">
                  <c:v>0.21195963293286824</c:v>
                </c:pt>
              </c:numCache>
            </c:numRef>
          </c:val>
        </c:ser>
        <c:ser>
          <c:idx val="3"/>
          <c:order val="3"/>
          <c:tx>
            <c:strRef>
              <c:f>Sheet1!$A$23</c:f>
              <c:strCache>
                <c:ptCount val="1"/>
                <c:pt idx="0">
                  <c:v>Business to Business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Sheet1!$B$19:$C$19</c:f>
              <c:strCache>
                <c:ptCount val="2"/>
                <c:pt idx="0">
                  <c:v>Share of Tax Receipts</c:v>
                </c:pt>
                <c:pt idx="1">
                  <c:v>Share of 2015 growth</c:v>
                </c:pt>
              </c:strCache>
            </c:strRef>
          </c:cat>
          <c:val>
            <c:numRef>
              <c:f>Sheet1!$B$23:$C$23</c:f>
              <c:numCache>
                <c:formatCode>0%</c:formatCode>
                <c:ptCount val="2"/>
                <c:pt idx="0">
                  <c:v>0.22906792512331886</c:v>
                </c:pt>
                <c:pt idx="1">
                  <c:v>0.1610405599402209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28273544"/>
        <c:axId val="228472160"/>
      </c:barChart>
      <c:catAx>
        <c:axId val="228273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8472160"/>
        <c:crosses val="autoZero"/>
        <c:auto val="1"/>
        <c:lblAlgn val="ctr"/>
        <c:lblOffset val="100"/>
        <c:noMultiLvlLbl val="0"/>
      </c:catAx>
      <c:valAx>
        <c:axId val="228472160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827354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7733791137743005"/>
          <c:y val="0.34893406980843811"/>
          <c:w val="0.30589060015296832"/>
          <c:h val="0.4597786294712572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/>
              <a:t>Residential Permit </a:t>
            </a:r>
            <a:r>
              <a:rPr lang="en-US" sz="1800" b="1" dirty="0" smtClean="0"/>
              <a:t>Activity (Units)</a:t>
            </a:r>
            <a:endParaRPr lang="en-US" sz="18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8503268509864749E-2"/>
          <c:y val="0.16939067320675832"/>
          <c:w val="0.88004504347147061"/>
          <c:h val="0.6601519978848162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Historical!$B$4</c:f>
              <c:strCache>
                <c:ptCount val="1"/>
                <c:pt idx="0">
                  <c:v>Single Family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Historical!$A$5:$A$8</c:f>
              <c:strCache>
                <c:ptCount val="4"/>
                <c:pt idx="0">
                  <c:v>FY12/13</c:v>
                </c:pt>
                <c:pt idx="1">
                  <c:v>FY13/14</c:v>
                </c:pt>
                <c:pt idx="2">
                  <c:v>FY14/15</c:v>
                </c:pt>
                <c:pt idx="3">
                  <c:v>FY15/16 YTD</c:v>
                </c:pt>
              </c:strCache>
            </c:strRef>
          </c:cat>
          <c:val>
            <c:numRef>
              <c:f>Historical!$B$5:$B$8</c:f>
              <c:numCache>
                <c:formatCode>_(* #,##0_);_(* \(#,##0\);_(* "-"??_);_(@_)</c:formatCode>
                <c:ptCount val="4"/>
                <c:pt idx="0">
                  <c:v>284</c:v>
                </c:pt>
                <c:pt idx="1">
                  <c:v>341</c:v>
                </c:pt>
                <c:pt idx="2">
                  <c:v>254</c:v>
                </c:pt>
                <c:pt idx="3">
                  <c:v>117</c:v>
                </c:pt>
              </c:numCache>
            </c:numRef>
          </c:val>
        </c:ser>
        <c:ser>
          <c:idx val="1"/>
          <c:order val="1"/>
          <c:tx>
            <c:strRef>
              <c:f>Historical!$C$4</c:f>
              <c:strCache>
                <c:ptCount val="1"/>
                <c:pt idx="0">
                  <c:v>Multi-Family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Historical!$A$5:$A$8</c:f>
              <c:strCache>
                <c:ptCount val="4"/>
                <c:pt idx="0">
                  <c:v>FY12/13</c:v>
                </c:pt>
                <c:pt idx="1">
                  <c:v>FY13/14</c:v>
                </c:pt>
                <c:pt idx="2">
                  <c:v>FY14/15</c:v>
                </c:pt>
                <c:pt idx="3">
                  <c:v>FY15/16 YTD</c:v>
                </c:pt>
              </c:strCache>
            </c:strRef>
          </c:cat>
          <c:val>
            <c:numRef>
              <c:f>Historical!$C$5:$C$8</c:f>
              <c:numCache>
                <c:formatCode>_(* #,##0_);_(* \(#,##0\);_(* "-"??_);_(@_)</c:formatCode>
                <c:ptCount val="4"/>
                <c:pt idx="0">
                  <c:v>2418</c:v>
                </c:pt>
                <c:pt idx="1">
                  <c:v>4383</c:v>
                </c:pt>
                <c:pt idx="2">
                  <c:v>2987</c:v>
                </c:pt>
                <c:pt idx="3">
                  <c:v>1226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30208120"/>
        <c:axId val="229778072"/>
      </c:barChart>
      <c:catAx>
        <c:axId val="230208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9778072"/>
        <c:crosses val="autoZero"/>
        <c:auto val="1"/>
        <c:lblAlgn val="ctr"/>
        <c:lblOffset val="100"/>
        <c:noMultiLvlLbl val="0"/>
      </c:catAx>
      <c:valAx>
        <c:axId val="229778072"/>
        <c:scaling>
          <c:orientation val="minMax"/>
        </c:scaling>
        <c:delete val="0"/>
        <c:axPos val="l"/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0208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/>
              <a:t>Commercial</a:t>
            </a:r>
            <a:r>
              <a:rPr lang="en-US" sz="1800" b="1" baseline="0" dirty="0"/>
              <a:t> and Industrial Permit Activity (Valuation)</a:t>
            </a:r>
            <a:endParaRPr lang="en-US" sz="18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7588266458326699"/>
          <c:y val="0.16999914375307998"/>
          <c:w val="0.68740965996426162"/>
          <c:h val="0.5656796275305938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Historical!$E$3:$E$4</c:f>
              <c:strCache>
                <c:ptCount val="2"/>
                <c:pt idx="0">
                  <c:v>Commercial</c:v>
                </c:pt>
                <c:pt idx="1">
                  <c:v>New Construction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Historical!$D$5:$D$8</c:f>
              <c:strCache>
                <c:ptCount val="4"/>
                <c:pt idx="0">
                  <c:v>FY12/13</c:v>
                </c:pt>
                <c:pt idx="1">
                  <c:v>FY13/14</c:v>
                </c:pt>
                <c:pt idx="2">
                  <c:v>FY14/15</c:v>
                </c:pt>
                <c:pt idx="3">
                  <c:v>FY15/16 YTD</c:v>
                </c:pt>
              </c:strCache>
            </c:strRef>
          </c:cat>
          <c:val>
            <c:numRef>
              <c:f>Historical!$E$5:$E$8</c:f>
              <c:numCache>
                <c:formatCode>_("$"* #,##0_);_("$"* \(#,##0\);_("$"* "-"??_);_(@_)</c:formatCode>
                <c:ptCount val="4"/>
                <c:pt idx="0">
                  <c:v>69526559</c:v>
                </c:pt>
                <c:pt idx="1">
                  <c:v>176264767</c:v>
                </c:pt>
                <c:pt idx="2">
                  <c:v>238139655</c:v>
                </c:pt>
                <c:pt idx="3">
                  <c:v>152462699</c:v>
                </c:pt>
              </c:numCache>
            </c:numRef>
          </c:val>
        </c:ser>
        <c:ser>
          <c:idx val="1"/>
          <c:order val="1"/>
          <c:tx>
            <c:strRef>
              <c:f>Historical!$F$3:$F$4</c:f>
              <c:strCache>
                <c:ptCount val="2"/>
                <c:pt idx="0">
                  <c:v>Commercial</c:v>
                </c:pt>
                <c:pt idx="1">
                  <c:v>Alteration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Historical!$D$5:$D$8</c:f>
              <c:strCache>
                <c:ptCount val="4"/>
                <c:pt idx="0">
                  <c:v>FY12/13</c:v>
                </c:pt>
                <c:pt idx="1">
                  <c:v>FY13/14</c:v>
                </c:pt>
                <c:pt idx="2">
                  <c:v>FY14/15</c:v>
                </c:pt>
                <c:pt idx="3">
                  <c:v>FY15/16 YTD</c:v>
                </c:pt>
              </c:strCache>
            </c:strRef>
          </c:cat>
          <c:val>
            <c:numRef>
              <c:f>Historical!$F$5:$F$8</c:f>
              <c:numCache>
                <c:formatCode>_("$"* #,##0_);_("$"* \(#,##0\);_("$"* "-"??_);_(@_)</c:formatCode>
                <c:ptCount val="4"/>
                <c:pt idx="0">
                  <c:v>141639158</c:v>
                </c:pt>
                <c:pt idx="1">
                  <c:v>222241358</c:v>
                </c:pt>
                <c:pt idx="2">
                  <c:v>141834343</c:v>
                </c:pt>
                <c:pt idx="3">
                  <c:v>191788110</c:v>
                </c:pt>
              </c:numCache>
            </c:numRef>
          </c:val>
        </c:ser>
        <c:ser>
          <c:idx val="2"/>
          <c:order val="2"/>
          <c:tx>
            <c:strRef>
              <c:f>Historical!$G$3:$G$4</c:f>
              <c:strCache>
                <c:ptCount val="2"/>
                <c:pt idx="0">
                  <c:v>Industrial</c:v>
                </c:pt>
                <c:pt idx="1">
                  <c:v>New Construction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strRef>
              <c:f>Historical!$D$5:$D$8</c:f>
              <c:strCache>
                <c:ptCount val="4"/>
                <c:pt idx="0">
                  <c:v>FY12/13</c:v>
                </c:pt>
                <c:pt idx="1">
                  <c:v>FY13/14</c:v>
                </c:pt>
                <c:pt idx="2">
                  <c:v>FY14/15</c:v>
                </c:pt>
                <c:pt idx="3">
                  <c:v>FY15/16 YTD</c:v>
                </c:pt>
              </c:strCache>
            </c:strRef>
          </c:cat>
          <c:val>
            <c:numRef>
              <c:f>Historical!$G$5:$G$8</c:f>
              <c:numCache>
                <c:formatCode>_("$"* #,##0_);_("$"* \(#,##0\);_("$"* "-"??_);_(@_)</c:formatCode>
                <c:ptCount val="4"/>
                <c:pt idx="0">
                  <c:v>60092716</c:v>
                </c:pt>
                <c:pt idx="1">
                  <c:v>259376030</c:v>
                </c:pt>
                <c:pt idx="2">
                  <c:v>188792286</c:v>
                </c:pt>
                <c:pt idx="3">
                  <c:v>274611530</c:v>
                </c:pt>
              </c:numCache>
            </c:numRef>
          </c:val>
        </c:ser>
        <c:ser>
          <c:idx val="3"/>
          <c:order val="3"/>
          <c:tx>
            <c:strRef>
              <c:f>Historical!$H$3:$H$4</c:f>
              <c:strCache>
                <c:ptCount val="2"/>
                <c:pt idx="0">
                  <c:v>Industrial</c:v>
                </c:pt>
                <c:pt idx="1">
                  <c:v>Alteration</c:v>
                </c:pt>
              </c:strCache>
            </c:strRef>
          </c:tx>
          <c:spPr>
            <a:solidFill>
              <a:srgbClr val="E56DE8"/>
            </a:solidFill>
            <a:ln>
              <a:noFill/>
            </a:ln>
            <a:effectLst/>
          </c:spPr>
          <c:invertIfNegative val="0"/>
          <c:cat>
            <c:strRef>
              <c:f>Historical!$D$5:$D$8</c:f>
              <c:strCache>
                <c:ptCount val="4"/>
                <c:pt idx="0">
                  <c:v>FY12/13</c:v>
                </c:pt>
                <c:pt idx="1">
                  <c:v>FY13/14</c:v>
                </c:pt>
                <c:pt idx="2">
                  <c:v>FY14/15</c:v>
                </c:pt>
                <c:pt idx="3">
                  <c:v>FY15/16 YTD</c:v>
                </c:pt>
              </c:strCache>
            </c:strRef>
          </c:cat>
          <c:val>
            <c:numRef>
              <c:f>Historical!$H$5:$H$8</c:f>
              <c:numCache>
                <c:formatCode>_("$"* #,##0_);_("$"* \(#,##0\);_("$"* "-"??_);_(@_)</c:formatCode>
                <c:ptCount val="4"/>
                <c:pt idx="0">
                  <c:v>186997601</c:v>
                </c:pt>
                <c:pt idx="1">
                  <c:v>198033971</c:v>
                </c:pt>
                <c:pt idx="2">
                  <c:v>171073078</c:v>
                </c:pt>
                <c:pt idx="3">
                  <c:v>241205876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28742152"/>
        <c:axId val="228742544"/>
      </c:barChart>
      <c:catAx>
        <c:axId val="228742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8742544"/>
        <c:crosses val="autoZero"/>
        <c:auto val="1"/>
        <c:lblAlgn val="ctr"/>
        <c:lblOffset val="100"/>
        <c:noMultiLvlLbl val="0"/>
      </c:catAx>
      <c:valAx>
        <c:axId val="228742544"/>
        <c:scaling>
          <c:orientation val="minMax"/>
        </c:scaling>
        <c:delete val="0"/>
        <c:axPos val="l"/>
        <c:numFmt formatCode="_(&quot;$&quot;* #,##0_);_(&quot;$&quot;* \(#,##0\);_(&quot;$&quot;* &quot;-&quot;??_);_(@_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8742152"/>
        <c:crosses val="autoZero"/>
        <c:crossBetween val="between"/>
        <c:majorUnit val="2000000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9722571563237006E-2"/>
          <c:y val="0.82340516027485322"/>
          <c:w val="0.90340799570816044"/>
          <c:h val="0.150165750642135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pPr>
            <a:r>
              <a:rPr lang="en-US" sz="2000" b="1" baseline="0" dirty="0" smtClean="0">
                <a:solidFill>
                  <a:srgbClr val="003366"/>
                </a:solidFill>
              </a:rPr>
              <a:t>Change in jobs, June </a:t>
            </a:r>
            <a:r>
              <a:rPr lang="en-US" sz="2000" b="1" baseline="0" dirty="0">
                <a:solidFill>
                  <a:srgbClr val="003366"/>
                </a:solidFill>
              </a:rPr>
              <a:t>2015 compared to previous year</a:t>
            </a:r>
            <a:endParaRPr lang="en-US" sz="2000" b="1" dirty="0">
              <a:solidFill>
                <a:srgbClr val="003366"/>
              </a:solidFill>
            </a:endParaRPr>
          </a:p>
        </c:rich>
      </c:tx>
      <c:layout>
        <c:manualLayout>
          <c:xMode val="edge"/>
          <c:yMode val="edge"/>
          <c:x val="0.12904177246593848"/>
          <c:y val="5.229865019674254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rgbClr val="003366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2497799915781078"/>
          <c:y val="0.2088294711031819"/>
          <c:w val="0.63023615538811883"/>
          <c:h val="0.763775997841381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Sheet1!$B$3:$B$14</c:f>
              <c:strCache>
                <c:ptCount val="12"/>
                <c:pt idx="0">
                  <c:v>Professional and Business Services</c:v>
                </c:pt>
                <c:pt idx="1">
                  <c:v>Construction</c:v>
                </c:pt>
                <c:pt idx="2">
                  <c:v>Education and Health Services</c:v>
                </c:pt>
                <c:pt idx="3">
                  <c:v>Leisure and Hospitality</c:v>
                </c:pt>
                <c:pt idx="4">
                  <c:v>Information</c:v>
                </c:pt>
                <c:pt idx="5">
                  <c:v>Unclassified</c:v>
                </c:pt>
                <c:pt idx="6">
                  <c:v>Manufacturing</c:v>
                </c:pt>
                <c:pt idx="7">
                  <c:v>Trade, Transportation and Utilities</c:v>
                </c:pt>
                <c:pt idx="8">
                  <c:v>Other Services</c:v>
                </c:pt>
                <c:pt idx="9">
                  <c:v>Natural Resources and Mining</c:v>
                </c:pt>
                <c:pt idx="10">
                  <c:v>Financial Activities</c:v>
                </c:pt>
                <c:pt idx="11">
                  <c:v>Public Administration</c:v>
                </c:pt>
              </c:strCache>
            </c:strRef>
          </c:cat>
          <c:val>
            <c:numRef>
              <c:f>Sheet1!$E$3:$E$14</c:f>
              <c:numCache>
                <c:formatCode>_(* #,##0_);_(* \(#,##0\);_(* "-"??_);_(@_)</c:formatCode>
                <c:ptCount val="12"/>
                <c:pt idx="0">
                  <c:v>4110</c:v>
                </c:pt>
                <c:pt idx="1">
                  <c:v>2086</c:v>
                </c:pt>
                <c:pt idx="2">
                  <c:v>1716</c:v>
                </c:pt>
                <c:pt idx="3">
                  <c:v>1648</c:v>
                </c:pt>
                <c:pt idx="4">
                  <c:v>984</c:v>
                </c:pt>
                <c:pt idx="5">
                  <c:v>859</c:v>
                </c:pt>
                <c:pt idx="6">
                  <c:v>828</c:v>
                </c:pt>
                <c:pt idx="7">
                  <c:v>609</c:v>
                </c:pt>
                <c:pt idx="8">
                  <c:v>585</c:v>
                </c:pt>
                <c:pt idx="9">
                  <c:v>72</c:v>
                </c:pt>
                <c:pt idx="10">
                  <c:v>-118</c:v>
                </c:pt>
                <c:pt idx="11">
                  <c:v>-174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33089672"/>
        <c:axId val="233090064"/>
      </c:barChart>
      <c:catAx>
        <c:axId val="23308967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3090064"/>
        <c:crosses val="autoZero"/>
        <c:auto val="1"/>
        <c:lblAlgn val="ctr"/>
        <c:lblOffset val="500"/>
        <c:noMultiLvlLbl val="0"/>
      </c:catAx>
      <c:valAx>
        <c:axId val="233090064"/>
        <c:scaling>
          <c:orientation val="minMax"/>
        </c:scaling>
        <c:delete val="0"/>
        <c:axPos val="t"/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3089672"/>
        <c:crosses val="autoZero"/>
        <c:crossBetween val="between"/>
        <c:majorUnit val="5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>
                <a:solidFill>
                  <a:srgbClr val="003366"/>
                </a:solidFill>
              </a:rPr>
              <a:t>Silicon Valley VC Investment Over Time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rgbClr val="003366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5033544937829206E-2"/>
          <c:y val="1.3914959966526299E-2"/>
          <c:w val="0.73085202975149632"/>
          <c:h val="0.710613618380184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'Historic chart'!$B$10</c:f>
              <c:strCache>
                <c:ptCount val="1"/>
                <c:pt idx="0">
                  <c:v>deals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'Historic chart'!$A$11:$A$95</c:f>
              <c:strCache>
                <c:ptCount val="85"/>
                <c:pt idx="0">
                  <c:v>Q1 1995</c:v>
                </c:pt>
                <c:pt idx="1">
                  <c:v>Q2 1995</c:v>
                </c:pt>
                <c:pt idx="2">
                  <c:v>Q3 1995</c:v>
                </c:pt>
                <c:pt idx="3">
                  <c:v>Q4 1995</c:v>
                </c:pt>
                <c:pt idx="4">
                  <c:v>Q1 1996</c:v>
                </c:pt>
                <c:pt idx="5">
                  <c:v>Q2 1996</c:v>
                </c:pt>
                <c:pt idx="6">
                  <c:v>Q3 1996</c:v>
                </c:pt>
                <c:pt idx="7">
                  <c:v>Q4 1996</c:v>
                </c:pt>
                <c:pt idx="8">
                  <c:v>Q1 1997</c:v>
                </c:pt>
                <c:pt idx="9">
                  <c:v>Q2 1997</c:v>
                </c:pt>
                <c:pt idx="10">
                  <c:v>Q3 1997</c:v>
                </c:pt>
                <c:pt idx="11">
                  <c:v>Q4 1997</c:v>
                </c:pt>
                <c:pt idx="12">
                  <c:v>Q1 1998</c:v>
                </c:pt>
                <c:pt idx="13">
                  <c:v>Q2 1998</c:v>
                </c:pt>
                <c:pt idx="14">
                  <c:v>Q3 1998</c:v>
                </c:pt>
                <c:pt idx="15">
                  <c:v>Q4 1998</c:v>
                </c:pt>
                <c:pt idx="16">
                  <c:v>Q1 1999</c:v>
                </c:pt>
                <c:pt idx="17">
                  <c:v>Q2 1999</c:v>
                </c:pt>
                <c:pt idx="18">
                  <c:v>Q3 1999</c:v>
                </c:pt>
                <c:pt idx="19">
                  <c:v>Q4 1999</c:v>
                </c:pt>
                <c:pt idx="20">
                  <c:v>Q1 2000</c:v>
                </c:pt>
                <c:pt idx="21">
                  <c:v>Q2 2000</c:v>
                </c:pt>
                <c:pt idx="22">
                  <c:v>Q3 2000</c:v>
                </c:pt>
                <c:pt idx="23">
                  <c:v>Q4 2000</c:v>
                </c:pt>
                <c:pt idx="24">
                  <c:v>Q1 2001</c:v>
                </c:pt>
                <c:pt idx="25">
                  <c:v>Q2 2001</c:v>
                </c:pt>
                <c:pt idx="26">
                  <c:v>Q3 2001</c:v>
                </c:pt>
                <c:pt idx="27">
                  <c:v>Q4 2001</c:v>
                </c:pt>
                <c:pt idx="28">
                  <c:v>Q1 2002</c:v>
                </c:pt>
                <c:pt idx="29">
                  <c:v>Q2 2002</c:v>
                </c:pt>
                <c:pt idx="30">
                  <c:v>Q3 2002</c:v>
                </c:pt>
                <c:pt idx="31">
                  <c:v>Q4 2002</c:v>
                </c:pt>
                <c:pt idx="32">
                  <c:v>Q1 2003</c:v>
                </c:pt>
                <c:pt idx="33">
                  <c:v>Q2 2003</c:v>
                </c:pt>
                <c:pt idx="34">
                  <c:v>Q3 2003</c:v>
                </c:pt>
                <c:pt idx="35">
                  <c:v>Q4 2003</c:v>
                </c:pt>
                <c:pt idx="36">
                  <c:v>Q1 2004</c:v>
                </c:pt>
                <c:pt idx="37">
                  <c:v>Q2 2004</c:v>
                </c:pt>
                <c:pt idx="38">
                  <c:v>Q3 2004</c:v>
                </c:pt>
                <c:pt idx="39">
                  <c:v>Q4 2004</c:v>
                </c:pt>
                <c:pt idx="40">
                  <c:v>Q1 2005</c:v>
                </c:pt>
                <c:pt idx="41">
                  <c:v>Q2 2005</c:v>
                </c:pt>
                <c:pt idx="42">
                  <c:v>Q3 2005</c:v>
                </c:pt>
                <c:pt idx="43">
                  <c:v>Q4 2005</c:v>
                </c:pt>
                <c:pt idx="44">
                  <c:v>Q1 2006</c:v>
                </c:pt>
                <c:pt idx="45">
                  <c:v>Q2 2006</c:v>
                </c:pt>
                <c:pt idx="46">
                  <c:v>Q3 2006</c:v>
                </c:pt>
                <c:pt idx="47">
                  <c:v>Q4 2006</c:v>
                </c:pt>
                <c:pt idx="48">
                  <c:v>Q1 2007</c:v>
                </c:pt>
                <c:pt idx="49">
                  <c:v>Q2 2007</c:v>
                </c:pt>
                <c:pt idx="50">
                  <c:v>Q3 2007</c:v>
                </c:pt>
                <c:pt idx="51">
                  <c:v>Q4 2007</c:v>
                </c:pt>
                <c:pt idx="52">
                  <c:v>Q1 2008</c:v>
                </c:pt>
                <c:pt idx="53">
                  <c:v>Q2 2008</c:v>
                </c:pt>
                <c:pt idx="54">
                  <c:v>Q3 2008</c:v>
                </c:pt>
                <c:pt idx="55">
                  <c:v>Q4 2008</c:v>
                </c:pt>
                <c:pt idx="56">
                  <c:v>Q1 2009</c:v>
                </c:pt>
                <c:pt idx="57">
                  <c:v>Q2 2009</c:v>
                </c:pt>
                <c:pt idx="58">
                  <c:v>Q3 2009</c:v>
                </c:pt>
                <c:pt idx="59">
                  <c:v>Q4 2009</c:v>
                </c:pt>
                <c:pt idx="60">
                  <c:v>Q1 2010</c:v>
                </c:pt>
                <c:pt idx="61">
                  <c:v>Q2 2010</c:v>
                </c:pt>
                <c:pt idx="62">
                  <c:v>Q3 2010</c:v>
                </c:pt>
                <c:pt idx="63">
                  <c:v>Q4 2010</c:v>
                </c:pt>
                <c:pt idx="64">
                  <c:v>Q1 2011</c:v>
                </c:pt>
                <c:pt idx="65">
                  <c:v>Q2 2011</c:v>
                </c:pt>
                <c:pt idx="66">
                  <c:v>Q3 2011</c:v>
                </c:pt>
                <c:pt idx="67">
                  <c:v>Q4 2011</c:v>
                </c:pt>
                <c:pt idx="68">
                  <c:v>Q1 2012</c:v>
                </c:pt>
                <c:pt idx="69">
                  <c:v>Q2 2012</c:v>
                </c:pt>
                <c:pt idx="70">
                  <c:v>Q3 2012</c:v>
                </c:pt>
                <c:pt idx="71">
                  <c:v>Q4 2012</c:v>
                </c:pt>
                <c:pt idx="72">
                  <c:v>Q1 2013</c:v>
                </c:pt>
                <c:pt idx="73">
                  <c:v>Q2 2013</c:v>
                </c:pt>
                <c:pt idx="74">
                  <c:v>Q3 2013</c:v>
                </c:pt>
                <c:pt idx="75">
                  <c:v>Q4 2013</c:v>
                </c:pt>
                <c:pt idx="76">
                  <c:v>Q1 2014</c:v>
                </c:pt>
                <c:pt idx="77">
                  <c:v>Q2 2014</c:v>
                </c:pt>
                <c:pt idx="78">
                  <c:v>Q3 2014</c:v>
                </c:pt>
                <c:pt idx="79">
                  <c:v>Q4 2014</c:v>
                </c:pt>
                <c:pt idx="80">
                  <c:v>Q1 2015</c:v>
                </c:pt>
                <c:pt idx="81">
                  <c:v>Q2 2015</c:v>
                </c:pt>
                <c:pt idx="82">
                  <c:v>Q3 2015</c:v>
                </c:pt>
                <c:pt idx="83">
                  <c:v>Q4 2015</c:v>
                </c:pt>
                <c:pt idx="84">
                  <c:v>Q1 2016</c:v>
                </c:pt>
              </c:strCache>
            </c:strRef>
          </c:cat>
          <c:val>
            <c:numRef>
              <c:f>'Historic chart'!$B$11:$B$95</c:f>
              <c:numCache>
                <c:formatCode>###,###,###</c:formatCode>
                <c:ptCount val="85"/>
                <c:pt idx="0">
                  <c:v>104</c:v>
                </c:pt>
                <c:pt idx="1">
                  <c:v>144</c:v>
                </c:pt>
                <c:pt idx="2">
                  <c:v>124</c:v>
                </c:pt>
                <c:pt idx="3">
                  <c:v>137</c:v>
                </c:pt>
                <c:pt idx="4">
                  <c:v>172</c:v>
                </c:pt>
                <c:pt idx="5">
                  <c:v>205</c:v>
                </c:pt>
                <c:pt idx="6">
                  <c:v>185</c:v>
                </c:pt>
                <c:pt idx="7">
                  <c:v>205</c:v>
                </c:pt>
                <c:pt idx="8">
                  <c:v>197</c:v>
                </c:pt>
                <c:pt idx="9">
                  <c:v>208</c:v>
                </c:pt>
                <c:pt idx="10">
                  <c:v>210</c:v>
                </c:pt>
                <c:pt idx="11">
                  <c:v>252</c:v>
                </c:pt>
                <c:pt idx="12">
                  <c:v>214</c:v>
                </c:pt>
                <c:pt idx="13">
                  <c:v>274</c:v>
                </c:pt>
                <c:pt idx="14">
                  <c:v>262</c:v>
                </c:pt>
                <c:pt idx="15">
                  <c:v>292</c:v>
                </c:pt>
                <c:pt idx="16">
                  <c:v>284</c:v>
                </c:pt>
                <c:pt idx="17">
                  <c:v>391</c:v>
                </c:pt>
                <c:pt idx="18">
                  <c:v>454</c:v>
                </c:pt>
                <c:pt idx="19">
                  <c:v>558</c:v>
                </c:pt>
                <c:pt idx="20">
                  <c:v>596</c:v>
                </c:pt>
                <c:pt idx="21">
                  <c:v>588</c:v>
                </c:pt>
                <c:pt idx="22">
                  <c:v>513</c:v>
                </c:pt>
                <c:pt idx="23">
                  <c:v>465</c:v>
                </c:pt>
                <c:pt idx="24">
                  <c:v>310</c:v>
                </c:pt>
                <c:pt idx="25">
                  <c:v>305</c:v>
                </c:pt>
                <c:pt idx="26">
                  <c:v>239</c:v>
                </c:pt>
                <c:pt idx="27">
                  <c:v>253</c:v>
                </c:pt>
                <c:pt idx="28">
                  <c:v>212</c:v>
                </c:pt>
                <c:pt idx="29">
                  <c:v>230</c:v>
                </c:pt>
                <c:pt idx="30">
                  <c:v>185</c:v>
                </c:pt>
                <c:pt idx="31">
                  <c:v>198</c:v>
                </c:pt>
                <c:pt idx="32">
                  <c:v>207</c:v>
                </c:pt>
                <c:pt idx="33">
                  <c:v>224</c:v>
                </c:pt>
                <c:pt idx="34">
                  <c:v>211</c:v>
                </c:pt>
                <c:pt idx="35">
                  <c:v>237</c:v>
                </c:pt>
                <c:pt idx="36">
                  <c:v>216</c:v>
                </c:pt>
                <c:pt idx="37">
                  <c:v>273</c:v>
                </c:pt>
                <c:pt idx="38">
                  <c:v>219</c:v>
                </c:pt>
                <c:pt idx="39">
                  <c:v>267</c:v>
                </c:pt>
                <c:pt idx="40">
                  <c:v>228</c:v>
                </c:pt>
                <c:pt idx="41">
                  <c:v>250</c:v>
                </c:pt>
                <c:pt idx="42">
                  <c:v>256</c:v>
                </c:pt>
                <c:pt idx="43">
                  <c:v>273</c:v>
                </c:pt>
                <c:pt idx="44">
                  <c:v>295</c:v>
                </c:pt>
                <c:pt idx="45">
                  <c:v>324</c:v>
                </c:pt>
                <c:pt idx="46">
                  <c:v>299</c:v>
                </c:pt>
                <c:pt idx="47">
                  <c:v>322</c:v>
                </c:pt>
                <c:pt idx="48">
                  <c:v>288</c:v>
                </c:pt>
                <c:pt idx="49">
                  <c:v>337</c:v>
                </c:pt>
                <c:pt idx="50">
                  <c:v>320</c:v>
                </c:pt>
                <c:pt idx="51">
                  <c:v>361</c:v>
                </c:pt>
                <c:pt idx="52">
                  <c:v>348</c:v>
                </c:pt>
                <c:pt idx="53">
                  <c:v>339</c:v>
                </c:pt>
                <c:pt idx="54">
                  <c:v>343</c:v>
                </c:pt>
                <c:pt idx="55">
                  <c:v>275</c:v>
                </c:pt>
                <c:pt idx="56">
                  <c:v>212</c:v>
                </c:pt>
                <c:pt idx="57">
                  <c:v>227</c:v>
                </c:pt>
                <c:pt idx="58">
                  <c:v>242</c:v>
                </c:pt>
                <c:pt idx="59">
                  <c:v>316</c:v>
                </c:pt>
                <c:pt idx="60">
                  <c:v>243</c:v>
                </c:pt>
                <c:pt idx="61">
                  <c:v>319</c:v>
                </c:pt>
                <c:pt idx="62">
                  <c:v>263</c:v>
                </c:pt>
                <c:pt idx="63">
                  <c:v>284</c:v>
                </c:pt>
                <c:pt idx="64">
                  <c:v>273</c:v>
                </c:pt>
                <c:pt idx="65">
                  <c:v>371</c:v>
                </c:pt>
                <c:pt idx="66">
                  <c:v>330</c:v>
                </c:pt>
                <c:pt idx="67">
                  <c:v>335</c:v>
                </c:pt>
                <c:pt idx="68">
                  <c:v>257</c:v>
                </c:pt>
                <c:pt idx="69">
                  <c:v>335</c:v>
                </c:pt>
                <c:pt idx="70">
                  <c:v>299</c:v>
                </c:pt>
                <c:pt idx="71">
                  <c:v>359</c:v>
                </c:pt>
                <c:pt idx="72">
                  <c:v>306</c:v>
                </c:pt>
                <c:pt idx="73">
                  <c:v>357</c:v>
                </c:pt>
                <c:pt idx="74">
                  <c:v>341</c:v>
                </c:pt>
                <c:pt idx="75">
                  <c:v>350</c:v>
                </c:pt>
                <c:pt idx="76">
                  <c:v>349</c:v>
                </c:pt>
                <c:pt idx="77">
                  <c:v>406</c:v>
                </c:pt>
                <c:pt idx="78">
                  <c:v>352</c:v>
                </c:pt>
                <c:pt idx="79">
                  <c:v>369</c:v>
                </c:pt>
                <c:pt idx="80">
                  <c:v>339</c:v>
                </c:pt>
                <c:pt idx="81">
                  <c:v>385</c:v>
                </c:pt>
                <c:pt idx="82">
                  <c:v>364</c:v>
                </c:pt>
                <c:pt idx="83">
                  <c:v>286</c:v>
                </c:pt>
                <c:pt idx="84">
                  <c:v>279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233090848"/>
        <c:axId val="233091240"/>
      </c:barChart>
      <c:lineChart>
        <c:grouping val="standard"/>
        <c:varyColors val="0"/>
        <c:ser>
          <c:idx val="1"/>
          <c:order val="1"/>
          <c:tx>
            <c:strRef>
              <c:f>'Historic chart'!$C$10</c:f>
              <c:strCache>
                <c:ptCount val="1"/>
                <c:pt idx="0">
                  <c:v>investment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'Historic chart'!$A$11:$A$95</c:f>
              <c:strCache>
                <c:ptCount val="85"/>
                <c:pt idx="0">
                  <c:v>Q1 1995</c:v>
                </c:pt>
                <c:pt idx="1">
                  <c:v>Q2 1995</c:v>
                </c:pt>
                <c:pt idx="2">
                  <c:v>Q3 1995</c:v>
                </c:pt>
                <c:pt idx="3">
                  <c:v>Q4 1995</c:v>
                </c:pt>
                <c:pt idx="4">
                  <c:v>Q1 1996</c:v>
                </c:pt>
                <c:pt idx="5">
                  <c:v>Q2 1996</c:v>
                </c:pt>
                <c:pt idx="6">
                  <c:v>Q3 1996</c:v>
                </c:pt>
                <c:pt idx="7">
                  <c:v>Q4 1996</c:v>
                </c:pt>
                <c:pt idx="8">
                  <c:v>Q1 1997</c:v>
                </c:pt>
                <c:pt idx="9">
                  <c:v>Q2 1997</c:v>
                </c:pt>
                <c:pt idx="10">
                  <c:v>Q3 1997</c:v>
                </c:pt>
                <c:pt idx="11">
                  <c:v>Q4 1997</c:v>
                </c:pt>
                <c:pt idx="12">
                  <c:v>Q1 1998</c:v>
                </c:pt>
                <c:pt idx="13">
                  <c:v>Q2 1998</c:v>
                </c:pt>
                <c:pt idx="14">
                  <c:v>Q3 1998</c:v>
                </c:pt>
                <c:pt idx="15">
                  <c:v>Q4 1998</c:v>
                </c:pt>
                <c:pt idx="16">
                  <c:v>Q1 1999</c:v>
                </c:pt>
                <c:pt idx="17">
                  <c:v>Q2 1999</c:v>
                </c:pt>
                <c:pt idx="18">
                  <c:v>Q3 1999</c:v>
                </c:pt>
                <c:pt idx="19">
                  <c:v>Q4 1999</c:v>
                </c:pt>
                <c:pt idx="20">
                  <c:v>Q1 2000</c:v>
                </c:pt>
                <c:pt idx="21">
                  <c:v>Q2 2000</c:v>
                </c:pt>
                <c:pt idx="22">
                  <c:v>Q3 2000</c:v>
                </c:pt>
                <c:pt idx="23">
                  <c:v>Q4 2000</c:v>
                </c:pt>
                <c:pt idx="24">
                  <c:v>Q1 2001</c:v>
                </c:pt>
                <c:pt idx="25">
                  <c:v>Q2 2001</c:v>
                </c:pt>
                <c:pt idx="26">
                  <c:v>Q3 2001</c:v>
                </c:pt>
                <c:pt idx="27">
                  <c:v>Q4 2001</c:v>
                </c:pt>
                <c:pt idx="28">
                  <c:v>Q1 2002</c:v>
                </c:pt>
                <c:pt idx="29">
                  <c:v>Q2 2002</c:v>
                </c:pt>
                <c:pt idx="30">
                  <c:v>Q3 2002</c:v>
                </c:pt>
                <c:pt idx="31">
                  <c:v>Q4 2002</c:v>
                </c:pt>
                <c:pt idx="32">
                  <c:v>Q1 2003</c:v>
                </c:pt>
                <c:pt idx="33">
                  <c:v>Q2 2003</c:v>
                </c:pt>
                <c:pt idx="34">
                  <c:v>Q3 2003</c:v>
                </c:pt>
                <c:pt idx="35">
                  <c:v>Q4 2003</c:v>
                </c:pt>
                <c:pt idx="36">
                  <c:v>Q1 2004</c:v>
                </c:pt>
                <c:pt idx="37">
                  <c:v>Q2 2004</c:v>
                </c:pt>
                <c:pt idx="38">
                  <c:v>Q3 2004</c:v>
                </c:pt>
                <c:pt idx="39">
                  <c:v>Q4 2004</c:v>
                </c:pt>
                <c:pt idx="40">
                  <c:v>Q1 2005</c:v>
                </c:pt>
                <c:pt idx="41">
                  <c:v>Q2 2005</c:v>
                </c:pt>
                <c:pt idx="42">
                  <c:v>Q3 2005</c:v>
                </c:pt>
                <c:pt idx="43">
                  <c:v>Q4 2005</c:v>
                </c:pt>
                <c:pt idx="44">
                  <c:v>Q1 2006</c:v>
                </c:pt>
                <c:pt idx="45">
                  <c:v>Q2 2006</c:v>
                </c:pt>
                <c:pt idx="46">
                  <c:v>Q3 2006</c:v>
                </c:pt>
                <c:pt idx="47">
                  <c:v>Q4 2006</c:v>
                </c:pt>
                <c:pt idx="48">
                  <c:v>Q1 2007</c:v>
                </c:pt>
                <c:pt idx="49">
                  <c:v>Q2 2007</c:v>
                </c:pt>
                <c:pt idx="50">
                  <c:v>Q3 2007</c:v>
                </c:pt>
                <c:pt idx="51">
                  <c:v>Q4 2007</c:v>
                </c:pt>
                <c:pt idx="52">
                  <c:v>Q1 2008</c:v>
                </c:pt>
                <c:pt idx="53">
                  <c:v>Q2 2008</c:v>
                </c:pt>
                <c:pt idx="54">
                  <c:v>Q3 2008</c:v>
                </c:pt>
                <c:pt idx="55">
                  <c:v>Q4 2008</c:v>
                </c:pt>
                <c:pt idx="56">
                  <c:v>Q1 2009</c:v>
                </c:pt>
                <c:pt idx="57">
                  <c:v>Q2 2009</c:v>
                </c:pt>
                <c:pt idx="58">
                  <c:v>Q3 2009</c:v>
                </c:pt>
                <c:pt idx="59">
                  <c:v>Q4 2009</c:v>
                </c:pt>
                <c:pt idx="60">
                  <c:v>Q1 2010</c:v>
                </c:pt>
                <c:pt idx="61">
                  <c:v>Q2 2010</c:v>
                </c:pt>
                <c:pt idx="62">
                  <c:v>Q3 2010</c:v>
                </c:pt>
                <c:pt idx="63">
                  <c:v>Q4 2010</c:v>
                </c:pt>
                <c:pt idx="64">
                  <c:v>Q1 2011</c:v>
                </c:pt>
                <c:pt idx="65">
                  <c:v>Q2 2011</c:v>
                </c:pt>
                <c:pt idx="66">
                  <c:v>Q3 2011</c:v>
                </c:pt>
                <c:pt idx="67">
                  <c:v>Q4 2011</c:v>
                </c:pt>
                <c:pt idx="68">
                  <c:v>Q1 2012</c:v>
                </c:pt>
                <c:pt idx="69">
                  <c:v>Q2 2012</c:v>
                </c:pt>
                <c:pt idx="70">
                  <c:v>Q3 2012</c:v>
                </c:pt>
                <c:pt idx="71">
                  <c:v>Q4 2012</c:v>
                </c:pt>
                <c:pt idx="72">
                  <c:v>Q1 2013</c:v>
                </c:pt>
                <c:pt idx="73">
                  <c:v>Q2 2013</c:v>
                </c:pt>
                <c:pt idx="74">
                  <c:v>Q3 2013</c:v>
                </c:pt>
                <c:pt idx="75">
                  <c:v>Q4 2013</c:v>
                </c:pt>
                <c:pt idx="76">
                  <c:v>Q1 2014</c:v>
                </c:pt>
                <c:pt idx="77">
                  <c:v>Q2 2014</c:v>
                </c:pt>
                <c:pt idx="78">
                  <c:v>Q3 2014</c:v>
                </c:pt>
                <c:pt idx="79">
                  <c:v>Q4 2014</c:v>
                </c:pt>
                <c:pt idx="80">
                  <c:v>Q1 2015</c:v>
                </c:pt>
                <c:pt idx="81">
                  <c:v>Q2 2015</c:v>
                </c:pt>
                <c:pt idx="82">
                  <c:v>Q3 2015</c:v>
                </c:pt>
                <c:pt idx="83">
                  <c:v>Q4 2015</c:v>
                </c:pt>
                <c:pt idx="84">
                  <c:v>Q1 2016</c:v>
                </c:pt>
              </c:strCache>
            </c:strRef>
          </c:cat>
          <c:val>
            <c:numRef>
              <c:f>'Historic chart'!$C$11:$C$95</c:f>
              <c:numCache>
                <c:formatCode>_("$"* #,##0_);_("$"* \(#,##0\);_("$"* "-"_);_(@_)</c:formatCode>
                <c:ptCount val="85"/>
                <c:pt idx="0">
                  <c:v>291257800</c:v>
                </c:pt>
                <c:pt idx="1">
                  <c:v>568094100</c:v>
                </c:pt>
                <c:pt idx="2">
                  <c:v>419135100</c:v>
                </c:pt>
                <c:pt idx="3">
                  <c:v>529348700</c:v>
                </c:pt>
                <c:pt idx="4">
                  <c:v>638660000</c:v>
                </c:pt>
                <c:pt idx="5">
                  <c:v>999474900</c:v>
                </c:pt>
                <c:pt idx="6">
                  <c:v>829235900</c:v>
                </c:pt>
                <c:pt idx="7">
                  <c:v>898609400</c:v>
                </c:pt>
                <c:pt idx="8">
                  <c:v>965300900</c:v>
                </c:pt>
                <c:pt idx="9">
                  <c:v>1132409900</c:v>
                </c:pt>
                <c:pt idx="10">
                  <c:v>1212968200</c:v>
                </c:pt>
                <c:pt idx="11">
                  <c:v>1316660200</c:v>
                </c:pt>
                <c:pt idx="12">
                  <c:v>1176093100</c:v>
                </c:pt>
                <c:pt idx="13">
                  <c:v>1587758900</c:v>
                </c:pt>
                <c:pt idx="14">
                  <c:v>1479900600</c:v>
                </c:pt>
                <c:pt idx="15">
                  <c:v>1622041300</c:v>
                </c:pt>
                <c:pt idx="16">
                  <c:v>2138174500</c:v>
                </c:pt>
                <c:pt idx="17">
                  <c:v>3564307400</c:v>
                </c:pt>
                <c:pt idx="18">
                  <c:v>4632876900</c:v>
                </c:pt>
                <c:pt idx="19">
                  <c:v>7433036000</c:v>
                </c:pt>
                <c:pt idx="20">
                  <c:v>8345566600</c:v>
                </c:pt>
                <c:pt idx="21">
                  <c:v>9330663200</c:v>
                </c:pt>
                <c:pt idx="22">
                  <c:v>8611314000</c:v>
                </c:pt>
                <c:pt idx="23">
                  <c:v>7130989300</c:v>
                </c:pt>
                <c:pt idx="24">
                  <c:v>3828924300</c:v>
                </c:pt>
                <c:pt idx="25">
                  <c:v>3732342900</c:v>
                </c:pt>
                <c:pt idx="26">
                  <c:v>2443611500</c:v>
                </c:pt>
                <c:pt idx="27">
                  <c:v>2663800900</c:v>
                </c:pt>
                <c:pt idx="28">
                  <c:v>2126861300</c:v>
                </c:pt>
                <c:pt idx="29">
                  <c:v>2117558100</c:v>
                </c:pt>
                <c:pt idx="30">
                  <c:v>1509727100</c:v>
                </c:pt>
                <c:pt idx="31">
                  <c:v>1507844000</c:v>
                </c:pt>
                <c:pt idx="32">
                  <c:v>1430162000</c:v>
                </c:pt>
                <c:pt idx="33">
                  <c:v>1710433000</c:v>
                </c:pt>
                <c:pt idx="34">
                  <c:v>1518062800</c:v>
                </c:pt>
                <c:pt idx="35">
                  <c:v>2052076200</c:v>
                </c:pt>
                <c:pt idx="36">
                  <c:v>1788068300</c:v>
                </c:pt>
                <c:pt idx="37">
                  <c:v>2411846500</c:v>
                </c:pt>
                <c:pt idx="38">
                  <c:v>1788743200</c:v>
                </c:pt>
                <c:pt idx="39">
                  <c:v>1994354300</c:v>
                </c:pt>
                <c:pt idx="40">
                  <c:v>1859448200</c:v>
                </c:pt>
                <c:pt idx="41">
                  <c:v>1993632400</c:v>
                </c:pt>
                <c:pt idx="42">
                  <c:v>2238410700</c:v>
                </c:pt>
                <c:pt idx="43">
                  <c:v>2054189500</c:v>
                </c:pt>
                <c:pt idx="44">
                  <c:v>2430032200</c:v>
                </c:pt>
                <c:pt idx="45">
                  <c:v>2578742300</c:v>
                </c:pt>
                <c:pt idx="46">
                  <c:v>2329013000</c:v>
                </c:pt>
                <c:pt idx="47">
                  <c:v>2429498100</c:v>
                </c:pt>
                <c:pt idx="48">
                  <c:v>2446159800</c:v>
                </c:pt>
                <c:pt idx="49">
                  <c:v>2818529400</c:v>
                </c:pt>
                <c:pt idx="50">
                  <c:v>2931834500</c:v>
                </c:pt>
                <c:pt idx="51">
                  <c:v>3307049300</c:v>
                </c:pt>
                <c:pt idx="52">
                  <c:v>3098814200</c:v>
                </c:pt>
                <c:pt idx="53">
                  <c:v>3132733200</c:v>
                </c:pt>
                <c:pt idx="54">
                  <c:v>3070365000</c:v>
                </c:pt>
                <c:pt idx="55">
                  <c:v>2271030900</c:v>
                </c:pt>
                <c:pt idx="56">
                  <c:v>1508138800</c:v>
                </c:pt>
                <c:pt idx="57">
                  <c:v>1868552600</c:v>
                </c:pt>
                <c:pt idx="58">
                  <c:v>2506323900</c:v>
                </c:pt>
                <c:pt idx="59">
                  <c:v>2394442700</c:v>
                </c:pt>
                <c:pt idx="60">
                  <c:v>1675474900</c:v>
                </c:pt>
                <c:pt idx="61">
                  <c:v>3220555900</c:v>
                </c:pt>
                <c:pt idx="62">
                  <c:v>2191855700</c:v>
                </c:pt>
                <c:pt idx="63">
                  <c:v>2298900500</c:v>
                </c:pt>
                <c:pt idx="64">
                  <c:v>2539047200</c:v>
                </c:pt>
                <c:pt idx="65">
                  <c:v>3214516000</c:v>
                </c:pt>
                <c:pt idx="66">
                  <c:v>3007256700</c:v>
                </c:pt>
                <c:pt idx="67">
                  <c:v>3521739300</c:v>
                </c:pt>
                <c:pt idx="68">
                  <c:v>2321310800</c:v>
                </c:pt>
                <c:pt idx="69">
                  <c:v>3438663200</c:v>
                </c:pt>
                <c:pt idx="70">
                  <c:v>2769304300</c:v>
                </c:pt>
                <c:pt idx="71">
                  <c:v>2694571900</c:v>
                </c:pt>
                <c:pt idx="72">
                  <c:v>2430481800</c:v>
                </c:pt>
                <c:pt idx="73">
                  <c:v>3109019900</c:v>
                </c:pt>
                <c:pt idx="74">
                  <c:v>3709325500</c:v>
                </c:pt>
                <c:pt idx="75">
                  <c:v>3514920900</c:v>
                </c:pt>
                <c:pt idx="76">
                  <c:v>5754110500</c:v>
                </c:pt>
                <c:pt idx="77">
                  <c:v>7883301200</c:v>
                </c:pt>
                <c:pt idx="78">
                  <c:v>4712679500</c:v>
                </c:pt>
                <c:pt idx="79">
                  <c:v>7158486600</c:v>
                </c:pt>
                <c:pt idx="80">
                  <c:v>6110156500</c:v>
                </c:pt>
                <c:pt idx="81">
                  <c:v>8960442900</c:v>
                </c:pt>
                <c:pt idx="82">
                  <c:v>8098564000</c:v>
                </c:pt>
                <c:pt idx="83">
                  <c:v>4592792700</c:v>
                </c:pt>
                <c:pt idx="84">
                  <c:v>4918871900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3092024"/>
        <c:axId val="233091632"/>
      </c:lineChart>
      <c:catAx>
        <c:axId val="233090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3091240"/>
        <c:crosses val="autoZero"/>
        <c:auto val="1"/>
        <c:lblAlgn val="ctr"/>
        <c:lblOffset val="100"/>
        <c:noMultiLvlLbl val="0"/>
      </c:catAx>
      <c:valAx>
        <c:axId val="233091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# deals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##,###,###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3090848"/>
        <c:crosses val="autoZero"/>
        <c:crossBetween val="between"/>
      </c:valAx>
      <c:valAx>
        <c:axId val="233091632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Total</a:t>
                </a:r>
                <a:r>
                  <a:rPr lang="en-US" baseline="0" dirty="0"/>
                  <a:t> investment amount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&quot;$&quot;* #,##0_);_(&quot;$&quot;* \(#,##0\);_(&quot;$&quot;* &quot;-&quot;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3092024"/>
        <c:crosses val="max"/>
        <c:crossBetween val="between"/>
      </c:valAx>
      <c:catAx>
        <c:axId val="23309202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3309163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0.05187</cdr:x>
      <cdr:y>0</cdr:y>
    </cdr:from>
    <cdr:to>
      <cdr:x>0.94812</cdr:x>
      <cdr:y>0.146</cdr:y>
    </cdr:to>
    <cdr:sp macro="" textlink="">
      <cdr:nvSpPr>
        <cdr:cNvPr id="1034" name="Text Box 1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49886" y="-882869"/>
          <a:ext cx="7772740" cy="87236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9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45720" tIns="41148" rIns="45720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endParaRPr lang="en-US" sz="1425" b="0" i="0" u="none" strike="noStrike" baseline="0" dirty="0">
            <a:solidFill>
              <a:srgbClr val="000000"/>
            </a:solidFill>
            <a:latin typeface="Arial Black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37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25" tIns="46411" rIns="92825" bIns="46411" numCol="1" anchor="t" anchorCtr="0" compatLnSpc="1">
            <a:prstTxWarp prst="textNoShape">
              <a:avLst/>
            </a:prstTxWarp>
          </a:bodyPr>
          <a:lstStyle>
            <a:lvl1pPr defTabSz="928586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31263"/>
            <a:ext cx="55911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25" tIns="46411" rIns="92825" bIns="46411" numCol="1" anchor="b" anchorCtr="0" compatLnSpc="1">
            <a:prstTxWarp prst="textNoShape">
              <a:avLst/>
            </a:prstTxWarp>
          </a:bodyPr>
          <a:lstStyle>
            <a:lvl1pPr defTabSz="928586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6688" y="8831263"/>
            <a:ext cx="3033712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25" tIns="46411" rIns="92825" bIns="46411" numCol="1" anchor="b" anchorCtr="0" compatLnSpc="1">
            <a:prstTxWarp prst="textNoShape">
              <a:avLst/>
            </a:prstTxWarp>
          </a:bodyPr>
          <a:lstStyle>
            <a:lvl1pPr algn="r" defTabSz="928586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625746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37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25" tIns="46411" rIns="92825" bIns="46411" numCol="1" anchor="t" anchorCtr="0" compatLnSpc="1">
            <a:prstTxWarp prst="textNoShape">
              <a:avLst/>
            </a:prstTxWarp>
          </a:bodyPr>
          <a:lstStyle>
            <a:lvl1pPr defTabSz="928586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6688" y="0"/>
            <a:ext cx="30337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25" tIns="46411" rIns="92825" bIns="46411" numCol="1" anchor="t" anchorCtr="0" compatLnSpc="1">
            <a:prstTxWarp prst="textNoShape">
              <a:avLst/>
            </a:prstTxWarp>
          </a:bodyPr>
          <a:lstStyle>
            <a:lvl1pPr algn="r" defTabSz="928586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9" y="4416426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25" tIns="46411" rIns="92825" bIns="464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31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31263"/>
            <a:ext cx="303371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25" tIns="46411" rIns="92825" bIns="46411" numCol="1" anchor="b" anchorCtr="0" compatLnSpc="1">
            <a:prstTxWarp prst="textNoShape">
              <a:avLst/>
            </a:prstTxWarp>
          </a:bodyPr>
          <a:lstStyle>
            <a:lvl1pPr defTabSz="928586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31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6688" y="8831263"/>
            <a:ext cx="3033712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25" tIns="46411" rIns="92825" bIns="46411" numCol="1" anchor="b" anchorCtr="0" compatLnSpc="1">
            <a:prstTxWarp prst="textNoShape">
              <a:avLst/>
            </a:prstTxWarp>
          </a:bodyPr>
          <a:lstStyle>
            <a:lvl1pPr algn="r" defTabSz="928586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779572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586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869" indent="-285719" defTabSz="928586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874" indent="-228574" defTabSz="928586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024" indent="-228574" defTabSz="928586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174" indent="-228574" defTabSz="928586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323" indent="-228574" defTabSz="928586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473" indent="-228574" defTabSz="928586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623" indent="-228574" defTabSz="928586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5773" indent="-228574" defTabSz="928586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8107957-6649-481A-B504-ABFFD99D6383}" type="slidenum">
              <a:rPr lang="en-US" altLang="en-US" smtClean="0">
                <a:latin typeface="Times New Roman" panose="02020603050405020304" pitchFamily="18" charset="0"/>
              </a:rPr>
              <a:pPr/>
              <a:t>0</a:t>
            </a:fld>
            <a:endParaRPr lang="en-US" altLang="en-US" dirty="0" smtClean="0">
              <a:latin typeface="Times New Roman" panose="02020603050405020304" pitchFamily="18" charset="0"/>
            </a:endParaRPr>
          </a:p>
        </p:txBody>
      </p:sp>
      <p:sp>
        <p:nvSpPr>
          <p:cNvPr id="5123" name="Rectangle 7"/>
          <p:cNvSpPr txBox="1">
            <a:spLocks noGrp="1" noChangeArrowheads="1"/>
          </p:cNvSpPr>
          <p:nvPr/>
        </p:nvSpPr>
        <p:spPr bwMode="auto">
          <a:xfrm>
            <a:off x="3976688" y="8831263"/>
            <a:ext cx="3033712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25" tIns="46411" rIns="92825" bIns="46411" anchor="b"/>
          <a:lstStyle>
            <a:lvl1pPr defTabSz="928688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8688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8688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8688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8688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CE78A273-5D06-41ED-81EF-60DA5DDE7594}" type="slidenum">
              <a:rPr lang="en-US" altLang="en-US">
                <a:latin typeface="Times New Roman" panose="02020603050405020304" pitchFamily="18" charset="0"/>
              </a:rPr>
              <a:pPr algn="r"/>
              <a:t>0</a:t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5124" name="Rectangle 7"/>
          <p:cNvSpPr txBox="1">
            <a:spLocks noGrp="1" noChangeArrowheads="1"/>
          </p:cNvSpPr>
          <p:nvPr/>
        </p:nvSpPr>
        <p:spPr bwMode="auto">
          <a:xfrm>
            <a:off x="3976688" y="8831263"/>
            <a:ext cx="3033712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25" tIns="46411" rIns="92825" bIns="46411" anchor="b"/>
          <a:lstStyle>
            <a:lvl1pPr defTabSz="928688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8688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8688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8688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8688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377206FD-22C3-4B1D-B3D1-07C9300FD870}" type="slidenum">
              <a:rPr lang="en-US" altLang="en-US">
                <a:latin typeface="Times New Roman" panose="02020603050405020304" pitchFamily="18" charset="0"/>
              </a:rPr>
              <a:pPr algn="r"/>
              <a:t>0</a:t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51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1870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586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869" indent="-285719" defTabSz="928586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874" indent="-228574" defTabSz="928586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024" indent="-228574" defTabSz="928586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174" indent="-228574" defTabSz="928586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323" indent="-228574" defTabSz="928586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473" indent="-228574" defTabSz="928586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623" indent="-228574" defTabSz="928586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5773" indent="-228574" defTabSz="928586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D8F102D-C670-427F-B2BE-98F9AFB8E30D}" type="slidenum">
              <a:rPr lang="en-US" altLang="en-US" smtClean="0">
                <a:latin typeface="Times New Roman" panose="02020603050405020304" pitchFamily="18" charset="0"/>
              </a:rPr>
              <a:pPr/>
              <a:t>9</a:t>
            </a:fld>
            <a:endParaRPr lang="en-US" altLang="en-US" dirty="0" smtClean="0">
              <a:latin typeface="Times New Roman" panose="02020603050405020304" pitchFamily="18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0949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586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869" indent="-285719" defTabSz="928586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874" indent="-228574" defTabSz="928586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024" indent="-228574" defTabSz="928586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174" indent="-228574" defTabSz="928586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323" indent="-228574" defTabSz="928586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473" indent="-228574" defTabSz="928586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623" indent="-228574" defTabSz="928586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5773" indent="-228574" defTabSz="928586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91F21E4-728F-4DE7-A1B9-A4BAEFBEA693}" type="slidenum">
              <a:rPr lang="en-US" altLang="en-US" smtClean="0">
                <a:latin typeface="Times New Roman" panose="02020603050405020304" pitchFamily="18" charset="0"/>
              </a:rPr>
              <a:pPr/>
              <a:t>10</a:t>
            </a:fld>
            <a:endParaRPr lang="en-US" altLang="en-US" dirty="0" smtClean="0">
              <a:latin typeface="Times New Roman" panose="02020603050405020304" pitchFamily="18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227013"/>
            <a:ext cx="4648200" cy="3486150"/>
          </a:xfrm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5311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586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869" indent="-285719" defTabSz="928586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874" indent="-228574" defTabSz="928586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024" indent="-228574" defTabSz="928586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174" indent="-228574" defTabSz="928586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323" indent="-228574" defTabSz="928586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473" indent="-228574" defTabSz="928586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623" indent="-228574" defTabSz="928586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5773" indent="-228574" defTabSz="928586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DEA979F-9044-4B1E-80A7-DD274C2FF822}" type="slidenum">
              <a:rPr lang="en-US" altLang="en-US" smtClean="0">
                <a:latin typeface="Times New Roman" panose="02020603050405020304" pitchFamily="18" charset="0"/>
              </a:rPr>
              <a:pPr/>
              <a:t>11</a:t>
            </a:fld>
            <a:endParaRPr lang="en-US" altLang="en-US" dirty="0" smtClean="0">
              <a:latin typeface="Times New Roman" panose="02020603050405020304" pitchFamily="18" charset="0"/>
            </a:endParaRPr>
          </a:p>
        </p:txBody>
      </p:sp>
      <p:sp>
        <p:nvSpPr>
          <p:cNvPr id="27651" name="Rectangle 7"/>
          <p:cNvSpPr txBox="1">
            <a:spLocks noGrp="1" noChangeArrowheads="1"/>
          </p:cNvSpPr>
          <p:nvPr/>
        </p:nvSpPr>
        <p:spPr bwMode="auto">
          <a:xfrm>
            <a:off x="3976688" y="8831263"/>
            <a:ext cx="3033712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25" tIns="46411" rIns="92825" bIns="46411" anchor="b"/>
          <a:lstStyle>
            <a:lvl1pPr defTabSz="928688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8688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8688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8688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8688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29DF421C-0F11-452F-8371-FFF36E2E8D51}" type="slidenum">
              <a:rPr lang="en-US" altLang="en-US">
                <a:latin typeface="Times New Roman" panose="02020603050405020304" pitchFamily="18" charset="0"/>
              </a:rPr>
              <a:pPr algn="r"/>
              <a:t>11</a:t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276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8833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586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869" indent="-285719" defTabSz="928586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874" indent="-228574" defTabSz="928586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024" indent="-228574" defTabSz="928586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174" indent="-228574" defTabSz="928586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323" indent="-228574" defTabSz="928586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473" indent="-228574" defTabSz="928586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623" indent="-228574" defTabSz="928586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5773" indent="-228574" defTabSz="928586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EF25D8B-0317-4387-9A7C-24D806CB78E4}" type="slidenum">
              <a:rPr lang="en-US" altLang="en-US" smtClean="0">
                <a:latin typeface="Times New Roman" panose="02020603050405020304" pitchFamily="18" charset="0"/>
              </a:rPr>
              <a:pPr/>
              <a:t>12</a:t>
            </a:fld>
            <a:endParaRPr lang="en-US" altLang="en-US" dirty="0" smtClean="0">
              <a:latin typeface="Times New Roman" panose="02020603050405020304" pitchFamily="18" charset="0"/>
            </a:endParaRPr>
          </a:p>
        </p:txBody>
      </p:sp>
      <p:sp>
        <p:nvSpPr>
          <p:cNvPr id="29699" name="Rectangle 7"/>
          <p:cNvSpPr txBox="1">
            <a:spLocks noGrp="1" noChangeArrowheads="1"/>
          </p:cNvSpPr>
          <p:nvPr/>
        </p:nvSpPr>
        <p:spPr bwMode="auto">
          <a:xfrm>
            <a:off x="3976688" y="8831263"/>
            <a:ext cx="3033712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25" tIns="46411" rIns="92825" bIns="46411" anchor="b"/>
          <a:lstStyle>
            <a:lvl1pPr defTabSz="928688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8688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8688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8688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8688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DEA3FFB5-079D-4187-A641-E9F91F057E4A}" type="slidenum">
              <a:rPr lang="en-US" altLang="en-US">
                <a:latin typeface="Times New Roman" panose="02020603050405020304" pitchFamily="18" charset="0"/>
              </a:rPr>
              <a:pPr algn="r"/>
              <a:t>12</a:t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297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0381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586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869" indent="-285719" defTabSz="928586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874" indent="-228574" defTabSz="928586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024" indent="-228574" defTabSz="928586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174" indent="-228574" defTabSz="928586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323" indent="-228574" defTabSz="928586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473" indent="-228574" defTabSz="928586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623" indent="-228574" defTabSz="928586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5773" indent="-228574" defTabSz="928586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A429559-54D8-4BD4-B6B8-0C50A908E933}" type="slidenum">
              <a:rPr lang="en-US" altLang="en-US" smtClean="0">
                <a:latin typeface="Times New Roman" panose="02020603050405020304" pitchFamily="18" charset="0"/>
              </a:rPr>
              <a:pPr/>
              <a:t>13</a:t>
            </a:fld>
            <a:endParaRPr lang="en-US" altLang="en-US" dirty="0" smtClean="0">
              <a:latin typeface="Times New Roman" panose="02020603050405020304" pitchFamily="18" charset="0"/>
            </a:endParaRPr>
          </a:p>
        </p:txBody>
      </p:sp>
      <p:sp>
        <p:nvSpPr>
          <p:cNvPr id="31747" name="Rectangle 7"/>
          <p:cNvSpPr txBox="1">
            <a:spLocks noGrp="1" noChangeArrowheads="1"/>
          </p:cNvSpPr>
          <p:nvPr/>
        </p:nvSpPr>
        <p:spPr bwMode="auto">
          <a:xfrm>
            <a:off x="3976688" y="8831263"/>
            <a:ext cx="3033712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25" tIns="46411" rIns="92825" bIns="46411" anchor="b"/>
          <a:lstStyle>
            <a:lvl1pPr defTabSz="928688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8688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8688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8688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8688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906DFCFC-DE68-44B4-83A8-FFA6039A674F}" type="slidenum">
              <a:rPr lang="en-US" altLang="en-US">
                <a:latin typeface="Times New Roman" panose="02020603050405020304" pitchFamily="18" charset="0"/>
              </a:rPr>
              <a:pPr algn="r"/>
              <a:t>13</a:t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317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178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586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869" indent="-285719" defTabSz="928586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874" indent="-228574" defTabSz="928586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024" indent="-228574" defTabSz="928586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174" indent="-228574" defTabSz="928586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323" indent="-228574" defTabSz="928586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473" indent="-228574" defTabSz="928586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623" indent="-228574" defTabSz="928586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5773" indent="-228574" defTabSz="928586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DC27C6D-A2D8-4E14-A8FD-A478E4B2AC68}" type="slidenum">
              <a:rPr lang="en-US" altLang="en-US" smtClean="0">
                <a:latin typeface="Times New Roman" panose="02020603050405020304" pitchFamily="18" charset="0"/>
              </a:rPr>
              <a:pPr/>
              <a:t>14</a:t>
            </a:fld>
            <a:endParaRPr lang="en-US" altLang="en-US" dirty="0" smtClean="0">
              <a:latin typeface="Times New Roman" panose="02020603050405020304" pitchFamily="18" charset="0"/>
            </a:endParaRPr>
          </a:p>
        </p:txBody>
      </p:sp>
      <p:sp>
        <p:nvSpPr>
          <p:cNvPr id="33795" name="Rectangle 7"/>
          <p:cNvSpPr txBox="1">
            <a:spLocks noGrp="1" noChangeArrowheads="1"/>
          </p:cNvSpPr>
          <p:nvPr/>
        </p:nvSpPr>
        <p:spPr bwMode="auto">
          <a:xfrm>
            <a:off x="3976688" y="8831263"/>
            <a:ext cx="3033712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25" tIns="46411" rIns="92825" bIns="46411" anchor="b"/>
          <a:lstStyle>
            <a:lvl1pPr defTabSz="928688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8688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8688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8688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8688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44D1A27A-0724-4577-A84E-B9CEF947A400}" type="slidenum">
              <a:rPr lang="en-US" altLang="en-US">
                <a:latin typeface="Times New Roman" panose="02020603050405020304" pitchFamily="18" charset="0"/>
              </a:rPr>
              <a:pPr algn="r"/>
              <a:t>14</a:t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337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1446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8BF894-08E2-41F8-8564-263BF0614664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8118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586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869" indent="-285719" defTabSz="928586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874" indent="-228574" defTabSz="928586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024" indent="-228574" defTabSz="928586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174" indent="-228574" defTabSz="928586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323" indent="-228574" defTabSz="928586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473" indent="-228574" defTabSz="928586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623" indent="-228574" defTabSz="928586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5773" indent="-228574" defTabSz="928586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A7D761B-96D8-47E2-B74C-B5FC0DB170EA}" type="slidenum">
              <a:rPr lang="en-US" altLang="en-US" smtClean="0">
                <a:latin typeface="Times New Roman" panose="02020603050405020304" pitchFamily="18" charset="0"/>
              </a:rPr>
              <a:pPr/>
              <a:t>16</a:t>
            </a:fld>
            <a:endParaRPr lang="en-US" altLang="en-US" dirty="0" smtClean="0">
              <a:latin typeface="Times New Roman" panose="02020603050405020304" pitchFamily="18" charset="0"/>
            </a:endParaRPr>
          </a:p>
        </p:txBody>
      </p:sp>
      <p:sp>
        <p:nvSpPr>
          <p:cNvPr id="35843" name="Rectangle 7"/>
          <p:cNvSpPr txBox="1">
            <a:spLocks noGrp="1" noChangeArrowheads="1"/>
          </p:cNvSpPr>
          <p:nvPr/>
        </p:nvSpPr>
        <p:spPr bwMode="auto">
          <a:xfrm>
            <a:off x="3976688" y="8831263"/>
            <a:ext cx="3033712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25" tIns="46411" rIns="92825" bIns="46411" anchor="b"/>
          <a:lstStyle>
            <a:lvl1pPr defTabSz="928688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8688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8688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8688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8688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F40A7D11-64D9-4C5A-A317-B1A1F42FF1B7}" type="slidenum">
              <a:rPr lang="en-US" altLang="en-US">
                <a:latin typeface="Times New Roman" panose="02020603050405020304" pitchFamily="18" charset="0"/>
              </a:rPr>
              <a:pPr algn="r"/>
              <a:t>16</a:t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358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9849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586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869" indent="-285719" defTabSz="928586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874" indent="-228574" defTabSz="928586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024" indent="-228574" defTabSz="928586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174" indent="-228574" defTabSz="928586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323" indent="-228574" defTabSz="928586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473" indent="-228574" defTabSz="928586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623" indent="-228574" defTabSz="928586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5773" indent="-228574" defTabSz="928586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B9BC828-10A2-49DB-8406-93CF0A93F5EB}" type="slidenum">
              <a:rPr lang="en-US" altLang="en-US" smtClean="0">
                <a:latin typeface="Times New Roman" panose="02020603050405020304" pitchFamily="18" charset="0"/>
              </a:rPr>
              <a:pPr/>
              <a:t>17</a:t>
            </a:fld>
            <a:endParaRPr lang="en-US" altLang="en-US" dirty="0" smtClean="0">
              <a:latin typeface="Times New Roman" panose="02020603050405020304" pitchFamily="18" charset="0"/>
            </a:endParaRPr>
          </a:p>
        </p:txBody>
      </p:sp>
      <p:sp>
        <p:nvSpPr>
          <p:cNvPr id="37891" name="Rectangle 7"/>
          <p:cNvSpPr txBox="1">
            <a:spLocks noGrp="1" noChangeArrowheads="1"/>
          </p:cNvSpPr>
          <p:nvPr/>
        </p:nvSpPr>
        <p:spPr bwMode="auto">
          <a:xfrm>
            <a:off x="3976688" y="8831263"/>
            <a:ext cx="3033712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25" tIns="46411" rIns="92825" bIns="46411" anchor="b"/>
          <a:lstStyle>
            <a:lvl1pPr defTabSz="928688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8688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8688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8688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8688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4A00DCE5-5217-4309-8442-DD161655E1E9}" type="slidenum">
              <a:rPr lang="en-US" altLang="en-US">
                <a:latin typeface="Times New Roman" panose="02020603050405020304" pitchFamily="18" charset="0"/>
              </a:rPr>
              <a:pPr algn="r"/>
              <a:t>17</a:t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378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2884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8BF894-08E2-41F8-8564-263BF0614664}" type="slidenum">
              <a:rPr lang="en-US" altLang="en-US" smtClean="0"/>
              <a:pPr>
                <a:defRPr/>
              </a:pPr>
              <a:t>18</a:t>
            </a:fld>
            <a:endParaRPr lang="en-US" alt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553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586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869" indent="-285719" defTabSz="928586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874" indent="-228574" defTabSz="928586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024" indent="-228574" defTabSz="928586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174" indent="-228574" defTabSz="928586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323" indent="-228574" defTabSz="928586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473" indent="-228574" defTabSz="928586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623" indent="-228574" defTabSz="928586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5773" indent="-228574" defTabSz="928586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BADA1D8-E793-47F6-A7B8-1074476D1D44}" type="slidenum">
              <a:rPr lang="en-US" altLang="en-US" smtClean="0">
                <a:latin typeface="Times New Roman" panose="02020603050405020304" pitchFamily="18" charset="0"/>
              </a:rPr>
              <a:pPr/>
              <a:t>1</a:t>
            </a:fld>
            <a:endParaRPr lang="en-US" altLang="en-US" dirty="0" smtClean="0">
              <a:latin typeface="Times New Roman" panose="02020603050405020304" pitchFamily="18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6029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8BF894-08E2-41F8-8564-263BF0614664}" type="slidenum">
              <a:rPr lang="en-US" altLang="en-US" smtClean="0"/>
              <a:pPr>
                <a:defRPr/>
              </a:pPr>
              <a:t>19</a:t>
            </a:fld>
            <a:endParaRPr lang="en-US" alt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4204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586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869" indent="-285719" defTabSz="928586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874" indent="-228574" defTabSz="928586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024" indent="-228574" defTabSz="928586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174" indent="-228574" defTabSz="928586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323" indent="-228574" defTabSz="928586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473" indent="-228574" defTabSz="928586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623" indent="-228574" defTabSz="928586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5773" indent="-228574" defTabSz="928586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A883E3C-0963-470A-A950-AB13923591DE}" type="slidenum">
              <a:rPr lang="en-US" altLang="en-US" smtClean="0">
                <a:latin typeface="Times New Roman" panose="02020603050405020304" pitchFamily="18" charset="0"/>
              </a:rPr>
              <a:pPr/>
              <a:t>20</a:t>
            </a:fld>
            <a:endParaRPr lang="en-US" altLang="en-US" dirty="0" smtClean="0">
              <a:latin typeface="Times New Roman" panose="02020603050405020304" pitchFamily="18" charset="0"/>
            </a:endParaRPr>
          </a:p>
        </p:txBody>
      </p:sp>
      <p:sp>
        <p:nvSpPr>
          <p:cNvPr id="39939" name="Rectangle 7"/>
          <p:cNvSpPr txBox="1">
            <a:spLocks noGrp="1" noChangeArrowheads="1"/>
          </p:cNvSpPr>
          <p:nvPr/>
        </p:nvSpPr>
        <p:spPr bwMode="auto">
          <a:xfrm>
            <a:off x="3976688" y="8831263"/>
            <a:ext cx="3033712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25" tIns="46411" rIns="92825" bIns="46411" anchor="b"/>
          <a:lstStyle>
            <a:lvl1pPr defTabSz="928688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8688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8688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8688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8688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F9D7A8FC-B8AE-4230-945C-38EAF71BF320}" type="slidenum">
              <a:rPr lang="en-US" altLang="en-US">
                <a:latin typeface="Times New Roman" panose="02020603050405020304" pitchFamily="18" charset="0"/>
              </a:rPr>
              <a:pPr algn="r"/>
              <a:t>20</a:t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399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9624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586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869" indent="-285719" defTabSz="928586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874" indent="-228574" defTabSz="928586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024" indent="-228574" defTabSz="928586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174" indent="-228574" defTabSz="928586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323" indent="-228574" defTabSz="928586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473" indent="-228574" defTabSz="928586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623" indent="-228574" defTabSz="928586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5773" indent="-228574" defTabSz="928586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A5D4E58-ABB3-4E92-B2BB-E686A0ED7304}" type="slidenum">
              <a:rPr lang="en-US" altLang="en-US" smtClean="0">
                <a:latin typeface="Times New Roman" panose="02020603050405020304" pitchFamily="18" charset="0"/>
              </a:rPr>
              <a:pPr/>
              <a:t>21</a:t>
            </a:fld>
            <a:endParaRPr lang="en-US" altLang="en-US" dirty="0" smtClean="0">
              <a:latin typeface="Times New Roman" panose="02020603050405020304" pitchFamily="18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graphicFrame>
        <p:nvGraphicFramePr>
          <p:cNvPr id="351594" name="Group 362"/>
          <p:cNvGraphicFramePr>
            <a:graphicFrameLocks noGrp="1"/>
          </p:cNvGraphicFramePr>
          <p:nvPr/>
        </p:nvGraphicFramePr>
        <p:xfrm>
          <a:off x="3384550" y="4465638"/>
          <a:ext cx="241300" cy="365904"/>
        </p:xfrm>
        <a:graphic>
          <a:graphicData uri="http://schemas.openxmlformats.org/drawingml/2006/table">
            <a:tbl>
              <a:tblPr/>
              <a:tblGrid>
                <a:gridCol w="241300"/>
              </a:tblGrid>
              <a:tr h="36590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416" marB="45416"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51604" name="Group 372"/>
          <p:cNvGraphicFramePr>
            <a:graphicFrameLocks noGrp="1"/>
          </p:cNvGraphicFramePr>
          <p:nvPr/>
        </p:nvGraphicFramePr>
        <p:xfrm>
          <a:off x="3384550" y="4714875"/>
          <a:ext cx="241300" cy="365904"/>
        </p:xfrm>
        <a:graphic>
          <a:graphicData uri="http://schemas.openxmlformats.org/drawingml/2006/table">
            <a:tbl>
              <a:tblPr/>
              <a:tblGrid>
                <a:gridCol w="241300"/>
              </a:tblGrid>
              <a:tr h="36590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416" marB="45416"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993" name="Text Box 944"/>
          <p:cNvSpPr txBox="1">
            <a:spLocks noChangeArrowheads="1"/>
          </p:cNvSpPr>
          <p:nvPr/>
        </p:nvSpPr>
        <p:spPr bwMode="auto">
          <a:xfrm>
            <a:off x="546101" y="6337300"/>
            <a:ext cx="5765800" cy="277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5" rIns="91430" bIns="45715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 smtClean="0"/>
          </a:p>
          <a:p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33756751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586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869" indent="-285719" defTabSz="928586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874" indent="-228574" defTabSz="928586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024" indent="-228574" defTabSz="928586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174" indent="-228574" defTabSz="928586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323" indent="-228574" defTabSz="928586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473" indent="-228574" defTabSz="928586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623" indent="-228574" defTabSz="928586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5773" indent="-228574" defTabSz="928586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F145E45-19C3-420D-8425-95398A0BA300}" type="slidenum">
              <a:rPr lang="en-US" altLang="en-US" smtClean="0">
                <a:latin typeface="Times New Roman" panose="02020603050405020304" pitchFamily="18" charset="0"/>
              </a:rPr>
              <a:pPr/>
              <a:t>22</a:t>
            </a:fld>
            <a:endParaRPr lang="en-US" altLang="en-US" dirty="0" smtClean="0">
              <a:latin typeface="Times New Roman" panose="02020603050405020304" pitchFamily="18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1699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586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869" indent="-285719" defTabSz="928586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874" indent="-228574" defTabSz="928586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024" indent="-228574" defTabSz="928586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174" indent="-228574" defTabSz="928586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323" indent="-228574" defTabSz="928586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473" indent="-228574" defTabSz="928586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623" indent="-228574" defTabSz="928586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5773" indent="-228574" defTabSz="928586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715DA71-3AD5-4E14-9D57-7AFF40C1E35E}" type="slidenum">
              <a:rPr lang="en-US" altLang="en-US" smtClean="0">
                <a:latin typeface="Times New Roman" panose="02020603050405020304" pitchFamily="18" charset="0"/>
              </a:rPr>
              <a:pPr/>
              <a:t>23</a:t>
            </a:fld>
            <a:endParaRPr lang="en-US" altLang="en-US" dirty="0" smtClean="0">
              <a:latin typeface="Times New Roman" panose="02020603050405020304" pitchFamily="18" charset="0"/>
            </a:endParaRPr>
          </a:p>
        </p:txBody>
      </p:sp>
      <p:sp>
        <p:nvSpPr>
          <p:cNvPr id="46083" name="Rectangle 7"/>
          <p:cNvSpPr txBox="1">
            <a:spLocks noGrp="1" noChangeArrowheads="1"/>
          </p:cNvSpPr>
          <p:nvPr/>
        </p:nvSpPr>
        <p:spPr bwMode="auto">
          <a:xfrm>
            <a:off x="3976688" y="8831263"/>
            <a:ext cx="3033712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25" tIns="46411" rIns="92825" bIns="46411" anchor="b"/>
          <a:lstStyle>
            <a:lvl1pPr defTabSz="928688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8688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8688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8688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8688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510615A2-625E-459A-B69F-29BB380D0B2F}" type="slidenum">
              <a:rPr lang="en-US" altLang="en-US">
                <a:latin typeface="Times New Roman" panose="02020603050405020304" pitchFamily="18" charset="0"/>
              </a:rPr>
              <a:pPr algn="r"/>
              <a:t>23</a:t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460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696913"/>
            <a:ext cx="4648200" cy="3486150"/>
          </a:xfrm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8587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567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5253" indent="-286636" defTabSz="931567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6543" indent="-229309" defTabSz="931567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5161" indent="-229309" defTabSz="931567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3778" indent="-229309" defTabSz="931567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2395" indent="-229309" defTabSz="93156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1013" indent="-229309" defTabSz="93156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9630" indent="-229309" defTabSz="93156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8247" indent="-229309" defTabSz="93156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22A4579-39A9-4852-A7D1-38EEC9715F2F}" type="slidenum">
              <a:rPr lang="en-US" altLang="en-US" smtClean="0">
                <a:latin typeface="Times New Roman" panose="02020603050405020304" pitchFamily="18" charset="0"/>
              </a:rPr>
              <a:pPr/>
              <a:t>24</a:t>
            </a:fld>
            <a:endParaRPr lang="en-US" altLang="en-US" dirty="0" smtClean="0">
              <a:latin typeface="Times New Roman" panose="02020603050405020304" pitchFamily="18" charset="0"/>
            </a:endParaRPr>
          </a:p>
        </p:txBody>
      </p:sp>
      <p:sp>
        <p:nvSpPr>
          <p:cNvPr id="48131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93800" y="701675"/>
            <a:ext cx="4659313" cy="3494088"/>
          </a:xfrm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81510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567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5253" indent="-286636" defTabSz="931567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6543" indent="-229309" defTabSz="931567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5161" indent="-229309" defTabSz="931567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3778" indent="-229309" defTabSz="931567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2395" indent="-229309" defTabSz="93156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1013" indent="-229309" defTabSz="93156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9630" indent="-229309" defTabSz="93156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8247" indent="-229309" defTabSz="93156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22A4579-39A9-4852-A7D1-38EEC9715F2F}" type="slidenum">
              <a:rPr lang="en-US" altLang="en-US" smtClean="0">
                <a:latin typeface="Times New Roman" panose="02020603050405020304" pitchFamily="18" charset="0"/>
              </a:rPr>
              <a:pPr/>
              <a:t>25</a:t>
            </a:fld>
            <a:endParaRPr lang="en-US" altLang="en-US" dirty="0" smtClean="0">
              <a:latin typeface="Times New Roman" panose="02020603050405020304" pitchFamily="18" charset="0"/>
            </a:endParaRPr>
          </a:p>
        </p:txBody>
      </p:sp>
      <p:sp>
        <p:nvSpPr>
          <p:cNvPr id="48131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93800" y="701675"/>
            <a:ext cx="4659313" cy="3494088"/>
          </a:xfrm>
          <a:ln/>
        </p:spPr>
      </p:sp>
      <p:sp>
        <p:nvSpPr>
          <p:cNvPr id="48132" name="Rectangle 3"/>
          <p:cNvSpPr>
            <a:spLocks noGrp="1"/>
          </p:cNvSpPr>
          <p:nvPr>
            <p:ph type="body" idx="1"/>
          </p:nvPr>
        </p:nvSpPr>
        <p:spPr>
          <a:xfrm>
            <a:off x="938439" y="4423750"/>
            <a:ext cx="5159017" cy="419611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466" tIns="46733" rIns="93466" bIns="46733"/>
          <a:lstStyle/>
          <a:p>
            <a:pPr>
              <a:lnSpc>
                <a:spcPct val="90000"/>
              </a:lnSpc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24884962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567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5253" indent="-286636" defTabSz="931567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6543" indent="-229309" defTabSz="931567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5161" indent="-229309" defTabSz="931567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3778" indent="-229309" defTabSz="931567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2395" indent="-229309" defTabSz="93156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1013" indent="-229309" defTabSz="93156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9630" indent="-229309" defTabSz="93156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8247" indent="-229309" defTabSz="93156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22A4579-39A9-4852-A7D1-38EEC9715F2F}" type="slidenum">
              <a:rPr lang="en-US" altLang="en-US" smtClean="0">
                <a:latin typeface="Times New Roman" panose="02020603050405020304" pitchFamily="18" charset="0"/>
              </a:rPr>
              <a:pPr/>
              <a:t>26</a:t>
            </a:fld>
            <a:endParaRPr lang="en-US" altLang="en-US" dirty="0" smtClean="0">
              <a:latin typeface="Times New Roman" panose="02020603050405020304" pitchFamily="18" charset="0"/>
            </a:endParaRPr>
          </a:p>
        </p:txBody>
      </p:sp>
      <p:sp>
        <p:nvSpPr>
          <p:cNvPr id="48131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93800" y="701675"/>
            <a:ext cx="4659313" cy="3494088"/>
          </a:xfrm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01968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567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5253" indent="-286636" defTabSz="931567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6543" indent="-229309" defTabSz="931567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5161" indent="-229309" defTabSz="931567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3778" indent="-229309" defTabSz="931567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2395" indent="-229309" defTabSz="93156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1013" indent="-229309" defTabSz="93156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9630" indent="-229309" defTabSz="93156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8247" indent="-229309" defTabSz="93156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0F7632A-408A-4C44-8AF1-5555CC89231D}" type="slidenum">
              <a:rPr lang="en-US" altLang="en-US" smtClean="0">
                <a:latin typeface="Times New Roman" panose="02020603050405020304" pitchFamily="18" charset="0"/>
              </a:rPr>
              <a:pPr/>
              <a:t>27</a:t>
            </a:fld>
            <a:endParaRPr lang="en-US" altLang="en-US" dirty="0" smtClean="0">
              <a:latin typeface="Times New Roman" panose="02020603050405020304" pitchFamily="18" charset="0"/>
            </a:endParaRPr>
          </a:p>
        </p:txBody>
      </p:sp>
      <p:sp>
        <p:nvSpPr>
          <p:cNvPr id="54275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93800" y="701675"/>
            <a:ext cx="4659313" cy="3494088"/>
          </a:xfrm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81940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567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5253" indent="-286636" defTabSz="931567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6543" indent="-229309" defTabSz="931567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5161" indent="-229309" defTabSz="931567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3778" indent="-229309" defTabSz="931567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2395" indent="-229309" defTabSz="93156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1013" indent="-229309" defTabSz="93156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9630" indent="-229309" defTabSz="93156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8247" indent="-229309" defTabSz="93156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B5FA5B9-B72C-404D-8C50-5382577D9100}" type="slidenum">
              <a:rPr lang="en-US" altLang="en-US" smtClean="0">
                <a:latin typeface="Times New Roman" panose="02020603050405020304" pitchFamily="18" charset="0"/>
              </a:rPr>
              <a:pPr/>
              <a:t>28</a:t>
            </a:fld>
            <a:endParaRPr lang="en-US" altLang="en-US" dirty="0" smtClean="0">
              <a:latin typeface="Times New Roman" panose="02020603050405020304" pitchFamily="18" charset="0"/>
            </a:endParaRPr>
          </a:p>
        </p:txBody>
      </p:sp>
      <p:sp>
        <p:nvSpPr>
          <p:cNvPr id="50179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93800" y="701675"/>
            <a:ext cx="4659313" cy="3494088"/>
          </a:xfrm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2898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586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869" indent="-285719" defTabSz="928586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874" indent="-228574" defTabSz="928586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024" indent="-228574" defTabSz="928586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174" indent="-228574" defTabSz="928586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323" indent="-228574" defTabSz="928586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473" indent="-228574" defTabSz="928586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623" indent="-228574" defTabSz="928586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5773" indent="-228574" defTabSz="928586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A43D9E4-A2ED-4053-A641-0BD45138CA0F}" type="slidenum">
              <a:rPr lang="en-US" altLang="en-US" smtClean="0">
                <a:latin typeface="Times New Roman" panose="02020603050405020304" pitchFamily="18" charset="0"/>
              </a:rPr>
              <a:pPr/>
              <a:t>2</a:t>
            </a:fld>
            <a:endParaRPr lang="en-US" altLang="en-US" dirty="0" smtClean="0">
              <a:latin typeface="Times New Roman" panose="02020603050405020304" pitchFamily="18" charset="0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57234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567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5253" indent="-286636" defTabSz="931567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6543" indent="-229309" defTabSz="931567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5161" indent="-229309" defTabSz="931567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3778" indent="-229309" defTabSz="931567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2395" indent="-229309" defTabSz="93156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1013" indent="-229309" defTabSz="93156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9630" indent="-229309" defTabSz="93156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8247" indent="-229309" defTabSz="93156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C80F896-2468-4431-A893-9AB3FBC1AF96}" type="slidenum">
              <a:rPr lang="en-US" altLang="en-US" smtClean="0">
                <a:latin typeface="Times New Roman" panose="02020603050405020304" pitchFamily="18" charset="0"/>
              </a:rPr>
              <a:pPr/>
              <a:t>29</a:t>
            </a:fld>
            <a:endParaRPr lang="en-US" altLang="en-US" dirty="0" smtClean="0">
              <a:latin typeface="Times New Roman" panose="02020603050405020304" pitchFamily="18" charset="0"/>
            </a:endParaRPr>
          </a:p>
        </p:txBody>
      </p:sp>
      <p:sp>
        <p:nvSpPr>
          <p:cNvPr id="60419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7450" y="701675"/>
            <a:ext cx="4660900" cy="3495675"/>
          </a:xfrm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46214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567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5253" indent="-286636" defTabSz="931567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6543" indent="-229309" defTabSz="931567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5161" indent="-229309" defTabSz="931567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3778" indent="-229309" defTabSz="931567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2395" indent="-229309" defTabSz="93156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1013" indent="-229309" defTabSz="93156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9630" indent="-229309" defTabSz="93156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8247" indent="-229309" defTabSz="93156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22A4579-39A9-4852-A7D1-38EEC9715F2F}" type="slidenum">
              <a:rPr lang="en-US" altLang="en-US" smtClean="0">
                <a:latin typeface="Times New Roman" panose="02020603050405020304" pitchFamily="18" charset="0"/>
              </a:rPr>
              <a:pPr/>
              <a:t>30</a:t>
            </a:fld>
            <a:endParaRPr lang="en-US" altLang="en-US" dirty="0" smtClean="0">
              <a:latin typeface="Times New Roman" panose="02020603050405020304" pitchFamily="18" charset="0"/>
            </a:endParaRPr>
          </a:p>
        </p:txBody>
      </p:sp>
      <p:sp>
        <p:nvSpPr>
          <p:cNvPr id="48131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93800" y="701675"/>
            <a:ext cx="4659313" cy="3494088"/>
          </a:xfrm>
          <a:ln/>
        </p:spPr>
      </p:sp>
      <p:sp>
        <p:nvSpPr>
          <p:cNvPr id="48132" name="Rectangle 3"/>
          <p:cNvSpPr>
            <a:spLocks noGrp="1"/>
          </p:cNvSpPr>
          <p:nvPr>
            <p:ph type="body" idx="1"/>
          </p:nvPr>
        </p:nvSpPr>
        <p:spPr>
          <a:xfrm>
            <a:off x="938439" y="4423750"/>
            <a:ext cx="5159017" cy="419611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466" tIns="46733" rIns="93466" bIns="46733"/>
          <a:lstStyle/>
          <a:p>
            <a:pPr>
              <a:lnSpc>
                <a:spcPct val="90000"/>
              </a:lnSpc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01172309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567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5253" indent="-286636" defTabSz="931567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6543" indent="-229309" defTabSz="931567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5161" indent="-229309" defTabSz="931567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3778" indent="-229309" defTabSz="931567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2395" indent="-229309" defTabSz="93156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1013" indent="-229309" defTabSz="93156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9630" indent="-229309" defTabSz="93156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8247" indent="-229309" defTabSz="93156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B5FA5B9-B72C-404D-8C50-5382577D9100}" type="slidenum">
              <a:rPr lang="en-US" altLang="en-US" smtClean="0">
                <a:latin typeface="Times New Roman" panose="02020603050405020304" pitchFamily="18" charset="0"/>
              </a:rPr>
              <a:pPr/>
              <a:t>31</a:t>
            </a:fld>
            <a:endParaRPr lang="en-US" altLang="en-US" dirty="0" smtClean="0">
              <a:latin typeface="Times New Roman" panose="02020603050405020304" pitchFamily="18" charset="0"/>
            </a:endParaRPr>
          </a:p>
        </p:txBody>
      </p:sp>
      <p:sp>
        <p:nvSpPr>
          <p:cNvPr id="50179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93800" y="701675"/>
            <a:ext cx="4659313" cy="3494088"/>
          </a:xfrm>
          <a:ln/>
        </p:spPr>
      </p:sp>
      <p:sp>
        <p:nvSpPr>
          <p:cNvPr id="50180" name="Rectangle 3"/>
          <p:cNvSpPr>
            <a:spLocks noGrp="1"/>
          </p:cNvSpPr>
          <p:nvPr>
            <p:ph type="body" idx="1"/>
          </p:nvPr>
        </p:nvSpPr>
        <p:spPr>
          <a:xfrm>
            <a:off x="938439" y="4423750"/>
            <a:ext cx="5159017" cy="419611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466" tIns="46733" rIns="93466" bIns="46733"/>
          <a:lstStyle/>
          <a:p>
            <a:endParaRPr lang="en-US" altLang="en-US" dirty="0" smtClean="0">
              <a:solidFill>
                <a:srgbClr val="996600"/>
              </a:solidFill>
            </a:endParaRPr>
          </a:p>
          <a:p>
            <a:endParaRPr lang="en-US" altLang="en-US" baseline="0" dirty="0" smtClean="0">
              <a:solidFill>
                <a:srgbClr val="996600"/>
              </a:solidFill>
            </a:endParaRPr>
          </a:p>
          <a:p>
            <a:endParaRPr lang="en-US" altLang="en-US" dirty="0" smtClean="0">
              <a:solidFill>
                <a:srgbClr val="99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2188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567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5253" indent="-286636" defTabSz="931567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6543" indent="-229309" defTabSz="931567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5161" indent="-229309" defTabSz="931567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3778" indent="-229309" defTabSz="931567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2395" indent="-229309" defTabSz="93156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1013" indent="-229309" defTabSz="93156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9630" indent="-229309" defTabSz="93156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8247" indent="-229309" defTabSz="93156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EE1E055-C44A-482E-BDEE-5E3839574030}" type="slidenum">
              <a:rPr lang="en-US" altLang="en-US" smtClean="0">
                <a:latin typeface="Times New Roman" panose="02020603050405020304" pitchFamily="18" charset="0"/>
              </a:rPr>
              <a:pPr/>
              <a:t>32</a:t>
            </a:fld>
            <a:endParaRPr lang="en-US" altLang="en-US" dirty="0" smtClean="0">
              <a:latin typeface="Times New Roman" panose="02020603050405020304" pitchFamily="18" charset="0"/>
            </a:endParaRPr>
          </a:p>
        </p:txBody>
      </p:sp>
      <p:sp>
        <p:nvSpPr>
          <p:cNvPr id="6451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7450" y="698500"/>
            <a:ext cx="4660900" cy="3495675"/>
          </a:xfrm>
          <a:ln/>
        </p:spPr>
      </p:sp>
      <p:sp>
        <p:nvSpPr>
          <p:cNvPr id="64516" name="Notes Placeholder 2"/>
          <p:cNvSpPr>
            <a:spLocks noGrp="1"/>
          </p:cNvSpPr>
          <p:nvPr>
            <p:ph type="body" idx="1"/>
          </p:nvPr>
        </p:nvSpPr>
        <p:spPr>
          <a:xfrm>
            <a:off x="704227" y="4428526"/>
            <a:ext cx="5627439" cy="419452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466" tIns="46733" rIns="93466" bIns="46733"/>
          <a:lstStyle/>
          <a:p>
            <a:pPr>
              <a:lnSpc>
                <a:spcPct val="90000"/>
              </a:lnSpc>
            </a:pPr>
            <a:endParaRPr lang="en-US" altLang="en-US" sz="1400" dirty="0"/>
          </a:p>
        </p:txBody>
      </p:sp>
      <p:sp>
        <p:nvSpPr>
          <p:cNvPr id="64517" name="Slide Number Placeholder 3"/>
          <p:cNvSpPr txBox="1">
            <a:spLocks noGrp="1"/>
          </p:cNvSpPr>
          <p:nvPr/>
        </p:nvSpPr>
        <p:spPr bwMode="auto">
          <a:xfrm>
            <a:off x="3984776" y="8853866"/>
            <a:ext cx="3049524" cy="46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466" tIns="46733" rIns="93466" bIns="46733" anchor="b"/>
          <a:lstStyle>
            <a:lvl1pPr defTabSz="931863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A0491703-3F6D-41BF-9383-DF178997CEA8}" type="slidenum">
              <a:rPr lang="en-US" altLang="en-US">
                <a:latin typeface="Calibri" panose="020F0502020204030204" pitchFamily="34" charset="0"/>
                <a:cs typeface="Arial" panose="020B0604020202020204" pitchFamily="34" charset="0"/>
              </a:rPr>
              <a:pPr algn="r" eaLnBrk="1" hangingPunct="1"/>
              <a:t>32</a:t>
            </a:fld>
            <a:endParaRPr lang="en-US" altLang="en-US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51605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E54E3D-63F0-49F0-97EE-1327294C2048}" type="slidenum">
              <a:rPr lang="en-US" altLang="en-US" smtClean="0"/>
              <a:pPr>
                <a:defRPr/>
              </a:pPr>
              <a:t>33</a:t>
            </a:fld>
            <a:endParaRPr lang="en-US" alt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62773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586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869" indent="-285719" defTabSz="928586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874" indent="-228574" defTabSz="928586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024" indent="-228574" defTabSz="928586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174" indent="-228574" defTabSz="928586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323" indent="-228574" defTabSz="928586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473" indent="-228574" defTabSz="928586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623" indent="-228574" defTabSz="928586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5773" indent="-228574" defTabSz="928586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22F15C1-20B7-450B-8EDF-7DE382CB628A}" type="slidenum">
              <a:rPr lang="en-US" altLang="en-US" smtClean="0">
                <a:latin typeface="Times New Roman" panose="02020603050405020304" pitchFamily="18" charset="0"/>
              </a:rPr>
              <a:pPr/>
              <a:t>34</a:t>
            </a:fld>
            <a:endParaRPr lang="en-US" altLang="en-US" dirty="0" smtClean="0">
              <a:latin typeface="Times New Roman" panose="02020603050405020304" pitchFamily="18" charset="0"/>
            </a:endParaRPr>
          </a:p>
        </p:txBody>
      </p:sp>
      <p:sp>
        <p:nvSpPr>
          <p:cNvPr id="66563" name="Rectangle 7"/>
          <p:cNvSpPr txBox="1">
            <a:spLocks noGrp="1" noChangeArrowheads="1"/>
          </p:cNvSpPr>
          <p:nvPr/>
        </p:nvSpPr>
        <p:spPr bwMode="auto">
          <a:xfrm>
            <a:off x="3976688" y="8831263"/>
            <a:ext cx="3033712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25" tIns="46411" rIns="92825" bIns="46411" anchor="b"/>
          <a:lstStyle>
            <a:lvl1pPr defTabSz="928688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8688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8688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8688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8688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25EC9CC1-8381-4FAF-9E2B-EAD0727A1619}" type="slidenum">
              <a:rPr lang="en-US" altLang="en-US">
                <a:latin typeface="Times New Roman" panose="02020603050405020304" pitchFamily="18" charset="0"/>
              </a:rPr>
              <a:pPr algn="r"/>
              <a:t>34</a:t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66564" name="Rectangle 7"/>
          <p:cNvSpPr txBox="1">
            <a:spLocks noGrp="1" noChangeArrowheads="1"/>
          </p:cNvSpPr>
          <p:nvPr/>
        </p:nvSpPr>
        <p:spPr bwMode="auto">
          <a:xfrm>
            <a:off x="3976688" y="8831263"/>
            <a:ext cx="3033712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25" tIns="46411" rIns="92825" bIns="46411" anchor="b"/>
          <a:lstStyle>
            <a:lvl1pPr defTabSz="928688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8688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8688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8688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8688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33BD2C72-9707-42C6-A724-841882DEE3D9}" type="slidenum">
              <a:rPr lang="en-US" altLang="en-US">
                <a:latin typeface="Times New Roman" panose="02020603050405020304" pitchFamily="18" charset="0"/>
              </a:rPr>
              <a:pPr algn="r"/>
              <a:t>34</a:t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665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600" dirty="0"/>
          </a:p>
        </p:txBody>
      </p:sp>
    </p:spTree>
    <p:extLst>
      <p:ext uri="{BB962C8B-B14F-4D97-AF65-F5344CB8AC3E}">
        <p14:creationId xmlns:p14="http://schemas.microsoft.com/office/powerpoint/2010/main" val="8004442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586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869" indent="-285719" defTabSz="928586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874" indent="-228574" defTabSz="928586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024" indent="-228574" defTabSz="928586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174" indent="-228574" defTabSz="928586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323" indent="-228574" defTabSz="928586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473" indent="-228574" defTabSz="928586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623" indent="-228574" defTabSz="928586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5773" indent="-228574" defTabSz="928586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28138E4-5C5C-4AF3-A3B5-9178B9ACA97E}" type="slidenum">
              <a:rPr lang="en-US" altLang="en-US" smtClean="0">
                <a:latin typeface="Times New Roman" panose="02020603050405020304" pitchFamily="18" charset="0"/>
              </a:rPr>
              <a:pPr/>
              <a:t>3</a:t>
            </a:fld>
            <a:endParaRPr lang="en-US" altLang="en-US" dirty="0" smtClean="0">
              <a:latin typeface="Times New Roman" panose="02020603050405020304" pitchFamily="18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4398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586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869" indent="-285719" defTabSz="928586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874" indent="-228574" defTabSz="928586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024" indent="-228574" defTabSz="928586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174" indent="-228574" defTabSz="928586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323" indent="-228574" defTabSz="928586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473" indent="-228574" defTabSz="928586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623" indent="-228574" defTabSz="928586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5773" indent="-228574" defTabSz="928586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76F812F-EA0F-41AD-B5AE-A7177D53E094}" type="slidenum">
              <a:rPr lang="en-US" altLang="en-US" smtClean="0">
                <a:latin typeface="Times New Roman" panose="02020603050405020304" pitchFamily="18" charset="0"/>
              </a:rPr>
              <a:pPr/>
              <a:t>4</a:t>
            </a:fld>
            <a:endParaRPr lang="en-US" altLang="en-US" dirty="0" smtClean="0">
              <a:latin typeface="Times New Roman" panose="02020603050405020304" pitchFamily="18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3762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586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869" indent="-285719" defTabSz="928586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874" indent="-228574" defTabSz="928586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024" indent="-228574" defTabSz="928586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174" indent="-228574" defTabSz="928586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323" indent="-228574" defTabSz="928586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473" indent="-228574" defTabSz="928586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623" indent="-228574" defTabSz="928586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5773" indent="-228574" defTabSz="928586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54008A3-A026-4998-8851-C5C8BA320002}" type="slidenum">
              <a:rPr lang="en-US" altLang="en-US" smtClean="0">
                <a:latin typeface="Times New Roman" panose="02020603050405020304" pitchFamily="18" charset="0"/>
              </a:rPr>
              <a:pPr/>
              <a:t>5</a:t>
            </a:fld>
            <a:endParaRPr lang="en-US" altLang="en-US" dirty="0" smtClean="0">
              <a:latin typeface="Times New Roman" panose="02020603050405020304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958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586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869" indent="-285719" defTabSz="928586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874" indent="-228574" defTabSz="928586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024" indent="-228574" defTabSz="928586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174" indent="-228574" defTabSz="928586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323" indent="-228574" defTabSz="928586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473" indent="-228574" defTabSz="928586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623" indent="-228574" defTabSz="928586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5773" indent="-228574" defTabSz="928586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ECABBEA-AE85-4E2E-A004-13222CCF4689}" type="slidenum">
              <a:rPr lang="en-US" altLang="en-US" smtClean="0">
                <a:latin typeface="Times New Roman" panose="02020603050405020304" pitchFamily="18" charset="0"/>
              </a:rPr>
              <a:pPr/>
              <a:t>6</a:t>
            </a:fld>
            <a:endParaRPr lang="en-US" altLang="en-US" dirty="0" smtClean="0">
              <a:latin typeface="Times New Roman" panose="02020603050405020304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6153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586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869" indent="-285719" defTabSz="928586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874" indent="-228574" defTabSz="928586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024" indent="-228574" defTabSz="928586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174" indent="-228574" defTabSz="928586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323" indent="-228574" defTabSz="928586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473" indent="-228574" defTabSz="928586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623" indent="-228574" defTabSz="928586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5773" indent="-228574" defTabSz="928586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7346440-274D-4C45-B2D0-52783A6AD6BE}" type="slidenum">
              <a:rPr lang="en-US" altLang="en-US" smtClean="0">
                <a:latin typeface="Times New Roman" panose="02020603050405020304" pitchFamily="18" charset="0"/>
              </a:rPr>
              <a:pPr/>
              <a:t>7</a:t>
            </a:fld>
            <a:endParaRPr lang="en-US" altLang="en-US" dirty="0" smtClean="0">
              <a:latin typeface="Times New Roman" panose="02020603050405020304" pitchFamily="18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3933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586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869" indent="-285719" defTabSz="928586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874" indent="-228574" defTabSz="928586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024" indent="-228574" defTabSz="928586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174" indent="-228574" defTabSz="928586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323" indent="-228574" defTabSz="928586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473" indent="-228574" defTabSz="928586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623" indent="-228574" defTabSz="928586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5773" indent="-228574" defTabSz="928586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12DA388-C697-4B35-830B-ED05D48998FA}" type="slidenum">
              <a:rPr lang="en-US" altLang="en-US" smtClean="0">
                <a:latin typeface="Times New Roman" panose="02020603050405020304" pitchFamily="18" charset="0"/>
              </a:rPr>
              <a:pPr/>
              <a:t>8</a:t>
            </a:fld>
            <a:endParaRPr lang="en-US" altLang="en-US" dirty="0" smtClean="0">
              <a:latin typeface="Times New Roman" panose="02020603050405020304" pitchFamily="18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564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Slide </a:t>
            </a:r>
            <a:fld id="{49218471-6164-4D31-8CE8-6B494F21DAA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27718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Slide </a:t>
            </a:r>
            <a:fld id="{C7C58581-388D-45C0-9814-474A7223039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19348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72275" y="228600"/>
            <a:ext cx="21336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1475" y="228600"/>
            <a:ext cx="62484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Slide </a:t>
            </a:r>
            <a:fld id="{DEBF6A5C-1132-4AD6-B4C5-F28ABA0A0E4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717953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2286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295400"/>
            <a:ext cx="7772400" cy="44196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Slide </a:t>
            </a:r>
            <a:fld id="{C8C94916-5DA2-47A2-8CF3-BB509A600D6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704209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2286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95400"/>
            <a:ext cx="38100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38100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Slide </a:t>
            </a:r>
            <a:fld id="{034310E4-BB79-4DBA-A082-60F43BC1173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787240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2286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295400"/>
            <a:ext cx="3810000" cy="44196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295400"/>
            <a:ext cx="38100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Slide </a:t>
            </a:r>
            <a:fld id="{5C9A733C-4CE6-46D8-8EFA-AC0F4E20BC6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9247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Slide </a:t>
            </a:r>
            <a:fld id="{44C41F3D-CA2F-47F7-B963-48B1E6A23D2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79837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Slide </a:t>
            </a:r>
            <a:fld id="{03931537-1D4D-496E-9361-16FB46D679E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80328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Slide </a:t>
            </a:r>
            <a:fld id="{EFE3B563-A096-4F4E-9915-EFFC1016FF1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79522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Slide </a:t>
            </a:r>
            <a:fld id="{E9BB3382-F140-45EF-A3F1-B87CFA0AB0D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8859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Slide </a:t>
            </a:r>
            <a:fld id="{32A16900-1172-4763-9A62-F83E3EBF662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31743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Slide </a:t>
            </a:r>
            <a:fld id="{5FA5BF60-B7C9-4524-A72C-20F1860C065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8778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Slide </a:t>
            </a:r>
            <a:fld id="{8EDDBF75-F4A2-431C-8E29-35C9D546635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65616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Slide </a:t>
            </a:r>
            <a:fld id="{E28CADEE-B3E3-46B7-BF3C-7B1422E9A68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62726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1475" y="228600"/>
            <a:ext cx="853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New Employee Orientation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95400"/>
            <a:ext cx="77724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Key Policies and Procedures</a:t>
            </a:r>
          </a:p>
          <a:p>
            <a:pPr lvl="1"/>
            <a:r>
              <a:rPr lang="en-US" altLang="en-US" smtClean="0"/>
              <a:t>Code of Ethics</a:t>
            </a:r>
          </a:p>
          <a:p>
            <a:pPr lvl="2"/>
            <a:r>
              <a:rPr lang="en-US" altLang="en-US" smtClean="0"/>
              <a:t>Gift Ordinance</a:t>
            </a:r>
          </a:p>
          <a:p>
            <a:pPr lvl="2"/>
            <a:r>
              <a:rPr lang="en-US" altLang="en-US" smtClean="0"/>
              <a:t>Conflict of Interest</a:t>
            </a:r>
          </a:p>
          <a:p>
            <a:pPr lvl="2"/>
            <a:r>
              <a:rPr lang="en-US" altLang="en-US" smtClean="0"/>
              <a:t>Stock Ownership</a:t>
            </a: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4765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SzPct val="110000"/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altLang="en-US" dirty="0"/>
              <a:t>Slide </a:t>
            </a:r>
            <a:fld id="{4A021FA8-E1CC-4263-A490-55629B52541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02A7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02A7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02A7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02A7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02A7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02A7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02A7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02A7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02A7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emf"/><Relationship Id="rId5" Type="http://schemas.openxmlformats.org/officeDocument/2006/relationships/oleObject" Target="../embeddings/Microsoft_Word_97_-_2003_Document2.doc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emf"/><Relationship Id="rId5" Type="http://schemas.openxmlformats.org/officeDocument/2006/relationships/oleObject" Target="../embeddings/Microsoft_Excel_97-2003_Worksheet3.xls"/><Relationship Id="rId4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.emf"/><Relationship Id="rId5" Type="http://schemas.openxmlformats.org/officeDocument/2006/relationships/oleObject" Target="../embeddings/Microsoft_Excel_97-2003_Worksheet4.xls"/><Relationship Id="rId4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0" y="460375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bg1"/>
                </a:solidFill>
              </a:rPr>
              <a:t>May </a:t>
            </a:r>
            <a:r>
              <a:rPr lang="en-US" altLang="en-US" b="1" dirty="0" smtClean="0">
                <a:solidFill>
                  <a:schemeClr val="bg1"/>
                </a:solidFill>
              </a:rPr>
              <a:t>11, 2016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4099" name="Rectangle 6"/>
          <p:cNvSpPr>
            <a:spLocks noChangeArrowheads="1"/>
          </p:cNvSpPr>
          <p:nvPr/>
        </p:nvSpPr>
        <p:spPr bwMode="auto">
          <a:xfrm>
            <a:off x="0" y="1927225"/>
            <a:ext cx="9144000" cy="158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SzPct val="110000"/>
              <a:buFontTx/>
              <a:buNone/>
            </a:pPr>
            <a:r>
              <a:rPr lang="en-US" altLang="en-US" sz="4400" b="1" dirty="0" smtClean="0">
                <a:solidFill>
                  <a:schemeClr val="bg1"/>
                </a:solidFill>
              </a:rPr>
              <a:t>2016-2017 </a:t>
            </a:r>
            <a:r>
              <a:rPr lang="en-US" altLang="en-US" sz="4400" b="1" dirty="0">
                <a:solidFill>
                  <a:schemeClr val="bg1"/>
                </a:solidFill>
              </a:rPr>
              <a:t>Proposed       </a:t>
            </a:r>
          </a:p>
          <a:p>
            <a:pPr algn="ctr">
              <a:buSzPct val="110000"/>
              <a:buFontTx/>
              <a:buNone/>
            </a:pPr>
            <a:r>
              <a:rPr lang="en-US" altLang="en-US" sz="4400" b="1" dirty="0">
                <a:solidFill>
                  <a:schemeClr val="bg1"/>
                </a:solidFill>
              </a:rPr>
              <a:t>Operating Budget Overview</a:t>
            </a:r>
          </a:p>
        </p:txBody>
      </p:sp>
      <p:sp>
        <p:nvSpPr>
          <p:cNvPr id="376836" name="Rectangle 4"/>
          <p:cNvSpPr>
            <a:spLocks noChangeArrowheads="1"/>
          </p:cNvSpPr>
          <p:nvPr/>
        </p:nvSpPr>
        <p:spPr bwMode="auto">
          <a:xfrm>
            <a:off x="687388" y="125413"/>
            <a:ext cx="327183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3600" b="1" dirty="0">
                <a:solidFill>
                  <a:schemeClr val="bg1"/>
                </a:solidFill>
                <a:latin typeface="Arial Narrow" panose="020B0606020202030204" pitchFamily="34" charset="0"/>
              </a:rPr>
              <a:t>City of San José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68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6836" grpId="0" build="p" autoUpdateAnimBg="0" advAuto="100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247650"/>
            <a:ext cx="8440738" cy="685800"/>
          </a:xfrm>
        </p:spPr>
        <p:txBody>
          <a:bodyPr/>
          <a:lstStyle/>
          <a:p>
            <a:r>
              <a:rPr lang="en-US" altLang="en-US" sz="3200" dirty="0" smtClean="0"/>
              <a:t>2016-2017 Budget Balancing Strategy</a:t>
            </a:r>
            <a:r>
              <a:rPr lang="en-US" altLang="en-US" sz="3000" dirty="0" smtClean="0"/>
              <a:t> Changes in General Fund Sources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" y="1014413"/>
            <a:ext cx="8743950" cy="507682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  <a:tabLst>
                <a:tab pos="6578600" algn="r"/>
                <a:tab pos="8229600" algn="r"/>
              </a:tabLst>
            </a:pPr>
            <a:r>
              <a:rPr lang="en-US" altLang="en-US" sz="4800" dirty="0" smtClean="0"/>
              <a:t>	</a:t>
            </a:r>
            <a:r>
              <a:rPr lang="en-US" altLang="en-US" sz="2000" dirty="0" smtClean="0"/>
              <a:t>	</a:t>
            </a:r>
            <a:r>
              <a:rPr lang="en-US" altLang="en-US" sz="2000" b="1" u="sng" dirty="0" smtClean="0"/>
              <a:t>2016-2017</a:t>
            </a:r>
            <a:r>
              <a:rPr lang="en-US" altLang="en-US" sz="2000" b="1" dirty="0" smtClean="0"/>
              <a:t>	</a:t>
            </a:r>
            <a:r>
              <a:rPr lang="en-US" altLang="en-US" sz="2000" b="1" u="sng" dirty="0" smtClean="0"/>
              <a:t>Ongoing</a:t>
            </a:r>
            <a:endParaRPr lang="en-US" altLang="en-US" sz="2000" b="1" dirty="0" smtClean="0"/>
          </a:p>
          <a:p>
            <a:pPr>
              <a:lnSpc>
                <a:spcPct val="80000"/>
              </a:lnSpc>
              <a:spcBef>
                <a:spcPct val="30000"/>
              </a:spcBef>
              <a:buFontTx/>
              <a:buNone/>
              <a:tabLst>
                <a:tab pos="6578600" algn="r"/>
                <a:tab pos="8229600" algn="r"/>
              </a:tabLst>
            </a:pPr>
            <a:r>
              <a:rPr lang="en-US" altLang="en-US" sz="1800" dirty="0" smtClean="0"/>
              <a:t>Beginning Fund Balance		</a:t>
            </a:r>
          </a:p>
          <a:p>
            <a:pPr>
              <a:lnSpc>
                <a:spcPct val="80000"/>
              </a:lnSpc>
              <a:spcBef>
                <a:spcPct val="30000"/>
              </a:spcBef>
              <a:buFontTx/>
              <a:buNone/>
              <a:tabLst>
                <a:tab pos="6578600" algn="r"/>
                <a:tab pos="8229600" algn="r"/>
              </a:tabLst>
            </a:pPr>
            <a:r>
              <a:rPr lang="en-US" altLang="en-US" sz="1800" dirty="0" smtClean="0"/>
              <a:t>	Sales Tax – State Triple Flip Wind Down	 $ 12.1 M	 $ 0</a:t>
            </a:r>
          </a:p>
          <a:p>
            <a:pPr>
              <a:lnSpc>
                <a:spcPct val="80000"/>
              </a:lnSpc>
              <a:spcBef>
                <a:spcPct val="30000"/>
              </a:spcBef>
              <a:buFontTx/>
              <a:buNone/>
              <a:tabLst>
                <a:tab pos="6578600" algn="r"/>
                <a:tab pos="8229600" algn="r"/>
              </a:tabLst>
            </a:pPr>
            <a:r>
              <a:rPr lang="en-US" altLang="en-US" sz="1800" dirty="0" smtClean="0"/>
              <a:t>	2016-2017 Police Overtime Reserve	5.0 M	0</a:t>
            </a:r>
          </a:p>
          <a:p>
            <a:pPr>
              <a:lnSpc>
                <a:spcPct val="80000"/>
              </a:lnSpc>
              <a:spcBef>
                <a:spcPct val="30000"/>
              </a:spcBef>
              <a:buFontTx/>
              <a:buNone/>
              <a:tabLst>
                <a:tab pos="6578600" algn="r"/>
                <a:tab pos="8229600" algn="r"/>
              </a:tabLst>
            </a:pPr>
            <a:r>
              <a:rPr lang="en-US" altLang="en-US" sz="1800" dirty="0" smtClean="0"/>
              <a:t>	Police Department Vacancy Savings	5.0 M	</a:t>
            </a:r>
            <a:r>
              <a:rPr lang="en-US" altLang="en-US" sz="1800" dirty="0"/>
              <a:t>0</a:t>
            </a:r>
            <a:r>
              <a:rPr lang="en-US" altLang="en-US" sz="1800" dirty="0" smtClean="0"/>
              <a:t> </a:t>
            </a:r>
          </a:p>
          <a:p>
            <a:pPr>
              <a:lnSpc>
                <a:spcPct val="80000"/>
              </a:lnSpc>
              <a:spcBef>
                <a:spcPct val="30000"/>
              </a:spcBef>
              <a:buFontTx/>
              <a:buNone/>
              <a:tabLst>
                <a:tab pos="6578600" algn="r"/>
                <a:tab pos="8229600" algn="r"/>
              </a:tabLst>
            </a:pPr>
            <a:r>
              <a:rPr lang="en-US" altLang="en-US" sz="1800" dirty="0" smtClean="0"/>
              <a:t>	Property Tax – Educational Rev. Aug. Fund Excess	4.6 M	0</a:t>
            </a:r>
          </a:p>
          <a:p>
            <a:pPr>
              <a:lnSpc>
                <a:spcPct val="80000"/>
              </a:lnSpc>
              <a:spcBef>
                <a:spcPct val="30000"/>
              </a:spcBef>
              <a:buFontTx/>
              <a:buNone/>
              <a:tabLst>
                <a:tab pos="6578600" algn="r"/>
                <a:tab pos="8229600" algn="r"/>
              </a:tabLst>
            </a:pPr>
            <a:r>
              <a:rPr lang="en-US" altLang="en-US" sz="1800" dirty="0" smtClean="0"/>
              <a:t>	Development Fee Program Reserves	3.9 M	2.6 M</a:t>
            </a:r>
          </a:p>
          <a:p>
            <a:pPr>
              <a:lnSpc>
                <a:spcPct val="80000"/>
              </a:lnSpc>
              <a:spcBef>
                <a:spcPct val="30000"/>
              </a:spcBef>
              <a:buFontTx/>
              <a:buNone/>
              <a:tabLst>
                <a:tab pos="6578600" algn="r"/>
                <a:tab pos="8229600" algn="r"/>
              </a:tabLst>
            </a:pPr>
            <a:r>
              <a:rPr lang="en-US" altLang="en-US" sz="1800" dirty="0" smtClean="0"/>
              <a:t>	Cultural Facilities Capital Maintenance Reserve	3.7 M	0</a:t>
            </a:r>
          </a:p>
          <a:p>
            <a:pPr>
              <a:lnSpc>
                <a:spcPct val="80000"/>
              </a:lnSpc>
              <a:spcBef>
                <a:spcPct val="30000"/>
              </a:spcBef>
              <a:buFontTx/>
              <a:buNone/>
              <a:tabLst>
                <a:tab pos="6578600" algn="r"/>
                <a:tab pos="8229600" algn="r"/>
              </a:tabLst>
            </a:pPr>
            <a:r>
              <a:rPr lang="en-US" altLang="en-US" sz="1800" dirty="0" smtClean="0"/>
              <a:t>	Police Department Staffing/Operations Reserve	1.6 M	0</a:t>
            </a:r>
          </a:p>
          <a:p>
            <a:pPr>
              <a:lnSpc>
                <a:spcPct val="80000"/>
              </a:lnSpc>
              <a:spcBef>
                <a:spcPct val="30000"/>
              </a:spcBef>
              <a:buFontTx/>
              <a:buNone/>
              <a:tabLst>
                <a:tab pos="6578600" algn="r"/>
                <a:tab pos="8229600" algn="r"/>
              </a:tabLst>
            </a:pPr>
            <a:r>
              <a:rPr lang="en-US" altLang="en-US" sz="1800" dirty="0" smtClean="0"/>
              <a:t>	Employee Market Competitiveness Reserve</a:t>
            </a:r>
            <a:r>
              <a:rPr lang="en-US" altLang="en-US" sz="1800" dirty="0"/>
              <a:t>	</a:t>
            </a:r>
            <a:r>
              <a:rPr lang="en-US" altLang="en-US" sz="1800" dirty="0" smtClean="0"/>
              <a:t>1.3 </a:t>
            </a:r>
            <a:r>
              <a:rPr lang="en-US" altLang="en-US" sz="1800" dirty="0"/>
              <a:t>M	0</a:t>
            </a:r>
          </a:p>
          <a:p>
            <a:pPr>
              <a:lnSpc>
                <a:spcPct val="80000"/>
              </a:lnSpc>
              <a:spcBef>
                <a:spcPct val="30000"/>
              </a:spcBef>
              <a:buFontTx/>
              <a:buNone/>
              <a:tabLst>
                <a:tab pos="6578600" algn="r"/>
                <a:tab pos="8229600" algn="r"/>
              </a:tabLst>
            </a:pPr>
            <a:r>
              <a:rPr lang="en-US" altLang="en-US" sz="1800" dirty="0"/>
              <a:t>	</a:t>
            </a:r>
            <a:r>
              <a:rPr lang="en-US" altLang="en-US" sz="1800" dirty="0" smtClean="0"/>
              <a:t>Staffing for SAFER Grant Reserve</a:t>
            </a:r>
            <a:r>
              <a:rPr lang="en-US" altLang="en-US" sz="1800" dirty="0"/>
              <a:t>	</a:t>
            </a:r>
            <a:r>
              <a:rPr lang="en-US" altLang="en-US" sz="1800" dirty="0" smtClean="0"/>
              <a:t>0.7 </a:t>
            </a:r>
            <a:r>
              <a:rPr lang="en-US" altLang="en-US" sz="1800" dirty="0"/>
              <a:t>M	0</a:t>
            </a:r>
          </a:p>
          <a:p>
            <a:pPr>
              <a:lnSpc>
                <a:spcPct val="80000"/>
              </a:lnSpc>
              <a:spcBef>
                <a:spcPct val="30000"/>
              </a:spcBef>
              <a:buNone/>
              <a:tabLst>
                <a:tab pos="6578600" algn="r"/>
                <a:tab pos="8229600" algn="r"/>
              </a:tabLst>
            </a:pPr>
            <a:r>
              <a:rPr lang="en-US" altLang="en-US" sz="1800" dirty="0" smtClean="0"/>
              <a:t>	Other Revenue/Reserve Liquidations/Savings</a:t>
            </a:r>
            <a:r>
              <a:rPr lang="en-US" altLang="en-US" sz="1800" dirty="0"/>
              <a:t>	</a:t>
            </a:r>
            <a:r>
              <a:rPr lang="en-US" altLang="en-US" sz="1800" dirty="0" smtClean="0"/>
              <a:t>0.9 M</a:t>
            </a:r>
            <a:r>
              <a:rPr lang="en-US" altLang="en-US" sz="1800" dirty="0"/>
              <a:t>	</a:t>
            </a:r>
            <a:r>
              <a:rPr lang="en-US" altLang="en-US" sz="1800" dirty="0" smtClean="0"/>
              <a:t>0</a:t>
            </a:r>
            <a:endParaRPr lang="en-US" altLang="en-US" sz="1800" dirty="0"/>
          </a:p>
          <a:p>
            <a:pPr>
              <a:lnSpc>
                <a:spcPct val="80000"/>
              </a:lnSpc>
              <a:spcBef>
                <a:spcPct val="30000"/>
              </a:spcBef>
              <a:buFontTx/>
              <a:buNone/>
              <a:tabLst>
                <a:tab pos="6578600" algn="r"/>
                <a:tab pos="8229600" algn="r"/>
              </a:tabLst>
            </a:pPr>
            <a:r>
              <a:rPr lang="en-US" altLang="en-US" sz="1800" dirty="0" smtClean="0"/>
              <a:t>Grants/Reimbursements/Fees	3.4 M	3.1 M</a:t>
            </a:r>
          </a:p>
          <a:p>
            <a:pPr>
              <a:lnSpc>
                <a:spcPct val="80000"/>
              </a:lnSpc>
              <a:spcBef>
                <a:spcPct val="30000"/>
              </a:spcBef>
              <a:buFontTx/>
              <a:buNone/>
              <a:tabLst>
                <a:tab pos="6578600" algn="r"/>
                <a:tab pos="8229600" algn="r"/>
              </a:tabLst>
            </a:pPr>
            <a:r>
              <a:rPr lang="en-US" altLang="en-US" sz="1800" dirty="0" smtClean="0"/>
              <a:t>Overhead/Transfers from Other Funds	</a:t>
            </a:r>
            <a:r>
              <a:rPr lang="en-US" altLang="en-US" sz="1800" u="sng" dirty="0" smtClean="0"/>
              <a:t>1.1 M</a:t>
            </a:r>
            <a:r>
              <a:rPr lang="en-US" altLang="en-US" sz="1800" dirty="0" smtClean="0"/>
              <a:t>	</a:t>
            </a:r>
            <a:r>
              <a:rPr lang="en-US" altLang="en-US" sz="1800" u="sng" dirty="0" smtClean="0"/>
              <a:t>0.9 M</a:t>
            </a:r>
          </a:p>
          <a:p>
            <a:pPr>
              <a:lnSpc>
                <a:spcPct val="80000"/>
              </a:lnSpc>
              <a:spcBef>
                <a:spcPct val="30000"/>
              </a:spcBef>
              <a:buFontTx/>
              <a:buNone/>
              <a:tabLst>
                <a:tab pos="6578600" algn="r"/>
                <a:tab pos="8229600" algn="r"/>
              </a:tabLst>
            </a:pPr>
            <a:r>
              <a:rPr lang="en-US" altLang="en-US" sz="1800" b="1" dirty="0" smtClean="0"/>
              <a:t>Total Change in Funding Sources	$ 43.3 M	$   6.6 M</a:t>
            </a:r>
            <a:r>
              <a:rPr lang="en-US" altLang="en-US" sz="2000" b="1" dirty="0" smtClean="0"/>
              <a:t>	</a:t>
            </a:r>
          </a:p>
        </p:txBody>
      </p:sp>
      <p:sp>
        <p:nvSpPr>
          <p:cNvPr id="22532" name="Slide Number Placeholder 1"/>
          <p:cNvSpPr txBox="1">
            <a:spLocks noGrp="1"/>
          </p:cNvSpPr>
          <p:nvPr/>
        </p:nvSpPr>
        <p:spPr bwMode="auto">
          <a:xfrm>
            <a:off x="247650" y="639127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SzPct val="110000"/>
              <a:buFontTx/>
              <a:buNone/>
            </a:pPr>
            <a:r>
              <a:rPr lang="en-US" altLang="en-US" sz="1400" dirty="0">
                <a:solidFill>
                  <a:schemeClr val="bg1"/>
                </a:solidFill>
              </a:rPr>
              <a:t>Slide </a:t>
            </a:r>
            <a:fld id="{E78B52EA-0C4E-41D3-91D7-EBBBF9536DB2}" type="slidenum">
              <a:rPr lang="en-US" altLang="en-US" sz="1400">
                <a:solidFill>
                  <a:schemeClr val="bg1"/>
                </a:solidFill>
              </a:rPr>
              <a:pPr>
                <a:buSzPct val="110000"/>
                <a:buFontTx/>
                <a:buNone/>
              </a:pPr>
              <a:t>9</a:t>
            </a:fld>
            <a:endParaRPr lang="en-US" alt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31775"/>
            <a:ext cx="8534400" cy="685800"/>
          </a:xfrm>
        </p:spPr>
        <p:txBody>
          <a:bodyPr/>
          <a:lstStyle/>
          <a:p>
            <a:r>
              <a:rPr lang="en-US" altLang="en-US" sz="3200" dirty="0" smtClean="0"/>
              <a:t>2016-2017 Budget Balancing Strategy</a:t>
            </a:r>
            <a:r>
              <a:rPr lang="en-US" altLang="en-US" sz="3000" dirty="0" smtClean="0"/>
              <a:t> Changes in General Fund Uses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9575" y="1131887"/>
            <a:ext cx="8451850" cy="4612089"/>
          </a:xfrm>
        </p:spPr>
        <p:txBody>
          <a:bodyPr/>
          <a:lstStyle/>
          <a:p>
            <a:pPr marL="0" indent="0">
              <a:lnSpc>
                <a:spcPct val="90000"/>
              </a:lnSpc>
              <a:spcBef>
                <a:spcPct val="0"/>
              </a:spcBef>
              <a:buFontTx/>
              <a:buNone/>
              <a:tabLst>
                <a:tab pos="6746875" algn="r"/>
                <a:tab pos="8229600" algn="r"/>
              </a:tabLst>
            </a:pPr>
            <a:r>
              <a:rPr lang="en-US" altLang="en-US" b="1" dirty="0" smtClean="0"/>
              <a:t>	</a:t>
            </a:r>
            <a:r>
              <a:rPr lang="en-US" altLang="en-US" sz="2200" dirty="0" smtClean="0"/>
              <a:t>	</a:t>
            </a:r>
            <a:r>
              <a:rPr lang="en-US" altLang="en-US" sz="2200" b="1" dirty="0" smtClean="0"/>
              <a:t>	 </a:t>
            </a:r>
            <a:r>
              <a:rPr lang="en-US" altLang="en-US" sz="2200" b="1" u="sng" dirty="0" smtClean="0"/>
              <a:t>2016-2017</a:t>
            </a:r>
            <a:r>
              <a:rPr lang="en-US" altLang="en-US" sz="2200" b="1" dirty="0" smtClean="0"/>
              <a:t> 	</a:t>
            </a:r>
            <a:r>
              <a:rPr lang="en-US" altLang="en-US" sz="2200" b="1" u="sng" dirty="0" smtClean="0"/>
              <a:t>Ongoing</a:t>
            </a:r>
          </a:p>
          <a:p>
            <a:pPr marL="0" indent="0">
              <a:lnSpc>
                <a:spcPct val="90000"/>
              </a:lnSpc>
              <a:buFontTx/>
              <a:buNone/>
              <a:tabLst>
                <a:tab pos="6746875" algn="r"/>
                <a:tab pos="8229600" algn="r"/>
              </a:tabLst>
            </a:pPr>
            <a:r>
              <a:rPr lang="en-US" altLang="en-US" sz="2200" dirty="0" smtClean="0"/>
              <a:t>Service Level Enhancements/Urgent Needs	$ 13.8 M	$ 2.2 M</a:t>
            </a:r>
          </a:p>
          <a:p>
            <a:pPr marL="0" indent="0">
              <a:lnSpc>
                <a:spcPct val="90000"/>
              </a:lnSpc>
              <a:buNone/>
              <a:tabLst>
                <a:tab pos="6746875" algn="r"/>
                <a:tab pos="8229600" algn="r"/>
              </a:tabLst>
            </a:pPr>
            <a:r>
              <a:rPr lang="en-US" altLang="en-US" sz="2200" dirty="0"/>
              <a:t>Unmet/Deferred </a:t>
            </a:r>
            <a:r>
              <a:rPr lang="en-US" altLang="en-US" sz="2200" dirty="0" smtClean="0"/>
              <a:t>Infrastructure/Maintenance	10.9 M	0.2 M</a:t>
            </a:r>
            <a:endParaRPr lang="en-US" altLang="en-US" sz="2200" dirty="0"/>
          </a:p>
          <a:p>
            <a:pPr marL="0" indent="0">
              <a:lnSpc>
                <a:spcPct val="90000"/>
              </a:lnSpc>
              <a:buFontTx/>
              <a:buNone/>
              <a:tabLst>
                <a:tab pos="6746875" algn="r"/>
                <a:tab pos="8229600" algn="r"/>
              </a:tabLst>
            </a:pPr>
            <a:r>
              <a:rPr lang="en-US" altLang="en-US" sz="2200" dirty="0" smtClean="0"/>
              <a:t>2015-2016 One-Time Funded Services 	9.1 M	0.1 M</a:t>
            </a:r>
          </a:p>
          <a:p>
            <a:pPr marL="0" indent="0">
              <a:lnSpc>
                <a:spcPct val="90000"/>
              </a:lnSpc>
              <a:buNone/>
              <a:tabLst>
                <a:tab pos="6746875" algn="r"/>
                <a:tab pos="8229600" algn="r"/>
              </a:tabLst>
            </a:pPr>
            <a:r>
              <a:rPr lang="en-US" altLang="en-US" sz="2200" dirty="0"/>
              <a:t>Earmarked Reserves 	</a:t>
            </a:r>
            <a:r>
              <a:rPr lang="en-US" altLang="en-US" sz="2200" dirty="0" smtClean="0"/>
              <a:t>8.4 </a:t>
            </a:r>
            <a:r>
              <a:rPr lang="en-US" altLang="en-US" sz="2200" dirty="0"/>
              <a:t>M	0.2 M</a:t>
            </a:r>
          </a:p>
          <a:p>
            <a:pPr marL="0" indent="0">
              <a:lnSpc>
                <a:spcPct val="90000"/>
              </a:lnSpc>
              <a:buNone/>
              <a:tabLst>
                <a:tab pos="6746875" algn="r"/>
                <a:tab pos="8229600" algn="r"/>
              </a:tabLst>
            </a:pPr>
            <a:r>
              <a:rPr lang="en-US" altLang="en-US" sz="2200" dirty="0"/>
              <a:t>2017-2018 Future Deficit Reserve	</a:t>
            </a:r>
            <a:r>
              <a:rPr lang="en-US" altLang="en-US" sz="2200" dirty="0" smtClean="0"/>
              <a:t>4.1 </a:t>
            </a:r>
            <a:r>
              <a:rPr lang="en-US" altLang="en-US" sz="2200" dirty="0"/>
              <a:t>M	</a:t>
            </a:r>
            <a:r>
              <a:rPr lang="en-US" altLang="en-US" sz="2200" dirty="0" smtClean="0"/>
              <a:t>6.9 M </a:t>
            </a:r>
            <a:endParaRPr lang="en-US" altLang="en-US" sz="2200" dirty="0"/>
          </a:p>
          <a:p>
            <a:pPr marL="0" indent="0">
              <a:lnSpc>
                <a:spcPct val="90000"/>
              </a:lnSpc>
              <a:buNone/>
              <a:tabLst>
                <a:tab pos="6746875" algn="r"/>
                <a:tab pos="8229600" algn="r"/>
              </a:tabLst>
            </a:pPr>
            <a:r>
              <a:rPr lang="en-US" altLang="en-US" sz="2200" dirty="0"/>
              <a:t>Development Fee Programs	</a:t>
            </a:r>
            <a:r>
              <a:rPr lang="en-US" altLang="en-US" sz="2200" dirty="0" smtClean="0"/>
              <a:t>3.3 </a:t>
            </a:r>
            <a:r>
              <a:rPr lang="en-US" altLang="en-US" sz="2200" dirty="0"/>
              <a:t>M	</a:t>
            </a:r>
            <a:r>
              <a:rPr lang="en-US" altLang="en-US" sz="2200" dirty="0" smtClean="0"/>
              <a:t>2.2 M</a:t>
            </a:r>
            <a:endParaRPr lang="en-US" altLang="en-US" sz="2200" dirty="0"/>
          </a:p>
          <a:p>
            <a:pPr marL="0" indent="0">
              <a:lnSpc>
                <a:spcPct val="90000"/>
              </a:lnSpc>
              <a:buFontTx/>
              <a:buNone/>
              <a:tabLst>
                <a:tab pos="6746875" algn="r"/>
                <a:tab pos="8229600" algn="r"/>
              </a:tabLst>
            </a:pPr>
            <a:r>
              <a:rPr lang="en-US" altLang="en-US" sz="2200" dirty="0" smtClean="0"/>
              <a:t>Other Fee Programs/Grants/Reimbursements	2.4 M	2.3 M</a:t>
            </a:r>
          </a:p>
          <a:p>
            <a:pPr marL="0" indent="0">
              <a:lnSpc>
                <a:spcPct val="90000"/>
              </a:lnSpc>
              <a:buNone/>
              <a:tabLst>
                <a:tab pos="6746875" algn="r"/>
                <a:tab pos="8229600" algn="r"/>
              </a:tabLst>
            </a:pPr>
            <a:r>
              <a:rPr lang="en-US" altLang="en-US" sz="2200" dirty="0"/>
              <a:t>New Facilities Operations and Maintenance	</a:t>
            </a:r>
            <a:r>
              <a:rPr lang="en-US" altLang="en-US" sz="2200" dirty="0" smtClean="0"/>
              <a:t>1.8 M</a:t>
            </a:r>
            <a:r>
              <a:rPr lang="en-US" altLang="en-US" sz="2200" dirty="0"/>
              <a:t>	</a:t>
            </a:r>
            <a:r>
              <a:rPr lang="en-US" altLang="en-US" sz="2200" dirty="0" smtClean="0"/>
              <a:t>2.2 M</a:t>
            </a:r>
          </a:p>
          <a:p>
            <a:pPr marL="0" indent="0">
              <a:lnSpc>
                <a:spcPct val="90000"/>
              </a:lnSpc>
              <a:buFontTx/>
              <a:buNone/>
              <a:tabLst>
                <a:tab pos="6746875" algn="r"/>
                <a:tab pos="8229600" algn="r"/>
              </a:tabLst>
            </a:pPr>
            <a:r>
              <a:rPr lang="en-US" altLang="en-US" sz="2200" dirty="0" smtClean="0"/>
              <a:t>Use of Reserves	(2.6 M)	(2.2 M)</a:t>
            </a:r>
          </a:p>
          <a:p>
            <a:pPr marL="0" indent="0">
              <a:lnSpc>
                <a:spcPct val="90000"/>
              </a:lnSpc>
              <a:buFontTx/>
              <a:buNone/>
              <a:tabLst>
                <a:tab pos="6746875" algn="r"/>
                <a:tab pos="8229600" algn="r"/>
              </a:tabLst>
            </a:pPr>
            <a:r>
              <a:rPr lang="en-US" altLang="en-US" sz="2200" dirty="0" smtClean="0"/>
              <a:t>Cost Reductions/Fund Shifts	</a:t>
            </a:r>
            <a:r>
              <a:rPr lang="en-US" altLang="en-US" sz="2200" u="sng" dirty="0" smtClean="0"/>
              <a:t>(1.0 M)</a:t>
            </a:r>
            <a:r>
              <a:rPr lang="en-US" altLang="en-US" sz="2200" dirty="0" smtClean="0"/>
              <a:t>	</a:t>
            </a:r>
            <a:r>
              <a:rPr lang="en-US" altLang="en-US" sz="2200" u="sng" dirty="0" smtClean="0"/>
              <a:t>(0.6 M)</a:t>
            </a:r>
          </a:p>
          <a:p>
            <a:pPr marL="0" indent="0">
              <a:lnSpc>
                <a:spcPct val="90000"/>
              </a:lnSpc>
              <a:buFontTx/>
              <a:buNone/>
              <a:tabLst>
                <a:tab pos="6746875" algn="r"/>
                <a:tab pos="8229600" algn="r"/>
              </a:tabLst>
            </a:pPr>
            <a:r>
              <a:rPr lang="en-US" altLang="en-US" sz="2200" b="1" dirty="0" smtClean="0"/>
              <a:t>Total Change in Funding Uses	$50.2 M	$13.5 M</a:t>
            </a:r>
          </a:p>
          <a:p>
            <a:pPr marL="0" indent="0">
              <a:lnSpc>
                <a:spcPct val="90000"/>
              </a:lnSpc>
              <a:tabLst>
                <a:tab pos="6746875" algn="r"/>
                <a:tab pos="8229600" algn="r"/>
              </a:tabLst>
            </a:pPr>
            <a:endParaRPr lang="en-US" altLang="en-US" sz="2200" b="1" dirty="0" smtClean="0"/>
          </a:p>
        </p:txBody>
      </p:sp>
      <p:sp>
        <p:nvSpPr>
          <p:cNvPr id="24580" name="Slide Number Placeholder 1"/>
          <p:cNvSpPr txBox="1">
            <a:spLocks noGrp="1"/>
          </p:cNvSpPr>
          <p:nvPr/>
        </p:nvSpPr>
        <p:spPr bwMode="auto">
          <a:xfrm>
            <a:off x="247650" y="639127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SzPct val="110000"/>
              <a:buFontTx/>
              <a:buNone/>
            </a:pPr>
            <a:r>
              <a:rPr lang="en-US" altLang="en-US" sz="1400" dirty="0">
                <a:solidFill>
                  <a:schemeClr val="bg1"/>
                </a:solidFill>
              </a:rPr>
              <a:t>Slide </a:t>
            </a:r>
            <a:fld id="{1E48BAFC-13A4-4962-89E5-23E66DD3433E}" type="slidenum">
              <a:rPr lang="en-US" altLang="en-US" sz="1400">
                <a:solidFill>
                  <a:schemeClr val="bg1"/>
                </a:solidFill>
              </a:rPr>
              <a:pPr>
                <a:buSzPct val="110000"/>
                <a:buFontTx/>
                <a:buNone/>
              </a:pPr>
              <a:t>10</a:t>
            </a:fld>
            <a:endParaRPr lang="en-US" alt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3"/>
          <p:cNvSpPr txBox="1">
            <a:spLocks noGrp="1"/>
          </p:cNvSpPr>
          <p:nvPr/>
        </p:nvSpPr>
        <p:spPr bwMode="auto">
          <a:xfrm>
            <a:off x="247650" y="63817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SzPct val="110000"/>
              <a:buFontTx/>
              <a:buNone/>
            </a:pPr>
            <a:r>
              <a:rPr lang="en-US" altLang="en-US" sz="1400" dirty="0">
                <a:solidFill>
                  <a:schemeClr val="bg1"/>
                </a:solidFill>
              </a:rPr>
              <a:t>Slide </a:t>
            </a:r>
            <a:fld id="{97F1024B-D80E-429A-9939-4D529ACE98B9}" type="slidenum">
              <a:rPr lang="en-US" altLang="en-US" sz="1400">
                <a:solidFill>
                  <a:schemeClr val="bg1"/>
                </a:solidFill>
              </a:rPr>
              <a:pPr>
                <a:buSzPct val="110000"/>
                <a:buFontTx/>
                <a:buNone/>
              </a:pPr>
              <a:t>11</a:t>
            </a:fld>
            <a:endParaRPr lang="en-US" altLang="en-US" sz="1400" dirty="0">
              <a:solidFill>
                <a:schemeClr val="bg1"/>
              </a:solidFill>
            </a:endParaRP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12750" y="190500"/>
            <a:ext cx="8743950" cy="1066800"/>
          </a:xfrm>
          <a:noFill/>
        </p:spPr>
        <p:txBody>
          <a:bodyPr/>
          <a:lstStyle/>
          <a:p>
            <a:r>
              <a:rPr lang="en-US" altLang="en-US" sz="3200" dirty="0" smtClean="0"/>
              <a:t>Recommended Budget Actions </a:t>
            </a:r>
            <a:br>
              <a:rPr lang="en-US" altLang="en-US" sz="3200" dirty="0" smtClean="0"/>
            </a:br>
            <a:r>
              <a:rPr lang="en-US" altLang="en-US" sz="2800" dirty="0" smtClean="0"/>
              <a:t>Save</a:t>
            </a:r>
          </a:p>
        </p:txBody>
      </p:sp>
      <p:sp>
        <p:nvSpPr>
          <p:cNvPr id="26628" name="Content Placeholder 2"/>
          <p:cNvSpPr>
            <a:spLocks/>
          </p:cNvSpPr>
          <p:nvPr/>
        </p:nvSpPr>
        <p:spPr bwMode="auto">
          <a:xfrm>
            <a:off x="412750" y="1733550"/>
            <a:ext cx="8380521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2400"/>
              </a:spcAft>
            </a:pPr>
            <a:r>
              <a:rPr lang="en-US" altLang="en-US" sz="2400" dirty="0" smtClean="0"/>
              <a:t>2017-2018 Future Deficit Reserve </a:t>
            </a:r>
          </a:p>
          <a:p>
            <a:pPr>
              <a:spcBef>
                <a:spcPct val="0"/>
              </a:spcBef>
              <a:spcAft>
                <a:spcPts val="2400"/>
              </a:spcAft>
            </a:pPr>
            <a:r>
              <a:rPr lang="en-US" altLang="en-US" sz="2400" dirty="0" smtClean="0"/>
              <a:t>Budget Stabilization Reserve</a:t>
            </a:r>
            <a:endParaRPr lang="en-US" altLang="en-US" sz="2200" dirty="0" smtClean="0"/>
          </a:p>
          <a:p>
            <a:pPr>
              <a:spcBef>
                <a:spcPct val="0"/>
              </a:spcBef>
              <a:spcAft>
                <a:spcPts val="2400"/>
              </a:spcAft>
            </a:pPr>
            <a:r>
              <a:rPr lang="en-US" altLang="en-US" sz="2400" dirty="0" smtClean="0"/>
              <a:t>Contingency Reserve</a:t>
            </a:r>
            <a:endParaRPr lang="en-US" altLang="en-US" sz="2200" dirty="0" smtClean="0"/>
          </a:p>
          <a:p>
            <a:pPr>
              <a:spcBef>
                <a:spcPct val="0"/>
              </a:spcBef>
              <a:spcAft>
                <a:spcPts val="2400"/>
              </a:spcAft>
            </a:pPr>
            <a:r>
              <a:rPr lang="en-US" altLang="en-US" sz="2400" dirty="0" smtClean="0"/>
              <a:t>Securing Future Savings in Pension and Retiree Healthcare </a:t>
            </a:r>
            <a:r>
              <a:rPr lang="en-US" altLang="en-US" sz="2200" dirty="0" smtClean="0"/>
              <a:t>(polling costs)</a:t>
            </a:r>
            <a:endParaRPr lang="en-US" altLang="en-US" sz="2200" dirty="0"/>
          </a:p>
          <a:p>
            <a:pPr>
              <a:spcBef>
                <a:spcPct val="0"/>
              </a:spcBef>
              <a:spcAft>
                <a:spcPct val="40000"/>
              </a:spcAft>
            </a:pPr>
            <a:endParaRPr lang="en-US" altLang="en-US" sz="2000" dirty="0"/>
          </a:p>
          <a:p>
            <a:pPr>
              <a:spcBef>
                <a:spcPct val="0"/>
              </a:spcBef>
              <a:spcAft>
                <a:spcPct val="40000"/>
              </a:spcAft>
            </a:pPr>
            <a:endParaRPr lang="en-US" altLang="en-US" sz="2000" dirty="0"/>
          </a:p>
          <a:p>
            <a:pPr>
              <a:spcBef>
                <a:spcPct val="0"/>
              </a:spcBef>
              <a:spcAft>
                <a:spcPct val="40000"/>
              </a:spcAft>
            </a:pPr>
            <a:endParaRPr lang="en-US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3"/>
          <p:cNvSpPr txBox="1">
            <a:spLocks noGrp="1"/>
          </p:cNvSpPr>
          <p:nvPr/>
        </p:nvSpPr>
        <p:spPr bwMode="auto">
          <a:xfrm>
            <a:off x="247650" y="63817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SzPct val="110000"/>
              <a:buFontTx/>
              <a:buNone/>
            </a:pPr>
            <a:r>
              <a:rPr lang="en-US" altLang="en-US" sz="1400" dirty="0">
                <a:solidFill>
                  <a:schemeClr val="bg1"/>
                </a:solidFill>
              </a:rPr>
              <a:t>Slide </a:t>
            </a:r>
            <a:fld id="{C0956AA4-E185-4E63-9E5A-CFABCF90C034}" type="slidenum">
              <a:rPr lang="en-US" altLang="en-US" sz="1400">
                <a:solidFill>
                  <a:schemeClr val="bg1"/>
                </a:solidFill>
              </a:rPr>
              <a:pPr>
                <a:buSzPct val="110000"/>
                <a:buFontTx/>
                <a:buNone/>
              </a:pPr>
              <a:t>12</a:t>
            </a:fld>
            <a:endParaRPr lang="en-US" altLang="en-US" sz="1400" dirty="0">
              <a:solidFill>
                <a:schemeClr val="bg1"/>
              </a:solidFill>
            </a:endParaRP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00050" y="114300"/>
            <a:ext cx="8743950" cy="1066800"/>
          </a:xfrm>
          <a:noFill/>
        </p:spPr>
        <p:txBody>
          <a:bodyPr/>
          <a:lstStyle/>
          <a:p>
            <a:r>
              <a:rPr lang="en-US" altLang="en-US" sz="3200" dirty="0" smtClean="0"/>
              <a:t>Recommended Budget Actions </a:t>
            </a:r>
            <a:br>
              <a:rPr lang="en-US" altLang="en-US" sz="3200" dirty="0" smtClean="0"/>
            </a:br>
            <a:r>
              <a:rPr lang="en-US" altLang="en-US" sz="2800" dirty="0" smtClean="0"/>
              <a:t>Invest and Innovate: Safety</a:t>
            </a:r>
          </a:p>
        </p:txBody>
      </p:sp>
      <p:sp>
        <p:nvSpPr>
          <p:cNvPr id="28676" name="Content Placeholder 2"/>
          <p:cNvSpPr>
            <a:spLocks/>
          </p:cNvSpPr>
          <p:nvPr/>
        </p:nvSpPr>
        <p:spPr bwMode="auto">
          <a:xfrm>
            <a:off x="24416" y="833146"/>
            <a:ext cx="8896350" cy="5342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endParaRPr lang="en-US" altLang="en-US" sz="1800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1800" dirty="0" smtClean="0"/>
              <a:t>Police Overtime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1800" dirty="0" smtClean="0"/>
              <a:t>Downtown Police Foot Patrol Program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1800" dirty="0" smtClean="0"/>
              <a:t>Police Recruitment Services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1800" dirty="0" smtClean="0"/>
              <a:t>Police Body Worn Camera Program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1800" dirty="0" smtClean="0"/>
              <a:t>Police Department AIR2 Helicopter Engine Replacement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1800" dirty="0" smtClean="0"/>
              <a:t>Medical </a:t>
            </a:r>
            <a:r>
              <a:rPr lang="en-US" altLang="en-US" sz="1800" dirty="0"/>
              <a:t>Marijuana Control Division Staffing and CEQA </a:t>
            </a:r>
            <a:r>
              <a:rPr lang="en-US" altLang="en-US" sz="1800" dirty="0" smtClean="0"/>
              <a:t>Review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1800" dirty="0" smtClean="0"/>
              <a:t>Police Department Bureau of Technical Services Civilian Leadership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1800" dirty="0" smtClean="0"/>
              <a:t>Police Business Permit and Licensing System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1800" dirty="0" smtClean="0"/>
              <a:t>Police Intelligence Technology Enhancements 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1800" dirty="0" smtClean="0"/>
              <a:t>Gang Investigations Technology Enhancements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1800" dirty="0"/>
              <a:t>Anti-Human Trafficking Program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endParaRPr lang="en-US" altLang="en-US" sz="1800" dirty="0" smtClean="0"/>
          </a:p>
          <a:p>
            <a:pPr>
              <a:spcBef>
                <a:spcPct val="0"/>
              </a:spcBef>
              <a:spcAft>
                <a:spcPts val="1200"/>
              </a:spcAft>
            </a:pPr>
            <a:endParaRPr lang="en-US" altLang="en-US" sz="1500" dirty="0"/>
          </a:p>
          <a:p>
            <a:pPr>
              <a:spcBef>
                <a:spcPct val="0"/>
              </a:spcBef>
              <a:spcAft>
                <a:spcPct val="40000"/>
              </a:spcAft>
            </a:pPr>
            <a:endParaRPr lang="en-US" altLang="en-US" sz="2000" dirty="0"/>
          </a:p>
        </p:txBody>
      </p:sp>
      <p:pic>
        <p:nvPicPr>
          <p:cNvPr id="5" name="Picture 4" descr="20090514_09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290" y="1181100"/>
            <a:ext cx="2843409" cy="16623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3"/>
          <p:cNvSpPr txBox="1">
            <a:spLocks noGrp="1"/>
          </p:cNvSpPr>
          <p:nvPr/>
        </p:nvSpPr>
        <p:spPr bwMode="auto">
          <a:xfrm>
            <a:off x="247650" y="63817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SzPct val="110000"/>
              <a:buFontTx/>
              <a:buNone/>
            </a:pPr>
            <a:r>
              <a:rPr lang="en-US" altLang="en-US" sz="1400" dirty="0">
                <a:solidFill>
                  <a:schemeClr val="bg1"/>
                </a:solidFill>
              </a:rPr>
              <a:t>Slide </a:t>
            </a:r>
            <a:fld id="{2D840498-F5BA-42BD-BA03-C2271732CCF2}" type="slidenum">
              <a:rPr lang="en-US" altLang="en-US" sz="1400">
                <a:solidFill>
                  <a:schemeClr val="bg1"/>
                </a:solidFill>
              </a:rPr>
              <a:pPr>
                <a:buSzPct val="110000"/>
                <a:buFontTx/>
                <a:buNone/>
              </a:pPr>
              <a:t>13</a:t>
            </a:fld>
            <a:endParaRPr lang="en-US" altLang="en-US" sz="1400" dirty="0">
              <a:solidFill>
                <a:schemeClr val="bg1"/>
              </a:solidFill>
            </a:endParaRPr>
          </a:p>
        </p:txBody>
      </p:sp>
      <p:sp>
        <p:nvSpPr>
          <p:cNvPr id="30723" name="Content Placeholder 2"/>
          <p:cNvSpPr>
            <a:spLocks/>
          </p:cNvSpPr>
          <p:nvPr/>
        </p:nvSpPr>
        <p:spPr bwMode="auto">
          <a:xfrm>
            <a:off x="247650" y="1312333"/>
            <a:ext cx="8507703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</a:pPr>
            <a:r>
              <a:rPr lang="en-US" altLang="en-US" sz="1800" dirty="0" smtClean="0"/>
              <a:t>Crime Prevention Meeting Space</a:t>
            </a:r>
          </a:p>
          <a:p>
            <a:pPr>
              <a:spcBef>
                <a:spcPct val="0"/>
              </a:spcBef>
              <a:spcAft>
                <a:spcPct val="40000"/>
              </a:spcAft>
            </a:pPr>
            <a:r>
              <a:rPr lang="en-US" altLang="en-US" sz="1800" dirty="0" smtClean="0"/>
              <a:t>Domestic Violence Prevention Program</a:t>
            </a:r>
          </a:p>
          <a:p>
            <a:pPr>
              <a:spcBef>
                <a:spcPct val="0"/>
              </a:spcBef>
              <a:spcAft>
                <a:spcPct val="40000"/>
              </a:spcAft>
            </a:pPr>
            <a:r>
              <a:rPr lang="en-US" altLang="en-US" sz="1800" dirty="0" smtClean="0"/>
              <a:t>Silicon Valley Regional Communications System Reserve</a:t>
            </a:r>
          </a:p>
          <a:p>
            <a:pPr>
              <a:spcBef>
                <a:spcPct val="0"/>
              </a:spcBef>
              <a:spcAft>
                <a:spcPct val="40000"/>
              </a:spcAft>
            </a:pPr>
            <a:r>
              <a:rPr lang="en-US" altLang="en-US" sz="1800" dirty="0" smtClean="0"/>
              <a:t>Police Department Staffing/Operations Reserve</a:t>
            </a:r>
          </a:p>
          <a:p>
            <a:pPr>
              <a:spcBef>
                <a:spcPct val="0"/>
              </a:spcBef>
              <a:spcAft>
                <a:spcPct val="40000"/>
              </a:spcAft>
            </a:pPr>
            <a:r>
              <a:rPr lang="en-US" altLang="en-US" sz="1800" dirty="0" smtClean="0"/>
              <a:t>Master Address Database</a:t>
            </a:r>
          </a:p>
          <a:p>
            <a:pPr>
              <a:spcBef>
                <a:spcPct val="0"/>
              </a:spcBef>
              <a:spcAft>
                <a:spcPct val="40000"/>
              </a:spcAft>
            </a:pPr>
            <a:r>
              <a:rPr lang="en-US" altLang="en-US" sz="1800" dirty="0" smtClean="0"/>
              <a:t>San José Works</a:t>
            </a:r>
          </a:p>
          <a:p>
            <a:pPr>
              <a:spcBef>
                <a:spcPct val="0"/>
              </a:spcBef>
              <a:spcAft>
                <a:spcPct val="40000"/>
              </a:spcAft>
            </a:pPr>
            <a:r>
              <a:rPr lang="en-US" altLang="en-US" sz="1800" dirty="0" smtClean="0"/>
              <a:t>Using Technology to Improve Emergency Response</a:t>
            </a:r>
          </a:p>
          <a:p>
            <a:pPr>
              <a:spcBef>
                <a:spcPct val="0"/>
              </a:spcBef>
              <a:spcAft>
                <a:spcPct val="40000"/>
              </a:spcAft>
            </a:pPr>
            <a:r>
              <a:rPr lang="en-US" altLang="en-US" sz="1800" dirty="0" smtClean="0"/>
              <a:t>Fire Administrative Staffing Realignment</a:t>
            </a:r>
          </a:p>
          <a:p>
            <a:pPr>
              <a:spcBef>
                <a:spcPct val="0"/>
              </a:spcBef>
              <a:spcAft>
                <a:spcPct val="40000"/>
              </a:spcAft>
            </a:pPr>
            <a:r>
              <a:rPr lang="en-US" altLang="en-US" sz="1800" dirty="0" smtClean="0"/>
              <a:t>Office of Emergency Services</a:t>
            </a:r>
          </a:p>
          <a:p>
            <a:pPr>
              <a:spcBef>
                <a:spcPct val="0"/>
              </a:spcBef>
              <a:spcAft>
                <a:spcPct val="40000"/>
              </a:spcAft>
            </a:pPr>
            <a:r>
              <a:rPr lang="en-US" altLang="en-US" sz="1800" dirty="0" smtClean="0"/>
              <a:t>Fire Engine 30 and 34/Squad Car Realignment</a:t>
            </a:r>
          </a:p>
          <a:p>
            <a:pPr>
              <a:spcBef>
                <a:spcPct val="0"/>
              </a:spcBef>
              <a:spcAft>
                <a:spcPct val="40000"/>
              </a:spcAft>
            </a:pPr>
            <a:r>
              <a:rPr lang="en-US" altLang="en-US" sz="1800" dirty="0" smtClean="0"/>
              <a:t>Fire Department Strategic Diversity Recruitment</a:t>
            </a:r>
          </a:p>
          <a:p>
            <a:pPr>
              <a:spcBef>
                <a:spcPct val="0"/>
              </a:spcBef>
              <a:spcAft>
                <a:spcPct val="40000"/>
              </a:spcAft>
            </a:pPr>
            <a:r>
              <a:rPr lang="en-US" altLang="en-US" sz="1800" dirty="0" smtClean="0"/>
              <a:t>Fireworks</a:t>
            </a:r>
          </a:p>
          <a:p>
            <a:pPr>
              <a:spcBef>
                <a:spcPct val="0"/>
              </a:spcBef>
              <a:spcAft>
                <a:spcPct val="40000"/>
              </a:spcAft>
            </a:pPr>
            <a:endParaRPr lang="en-US" altLang="en-US" sz="1800" dirty="0"/>
          </a:p>
          <a:p>
            <a:pPr>
              <a:spcBef>
                <a:spcPct val="0"/>
              </a:spcBef>
              <a:spcAft>
                <a:spcPct val="40000"/>
              </a:spcAft>
            </a:pPr>
            <a:endParaRPr lang="en-US" altLang="en-US" sz="2000" dirty="0"/>
          </a:p>
        </p:txBody>
      </p:sp>
      <p:sp>
        <p:nvSpPr>
          <p:cNvPr id="30724" name="Rectangle 2"/>
          <p:cNvSpPr>
            <a:spLocks noChangeArrowheads="1"/>
          </p:cNvSpPr>
          <p:nvPr/>
        </p:nvSpPr>
        <p:spPr bwMode="auto">
          <a:xfrm>
            <a:off x="400050" y="114300"/>
            <a:ext cx="87439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102A72"/>
                </a:solidFill>
              </a:rPr>
              <a:t>Recommended Budget Actions </a:t>
            </a:r>
            <a:br>
              <a:rPr lang="en-US" altLang="en-US" b="1" dirty="0">
                <a:solidFill>
                  <a:srgbClr val="102A72"/>
                </a:solidFill>
              </a:rPr>
            </a:br>
            <a:r>
              <a:rPr lang="en-US" altLang="en-US" sz="2800" b="1" dirty="0" smtClean="0">
                <a:solidFill>
                  <a:srgbClr val="102A72"/>
                </a:solidFill>
              </a:rPr>
              <a:t>Invest and Innovate: Safety </a:t>
            </a:r>
            <a:r>
              <a:rPr lang="en-US" altLang="en-US" sz="2600" b="1" dirty="0" smtClean="0">
                <a:solidFill>
                  <a:srgbClr val="102A72"/>
                </a:solidFill>
              </a:rPr>
              <a:t>(Cont’d.)</a:t>
            </a:r>
            <a:endParaRPr lang="en-US" altLang="en-US" sz="2800" b="1" dirty="0" smtClean="0">
              <a:solidFill>
                <a:srgbClr val="102A72"/>
              </a:solidFill>
            </a:endParaRPr>
          </a:p>
        </p:txBody>
      </p:sp>
      <p:pic>
        <p:nvPicPr>
          <p:cNvPr id="5" name="Picture 4" descr="T1A crew with new Tiller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66" y="3443843"/>
            <a:ext cx="2949772" cy="24098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3"/>
          <p:cNvSpPr txBox="1">
            <a:spLocks noGrp="1"/>
          </p:cNvSpPr>
          <p:nvPr/>
        </p:nvSpPr>
        <p:spPr bwMode="auto">
          <a:xfrm>
            <a:off x="247650" y="63817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SzPct val="110000"/>
              <a:buFontTx/>
              <a:buNone/>
            </a:pPr>
            <a:r>
              <a:rPr lang="en-US" altLang="en-US" sz="1400" dirty="0">
                <a:solidFill>
                  <a:schemeClr val="bg1"/>
                </a:solidFill>
              </a:rPr>
              <a:t>Slide </a:t>
            </a:r>
            <a:fld id="{5D1DA0EB-8B0A-48C5-8700-34ECA33B64A6}" type="slidenum">
              <a:rPr lang="en-US" altLang="en-US" sz="1400">
                <a:solidFill>
                  <a:schemeClr val="bg1"/>
                </a:solidFill>
              </a:rPr>
              <a:pPr>
                <a:buSzPct val="110000"/>
                <a:buFontTx/>
                <a:buNone/>
              </a:pPr>
              <a:t>14</a:t>
            </a:fld>
            <a:endParaRPr lang="en-US" altLang="en-US" sz="1400" dirty="0">
              <a:solidFill>
                <a:schemeClr val="bg1"/>
              </a:solidFill>
            </a:endParaRPr>
          </a:p>
        </p:txBody>
      </p:sp>
      <p:sp>
        <p:nvSpPr>
          <p:cNvPr id="32771" name="Content Placeholder 2"/>
          <p:cNvSpPr>
            <a:spLocks/>
          </p:cNvSpPr>
          <p:nvPr/>
        </p:nvSpPr>
        <p:spPr bwMode="auto">
          <a:xfrm>
            <a:off x="247650" y="928800"/>
            <a:ext cx="8647113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</a:pPr>
            <a:endParaRPr lang="en-US" altLang="en-US" sz="2200" dirty="0"/>
          </a:p>
          <a:p>
            <a:pPr>
              <a:spcBef>
                <a:spcPct val="0"/>
              </a:spcBef>
              <a:spcAft>
                <a:spcPct val="40000"/>
              </a:spcAft>
            </a:pPr>
            <a:r>
              <a:rPr lang="en-US" altLang="en-US" sz="2200" dirty="0" smtClean="0"/>
              <a:t>Opportunity Court</a:t>
            </a:r>
          </a:p>
          <a:p>
            <a:pPr>
              <a:spcBef>
                <a:spcPct val="0"/>
              </a:spcBef>
              <a:spcAft>
                <a:spcPct val="40000"/>
              </a:spcAft>
            </a:pPr>
            <a:r>
              <a:rPr lang="en-US" altLang="en-US" sz="2200" dirty="0" smtClean="0"/>
              <a:t>Affordable Impact Fees</a:t>
            </a:r>
          </a:p>
          <a:p>
            <a:pPr>
              <a:spcBef>
                <a:spcPct val="0"/>
              </a:spcBef>
              <a:spcAft>
                <a:spcPct val="40000"/>
              </a:spcAft>
            </a:pPr>
            <a:r>
              <a:rPr lang="en-US" altLang="en-US" sz="2200" dirty="0" smtClean="0"/>
              <a:t>Business Improvement District Creation</a:t>
            </a:r>
          </a:p>
          <a:p>
            <a:pPr>
              <a:spcBef>
                <a:spcPct val="0"/>
              </a:spcBef>
              <a:spcAft>
                <a:spcPct val="40000"/>
              </a:spcAft>
            </a:pPr>
            <a:r>
              <a:rPr lang="en-US" altLang="en-US" sz="2200" dirty="0" smtClean="0"/>
              <a:t>Manufacturing Jobs Initiative</a:t>
            </a:r>
          </a:p>
          <a:p>
            <a:pPr>
              <a:spcBef>
                <a:spcPct val="0"/>
              </a:spcBef>
              <a:spcAft>
                <a:spcPct val="40000"/>
              </a:spcAft>
            </a:pPr>
            <a:r>
              <a:rPr lang="en-US" altLang="en-US" sz="2200" dirty="0" smtClean="0"/>
              <a:t>Airport Attraction Program</a:t>
            </a:r>
          </a:p>
          <a:p>
            <a:pPr>
              <a:spcBef>
                <a:spcPct val="0"/>
              </a:spcBef>
              <a:spcAft>
                <a:spcPct val="40000"/>
              </a:spcAft>
            </a:pPr>
            <a:r>
              <a:rPr lang="en-US" altLang="en-US" sz="2200" dirty="0" smtClean="0"/>
              <a:t>San José Sports Authority</a:t>
            </a:r>
          </a:p>
          <a:p>
            <a:pPr>
              <a:spcBef>
                <a:spcPct val="0"/>
              </a:spcBef>
              <a:spcAft>
                <a:spcPct val="40000"/>
              </a:spcAft>
            </a:pPr>
            <a:r>
              <a:rPr lang="en-US" altLang="en-US" sz="2200" dirty="0" smtClean="0"/>
              <a:t>Diridon Station Area Planning</a:t>
            </a:r>
          </a:p>
          <a:p>
            <a:pPr marL="0" indent="0">
              <a:spcBef>
                <a:spcPct val="0"/>
              </a:spcBef>
              <a:spcAft>
                <a:spcPct val="40000"/>
              </a:spcAft>
              <a:buNone/>
            </a:pPr>
            <a:endParaRPr lang="en-US" altLang="en-US" sz="2000" dirty="0"/>
          </a:p>
        </p:txBody>
      </p:sp>
      <p:sp>
        <p:nvSpPr>
          <p:cNvPr id="32772" name="Rectangle 2"/>
          <p:cNvSpPr>
            <a:spLocks noChangeArrowheads="1"/>
          </p:cNvSpPr>
          <p:nvPr/>
        </p:nvSpPr>
        <p:spPr bwMode="auto">
          <a:xfrm>
            <a:off x="400050" y="196850"/>
            <a:ext cx="87439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102A72"/>
                </a:solidFill>
              </a:rPr>
              <a:t>Recommended Budget Actions </a:t>
            </a:r>
            <a:br>
              <a:rPr lang="en-US" altLang="en-US" b="1" dirty="0">
                <a:solidFill>
                  <a:srgbClr val="102A72"/>
                </a:solidFill>
              </a:rPr>
            </a:br>
            <a:r>
              <a:rPr lang="en-US" altLang="en-US" sz="2800" b="1" dirty="0" smtClean="0">
                <a:solidFill>
                  <a:srgbClr val="102A72"/>
                </a:solidFill>
              </a:rPr>
              <a:t>Invest and Innovate: Economic Opportunity</a:t>
            </a:r>
          </a:p>
        </p:txBody>
      </p:sp>
      <p:pic>
        <p:nvPicPr>
          <p:cNvPr id="5" name="Picture 4" descr="Terminal B pic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665" y="1567252"/>
            <a:ext cx="2862098" cy="23278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Slide </a:t>
            </a:r>
            <a:fld id="{5FA5BF60-B7C9-4524-A72C-20F1860C0651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00050" y="196850"/>
            <a:ext cx="87439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102A72"/>
                </a:solidFill>
              </a:rPr>
              <a:t>Recommended Budget Actions </a:t>
            </a:r>
            <a:br>
              <a:rPr lang="en-US" altLang="en-US" b="1" dirty="0">
                <a:solidFill>
                  <a:srgbClr val="102A72"/>
                </a:solidFill>
              </a:rPr>
            </a:br>
            <a:r>
              <a:rPr lang="en-US" altLang="en-US" sz="2800" b="1" dirty="0" smtClean="0">
                <a:solidFill>
                  <a:srgbClr val="102A72"/>
                </a:solidFill>
              </a:rPr>
              <a:t>Invest and Innovate: Economic Opportunity </a:t>
            </a:r>
            <a:r>
              <a:rPr lang="en-US" altLang="en-US" sz="2600" b="1" dirty="0" smtClean="0">
                <a:solidFill>
                  <a:srgbClr val="102A72"/>
                </a:solidFill>
              </a:rPr>
              <a:t>(Cont’d.)</a:t>
            </a:r>
          </a:p>
        </p:txBody>
      </p:sp>
      <p:sp>
        <p:nvSpPr>
          <p:cNvPr id="7" name="Content Placeholder 2"/>
          <p:cNvSpPr>
            <a:spLocks/>
          </p:cNvSpPr>
          <p:nvPr/>
        </p:nvSpPr>
        <p:spPr bwMode="auto">
          <a:xfrm>
            <a:off x="247650" y="1263650"/>
            <a:ext cx="8647113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</a:pPr>
            <a:endParaRPr lang="en-US" altLang="en-US" sz="2200" dirty="0"/>
          </a:p>
          <a:p>
            <a:pPr>
              <a:spcBef>
                <a:spcPct val="0"/>
              </a:spcBef>
              <a:spcAft>
                <a:spcPct val="40000"/>
              </a:spcAft>
            </a:pPr>
            <a:r>
              <a:rPr lang="en-US" altLang="en-US" sz="2200" dirty="0" smtClean="0"/>
              <a:t>Economic Strategy Activation </a:t>
            </a:r>
          </a:p>
          <a:p>
            <a:pPr>
              <a:spcBef>
                <a:spcPct val="0"/>
              </a:spcBef>
              <a:spcAft>
                <a:spcPct val="40000"/>
              </a:spcAft>
            </a:pPr>
            <a:r>
              <a:rPr lang="en-US" altLang="en-US" sz="2200" dirty="0" smtClean="0"/>
              <a:t>Economic Development Pre-Development Activities</a:t>
            </a:r>
          </a:p>
          <a:p>
            <a:pPr>
              <a:spcBef>
                <a:spcPct val="0"/>
              </a:spcBef>
              <a:spcAft>
                <a:spcPct val="40000"/>
              </a:spcAft>
            </a:pPr>
            <a:r>
              <a:rPr lang="en-US" altLang="en-US" sz="2200" dirty="0" smtClean="0"/>
              <a:t>Policy and Ordinance Assistance</a:t>
            </a:r>
          </a:p>
          <a:p>
            <a:pPr>
              <a:spcBef>
                <a:spcPct val="0"/>
              </a:spcBef>
              <a:spcAft>
                <a:spcPct val="40000"/>
              </a:spcAft>
            </a:pPr>
            <a:r>
              <a:rPr lang="en-US" altLang="en-US" sz="2200" dirty="0" smtClean="0"/>
              <a:t>Development Fee Programs:</a:t>
            </a:r>
          </a:p>
          <a:p>
            <a:pPr lvl="1">
              <a:spcBef>
                <a:spcPct val="0"/>
              </a:spcBef>
              <a:spcAft>
                <a:spcPct val="40000"/>
              </a:spcAft>
            </a:pPr>
            <a:r>
              <a:rPr lang="en-US" altLang="en-US" sz="1800" dirty="0" smtClean="0"/>
              <a:t>Building Development Fee Program</a:t>
            </a:r>
          </a:p>
          <a:p>
            <a:pPr lvl="1">
              <a:spcBef>
                <a:spcPct val="0"/>
              </a:spcBef>
              <a:spcAft>
                <a:spcPct val="40000"/>
              </a:spcAft>
            </a:pPr>
            <a:r>
              <a:rPr lang="en-US" altLang="en-US" sz="1800" dirty="0" smtClean="0"/>
              <a:t>Planning Development Fee Program</a:t>
            </a:r>
          </a:p>
          <a:p>
            <a:pPr lvl="1">
              <a:spcBef>
                <a:spcPct val="0"/>
              </a:spcBef>
              <a:spcAft>
                <a:spcPct val="40000"/>
              </a:spcAft>
            </a:pPr>
            <a:r>
              <a:rPr lang="en-US" altLang="en-US" sz="1800" dirty="0" smtClean="0"/>
              <a:t>Public Works Development Fee Program</a:t>
            </a:r>
          </a:p>
          <a:p>
            <a:pPr lvl="1">
              <a:spcBef>
                <a:spcPct val="0"/>
              </a:spcBef>
              <a:spcAft>
                <a:spcPct val="40000"/>
              </a:spcAft>
            </a:pPr>
            <a:r>
              <a:rPr lang="en-US" altLang="en-US" sz="1800" dirty="0" smtClean="0"/>
              <a:t>Fire Development Fee Program</a:t>
            </a:r>
          </a:p>
          <a:p>
            <a:pPr marL="457200" lvl="1" indent="0">
              <a:spcBef>
                <a:spcPct val="0"/>
              </a:spcBef>
              <a:spcAft>
                <a:spcPct val="40000"/>
              </a:spcAft>
              <a:buNone/>
            </a:pPr>
            <a:endParaRPr lang="en-US" altLang="en-US" sz="1800" dirty="0" smtClean="0"/>
          </a:p>
          <a:p>
            <a:pPr marL="0" indent="0">
              <a:spcBef>
                <a:spcPct val="0"/>
              </a:spcBef>
              <a:spcAft>
                <a:spcPct val="40000"/>
              </a:spcAft>
              <a:buNone/>
            </a:pPr>
            <a:endParaRPr lang="en-US" altLang="en-US" sz="2000" dirty="0"/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164"/>
          <a:stretch>
            <a:fillRect/>
          </a:stretch>
        </p:blipFill>
        <p:spPr bwMode="auto">
          <a:xfrm>
            <a:off x="5655528" y="3009398"/>
            <a:ext cx="2959083" cy="24770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55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3"/>
          <p:cNvSpPr txBox="1">
            <a:spLocks noGrp="1"/>
          </p:cNvSpPr>
          <p:nvPr/>
        </p:nvSpPr>
        <p:spPr bwMode="auto">
          <a:xfrm>
            <a:off x="247650" y="63817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SzPct val="110000"/>
              <a:buFontTx/>
              <a:buNone/>
            </a:pPr>
            <a:r>
              <a:rPr lang="en-US" altLang="en-US" sz="1400" dirty="0">
                <a:solidFill>
                  <a:schemeClr val="bg1"/>
                </a:solidFill>
              </a:rPr>
              <a:t>Slide </a:t>
            </a:r>
            <a:fld id="{703F37CF-D462-4672-874E-A9E6AAA69358}" type="slidenum">
              <a:rPr lang="en-US" altLang="en-US" sz="1400">
                <a:solidFill>
                  <a:schemeClr val="bg1"/>
                </a:solidFill>
              </a:rPr>
              <a:pPr>
                <a:buSzPct val="110000"/>
                <a:buFontTx/>
                <a:buNone/>
              </a:pPr>
              <a:t>16</a:t>
            </a:fld>
            <a:endParaRPr lang="en-US" altLang="en-US" sz="1400" dirty="0">
              <a:solidFill>
                <a:schemeClr val="bg1"/>
              </a:solidFill>
            </a:endParaRPr>
          </a:p>
        </p:txBody>
      </p:sp>
      <p:sp>
        <p:nvSpPr>
          <p:cNvPr id="34819" name="Content Placeholder 2"/>
          <p:cNvSpPr>
            <a:spLocks/>
          </p:cNvSpPr>
          <p:nvPr/>
        </p:nvSpPr>
        <p:spPr bwMode="auto">
          <a:xfrm>
            <a:off x="449263" y="1400175"/>
            <a:ext cx="8050793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US" altLang="en-US" sz="2200" dirty="0" smtClean="0"/>
              <a:t>Children’s Health Fluoridation</a:t>
            </a:r>
            <a:endParaRPr lang="en-US" altLang="en-US" sz="2200" dirty="0"/>
          </a:p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US" altLang="en-US" sz="2200" dirty="0" smtClean="0"/>
              <a:t>Community Choice Aggregation Study</a:t>
            </a:r>
            <a:endParaRPr lang="en-US" altLang="en-US" sz="2200" dirty="0"/>
          </a:p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US" altLang="en-US" sz="2200" dirty="0" smtClean="0"/>
              <a:t>Family College Success Center</a:t>
            </a:r>
          </a:p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US" altLang="en-US" sz="2200" dirty="0" smtClean="0"/>
              <a:t>Single Family Dwelling Waste Materials Processing     (Phase III) </a:t>
            </a:r>
          </a:p>
          <a:p>
            <a:pPr marL="0" indent="0">
              <a:spcBef>
                <a:spcPct val="0"/>
              </a:spcBef>
              <a:spcAft>
                <a:spcPts val="1800"/>
              </a:spcAft>
              <a:buNone/>
            </a:pPr>
            <a:endParaRPr lang="en-US" altLang="en-US" sz="2000" dirty="0"/>
          </a:p>
        </p:txBody>
      </p:sp>
      <p:sp>
        <p:nvSpPr>
          <p:cNvPr id="34820" name="Rectangle 2"/>
          <p:cNvSpPr>
            <a:spLocks noChangeArrowheads="1"/>
          </p:cNvSpPr>
          <p:nvPr/>
        </p:nvSpPr>
        <p:spPr bwMode="auto">
          <a:xfrm>
            <a:off x="400050" y="0"/>
            <a:ext cx="87439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102A72"/>
                </a:solidFill>
              </a:rPr>
              <a:t>Recommended Budget Actions </a:t>
            </a:r>
            <a:br>
              <a:rPr lang="en-US" altLang="en-US" b="1" dirty="0">
                <a:solidFill>
                  <a:srgbClr val="102A72"/>
                </a:solidFill>
              </a:rPr>
            </a:br>
            <a:r>
              <a:rPr lang="en-US" altLang="en-US" sz="3000" b="1" dirty="0" smtClean="0">
                <a:solidFill>
                  <a:srgbClr val="102A72"/>
                </a:solidFill>
              </a:rPr>
              <a:t>Invest and Innovate: Our Future</a:t>
            </a:r>
            <a:endParaRPr lang="en-US" altLang="en-US" sz="3000" b="1" dirty="0">
              <a:solidFill>
                <a:srgbClr val="102A72"/>
              </a:solidFill>
            </a:endParaRPr>
          </a:p>
        </p:txBody>
      </p:sp>
      <p:pic>
        <p:nvPicPr>
          <p:cNvPr id="17410" name="Picture 2" descr="Downtown San Jo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706" y="3724275"/>
            <a:ext cx="2800350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3"/>
          <p:cNvSpPr txBox="1">
            <a:spLocks noGrp="1"/>
          </p:cNvSpPr>
          <p:nvPr/>
        </p:nvSpPr>
        <p:spPr bwMode="auto">
          <a:xfrm>
            <a:off x="247650" y="63817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SzPct val="110000"/>
              <a:buFontTx/>
              <a:buNone/>
            </a:pPr>
            <a:r>
              <a:rPr lang="en-US" altLang="en-US" sz="1400" dirty="0">
                <a:solidFill>
                  <a:schemeClr val="bg1"/>
                </a:solidFill>
              </a:rPr>
              <a:t>Slide </a:t>
            </a:r>
            <a:fld id="{E591AFFD-0AA3-43D9-B596-6B092086294D}" type="slidenum">
              <a:rPr lang="en-US" altLang="en-US" sz="1400">
                <a:solidFill>
                  <a:schemeClr val="bg1"/>
                </a:solidFill>
              </a:rPr>
              <a:pPr>
                <a:buSzPct val="110000"/>
                <a:buFontTx/>
                <a:buNone/>
              </a:pPr>
              <a:t>17</a:t>
            </a:fld>
            <a:endParaRPr lang="en-US" altLang="en-US" sz="1400" dirty="0">
              <a:solidFill>
                <a:schemeClr val="bg1"/>
              </a:solidFill>
            </a:endParaRPr>
          </a:p>
        </p:txBody>
      </p:sp>
      <p:sp>
        <p:nvSpPr>
          <p:cNvPr id="36867" name="Content Placeholder 2"/>
          <p:cNvSpPr>
            <a:spLocks/>
          </p:cNvSpPr>
          <p:nvPr/>
        </p:nvSpPr>
        <p:spPr bwMode="auto">
          <a:xfrm>
            <a:off x="314325" y="1457325"/>
            <a:ext cx="5776913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</a:pPr>
            <a:r>
              <a:rPr lang="en-US" altLang="en-US" sz="1800" dirty="0" smtClean="0"/>
              <a:t>Illegal Dumping Rapid Response Program</a:t>
            </a:r>
          </a:p>
          <a:p>
            <a:pPr>
              <a:spcBef>
                <a:spcPct val="0"/>
              </a:spcBef>
              <a:spcAft>
                <a:spcPct val="40000"/>
              </a:spcAft>
            </a:pPr>
            <a:r>
              <a:rPr lang="en-US" altLang="en-US" sz="1800" dirty="0" smtClean="0"/>
              <a:t>Large Item Collections</a:t>
            </a:r>
          </a:p>
          <a:p>
            <a:pPr>
              <a:spcBef>
                <a:spcPct val="0"/>
              </a:spcBef>
              <a:spcAft>
                <a:spcPct val="40000"/>
              </a:spcAft>
            </a:pPr>
            <a:r>
              <a:rPr lang="en-US" altLang="en-US" sz="1800" dirty="0" smtClean="0"/>
              <a:t>Neighborhood-Led Beautification Days</a:t>
            </a:r>
          </a:p>
          <a:p>
            <a:pPr>
              <a:spcBef>
                <a:spcPct val="0"/>
              </a:spcBef>
              <a:spcAft>
                <a:spcPct val="40000"/>
              </a:spcAft>
            </a:pPr>
            <a:r>
              <a:rPr lang="en-US" altLang="en-US" sz="1800" dirty="0" smtClean="0"/>
              <a:t>Neighborhood Blight Eradication (work experience for homeless individuals)</a:t>
            </a:r>
          </a:p>
          <a:p>
            <a:pPr>
              <a:spcBef>
                <a:spcPct val="0"/>
              </a:spcBef>
              <a:spcAft>
                <a:spcPct val="40000"/>
              </a:spcAft>
            </a:pPr>
            <a:r>
              <a:rPr lang="en-US" altLang="en-US" sz="1800" dirty="0" smtClean="0"/>
              <a:t>Clean Creeks/Healthy Communities</a:t>
            </a:r>
          </a:p>
          <a:p>
            <a:pPr>
              <a:spcBef>
                <a:spcPct val="0"/>
              </a:spcBef>
              <a:spcAft>
                <a:spcPct val="40000"/>
              </a:spcAft>
            </a:pPr>
            <a:r>
              <a:rPr lang="en-US" altLang="en-US" sz="1800" dirty="0" smtClean="0"/>
              <a:t>Cultural Facilities Capital Maintenance</a:t>
            </a:r>
          </a:p>
          <a:p>
            <a:pPr>
              <a:spcBef>
                <a:spcPct val="0"/>
              </a:spcBef>
              <a:spcAft>
                <a:spcPct val="40000"/>
              </a:spcAft>
            </a:pPr>
            <a:r>
              <a:rPr lang="en-US" altLang="en-US" sz="1800" dirty="0" smtClean="0"/>
              <a:t>San José Stage Company Publically Owned Theater Site</a:t>
            </a:r>
          </a:p>
          <a:p>
            <a:pPr>
              <a:spcBef>
                <a:spcPct val="0"/>
              </a:spcBef>
              <a:spcAft>
                <a:spcPct val="40000"/>
              </a:spcAft>
            </a:pPr>
            <a:r>
              <a:rPr lang="en-US" altLang="en-US" sz="1800" dirty="0" smtClean="0"/>
              <a:t>Vietnamese-American Community Center</a:t>
            </a:r>
          </a:p>
          <a:p>
            <a:pPr>
              <a:spcBef>
                <a:spcPct val="0"/>
              </a:spcBef>
              <a:spcAft>
                <a:spcPct val="40000"/>
              </a:spcAft>
            </a:pPr>
            <a:r>
              <a:rPr lang="en-US" altLang="en-US" sz="1800" dirty="0" smtClean="0"/>
              <a:t>Placemaking: Viva CalleSJ and ¡VivaParks! </a:t>
            </a:r>
            <a:endParaRPr lang="en-US" altLang="en-US" sz="1800" dirty="0"/>
          </a:p>
          <a:p>
            <a:pPr>
              <a:spcBef>
                <a:spcPct val="0"/>
              </a:spcBef>
              <a:spcAft>
                <a:spcPct val="40000"/>
              </a:spcAft>
            </a:pPr>
            <a:r>
              <a:rPr lang="en-US" altLang="en-US" sz="1800" dirty="0" smtClean="0"/>
              <a:t>Parks Rehabilitation Strike Team</a:t>
            </a:r>
          </a:p>
          <a:p>
            <a:pPr marL="0" indent="0">
              <a:spcBef>
                <a:spcPct val="0"/>
              </a:spcBef>
              <a:spcAft>
                <a:spcPct val="40000"/>
              </a:spcAft>
              <a:buNone/>
            </a:pPr>
            <a:endParaRPr lang="en-US" altLang="en-US" sz="1800" dirty="0"/>
          </a:p>
        </p:txBody>
      </p:sp>
      <p:sp>
        <p:nvSpPr>
          <p:cNvPr id="36868" name="Rectangle 2"/>
          <p:cNvSpPr>
            <a:spLocks noChangeArrowheads="1"/>
          </p:cNvSpPr>
          <p:nvPr/>
        </p:nvSpPr>
        <p:spPr bwMode="auto">
          <a:xfrm>
            <a:off x="400050" y="114300"/>
            <a:ext cx="87439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102A72"/>
                </a:solidFill>
              </a:rPr>
              <a:t>Recommended Budget Actions </a:t>
            </a:r>
            <a:br>
              <a:rPr lang="en-US" altLang="en-US" b="1" dirty="0">
                <a:solidFill>
                  <a:srgbClr val="102A72"/>
                </a:solidFill>
              </a:rPr>
            </a:br>
            <a:r>
              <a:rPr lang="en-US" altLang="en-US" sz="2800" b="1" dirty="0" smtClean="0">
                <a:solidFill>
                  <a:srgbClr val="102A72"/>
                </a:solidFill>
              </a:rPr>
              <a:t>Invest and Innovate: Our Community</a:t>
            </a:r>
            <a:endParaRPr lang="en-US" altLang="en-US" sz="2800" b="1" dirty="0">
              <a:solidFill>
                <a:srgbClr val="102A72"/>
              </a:solidFill>
            </a:endParaRPr>
          </a:p>
        </p:txBody>
      </p:sp>
      <p:pic>
        <p:nvPicPr>
          <p:cNvPr id="3686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238" y="1670050"/>
            <a:ext cx="2771775" cy="3719513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Slide </a:t>
            </a:r>
            <a:fld id="{5FA5BF60-B7C9-4524-A72C-20F1860C0651}" type="slidenum">
              <a:rPr lang="en-US" altLang="en-US" smtClean="0"/>
              <a:pPr>
                <a:defRPr/>
              </a:pPr>
              <a:t>18</a:t>
            </a:fld>
            <a:endParaRPr lang="en-US" altLang="en-U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00050" y="114300"/>
            <a:ext cx="87439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b="1" dirty="0">
                <a:solidFill>
                  <a:srgbClr val="102A72"/>
                </a:solidFill>
              </a:rPr>
              <a:t>Recommended Budget Actions </a:t>
            </a:r>
            <a:br>
              <a:rPr lang="en-US" altLang="en-US" b="1" dirty="0">
                <a:solidFill>
                  <a:srgbClr val="102A72"/>
                </a:solidFill>
              </a:rPr>
            </a:br>
            <a:r>
              <a:rPr lang="en-US" altLang="en-US" sz="2800" b="1" dirty="0" smtClean="0">
                <a:solidFill>
                  <a:srgbClr val="102A72"/>
                </a:solidFill>
              </a:rPr>
              <a:t>Invest and Innovate: Our </a:t>
            </a:r>
            <a:r>
              <a:rPr lang="en-US" altLang="en-US" sz="2800" b="1" dirty="0">
                <a:solidFill>
                  <a:srgbClr val="102A72"/>
                </a:solidFill>
              </a:rPr>
              <a:t>Community </a:t>
            </a:r>
            <a:r>
              <a:rPr lang="en-US" altLang="en-US" sz="2600" b="1" dirty="0">
                <a:solidFill>
                  <a:srgbClr val="102A72"/>
                </a:solidFill>
              </a:rPr>
              <a:t>(Cont’d.)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800" b="1" dirty="0">
              <a:solidFill>
                <a:srgbClr val="102A7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0050" y="1455312"/>
            <a:ext cx="8331826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Aft>
                <a:spcPct val="40000"/>
              </a:spcAft>
              <a:buFont typeface="Arial" panose="020B0604020202020204" pitchFamily="34" charset="0"/>
              <a:buChar char="•"/>
            </a:pPr>
            <a:r>
              <a:rPr lang="en-US" altLang="en-US" sz="2200" dirty="0" smtClean="0"/>
              <a:t>Regional Parks – Monday Opening</a:t>
            </a:r>
          </a:p>
          <a:p>
            <a:pPr marL="171450" indent="-171450">
              <a:spcAft>
                <a:spcPct val="40000"/>
              </a:spcAft>
              <a:buFont typeface="Arial" panose="020B0604020202020204" pitchFamily="34" charset="0"/>
              <a:buChar char="•"/>
            </a:pPr>
            <a:r>
              <a:rPr lang="en-US" altLang="en-US" sz="2200" dirty="0" smtClean="0"/>
              <a:t>Family Camp Experience for Low Income Families</a:t>
            </a:r>
          </a:p>
          <a:p>
            <a:pPr marL="171450" indent="-171450">
              <a:spcAft>
                <a:spcPct val="40000"/>
              </a:spcAft>
              <a:buFont typeface="Arial" panose="020B0604020202020204" pitchFamily="34" charset="0"/>
              <a:buChar char="•"/>
            </a:pPr>
            <a:r>
              <a:rPr lang="en-US" altLang="en-US" sz="2200" dirty="0" smtClean="0"/>
              <a:t>Library Programs</a:t>
            </a:r>
          </a:p>
          <a:p>
            <a:pPr marL="171450" indent="-171450">
              <a:spcAft>
                <a:spcPct val="40000"/>
              </a:spcAft>
              <a:buFont typeface="Arial" panose="020B0604020202020204" pitchFamily="34" charset="0"/>
              <a:buChar char="•"/>
            </a:pPr>
            <a:r>
              <a:rPr lang="en-US" altLang="en-US" sz="2200" dirty="0" smtClean="0"/>
              <a:t>Library Fines and Fees Decrease</a:t>
            </a:r>
          </a:p>
          <a:p>
            <a:pPr marL="171450" indent="-171450">
              <a:spcAft>
                <a:spcPct val="40000"/>
              </a:spcAft>
              <a:buFont typeface="Arial" panose="020B0604020202020204" pitchFamily="34" charset="0"/>
              <a:buChar char="•"/>
            </a:pPr>
            <a:r>
              <a:rPr lang="en-US" altLang="en-US" sz="2200" dirty="0" smtClean="0"/>
              <a:t>PRNS Fee Activity Program</a:t>
            </a:r>
          </a:p>
          <a:p>
            <a:pPr marL="171450" indent="-171450">
              <a:spcAft>
                <a:spcPct val="40000"/>
              </a:spcAft>
              <a:buFont typeface="Arial" panose="020B0604020202020204" pitchFamily="34" charset="0"/>
              <a:buChar char="•"/>
            </a:pPr>
            <a:r>
              <a:rPr lang="en-US" altLang="en-US" sz="2200" dirty="0" smtClean="0"/>
              <a:t>Gardner Community Center</a:t>
            </a:r>
          </a:p>
          <a:p>
            <a:pPr marL="171450" indent="-171450">
              <a:spcAft>
                <a:spcPct val="40000"/>
              </a:spcAft>
              <a:buFont typeface="Arial" panose="020B0604020202020204" pitchFamily="34" charset="0"/>
              <a:buChar char="•"/>
            </a:pPr>
            <a:r>
              <a:rPr lang="en-US" altLang="en-US" sz="2200" dirty="0" smtClean="0"/>
              <a:t>Animal Care and Services</a:t>
            </a:r>
          </a:p>
          <a:p>
            <a:pPr marL="171450" indent="-171450">
              <a:spcAft>
                <a:spcPct val="40000"/>
              </a:spcAft>
              <a:buFont typeface="Arial" panose="020B0604020202020204" pitchFamily="34" charset="0"/>
              <a:buChar char="•"/>
            </a:pPr>
            <a:r>
              <a:rPr lang="en-US" altLang="en-US" sz="2200" dirty="0" smtClean="0"/>
              <a:t>Downtown Parking Garage</a:t>
            </a:r>
          </a:p>
          <a:p>
            <a:pPr marL="171450" indent="-171450">
              <a:spcAft>
                <a:spcPct val="40000"/>
              </a:spcAft>
              <a:buFont typeface="Arial" panose="020B0604020202020204" pitchFamily="34" charset="0"/>
              <a:buChar char="•"/>
            </a:pPr>
            <a:r>
              <a:rPr lang="en-US" altLang="en-US" sz="2200" dirty="0" smtClean="0"/>
              <a:t>Office of Immigrant Affairs</a:t>
            </a:r>
          </a:p>
          <a:p>
            <a:pPr marL="171450" indent="-171450">
              <a:spcAft>
                <a:spcPct val="40000"/>
              </a:spcAft>
              <a:buFont typeface="Arial" panose="020B0604020202020204" pitchFamily="34" charset="0"/>
              <a:buChar char="•"/>
            </a:pPr>
            <a:r>
              <a:rPr lang="en-US" altLang="en-US" sz="2200" dirty="0" smtClean="0"/>
              <a:t>Essential Services Reserve</a:t>
            </a:r>
          </a:p>
          <a:p>
            <a:pPr marL="171450" indent="-171450">
              <a:spcAft>
                <a:spcPct val="40000"/>
              </a:spcAft>
              <a:buFont typeface="Arial" panose="020B0604020202020204" pitchFamily="34" charset="0"/>
              <a:buChar char="•"/>
            </a:pPr>
            <a:endParaRPr lang="en-US" altLang="en-US" sz="2000" dirty="0" smtClean="0"/>
          </a:p>
        </p:txBody>
      </p:sp>
      <p:pic>
        <p:nvPicPr>
          <p:cNvPr id="6" name="Picture 5" descr="library pictur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671" y="2990849"/>
            <a:ext cx="3239205" cy="27664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780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5031756"/>
              </p:ext>
            </p:extLst>
          </p:nvPr>
        </p:nvGraphicFramePr>
        <p:xfrm>
          <a:off x="406400" y="2332038"/>
          <a:ext cx="8947150" cy="3452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1" name="Worksheet" r:id="rId5" imgW="8572399" imgH="3457620" progId="Excel.Sheet.8">
                  <p:embed/>
                </p:oleObj>
              </mc:Choice>
              <mc:Fallback>
                <p:oleObj name="Worksheet" r:id="rId5" imgW="8572399" imgH="3457620" progId="Excel.Sheet.8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" y="2332038"/>
                        <a:ext cx="8947150" cy="3452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194" name="Group 2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987649832"/>
              </p:ext>
            </p:extLst>
          </p:nvPr>
        </p:nvGraphicFramePr>
        <p:xfrm>
          <a:off x="635000" y="1241425"/>
          <a:ext cx="8153400" cy="1103313"/>
        </p:xfrm>
        <a:graphic>
          <a:graphicData uri="http://schemas.openxmlformats.org/drawingml/2006/table">
            <a:tbl>
              <a:tblPr/>
              <a:tblGrid>
                <a:gridCol w="5870575"/>
                <a:gridCol w="2282825"/>
              </a:tblGrid>
              <a:tr h="36840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2016-2017 PROPOSED CITY BUDGET</a:t>
                      </a:r>
                      <a:r>
                        <a:rPr kumimoji="0" lang="en-US" altLang="en-US" sz="1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:</a:t>
                      </a:r>
                    </a:p>
                  </a:txBody>
                  <a:tcPr marL="92075" marR="92075" marT="46051" marB="4605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$2.9 billion</a:t>
                      </a:r>
                    </a:p>
                  </a:txBody>
                  <a:tcPr marL="92075" marR="92075" marT="46051" marB="4605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50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TOTAL NUMBER OF FUNDS:</a:t>
                      </a:r>
                    </a:p>
                  </a:txBody>
                  <a:tcPr marL="92075" marR="92075" marT="46051" marB="4605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111</a:t>
                      </a:r>
                    </a:p>
                  </a:txBody>
                  <a:tcPr marL="92075" marR="92075" marT="46051" marB="4605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40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TOTAL NUMBER OF POSITIONS (FTE):</a:t>
                      </a:r>
                    </a:p>
                  </a:txBody>
                  <a:tcPr marL="92075" marR="92075" marT="46051" marB="4605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6,099</a:t>
                      </a:r>
                    </a:p>
                  </a:txBody>
                  <a:tcPr marL="92075" marR="92075" marT="46051" marB="4605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154" name="Rectangle 19"/>
          <p:cNvSpPr>
            <a:spLocks noChangeArrowheads="1"/>
          </p:cNvSpPr>
          <p:nvPr/>
        </p:nvSpPr>
        <p:spPr bwMode="auto">
          <a:xfrm>
            <a:off x="685800" y="304800"/>
            <a:ext cx="822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102A72"/>
                </a:solidFill>
              </a:rPr>
              <a:t/>
            </a:r>
            <a:br>
              <a:rPr lang="en-US" altLang="en-US" sz="4000" b="1" dirty="0">
                <a:solidFill>
                  <a:srgbClr val="102A72"/>
                </a:solidFill>
              </a:rPr>
            </a:br>
            <a:r>
              <a:rPr lang="en-US" altLang="en-US" sz="3400" b="1" dirty="0">
                <a:solidFill>
                  <a:srgbClr val="102A72"/>
                </a:solidFill>
              </a:rPr>
              <a:t/>
            </a:r>
            <a:br>
              <a:rPr lang="en-US" altLang="en-US" sz="3400" b="1" dirty="0">
                <a:solidFill>
                  <a:srgbClr val="102A72"/>
                </a:solidFill>
              </a:rPr>
            </a:br>
            <a:endParaRPr lang="en-US" altLang="en-US" sz="2800" b="1" dirty="0">
              <a:solidFill>
                <a:srgbClr val="102A72"/>
              </a:solidFill>
            </a:endParaRPr>
          </a:p>
        </p:txBody>
      </p:sp>
      <p:sp>
        <p:nvSpPr>
          <p:cNvPr id="6155" name="Rectangle 20"/>
          <p:cNvSpPr>
            <a:spLocks noChangeArrowheads="1"/>
          </p:cNvSpPr>
          <p:nvPr/>
        </p:nvSpPr>
        <p:spPr bwMode="auto">
          <a:xfrm>
            <a:off x="1981200" y="6521450"/>
            <a:ext cx="4953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56" name="Text Box 21"/>
          <p:cNvSpPr txBox="1">
            <a:spLocks noChangeArrowheads="1"/>
          </p:cNvSpPr>
          <p:nvPr/>
        </p:nvSpPr>
        <p:spPr bwMode="auto">
          <a:xfrm>
            <a:off x="457200" y="357188"/>
            <a:ext cx="83978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102A72"/>
                </a:solidFill>
              </a:rPr>
              <a:t>City of San José Budget Overview</a:t>
            </a:r>
          </a:p>
        </p:txBody>
      </p:sp>
      <p:sp>
        <p:nvSpPr>
          <p:cNvPr id="6157" name="Line 23"/>
          <p:cNvSpPr>
            <a:spLocks noChangeShapeType="1"/>
          </p:cNvSpPr>
          <p:nvPr/>
        </p:nvSpPr>
        <p:spPr bwMode="auto">
          <a:xfrm>
            <a:off x="579438" y="2382838"/>
            <a:ext cx="82311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158" name="Slide Number Placeholder 3"/>
          <p:cNvSpPr txBox="1">
            <a:spLocks noGrp="1"/>
          </p:cNvSpPr>
          <p:nvPr/>
        </p:nvSpPr>
        <p:spPr bwMode="auto">
          <a:xfrm>
            <a:off x="247650" y="63817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SzPct val="110000"/>
              <a:buFontTx/>
              <a:buNone/>
            </a:pPr>
            <a:r>
              <a:rPr lang="en-US" altLang="en-US" sz="1400" dirty="0">
                <a:solidFill>
                  <a:schemeClr val="bg1"/>
                </a:solidFill>
              </a:rPr>
              <a:t>Slide </a:t>
            </a:r>
            <a:fld id="{6E0E44BD-D1EA-4ABA-A7D2-48C74CEF5B24}" type="slidenum">
              <a:rPr lang="en-US" altLang="en-US" sz="1400">
                <a:solidFill>
                  <a:schemeClr val="bg1"/>
                </a:solidFill>
              </a:rPr>
              <a:pPr>
                <a:buSzPct val="110000"/>
                <a:buFontTx/>
                <a:buNone/>
              </a:pPr>
              <a:t>1</a:t>
            </a:fld>
            <a:endParaRPr lang="en-US" altLang="en-US" sz="1400" dirty="0">
              <a:solidFill>
                <a:schemeClr val="bg1"/>
              </a:solidFill>
            </a:endParaRPr>
          </a:p>
        </p:txBody>
      </p:sp>
      <p:sp>
        <p:nvSpPr>
          <p:cNvPr id="6159" name="Rectangle 16"/>
          <p:cNvSpPr>
            <a:spLocks noChangeArrowheads="1"/>
          </p:cNvSpPr>
          <p:nvPr/>
        </p:nvSpPr>
        <p:spPr bwMode="auto">
          <a:xfrm>
            <a:off x="165100" y="5561013"/>
            <a:ext cx="87884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baseline="30000" dirty="0">
                <a:solidFill>
                  <a:schemeClr val="tx2"/>
                </a:solidFill>
              </a:rPr>
              <a:t>1</a:t>
            </a:r>
            <a:r>
              <a:rPr lang="en-US" altLang="en-US" sz="1400" b="1" dirty="0">
                <a:solidFill>
                  <a:schemeClr val="tx2"/>
                </a:solidFill>
              </a:rPr>
              <a:t> An adjustment of </a:t>
            </a:r>
            <a:r>
              <a:rPr lang="en-US" altLang="en-US" sz="1400" b="1" dirty="0" smtClean="0">
                <a:solidFill>
                  <a:schemeClr val="tx2"/>
                </a:solidFill>
              </a:rPr>
              <a:t>$611 </a:t>
            </a:r>
            <a:r>
              <a:rPr lang="en-US" altLang="en-US" sz="1400" b="1" dirty="0">
                <a:solidFill>
                  <a:schemeClr val="tx2"/>
                </a:solidFill>
              </a:rPr>
              <a:t>million is necessary to arrive at the $2.9 billion net </a:t>
            </a:r>
            <a:r>
              <a:rPr lang="en-US" altLang="en-US" sz="1400" b="1" dirty="0" smtClean="0">
                <a:solidFill>
                  <a:schemeClr val="tx2"/>
                </a:solidFill>
              </a:rPr>
              <a:t>2016-2017 </a:t>
            </a:r>
            <a:r>
              <a:rPr lang="en-US" altLang="en-US" sz="1400" b="1" dirty="0">
                <a:solidFill>
                  <a:schemeClr val="tx2"/>
                </a:solidFill>
              </a:rPr>
              <a:t>Proposed City Budget to avoid the double-counting of transfers, loans, and contributions between City funds.</a:t>
            </a:r>
            <a:r>
              <a:rPr lang="en-US" altLang="en-US" sz="14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Slide </a:t>
            </a:r>
            <a:fld id="{5FA5BF60-B7C9-4524-A72C-20F1860C0651}" type="slidenum">
              <a:rPr lang="en-US" altLang="en-US" smtClean="0"/>
              <a:pPr>
                <a:defRPr/>
              </a:pPr>
              <a:t>19</a:t>
            </a:fld>
            <a:endParaRPr lang="en-US" altLang="en-U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00050" y="204452"/>
            <a:ext cx="87439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102A72"/>
                </a:solidFill>
              </a:rPr>
              <a:t>Recommended Budget Actions </a:t>
            </a:r>
            <a:br>
              <a:rPr lang="en-US" altLang="en-US" b="1" dirty="0">
                <a:solidFill>
                  <a:srgbClr val="102A72"/>
                </a:solidFill>
              </a:rPr>
            </a:br>
            <a:r>
              <a:rPr lang="en-US" altLang="en-US" sz="2800" b="1" dirty="0" smtClean="0">
                <a:solidFill>
                  <a:srgbClr val="102A72"/>
                </a:solidFill>
              </a:rPr>
              <a:t>Invest in Making San José America’s Most Innovative City </a:t>
            </a:r>
            <a:endParaRPr lang="en-US" altLang="en-US" sz="2800" b="1" dirty="0">
              <a:solidFill>
                <a:srgbClr val="102A7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0050" y="1622737"/>
            <a:ext cx="8331826" cy="55276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Aft>
                <a:spcPct val="40000"/>
              </a:spcAft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Office of Innovation and Digital Strategy</a:t>
            </a:r>
          </a:p>
          <a:p>
            <a:pPr marL="171450" indent="-171450">
              <a:spcAft>
                <a:spcPct val="40000"/>
              </a:spcAft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Transportation Innovation Program Manager</a:t>
            </a:r>
          </a:p>
          <a:p>
            <a:pPr marL="171450" indent="-171450">
              <a:spcAft>
                <a:spcPct val="40000"/>
              </a:spcAft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Integrated Permit System</a:t>
            </a:r>
          </a:p>
          <a:p>
            <a:pPr marL="171450" indent="-171450">
              <a:spcAft>
                <a:spcPct val="40000"/>
              </a:spcAft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Human Resources/Payroll/Budget Systems</a:t>
            </a:r>
          </a:p>
          <a:p>
            <a:pPr marL="171450" indent="-171450">
              <a:spcAft>
                <a:spcPct val="40000"/>
              </a:spcAft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Secondary Data Center Buildout</a:t>
            </a:r>
          </a:p>
          <a:p>
            <a:pPr marL="171450" indent="-171450">
              <a:spcAft>
                <a:spcPct val="40000"/>
              </a:spcAft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Virtual Desktop Infrastructure and Windows Upgrades</a:t>
            </a:r>
          </a:p>
          <a:p>
            <a:pPr marL="171450" indent="-171450">
              <a:spcAft>
                <a:spcPct val="40000"/>
              </a:spcAft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Remote Facilities Network Upgrades</a:t>
            </a:r>
          </a:p>
          <a:p>
            <a:pPr marL="171450" indent="-171450">
              <a:spcAft>
                <a:spcPct val="40000"/>
              </a:spcAft>
              <a:buFont typeface="Arial" panose="020B0604020202020204" pitchFamily="34" charset="0"/>
              <a:buChar char="•"/>
            </a:pPr>
            <a:r>
              <a:rPr lang="en-US" altLang="en-US" sz="2400" dirty="0"/>
              <a:t>Silicon Valley Talent Partnership</a:t>
            </a:r>
          </a:p>
          <a:p>
            <a:pPr>
              <a:spcAft>
                <a:spcPct val="40000"/>
              </a:spcAft>
            </a:pPr>
            <a:endParaRPr lang="en-US" altLang="en-US" sz="2400" dirty="0" smtClean="0"/>
          </a:p>
          <a:p>
            <a:pPr>
              <a:spcAft>
                <a:spcPct val="40000"/>
              </a:spcAft>
            </a:pPr>
            <a:endParaRPr lang="en-US" altLang="en-US" sz="2200" dirty="0" smtClean="0"/>
          </a:p>
          <a:p>
            <a:pPr marL="171450" indent="-171450">
              <a:spcAft>
                <a:spcPct val="40000"/>
              </a:spcAft>
              <a:buFont typeface="Arial" panose="020B0604020202020204" pitchFamily="34" charset="0"/>
              <a:buChar char="•"/>
            </a:pPr>
            <a:endParaRPr lang="en-US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47988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3"/>
          <p:cNvSpPr txBox="1">
            <a:spLocks noGrp="1"/>
          </p:cNvSpPr>
          <p:nvPr/>
        </p:nvSpPr>
        <p:spPr bwMode="auto">
          <a:xfrm>
            <a:off x="247650" y="63817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SzPct val="110000"/>
              <a:buFontTx/>
              <a:buNone/>
            </a:pPr>
            <a:r>
              <a:rPr lang="en-US" altLang="en-US" sz="1400" dirty="0">
                <a:solidFill>
                  <a:schemeClr val="bg1"/>
                </a:solidFill>
              </a:rPr>
              <a:t>Slide </a:t>
            </a:r>
            <a:fld id="{17D7C126-18B6-4D28-B7E4-7086A161EDB8}" type="slidenum">
              <a:rPr lang="en-US" altLang="en-US" sz="1400">
                <a:solidFill>
                  <a:schemeClr val="bg1"/>
                </a:solidFill>
              </a:rPr>
              <a:pPr>
                <a:buSzPct val="110000"/>
                <a:buFontTx/>
                <a:buNone/>
              </a:pPr>
              <a:t>20</a:t>
            </a:fld>
            <a:endParaRPr lang="en-US" altLang="en-US" sz="1400" dirty="0">
              <a:solidFill>
                <a:schemeClr val="bg1"/>
              </a:solidFill>
            </a:endParaRPr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00050" y="180975"/>
            <a:ext cx="8743950" cy="1066800"/>
          </a:xfrm>
          <a:noFill/>
        </p:spPr>
        <p:txBody>
          <a:bodyPr/>
          <a:lstStyle/>
          <a:p>
            <a:r>
              <a:rPr lang="en-US" altLang="en-US" sz="3200" dirty="0" smtClean="0"/>
              <a:t>Recommended Budget Actions </a:t>
            </a:r>
            <a:br>
              <a:rPr lang="en-US" altLang="en-US" sz="3200" dirty="0" smtClean="0"/>
            </a:br>
            <a:r>
              <a:rPr lang="en-US" altLang="en-US" sz="2800" dirty="0" smtClean="0"/>
              <a:t>Other Budget Actions </a:t>
            </a:r>
          </a:p>
        </p:txBody>
      </p:sp>
      <p:sp>
        <p:nvSpPr>
          <p:cNvPr id="296964" name="Content Placeholder 2"/>
          <p:cNvSpPr>
            <a:spLocks/>
          </p:cNvSpPr>
          <p:nvPr/>
        </p:nvSpPr>
        <p:spPr bwMode="auto">
          <a:xfrm>
            <a:off x="247650" y="1520477"/>
            <a:ext cx="8643742" cy="425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Aft>
                <a:spcPts val="1000"/>
              </a:spcAft>
              <a:buFontTx/>
              <a:buChar char="•"/>
              <a:defRPr/>
            </a:pPr>
            <a:r>
              <a:rPr lang="en-US" altLang="en-US" sz="2400" dirty="0" smtClean="0"/>
              <a:t>City-Owned Facilities – Capital Infrastructure Improvements</a:t>
            </a:r>
          </a:p>
          <a:p>
            <a:pPr>
              <a:spcAft>
                <a:spcPts val="1000"/>
              </a:spcAft>
              <a:buFontTx/>
              <a:buChar char="•"/>
              <a:defRPr/>
            </a:pPr>
            <a:r>
              <a:rPr lang="en-US" altLang="en-US" sz="2400" dirty="0" smtClean="0"/>
              <a:t>Human Resources Assistant Director</a:t>
            </a:r>
          </a:p>
          <a:p>
            <a:pPr>
              <a:spcAft>
                <a:spcPts val="1000"/>
              </a:spcAft>
              <a:buFontTx/>
              <a:buChar char="•"/>
              <a:defRPr/>
            </a:pPr>
            <a:r>
              <a:rPr lang="en-US" altLang="en-US" sz="2400" dirty="0" smtClean="0"/>
              <a:t>Workers’ Compensation Claims Administration Backlog</a:t>
            </a:r>
          </a:p>
          <a:p>
            <a:pPr>
              <a:spcAft>
                <a:spcPts val="1000"/>
              </a:spcAft>
              <a:buFontTx/>
              <a:buChar char="•"/>
              <a:defRPr/>
            </a:pPr>
            <a:r>
              <a:rPr lang="en-US" altLang="en-US" sz="2400" dirty="0" smtClean="0"/>
              <a:t>Employment Services Division Job Class Specification Updates</a:t>
            </a:r>
          </a:p>
          <a:p>
            <a:pPr>
              <a:spcAft>
                <a:spcPts val="1000"/>
              </a:spcAft>
              <a:buFontTx/>
              <a:buChar char="•"/>
              <a:defRPr/>
            </a:pPr>
            <a:r>
              <a:rPr lang="en-US" altLang="en-US" sz="2400" dirty="0" smtClean="0"/>
              <a:t>Employment Services Division Recruitment Staffing</a:t>
            </a:r>
          </a:p>
          <a:p>
            <a:pPr>
              <a:spcAft>
                <a:spcPts val="1000"/>
              </a:spcAft>
              <a:buFontTx/>
              <a:buChar char="•"/>
              <a:defRPr/>
            </a:pPr>
            <a:r>
              <a:rPr lang="en-US" altLang="en-US" sz="2400" dirty="0" smtClean="0"/>
              <a:t>Legal Transactions Staffing</a:t>
            </a:r>
          </a:p>
          <a:p>
            <a:pPr>
              <a:spcAft>
                <a:spcPts val="1000"/>
              </a:spcAft>
              <a:buFontTx/>
              <a:buChar char="•"/>
              <a:defRPr/>
            </a:pPr>
            <a:r>
              <a:rPr lang="en-US" altLang="en-US" sz="2400" dirty="0" smtClean="0"/>
              <a:t>Successor Agency City Subsidy Reduction </a:t>
            </a:r>
            <a:r>
              <a:rPr lang="en-US" altLang="en-US" sz="2200" dirty="0" smtClean="0"/>
              <a:t>(Administrative Support)</a:t>
            </a:r>
          </a:p>
          <a:p>
            <a:pPr>
              <a:spcAft>
                <a:spcPct val="40000"/>
              </a:spcAft>
              <a:buFontTx/>
              <a:buChar char="•"/>
              <a:defRPr/>
            </a:pPr>
            <a:endParaRPr lang="en-US" altLang="en-US" sz="1800" dirty="0" smtClean="0"/>
          </a:p>
          <a:p>
            <a:pPr marL="457200" lvl="1" indent="0">
              <a:spcAft>
                <a:spcPct val="40000"/>
              </a:spcAft>
              <a:defRPr/>
            </a:pPr>
            <a:endParaRPr lang="en-US" altLang="en-US" sz="1800" dirty="0"/>
          </a:p>
          <a:p>
            <a:pPr lvl="1">
              <a:spcAft>
                <a:spcPct val="40000"/>
              </a:spcAft>
              <a:buFont typeface="Symbol" panose="05050102010706020507" pitchFamily="18" charset="2"/>
              <a:buChar char=""/>
              <a:defRPr/>
            </a:pPr>
            <a:endParaRPr lang="en-US" alt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 smtClean="0"/>
              <a:t>Recommended Budget Actions </a:t>
            </a:r>
            <a:br>
              <a:rPr lang="en-US" altLang="en-US" sz="3200" dirty="0" smtClean="0"/>
            </a:br>
            <a:r>
              <a:rPr lang="en-US" altLang="en-US" sz="2800" dirty="0" smtClean="0"/>
              <a:t>Fee and Charges Adjustments</a:t>
            </a:r>
          </a:p>
        </p:txBody>
      </p:sp>
      <p:sp>
        <p:nvSpPr>
          <p:cNvPr id="40963" name="Content Placeholder 2"/>
          <p:cNvSpPr>
            <a:spLocks/>
          </p:cNvSpPr>
          <p:nvPr/>
        </p:nvSpPr>
        <p:spPr bwMode="auto">
          <a:xfrm>
            <a:off x="500063" y="1168400"/>
            <a:ext cx="8377237" cy="479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257300" indent="-5334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8288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324100" indent="-381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819400" indent="-381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2766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7338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1910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6482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200" b="1" dirty="0"/>
              <a:t>Utilities:</a:t>
            </a:r>
            <a:r>
              <a:rPr lang="en-US" altLang="en-US" sz="2200" dirty="0"/>
              <a:t>  </a:t>
            </a:r>
          </a:p>
          <a:p>
            <a:pPr lvl="1">
              <a:spcBef>
                <a:spcPts val="800"/>
              </a:spcBef>
            </a:pPr>
            <a:r>
              <a:rPr lang="en-US" altLang="en-US" sz="2000" dirty="0"/>
              <a:t>Storm Sewer Service Fee: No increase</a:t>
            </a:r>
          </a:p>
          <a:p>
            <a:pPr lvl="1">
              <a:spcBef>
                <a:spcPts val="800"/>
              </a:spcBef>
            </a:pPr>
            <a:r>
              <a:rPr lang="en-US" altLang="en-US" sz="2000" dirty="0"/>
              <a:t>Sewer Service and Use Charge Fee: 5.5% increase</a:t>
            </a:r>
          </a:p>
          <a:p>
            <a:pPr lvl="1">
              <a:spcBef>
                <a:spcPts val="800"/>
              </a:spcBef>
            </a:pPr>
            <a:r>
              <a:rPr lang="en-US" altLang="en-US" sz="2000" dirty="0"/>
              <a:t>Recycle Plus Rates: </a:t>
            </a:r>
            <a:r>
              <a:rPr lang="en-US" altLang="en-US" sz="2000" dirty="0" smtClean="0"/>
              <a:t>2.5% increase for multi-family dwellings</a:t>
            </a:r>
            <a:endParaRPr lang="en-US" altLang="en-US" sz="2000" dirty="0"/>
          </a:p>
          <a:p>
            <a:pPr lvl="1">
              <a:spcBef>
                <a:spcPts val="800"/>
              </a:spcBef>
            </a:pPr>
            <a:r>
              <a:rPr lang="en-US" altLang="en-US" sz="2000" dirty="0"/>
              <a:t>Municipal Water System Rates: </a:t>
            </a:r>
            <a:r>
              <a:rPr lang="en-US" altLang="en-US" sz="2000" dirty="0" smtClean="0"/>
              <a:t>2.0% increase </a:t>
            </a:r>
            <a:r>
              <a:rPr lang="en-US" altLang="en-US" sz="2000" dirty="0"/>
              <a:t>due to </a:t>
            </a:r>
            <a:r>
              <a:rPr lang="en-US" altLang="en-US" sz="2000" dirty="0" smtClean="0"/>
              <a:t>increased operating costs; further adjustments may be required during 2016-2017 (e.g., water usage, sources of wholesale water)</a:t>
            </a:r>
            <a:endParaRPr lang="en-US" altLang="en-US" sz="2000" dirty="0"/>
          </a:p>
          <a:p>
            <a:pPr>
              <a:spcBef>
                <a:spcPct val="55000"/>
              </a:spcBef>
            </a:pPr>
            <a:r>
              <a:rPr lang="en-US" altLang="en-US" sz="2200" b="1" dirty="0"/>
              <a:t>Development Fee Programs:</a:t>
            </a:r>
            <a:r>
              <a:rPr lang="en-US" altLang="en-US" sz="2200" dirty="0"/>
              <a:t>  No general fee increases</a:t>
            </a:r>
          </a:p>
          <a:p>
            <a:pPr>
              <a:spcBef>
                <a:spcPct val="55000"/>
              </a:spcBef>
            </a:pPr>
            <a:r>
              <a:rPr lang="en-US" altLang="en-US" sz="2200" b="1" dirty="0"/>
              <a:t>Other Fee Programs:</a:t>
            </a:r>
            <a:r>
              <a:rPr lang="en-US" altLang="en-US" sz="2200" dirty="0"/>
              <a:t>  Fee changes to generally </a:t>
            </a:r>
            <a:r>
              <a:rPr lang="en-US" altLang="en-US" sz="2200" dirty="0" smtClean="0"/>
              <a:t>maintain </a:t>
            </a:r>
            <a:r>
              <a:rPr lang="en-US" altLang="en-US" sz="2200" dirty="0"/>
              <a:t>cost recovery</a:t>
            </a:r>
          </a:p>
        </p:txBody>
      </p:sp>
      <p:sp>
        <p:nvSpPr>
          <p:cNvPr id="40964" name="Slide Number Placeholder 3"/>
          <p:cNvSpPr txBox="1">
            <a:spLocks noGrp="1"/>
          </p:cNvSpPr>
          <p:nvPr/>
        </p:nvSpPr>
        <p:spPr bwMode="auto">
          <a:xfrm>
            <a:off x="247650" y="63817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SzPct val="110000"/>
              <a:buFontTx/>
              <a:buNone/>
            </a:pPr>
            <a:r>
              <a:rPr lang="en-US" altLang="en-US" sz="1400" dirty="0">
                <a:solidFill>
                  <a:schemeClr val="bg1"/>
                </a:solidFill>
              </a:rPr>
              <a:t>Slide </a:t>
            </a:r>
            <a:fld id="{06C057EE-82BF-44FF-86B7-F1800D3F56E8}" type="slidenum">
              <a:rPr lang="en-US" altLang="en-US" sz="1400">
                <a:solidFill>
                  <a:schemeClr val="bg1"/>
                </a:solidFill>
              </a:rPr>
              <a:pPr>
                <a:buSzPct val="110000"/>
                <a:buFontTx/>
                <a:buNone/>
              </a:pPr>
              <a:t>21</a:t>
            </a:fld>
            <a:endParaRPr lang="en-US" alt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228600"/>
            <a:ext cx="8534400" cy="685800"/>
          </a:xfrm>
        </p:spPr>
        <p:txBody>
          <a:bodyPr/>
          <a:lstStyle/>
          <a:p>
            <a:r>
              <a:rPr lang="en-US" altLang="en-US" sz="3600" dirty="0" smtClean="0"/>
              <a:t>Looking Forward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5438" y="1277655"/>
            <a:ext cx="8569325" cy="4929470"/>
          </a:xfrm>
        </p:spPr>
        <p:txBody>
          <a:bodyPr/>
          <a:lstStyle/>
          <a:p>
            <a:pPr>
              <a:lnSpc>
                <a:spcPct val="95000"/>
              </a:lnSpc>
              <a:spcBef>
                <a:spcPct val="50000"/>
              </a:spcBef>
              <a:defRPr/>
            </a:pPr>
            <a:r>
              <a:rPr lang="en-US" altLang="en-US" sz="2400" dirty="0" smtClean="0"/>
              <a:t>Budget expected to be relatively stable over the next few years, but is vulnerable to an economic downturn</a:t>
            </a:r>
          </a:p>
          <a:p>
            <a:pPr>
              <a:lnSpc>
                <a:spcPct val="95000"/>
              </a:lnSpc>
              <a:spcBef>
                <a:spcPct val="50000"/>
              </a:spcBef>
              <a:defRPr/>
            </a:pPr>
            <a:r>
              <a:rPr lang="en-US" altLang="en-US" sz="2400" dirty="0" smtClean="0"/>
              <a:t>“Service level deficit”: Absent new revenues, services will remain well below what the community deserves and expects from the City</a:t>
            </a:r>
          </a:p>
          <a:p>
            <a:pPr>
              <a:lnSpc>
                <a:spcPct val="95000"/>
              </a:lnSpc>
              <a:spcBef>
                <a:spcPct val="50000"/>
              </a:spcBef>
              <a:defRPr/>
            </a:pPr>
            <a:r>
              <a:rPr lang="en-US" altLang="en-US" sz="2400" dirty="0" smtClean="0"/>
              <a:t>Sales Tax ballot measure before the voters on June 7</a:t>
            </a:r>
            <a:r>
              <a:rPr lang="en-US" altLang="en-US" sz="2400" baseline="30000" dirty="0" smtClean="0"/>
              <a:t>th</a:t>
            </a:r>
            <a:r>
              <a:rPr lang="en-US" altLang="en-US" sz="2400" dirty="0" smtClean="0"/>
              <a:t>: 2016-2017 Provisional Budget and Ongoing Spending Priorities Plan will be brought forward as part of a Manager’s Budget Addendum</a:t>
            </a:r>
          </a:p>
          <a:p>
            <a:pPr>
              <a:lnSpc>
                <a:spcPct val="95000"/>
              </a:lnSpc>
              <a:spcBef>
                <a:spcPct val="50000"/>
              </a:spcBef>
              <a:defRPr/>
            </a:pPr>
            <a:r>
              <a:rPr lang="en-US" altLang="en-US" sz="2400" dirty="0" smtClean="0"/>
              <a:t>City will continue its commitment to fiscal discipline, innovation, partnership, and community engagement to maximize resources and rebuild services</a:t>
            </a:r>
          </a:p>
          <a:p>
            <a:pPr marL="0" indent="0">
              <a:lnSpc>
                <a:spcPct val="95000"/>
              </a:lnSpc>
              <a:spcBef>
                <a:spcPct val="50000"/>
              </a:spcBef>
              <a:buFontTx/>
              <a:buNone/>
              <a:defRPr/>
            </a:pPr>
            <a:endParaRPr lang="en-US" altLang="en-US" sz="2400" dirty="0" smtClean="0"/>
          </a:p>
        </p:txBody>
      </p:sp>
      <p:sp>
        <p:nvSpPr>
          <p:cNvPr id="43012" name="Slide Number Placeholder 3"/>
          <p:cNvSpPr txBox="1">
            <a:spLocks noGrp="1"/>
          </p:cNvSpPr>
          <p:nvPr/>
        </p:nvSpPr>
        <p:spPr bwMode="auto">
          <a:xfrm>
            <a:off x="247650" y="63817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SzPct val="110000"/>
              <a:buFontTx/>
              <a:buNone/>
            </a:pPr>
            <a:r>
              <a:rPr lang="en-US" altLang="en-US" sz="1400" dirty="0">
                <a:solidFill>
                  <a:schemeClr val="bg1"/>
                </a:solidFill>
              </a:rPr>
              <a:t>Slide </a:t>
            </a:r>
            <a:fld id="{35FDB484-043D-4009-8D5C-E6F48699C91F}" type="slidenum">
              <a:rPr lang="en-US" altLang="en-US" sz="1400">
                <a:solidFill>
                  <a:schemeClr val="bg1"/>
                </a:solidFill>
              </a:rPr>
              <a:pPr>
                <a:buSzPct val="110000"/>
                <a:buFontTx/>
                <a:buNone/>
              </a:pPr>
              <a:t>22</a:t>
            </a:fld>
            <a:endParaRPr lang="en-US" alt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3"/>
          <p:cNvSpPr txBox="1">
            <a:spLocks noGrp="1"/>
          </p:cNvSpPr>
          <p:nvPr/>
        </p:nvSpPr>
        <p:spPr bwMode="auto">
          <a:xfrm>
            <a:off x="247650" y="63817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SzPct val="110000"/>
              <a:buFontTx/>
              <a:buNone/>
            </a:pPr>
            <a:r>
              <a:rPr lang="en-US" altLang="en-US" sz="1400" dirty="0">
                <a:solidFill>
                  <a:schemeClr val="bg1"/>
                </a:solidFill>
              </a:rPr>
              <a:t>Slide </a:t>
            </a:r>
            <a:fld id="{5D43CDD0-E59F-4087-A0C4-2534047AED05}" type="slidenum">
              <a:rPr lang="en-US" altLang="en-US" sz="1400">
                <a:solidFill>
                  <a:schemeClr val="bg1"/>
                </a:solidFill>
              </a:rPr>
              <a:pPr>
                <a:buSzPct val="110000"/>
                <a:buFontTx/>
                <a:buNone/>
              </a:pPr>
              <a:t>23</a:t>
            </a:fld>
            <a:endParaRPr lang="en-US" altLang="en-US" sz="1400" dirty="0">
              <a:solidFill>
                <a:schemeClr val="bg1"/>
              </a:solidFill>
            </a:endParaRPr>
          </a:p>
        </p:txBody>
      </p:sp>
      <p:sp>
        <p:nvSpPr>
          <p:cNvPr id="45059" name="Rectangle 2"/>
          <p:cNvSpPr>
            <a:spLocks noChangeArrowheads="1"/>
          </p:cNvSpPr>
          <p:nvPr/>
        </p:nvSpPr>
        <p:spPr bwMode="auto">
          <a:xfrm>
            <a:off x="609600" y="1524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102A72"/>
                </a:solidFill>
              </a:rPr>
              <a:t>Next Steps</a:t>
            </a:r>
          </a:p>
        </p:txBody>
      </p:sp>
      <p:sp>
        <p:nvSpPr>
          <p:cNvPr id="45060" name="Text Box 11"/>
          <p:cNvSpPr txBox="1">
            <a:spLocks noChangeArrowheads="1"/>
          </p:cNvSpPr>
          <p:nvPr/>
        </p:nvSpPr>
        <p:spPr bwMode="auto">
          <a:xfrm>
            <a:off x="623888" y="1347788"/>
            <a:ext cx="8267700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" tIns="18288" rIns="18288" bIns="18288">
            <a:spAutoFit/>
          </a:bodyPr>
          <a:lstStyle>
            <a:lvl1pPr marL="2908300" indent="-2908300">
              <a:spcBef>
                <a:spcPct val="20000"/>
              </a:spcBef>
              <a:buChar char="•"/>
              <a:tabLst>
                <a:tab pos="29210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9210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9210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921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921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921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921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921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921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100000"/>
              </a:spcBef>
              <a:buFontTx/>
              <a:buNone/>
            </a:pPr>
            <a:r>
              <a:rPr lang="en-US" altLang="en-US" sz="2200" dirty="0" smtClean="0"/>
              <a:t>May 2</a:t>
            </a:r>
            <a:r>
              <a:rPr lang="en-US" altLang="en-US" sz="2200" baseline="30000" dirty="0" smtClean="0"/>
              <a:t>nd</a:t>
            </a:r>
            <a:r>
              <a:rPr lang="en-US" altLang="en-US" sz="2200" dirty="0" smtClean="0"/>
              <a:t> through 26</a:t>
            </a:r>
            <a:r>
              <a:rPr lang="en-US" altLang="en-US" sz="2200" baseline="30000" dirty="0" smtClean="0"/>
              <a:t>th</a:t>
            </a:r>
            <a:r>
              <a:rPr lang="en-US" altLang="en-US" sz="2200" dirty="0"/>
              <a:t>	Community Budget Meetings</a:t>
            </a:r>
          </a:p>
          <a:p>
            <a:pPr eaLnBrk="1" hangingPunct="1">
              <a:spcBef>
                <a:spcPct val="100000"/>
              </a:spcBef>
              <a:buFontTx/>
              <a:buNone/>
            </a:pPr>
            <a:r>
              <a:rPr lang="en-US" altLang="en-US" sz="2200" dirty="0"/>
              <a:t>May </a:t>
            </a:r>
            <a:r>
              <a:rPr lang="en-US" altLang="en-US" sz="2200" dirty="0" smtClean="0"/>
              <a:t>11</a:t>
            </a:r>
            <a:r>
              <a:rPr lang="en-US" altLang="en-US" sz="2200" baseline="30000" dirty="0" smtClean="0"/>
              <a:t>th</a:t>
            </a:r>
            <a:r>
              <a:rPr lang="en-US" altLang="en-US" sz="2200" dirty="0" smtClean="0"/>
              <a:t> through 16</a:t>
            </a:r>
            <a:r>
              <a:rPr lang="en-US" altLang="en-US" sz="2200" baseline="30000" dirty="0" smtClean="0"/>
              <a:t>th</a:t>
            </a:r>
            <a:r>
              <a:rPr lang="en-US" altLang="en-US" sz="2200" dirty="0" smtClean="0"/>
              <a:t> </a:t>
            </a:r>
            <a:r>
              <a:rPr lang="en-US" altLang="en-US" sz="2200" dirty="0"/>
              <a:t>	City Council Budget Study Sessions</a:t>
            </a:r>
          </a:p>
          <a:p>
            <a:pPr eaLnBrk="1" hangingPunct="1">
              <a:spcBef>
                <a:spcPct val="100000"/>
              </a:spcBef>
              <a:buFontTx/>
              <a:buNone/>
            </a:pPr>
            <a:r>
              <a:rPr lang="en-US" altLang="en-US" sz="2200" dirty="0" smtClean="0"/>
              <a:t>May 17</a:t>
            </a:r>
            <a:r>
              <a:rPr lang="en-US" altLang="en-US" sz="2200" baseline="30000" dirty="0" smtClean="0"/>
              <a:t>th</a:t>
            </a:r>
            <a:r>
              <a:rPr lang="en-US" altLang="en-US" sz="2200" dirty="0" smtClean="0"/>
              <a:t>/June 13</a:t>
            </a:r>
            <a:r>
              <a:rPr lang="en-US" altLang="en-US" sz="2200" baseline="30000" dirty="0"/>
              <a:t>th</a:t>
            </a:r>
            <a:r>
              <a:rPr lang="en-US" altLang="en-US" sz="2200" dirty="0"/>
              <a:t>	Public Budget Hearings 	</a:t>
            </a:r>
          </a:p>
          <a:p>
            <a:pPr eaLnBrk="1" hangingPunct="1">
              <a:spcBef>
                <a:spcPct val="100000"/>
              </a:spcBef>
              <a:buFontTx/>
              <a:buNone/>
            </a:pPr>
            <a:r>
              <a:rPr lang="en-US" altLang="en-US" sz="2200" dirty="0" smtClean="0"/>
              <a:t>June 3</a:t>
            </a:r>
            <a:r>
              <a:rPr lang="en-US" altLang="en-US" sz="2200" baseline="30000" dirty="0" smtClean="0"/>
              <a:t>rd</a:t>
            </a:r>
            <a:r>
              <a:rPr lang="en-US" altLang="en-US" sz="2200" dirty="0" smtClean="0"/>
              <a:t> </a:t>
            </a:r>
            <a:r>
              <a:rPr lang="en-US" altLang="en-US" sz="2200" dirty="0"/>
              <a:t>	Mayor’s June Budget Message Released</a:t>
            </a:r>
          </a:p>
          <a:p>
            <a:pPr eaLnBrk="1" hangingPunct="1">
              <a:spcBef>
                <a:spcPct val="100000"/>
              </a:spcBef>
              <a:buFontTx/>
              <a:buNone/>
            </a:pPr>
            <a:r>
              <a:rPr lang="en-US" altLang="en-US" sz="2200" dirty="0"/>
              <a:t>June </a:t>
            </a:r>
            <a:r>
              <a:rPr lang="en-US" altLang="en-US" sz="2200" dirty="0" smtClean="0"/>
              <a:t>14</a:t>
            </a:r>
            <a:r>
              <a:rPr lang="en-US" altLang="en-US" sz="2200" baseline="30000" dirty="0" smtClean="0"/>
              <a:t>th</a:t>
            </a:r>
            <a:r>
              <a:rPr lang="en-US" altLang="en-US" sz="2200" dirty="0" smtClean="0"/>
              <a:t>   </a:t>
            </a:r>
            <a:r>
              <a:rPr lang="en-US" altLang="en-US" sz="2200" dirty="0"/>
              <a:t>	Council Review/Approval of Mayor’s June Budget Message and Budget</a:t>
            </a:r>
          </a:p>
          <a:p>
            <a:pPr eaLnBrk="1" hangingPunct="1">
              <a:spcBef>
                <a:spcPct val="100000"/>
              </a:spcBef>
              <a:buFontTx/>
              <a:buNone/>
            </a:pPr>
            <a:r>
              <a:rPr lang="en-US" altLang="en-US" sz="2200" dirty="0" smtClean="0"/>
              <a:t>June 21</a:t>
            </a:r>
            <a:r>
              <a:rPr lang="en-US" altLang="en-US" sz="2200" baseline="30000" dirty="0" smtClean="0"/>
              <a:t>st</a:t>
            </a:r>
            <a:r>
              <a:rPr lang="en-US" altLang="en-US" sz="2200" dirty="0" smtClean="0"/>
              <a:t> </a:t>
            </a:r>
            <a:r>
              <a:rPr lang="en-US" altLang="en-US" sz="2200" dirty="0"/>
              <a:t>	Adoption of the </a:t>
            </a:r>
            <a:r>
              <a:rPr lang="en-US" altLang="en-US" sz="2200" dirty="0" smtClean="0"/>
              <a:t>2016-2017 </a:t>
            </a:r>
            <a:r>
              <a:rPr lang="en-US" altLang="en-US" sz="2200" dirty="0"/>
              <a:t>Budget and Fees and Charges</a:t>
            </a:r>
            <a:endParaRPr lang="en-US" altLang="en-US" sz="2200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3"/>
          <p:cNvSpPr txBox="1">
            <a:spLocks noChangeArrowheads="1"/>
          </p:cNvSpPr>
          <p:nvPr/>
        </p:nvSpPr>
        <p:spPr bwMode="auto">
          <a:xfrm>
            <a:off x="381000" y="76200"/>
            <a:ext cx="86868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smtClean="0">
                <a:solidFill>
                  <a:srgbClr val="2B4A76"/>
                </a:solidFill>
                <a:cs typeface="Arial" panose="020B0604020202020204" pitchFamily="34" charset="0"/>
              </a:rPr>
              <a:t>FY16/17 Economic Forecast:        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altLang="en-US" b="1" dirty="0" smtClean="0">
                <a:solidFill>
                  <a:srgbClr val="2B4A76"/>
                </a:solidFill>
                <a:cs typeface="Arial" panose="020B0604020202020204" pitchFamily="34" charset="0"/>
              </a:rPr>
              <a:t>Cautious optimism for year ahead</a:t>
            </a:r>
          </a:p>
        </p:txBody>
      </p:sp>
      <p:sp>
        <p:nvSpPr>
          <p:cNvPr id="47109" name="Slide Number Placeholder 3"/>
          <p:cNvSpPr txBox="1">
            <a:spLocks noGrp="1"/>
          </p:cNvSpPr>
          <p:nvPr/>
        </p:nvSpPr>
        <p:spPr bwMode="auto">
          <a:xfrm>
            <a:off x="247650" y="63817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SzPct val="110000"/>
              <a:buFontTx/>
              <a:buNone/>
            </a:pPr>
            <a:r>
              <a:rPr lang="en-US" altLang="en-US" sz="1400" dirty="0">
                <a:solidFill>
                  <a:schemeClr val="bg1"/>
                </a:solidFill>
              </a:rPr>
              <a:t>Slide </a:t>
            </a:r>
            <a:fld id="{08E73F54-42BE-4181-8E75-266D6C1EC668}" type="slidenum">
              <a:rPr lang="en-US" altLang="en-US" sz="1400">
                <a:solidFill>
                  <a:schemeClr val="bg1"/>
                </a:solidFill>
              </a:rPr>
              <a:pPr>
                <a:buSzPct val="110000"/>
                <a:buFontTx/>
                <a:buNone/>
              </a:pPr>
              <a:t>24</a:t>
            </a:fld>
            <a:endParaRPr lang="en-US" altLang="en-US" sz="1400" dirty="0">
              <a:solidFill>
                <a:schemeClr val="bg1"/>
              </a:solidFill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817684" y="1936070"/>
            <a:ext cx="6161191" cy="29987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5000"/>
              </a:lnSpc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400" b="1" kern="0" dirty="0" smtClean="0">
                <a:solidFill>
                  <a:srgbClr val="003366"/>
                </a:solidFill>
              </a:rPr>
              <a:t>Jobs </a:t>
            </a:r>
            <a:r>
              <a:rPr lang="en-US" altLang="en-US" sz="2400" b="1" kern="0" dirty="0">
                <a:solidFill>
                  <a:srgbClr val="003366"/>
                </a:solidFill>
              </a:rPr>
              <a:t>and Unemployment</a:t>
            </a:r>
          </a:p>
          <a:p>
            <a:pPr>
              <a:lnSpc>
                <a:spcPct val="95000"/>
              </a:lnSpc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400" b="1" kern="0" dirty="0" smtClean="0">
                <a:solidFill>
                  <a:srgbClr val="003366"/>
                </a:solidFill>
              </a:rPr>
              <a:t>GDP </a:t>
            </a:r>
            <a:r>
              <a:rPr lang="en-US" altLang="en-US" sz="2400" b="1" kern="0" dirty="0">
                <a:solidFill>
                  <a:srgbClr val="003366"/>
                </a:solidFill>
              </a:rPr>
              <a:t>and Consumer Spending</a:t>
            </a:r>
          </a:p>
          <a:p>
            <a:pPr>
              <a:lnSpc>
                <a:spcPct val="95000"/>
              </a:lnSpc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400" b="1" kern="0" dirty="0" smtClean="0">
                <a:solidFill>
                  <a:srgbClr val="003366"/>
                </a:solidFill>
              </a:rPr>
              <a:t>Permits </a:t>
            </a:r>
            <a:r>
              <a:rPr lang="en-US" altLang="en-US" sz="2400" b="1" kern="0" dirty="0">
                <a:solidFill>
                  <a:srgbClr val="003366"/>
                </a:solidFill>
              </a:rPr>
              <a:t>and Vacancy</a:t>
            </a:r>
          </a:p>
          <a:p>
            <a:pPr>
              <a:lnSpc>
                <a:spcPct val="95000"/>
              </a:lnSpc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400" b="1" kern="0" dirty="0" smtClean="0">
                <a:solidFill>
                  <a:srgbClr val="003366"/>
                </a:solidFill>
              </a:rPr>
              <a:t>Important </a:t>
            </a:r>
            <a:r>
              <a:rPr lang="en-US" altLang="en-US" sz="2400" b="1" kern="0" dirty="0">
                <a:solidFill>
                  <a:srgbClr val="003366"/>
                </a:solidFill>
              </a:rPr>
              <a:t>Sectors Locally</a:t>
            </a:r>
          </a:p>
        </p:txBody>
      </p:sp>
    </p:spTree>
    <p:extLst>
      <p:ext uri="{BB962C8B-B14F-4D97-AF65-F5344CB8AC3E}">
        <p14:creationId xmlns:p14="http://schemas.microsoft.com/office/powerpoint/2010/main" val="122425487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3"/>
          <p:cNvSpPr txBox="1">
            <a:spLocks noChangeArrowheads="1"/>
          </p:cNvSpPr>
          <p:nvPr/>
        </p:nvSpPr>
        <p:spPr bwMode="auto">
          <a:xfrm>
            <a:off x="457200" y="152092"/>
            <a:ext cx="86868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smtClean="0">
                <a:solidFill>
                  <a:srgbClr val="2B4A76"/>
                </a:solidFill>
                <a:cs typeface="Arial" panose="020B0604020202020204" pitchFamily="34" charset="0"/>
              </a:rPr>
              <a:t>US labor market remains solid; state and regional growth even stronger</a:t>
            </a:r>
          </a:p>
        </p:txBody>
      </p:sp>
      <p:sp>
        <p:nvSpPr>
          <p:cNvPr id="47109" name="Slide Number Placeholder 3"/>
          <p:cNvSpPr txBox="1">
            <a:spLocks noGrp="1"/>
          </p:cNvSpPr>
          <p:nvPr/>
        </p:nvSpPr>
        <p:spPr bwMode="auto">
          <a:xfrm>
            <a:off x="247650" y="63817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SzPct val="110000"/>
              <a:buFontTx/>
              <a:buNone/>
            </a:pPr>
            <a:r>
              <a:rPr lang="en-US" altLang="en-US" sz="1400" dirty="0">
                <a:solidFill>
                  <a:schemeClr val="bg1"/>
                </a:solidFill>
              </a:rPr>
              <a:t>Slide </a:t>
            </a:r>
            <a:fld id="{08E73F54-42BE-4181-8E75-266D6C1EC668}" type="slidenum">
              <a:rPr lang="en-US" altLang="en-US" sz="1400">
                <a:solidFill>
                  <a:schemeClr val="bg1"/>
                </a:solidFill>
              </a:rPr>
              <a:pPr>
                <a:buSzPct val="110000"/>
                <a:buFontTx/>
                <a:buNone/>
              </a:pPr>
              <a:t>25</a:t>
            </a:fld>
            <a:endParaRPr lang="en-US" altLang="en-US" sz="1400" dirty="0">
              <a:solidFill>
                <a:schemeClr val="bg1"/>
              </a:solidFill>
            </a:endParaRPr>
          </a:p>
        </p:txBody>
      </p:sp>
      <p:pic>
        <p:nvPicPr>
          <p:cNvPr id="17410" name="Picture 2" descr="Job Growt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104" y="1423881"/>
            <a:ext cx="7430902" cy="4476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609221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3"/>
          <p:cNvSpPr txBox="1">
            <a:spLocks noChangeArrowheads="1"/>
          </p:cNvSpPr>
          <p:nvPr/>
        </p:nvSpPr>
        <p:spPr bwMode="auto">
          <a:xfrm>
            <a:off x="380999" y="147452"/>
            <a:ext cx="889362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smtClean="0">
                <a:solidFill>
                  <a:srgbClr val="2B4A76"/>
                </a:solidFill>
                <a:cs typeface="Arial" panose="020B0604020202020204" pitchFamily="34" charset="0"/>
              </a:rPr>
              <a:t>US GDP growth continuing but mixed signals ahead </a:t>
            </a:r>
            <a:endParaRPr lang="en-US" altLang="en-US" sz="2800" b="1" dirty="0">
              <a:solidFill>
                <a:srgbClr val="2B4A76"/>
              </a:solidFill>
              <a:cs typeface="Arial" panose="020B0604020202020204" pitchFamily="34" charset="0"/>
            </a:endParaRPr>
          </a:p>
        </p:txBody>
      </p:sp>
      <p:sp>
        <p:nvSpPr>
          <p:cNvPr id="47107" name="Text Box 4"/>
          <p:cNvSpPr txBox="1">
            <a:spLocks noChangeArrowheads="1"/>
          </p:cNvSpPr>
          <p:nvPr/>
        </p:nvSpPr>
        <p:spPr bwMode="auto">
          <a:xfrm>
            <a:off x="0" y="5878513"/>
            <a:ext cx="9067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 dirty="0">
                <a:solidFill>
                  <a:srgbClr val="003366"/>
                </a:solidFill>
                <a:cs typeface="Arial" panose="020B0604020202020204" pitchFamily="34" charset="0"/>
              </a:rPr>
              <a:t>Source: Bureau of Economic Analysis (BEA)</a:t>
            </a:r>
          </a:p>
        </p:txBody>
      </p:sp>
      <p:sp>
        <p:nvSpPr>
          <p:cNvPr id="47109" name="Slide Number Placeholder 3"/>
          <p:cNvSpPr txBox="1">
            <a:spLocks noGrp="1"/>
          </p:cNvSpPr>
          <p:nvPr/>
        </p:nvSpPr>
        <p:spPr bwMode="auto">
          <a:xfrm>
            <a:off x="247650" y="63817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SzPct val="110000"/>
              <a:buFontTx/>
              <a:buNone/>
            </a:pPr>
            <a:r>
              <a:rPr lang="en-US" altLang="en-US" sz="1400" dirty="0">
                <a:solidFill>
                  <a:schemeClr val="bg1"/>
                </a:solidFill>
              </a:rPr>
              <a:t>Slide </a:t>
            </a:r>
            <a:fld id="{08E73F54-42BE-4181-8E75-266D6C1EC668}" type="slidenum">
              <a:rPr lang="en-US" altLang="en-US" sz="1400">
                <a:solidFill>
                  <a:schemeClr val="bg1"/>
                </a:solidFill>
              </a:rPr>
              <a:pPr>
                <a:buSzPct val="110000"/>
                <a:buFontTx/>
                <a:buNone/>
              </a:pPr>
              <a:t>26</a:t>
            </a:fld>
            <a:endParaRPr lang="en-US" altLang="en-US" sz="1400" dirty="0">
              <a:solidFill>
                <a:schemeClr val="bg1"/>
              </a:solidFill>
            </a:endParaRPr>
          </a:p>
        </p:txBody>
      </p:sp>
      <p:grpSp>
        <p:nvGrpSpPr>
          <p:cNvPr id="47112" name="Group 1"/>
          <p:cNvGrpSpPr>
            <a:grpSpLocks/>
          </p:cNvGrpSpPr>
          <p:nvPr/>
        </p:nvGrpSpPr>
        <p:grpSpPr bwMode="auto">
          <a:xfrm>
            <a:off x="1088014" y="5371147"/>
            <a:ext cx="7272771" cy="320491"/>
            <a:chOff x="5565775" y="5384800"/>
            <a:chExt cx="3541311" cy="320477"/>
          </a:xfrm>
        </p:grpSpPr>
        <p:sp>
          <p:nvSpPr>
            <p:cNvPr id="47117" name="Text Box 9"/>
            <p:cNvSpPr txBox="1">
              <a:spLocks noChangeArrowheads="1"/>
            </p:cNvSpPr>
            <p:nvPr/>
          </p:nvSpPr>
          <p:spPr bwMode="auto">
            <a:xfrm>
              <a:off x="5565775" y="5384800"/>
              <a:ext cx="582613" cy="307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 dirty="0">
                  <a:solidFill>
                    <a:srgbClr val="003366"/>
                  </a:solidFill>
                  <a:cs typeface="Arial" panose="020B0604020202020204" pitchFamily="34" charset="0"/>
                </a:rPr>
                <a:t>2012</a:t>
              </a:r>
            </a:p>
          </p:txBody>
        </p:sp>
        <p:sp>
          <p:nvSpPr>
            <p:cNvPr id="47118" name="Text Box 9"/>
            <p:cNvSpPr txBox="1">
              <a:spLocks noChangeArrowheads="1"/>
            </p:cNvSpPr>
            <p:nvPr/>
          </p:nvSpPr>
          <p:spPr bwMode="auto">
            <a:xfrm>
              <a:off x="6645275" y="5384800"/>
              <a:ext cx="582613" cy="307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 dirty="0">
                  <a:solidFill>
                    <a:srgbClr val="003366"/>
                  </a:solidFill>
                  <a:cs typeface="Arial" panose="020B0604020202020204" pitchFamily="34" charset="0"/>
                </a:rPr>
                <a:t>2013</a:t>
              </a:r>
            </a:p>
          </p:txBody>
        </p:sp>
        <p:sp>
          <p:nvSpPr>
            <p:cNvPr id="47119" name="Text Box 9"/>
            <p:cNvSpPr txBox="1">
              <a:spLocks noChangeArrowheads="1"/>
            </p:cNvSpPr>
            <p:nvPr/>
          </p:nvSpPr>
          <p:spPr bwMode="auto">
            <a:xfrm>
              <a:off x="7712075" y="5397500"/>
              <a:ext cx="582211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 dirty="0">
                  <a:solidFill>
                    <a:srgbClr val="003366"/>
                  </a:solidFill>
                  <a:cs typeface="Arial" panose="020B0604020202020204" pitchFamily="34" charset="0"/>
                </a:rPr>
                <a:t>2014</a:t>
              </a:r>
            </a:p>
          </p:txBody>
        </p:sp>
        <p:sp>
          <p:nvSpPr>
            <p:cNvPr id="47120" name="Text Box 9"/>
            <p:cNvSpPr txBox="1">
              <a:spLocks noChangeArrowheads="1"/>
            </p:cNvSpPr>
            <p:nvPr/>
          </p:nvSpPr>
          <p:spPr bwMode="auto">
            <a:xfrm>
              <a:off x="8524875" y="5397500"/>
              <a:ext cx="582211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 dirty="0">
                  <a:solidFill>
                    <a:srgbClr val="003366"/>
                  </a:solidFill>
                  <a:cs typeface="Arial" panose="020B0604020202020204" pitchFamily="34" charset="0"/>
                </a:rPr>
                <a:t>2015</a:t>
              </a:r>
            </a:p>
          </p:txBody>
        </p:sp>
      </p:grpSp>
      <p:graphicFrame>
        <p:nvGraphicFramePr>
          <p:cNvPr id="17" name="Chart 16"/>
          <p:cNvGraphicFramePr>
            <a:graphicFrameLocks/>
          </p:cNvGraphicFramePr>
          <p:nvPr>
            <p:extLst/>
          </p:nvPr>
        </p:nvGraphicFramePr>
        <p:xfrm>
          <a:off x="248060" y="1480638"/>
          <a:ext cx="8757828" cy="3862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8056900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4"/>
          <p:cNvSpPr txBox="1">
            <a:spLocks noChangeArrowheads="1"/>
          </p:cNvSpPr>
          <p:nvPr/>
        </p:nvSpPr>
        <p:spPr bwMode="auto">
          <a:xfrm>
            <a:off x="157615" y="5622160"/>
            <a:ext cx="9067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 dirty="0" smtClean="0">
                <a:solidFill>
                  <a:srgbClr val="003366"/>
                </a:solidFill>
                <a:cs typeface="Arial" panose="020B0604020202020204" pitchFamily="34" charset="0"/>
              </a:rPr>
              <a:t>Source: MuniServices and City of San Jose</a:t>
            </a:r>
            <a:endParaRPr lang="en-US" altLang="en-US" sz="1200" b="1" dirty="0">
              <a:solidFill>
                <a:srgbClr val="003366"/>
              </a:solidFill>
              <a:cs typeface="Arial" panose="020B0604020202020204" pitchFamily="34" charset="0"/>
            </a:endParaRPr>
          </a:p>
        </p:txBody>
      </p:sp>
      <p:sp>
        <p:nvSpPr>
          <p:cNvPr id="53252" name="Text Box 3"/>
          <p:cNvSpPr txBox="1">
            <a:spLocks noChangeArrowheads="1"/>
          </p:cNvSpPr>
          <p:nvPr/>
        </p:nvSpPr>
        <p:spPr bwMode="auto">
          <a:xfrm>
            <a:off x="356341" y="216141"/>
            <a:ext cx="89122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smtClean="0">
                <a:solidFill>
                  <a:srgbClr val="2B4A76"/>
                </a:solidFill>
                <a:cs typeface="Arial" panose="020B0604020202020204" pitchFamily="34" charset="0"/>
              </a:rPr>
              <a:t>Local Sales Tax Grew 3.5% in 2015</a:t>
            </a:r>
            <a:endParaRPr lang="en-US" altLang="en-US" sz="2800" b="1" dirty="0">
              <a:solidFill>
                <a:srgbClr val="2B4A76"/>
              </a:solidFill>
              <a:cs typeface="Arial" panose="020B0604020202020204" pitchFamily="34" charset="0"/>
            </a:endParaRPr>
          </a:p>
        </p:txBody>
      </p:sp>
      <p:sp>
        <p:nvSpPr>
          <p:cNvPr id="53253" name="Slide Number Placeholder 3"/>
          <p:cNvSpPr txBox="1">
            <a:spLocks noGrp="1"/>
          </p:cNvSpPr>
          <p:nvPr/>
        </p:nvSpPr>
        <p:spPr bwMode="auto">
          <a:xfrm>
            <a:off x="247650" y="63817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SzPct val="110000"/>
              <a:buFontTx/>
              <a:buNone/>
            </a:pPr>
            <a:r>
              <a:rPr lang="en-US" altLang="en-US" sz="1400" dirty="0">
                <a:solidFill>
                  <a:schemeClr val="bg1"/>
                </a:solidFill>
              </a:rPr>
              <a:t>Slide </a:t>
            </a:r>
            <a:fld id="{5052D491-157A-43D3-AEAA-A1D2D4B685DF}" type="slidenum">
              <a:rPr lang="en-US" altLang="en-US" sz="1400">
                <a:solidFill>
                  <a:schemeClr val="bg1"/>
                </a:solidFill>
              </a:rPr>
              <a:pPr>
                <a:buSzPct val="110000"/>
                <a:buFontTx/>
                <a:buNone/>
              </a:pPr>
              <a:t>27</a:t>
            </a:fld>
            <a:endParaRPr lang="en-US" altLang="en-US" sz="1400" dirty="0">
              <a:solidFill>
                <a:schemeClr val="bg1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56342" y="1841325"/>
            <a:ext cx="2737588" cy="3497029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5000"/>
              </a:lnSpc>
              <a:spcBef>
                <a:spcPct val="50000"/>
              </a:spcBef>
              <a:buNone/>
              <a:defRPr/>
            </a:pPr>
            <a:r>
              <a:rPr lang="en-US" altLang="en-US" sz="2400" b="1" kern="0" dirty="0" smtClean="0">
                <a:ln w="0"/>
                <a:solidFill>
                  <a:srgbClr val="003366"/>
                </a:solidFill>
              </a:rPr>
              <a:t>Total Local Receipts: $153M*</a:t>
            </a:r>
          </a:p>
          <a:p>
            <a:pPr marL="0" indent="0">
              <a:lnSpc>
                <a:spcPct val="95000"/>
              </a:lnSpc>
              <a:spcBef>
                <a:spcPct val="50000"/>
              </a:spcBef>
              <a:buNone/>
              <a:defRPr/>
            </a:pPr>
            <a:endParaRPr lang="en-US" altLang="en-US" sz="2400" b="1" kern="0" dirty="0" smtClean="0">
              <a:ln w="0"/>
              <a:solidFill>
                <a:srgbClr val="003366"/>
              </a:solidFill>
            </a:endParaRPr>
          </a:p>
          <a:p>
            <a:pPr marL="0" indent="0">
              <a:lnSpc>
                <a:spcPct val="95000"/>
              </a:lnSpc>
              <a:spcBef>
                <a:spcPct val="50000"/>
              </a:spcBef>
              <a:buNone/>
              <a:defRPr/>
            </a:pPr>
            <a:endParaRPr lang="en-US" altLang="en-US" sz="1200" b="1" kern="0" dirty="0" smtClean="0">
              <a:solidFill>
                <a:srgbClr val="003366"/>
              </a:solidFill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57615" y="5823306"/>
            <a:ext cx="9067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 dirty="0" smtClean="0">
                <a:solidFill>
                  <a:srgbClr val="003366"/>
                </a:solidFill>
                <a:cs typeface="Arial" panose="020B0604020202020204" pitchFamily="34" charset="0"/>
              </a:rPr>
              <a:t>* </a:t>
            </a:r>
            <a:r>
              <a:rPr lang="en-US" altLang="en-US" sz="1200" dirty="0" smtClean="0">
                <a:solidFill>
                  <a:srgbClr val="003366"/>
                </a:solidFill>
                <a:cs typeface="Arial" panose="020B0604020202020204" pitchFamily="34" charset="0"/>
              </a:rPr>
              <a:t>This total does not include county and statewide tax pools. </a:t>
            </a:r>
            <a:endParaRPr lang="en-US" altLang="en-US" sz="1200" b="1" dirty="0">
              <a:solidFill>
                <a:srgbClr val="003366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/>
          </p:nvPr>
        </p:nvGraphicFramePr>
        <p:xfrm>
          <a:off x="3606085" y="940507"/>
          <a:ext cx="5318974" cy="46816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023371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Text Box 3"/>
          <p:cNvSpPr txBox="1">
            <a:spLocks noChangeArrowheads="1"/>
          </p:cNvSpPr>
          <p:nvPr/>
        </p:nvSpPr>
        <p:spPr bwMode="auto">
          <a:xfrm>
            <a:off x="360362" y="181429"/>
            <a:ext cx="90739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smtClean="0">
                <a:solidFill>
                  <a:srgbClr val="2B4A76"/>
                </a:solidFill>
                <a:cs typeface="Arial" panose="020B0604020202020204" pitchFamily="34" charset="0"/>
              </a:rPr>
              <a:t>Is the Silicon Valley growth engine slowing? </a:t>
            </a:r>
          </a:p>
        </p:txBody>
      </p:sp>
      <p:sp>
        <p:nvSpPr>
          <p:cNvPr id="49157" name="Slide Number Placeholder 3"/>
          <p:cNvSpPr txBox="1">
            <a:spLocks noGrp="1"/>
          </p:cNvSpPr>
          <p:nvPr/>
        </p:nvSpPr>
        <p:spPr bwMode="auto">
          <a:xfrm>
            <a:off x="247650" y="63817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SzPct val="110000"/>
              <a:buFontTx/>
              <a:buNone/>
            </a:pPr>
            <a:r>
              <a:rPr lang="en-US" altLang="en-US" sz="1400" dirty="0">
                <a:solidFill>
                  <a:schemeClr val="bg1"/>
                </a:solidFill>
              </a:rPr>
              <a:t>Slide </a:t>
            </a:r>
            <a:fld id="{F145E832-ECD6-4CB8-81E9-78D7D688F595}" type="slidenum">
              <a:rPr lang="en-US" altLang="en-US" sz="1400">
                <a:solidFill>
                  <a:schemeClr val="bg1"/>
                </a:solidFill>
              </a:rPr>
              <a:pPr>
                <a:buSzPct val="110000"/>
                <a:buFontTx/>
                <a:buNone/>
              </a:pPr>
              <a:t>28</a:t>
            </a:fld>
            <a:endParaRPr lang="en-US" altLang="en-US" sz="1400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2643" y="962396"/>
            <a:ext cx="8232095" cy="4259796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003366"/>
                </a:solidFill>
              </a:rPr>
              <a:t>Among region’s 150 largest public firms:</a:t>
            </a:r>
          </a:p>
          <a:p>
            <a:pPr marL="0" indent="0">
              <a:buNone/>
            </a:pPr>
            <a:endParaRPr lang="en-US" sz="2400" b="1" dirty="0" smtClean="0">
              <a:solidFill>
                <a:srgbClr val="003366"/>
              </a:solidFill>
            </a:endParaRPr>
          </a:p>
          <a:p>
            <a:r>
              <a:rPr lang="en-US" sz="2400" b="1" dirty="0" smtClean="0">
                <a:solidFill>
                  <a:srgbClr val="003366"/>
                </a:solidFill>
              </a:rPr>
              <a:t>Combined profit rose 4.3% in 2015 from 2014, compared to 23% from 2013 to 2014</a:t>
            </a:r>
          </a:p>
          <a:p>
            <a:r>
              <a:rPr lang="en-US" sz="2400" b="1" dirty="0" smtClean="0">
                <a:solidFill>
                  <a:srgbClr val="003366"/>
                </a:solidFill>
              </a:rPr>
              <a:t>Tech sector performance is still strong compared to other industries and the nation as a whole</a:t>
            </a:r>
          </a:p>
          <a:p>
            <a:r>
              <a:rPr lang="en-US" sz="2400" b="1" dirty="0" smtClean="0">
                <a:solidFill>
                  <a:srgbClr val="003366"/>
                </a:solidFill>
              </a:rPr>
              <a:t>Slow down dominated by top 10 companies</a:t>
            </a:r>
          </a:p>
          <a:p>
            <a:r>
              <a:rPr lang="en-US" sz="2400" b="1" dirty="0" smtClean="0">
                <a:solidFill>
                  <a:srgbClr val="003366"/>
                </a:solidFill>
              </a:rPr>
              <a:t>Corporate restructuring represents new opportunities</a:t>
            </a:r>
          </a:p>
          <a:p>
            <a:endParaRPr lang="en-US" sz="2400" b="1" dirty="0" smtClean="0">
              <a:solidFill>
                <a:srgbClr val="003366"/>
              </a:solidFill>
            </a:endParaRPr>
          </a:p>
          <a:p>
            <a:endParaRPr lang="en-US" sz="2400" b="1" dirty="0" smtClean="0">
              <a:solidFill>
                <a:srgbClr val="003366"/>
              </a:solidFill>
            </a:endParaRPr>
          </a:p>
          <a:p>
            <a:endParaRPr lang="en-US" sz="2400" b="1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3032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cxnSp>
        <p:nvCxnSpPr>
          <p:cNvPr id="2" name="Straight Connector 1"/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819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71475" y="228600"/>
            <a:ext cx="8534400" cy="896938"/>
          </a:xfrm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sz="3200" dirty="0" smtClean="0"/>
              <a:t>2016-2017 Proposed Budget Overview</a:t>
            </a:r>
            <a:endParaRPr lang="en-US" altLang="en-US" sz="3200" dirty="0" smtClean="0">
              <a:solidFill>
                <a:srgbClr val="CC6600"/>
              </a:solidFill>
            </a:endParaRPr>
          </a:p>
        </p:txBody>
      </p:sp>
      <p:sp>
        <p:nvSpPr>
          <p:cNvPr id="8197" name="Slide Number Placeholder 3"/>
          <p:cNvSpPr txBox="1">
            <a:spLocks noGrp="1"/>
          </p:cNvSpPr>
          <p:nvPr/>
        </p:nvSpPr>
        <p:spPr bwMode="auto">
          <a:xfrm>
            <a:off x="247650" y="63817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SzPct val="110000"/>
              <a:buFontTx/>
              <a:buNone/>
            </a:pPr>
            <a:r>
              <a:rPr lang="en-US" alt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Slide </a:t>
            </a:r>
            <a:fld id="{473FBDEA-B194-43E8-800A-00C829554D5F}" type="slidenum">
              <a:rPr lang="en-US" altLang="en-US" sz="1400">
                <a:solidFill>
                  <a:schemeClr val="bg1"/>
                </a:solidFill>
                <a:cs typeface="Arial" panose="020B0604020202020204" pitchFamily="34" charset="0"/>
              </a:rPr>
              <a:pPr>
                <a:buSzPct val="110000"/>
                <a:buFontTx/>
                <a:buNone/>
              </a:pPr>
              <a:t>2</a:t>
            </a:fld>
            <a:endParaRPr lang="en-US" altLang="en-US" sz="14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312738" y="1214438"/>
            <a:ext cx="8596312" cy="4875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3363" indent="-2333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90563" indent="-2333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 smtClean="0"/>
              <a:t>All funds (General Fund, special and capital funds) brought </a:t>
            </a:r>
            <a:r>
              <a:rPr lang="en-US" altLang="en-US" sz="2000" dirty="0"/>
              <a:t>into balance</a:t>
            </a:r>
          </a:p>
          <a:p>
            <a:pPr>
              <a:spcBef>
                <a:spcPct val="50000"/>
              </a:spcBef>
            </a:pPr>
            <a:r>
              <a:rPr lang="en-US" altLang="en-US" sz="2000" dirty="0" smtClean="0"/>
              <a:t>General </a:t>
            </a:r>
            <a:r>
              <a:rPr lang="en-US" altLang="en-US" sz="2000" dirty="0"/>
              <a:t>Fund projected surplus of </a:t>
            </a:r>
            <a:r>
              <a:rPr lang="en-US" altLang="en-US" sz="2000" dirty="0" smtClean="0"/>
              <a:t>$6.9 million, along with one-time funds, allocated to close projected 2017-2018 shortfall; additional one-time funding available for other high priority needs in 2016-2017</a:t>
            </a:r>
            <a:endParaRPr lang="en-US" altLang="en-US" sz="2000" dirty="0"/>
          </a:p>
          <a:p>
            <a:pPr>
              <a:spcBef>
                <a:spcPct val="50000"/>
              </a:spcBef>
            </a:pPr>
            <a:r>
              <a:rPr lang="en-US" altLang="en-US" sz="2000" dirty="0" smtClean="0"/>
              <a:t>Targeted </a:t>
            </a:r>
            <a:r>
              <a:rPr lang="en-US" altLang="en-US" sz="2000" dirty="0"/>
              <a:t>investments in:</a:t>
            </a:r>
          </a:p>
          <a:p>
            <a:pPr lvl="1">
              <a:buFontTx/>
              <a:buChar char="•"/>
            </a:pPr>
            <a:r>
              <a:rPr lang="en-US" altLang="en-US" sz="1800" dirty="0" smtClean="0"/>
              <a:t>Save </a:t>
            </a:r>
            <a:r>
              <a:rPr lang="en-US" altLang="en-US" sz="1600" dirty="0" smtClean="0"/>
              <a:t>(investments to ensure fiscal stability)</a:t>
            </a:r>
          </a:p>
          <a:p>
            <a:pPr lvl="1">
              <a:buFontTx/>
              <a:buChar char="•"/>
            </a:pPr>
            <a:r>
              <a:rPr lang="en-US" altLang="en-US" sz="1800" dirty="0" smtClean="0"/>
              <a:t>Invest and Innovate </a:t>
            </a:r>
            <a:r>
              <a:rPr lang="en-US" altLang="en-US" sz="1600" dirty="0" smtClean="0"/>
              <a:t>(investments in safety, economic opportunity, our future, and our community)</a:t>
            </a:r>
          </a:p>
          <a:p>
            <a:pPr lvl="1">
              <a:buFontTx/>
              <a:buChar char="•"/>
            </a:pPr>
            <a:r>
              <a:rPr lang="en-US" altLang="en-US" sz="1800" dirty="0" smtClean="0"/>
              <a:t>Invest in Making San Jose America’s Most Innovative City </a:t>
            </a:r>
            <a:r>
              <a:rPr lang="en-US" altLang="en-US" sz="1600" dirty="0" smtClean="0"/>
              <a:t>(investments that support innovation and strategic partnerships and increase transparency and community input)</a:t>
            </a:r>
            <a:endParaRPr lang="en-US" altLang="en-US" sz="1600" dirty="0"/>
          </a:p>
          <a:p>
            <a:pPr>
              <a:spcBef>
                <a:spcPct val="50000"/>
              </a:spcBef>
            </a:pPr>
            <a:r>
              <a:rPr lang="en-US" altLang="en-US" sz="2000" dirty="0" smtClean="0"/>
              <a:t>Modest employee </a:t>
            </a:r>
            <a:r>
              <a:rPr lang="en-US" altLang="en-US" sz="2000" dirty="0"/>
              <a:t>compensation increases </a:t>
            </a:r>
            <a:r>
              <a:rPr lang="en-US" altLang="en-US" sz="2000" dirty="0" smtClean="0"/>
              <a:t>included</a:t>
            </a:r>
            <a:endParaRPr lang="en-US" altLang="en-US" sz="2000" dirty="0"/>
          </a:p>
          <a:p>
            <a:pPr>
              <a:spcBef>
                <a:spcPct val="50000"/>
              </a:spcBef>
            </a:pPr>
            <a:r>
              <a:rPr lang="en-US" altLang="en-US" sz="2000" dirty="0"/>
              <a:t>Positions are up 2.6%, from 5,945 to </a:t>
            </a:r>
            <a:r>
              <a:rPr lang="en-US" altLang="en-US" sz="2000" dirty="0" smtClean="0"/>
              <a:t>6,099 </a:t>
            </a:r>
            <a:r>
              <a:rPr lang="en-US" altLang="en-US" sz="1800" dirty="0" smtClean="0"/>
              <a:t>(vast majority offset by revenues/reimbursements/net-zero shifts or added in special/capital funds)</a:t>
            </a:r>
            <a:endParaRPr lang="en-US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00" name="Text Box 4"/>
          <p:cNvSpPr txBox="1">
            <a:spLocks noChangeArrowheads="1"/>
          </p:cNvSpPr>
          <p:nvPr/>
        </p:nvSpPr>
        <p:spPr bwMode="auto">
          <a:xfrm>
            <a:off x="381000" y="0"/>
            <a:ext cx="8763000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smtClean="0">
                <a:solidFill>
                  <a:srgbClr val="2B4A76"/>
                </a:solidFill>
                <a:cs typeface="Arial" panose="020B0604020202020204" pitchFamily="34" charset="0"/>
              </a:rPr>
              <a:t>Strong industrial permit activity continues; slowing residential permit activity</a:t>
            </a:r>
            <a:endParaRPr lang="en-US" altLang="en-US" sz="2800" b="1" dirty="0">
              <a:solidFill>
                <a:srgbClr val="2B4A76"/>
              </a:solidFill>
              <a:cs typeface="Arial" panose="020B0604020202020204" pitchFamily="34" charset="0"/>
            </a:endParaRPr>
          </a:p>
        </p:txBody>
      </p:sp>
      <p:sp>
        <p:nvSpPr>
          <p:cNvPr id="59401" name="Slide Number Placeholder 3"/>
          <p:cNvSpPr txBox="1">
            <a:spLocks noGrp="1"/>
          </p:cNvSpPr>
          <p:nvPr/>
        </p:nvSpPr>
        <p:spPr bwMode="auto">
          <a:xfrm>
            <a:off x="247650" y="63817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SzPct val="110000"/>
              <a:buFontTx/>
              <a:buNone/>
            </a:pPr>
            <a:r>
              <a:rPr lang="en-US" altLang="en-US" sz="1400" dirty="0">
                <a:solidFill>
                  <a:schemeClr val="bg1"/>
                </a:solidFill>
              </a:rPr>
              <a:t>Slide </a:t>
            </a:r>
            <a:fld id="{320B9A74-B824-4359-9EB9-80A96B0C492A}" type="slidenum">
              <a:rPr lang="en-US" altLang="en-US" sz="1400">
                <a:solidFill>
                  <a:schemeClr val="bg1"/>
                </a:solidFill>
              </a:rPr>
              <a:pPr>
                <a:buSzPct val="110000"/>
                <a:buFontTx/>
                <a:buNone/>
              </a:pPr>
              <a:t>29</a:t>
            </a:fld>
            <a:endParaRPr lang="en-US" altLang="en-US" sz="1400" dirty="0">
              <a:solidFill>
                <a:schemeClr val="bg1"/>
              </a:solidFill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/>
          </p:nvPr>
        </p:nvGraphicFramePr>
        <p:xfrm>
          <a:off x="4980412" y="1186004"/>
          <a:ext cx="3641558" cy="4125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/>
          </p:nvPr>
        </p:nvGraphicFramePr>
        <p:xfrm>
          <a:off x="470780" y="1186004"/>
          <a:ext cx="4182701" cy="46578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080000" y="5741194"/>
            <a:ext cx="9067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 dirty="0">
                <a:solidFill>
                  <a:srgbClr val="003366"/>
                </a:solidFill>
                <a:cs typeface="Arial" panose="020B0604020202020204" pitchFamily="34" charset="0"/>
              </a:rPr>
              <a:t>Source: </a:t>
            </a:r>
            <a:r>
              <a:rPr lang="en-US" altLang="en-US" sz="1200" b="1" dirty="0" smtClean="0">
                <a:solidFill>
                  <a:srgbClr val="003366"/>
                </a:solidFill>
                <a:cs typeface="Arial" panose="020B0604020202020204" pitchFamily="34" charset="0"/>
              </a:rPr>
              <a:t>Planning, Building and Code Enforcement</a:t>
            </a:r>
            <a:endParaRPr lang="en-US" altLang="en-US" sz="1200" b="1" dirty="0">
              <a:solidFill>
                <a:srgbClr val="003366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7804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3"/>
          <p:cNvSpPr txBox="1">
            <a:spLocks noChangeArrowheads="1"/>
          </p:cNvSpPr>
          <p:nvPr/>
        </p:nvSpPr>
        <p:spPr bwMode="auto">
          <a:xfrm>
            <a:off x="457200" y="223717"/>
            <a:ext cx="8686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smtClean="0">
                <a:solidFill>
                  <a:srgbClr val="2B4A76"/>
                </a:solidFill>
                <a:cs typeface="Arial" panose="020B0604020202020204" pitchFamily="34" charset="0"/>
              </a:rPr>
              <a:t>Local Job Growth Across Most Sectors </a:t>
            </a:r>
            <a:endParaRPr lang="en-US" altLang="en-US" sz="2800" b="1" dirty="0">
              <a:solidFill>
                <a:srgbClr val="2B4A76"/>
              </a:solidFill>
              <a:cs typeface="Arial" panose="020B0604020202020204" pitchFamily="34" charset="0"/>
            </a:endParaRPr>
          </a:p>
        </p:txBody>
      </p:sp>
      <p:sp>
        <p:nvSpPr>
          <p:cNvPr id="47109" name="Slide Number Placeholder 3"/>
          <p:cNvSpPr txBox="1">
            <a:spLocks noGrp="1"/>
          </p:cNvSpPr>
          <p:nvPr/>
        </p:nvSpPr>
        <p:spPr bwMode="auto">
          <a:xfrm>
            <a:off x="247650" y="63817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SzPct val="110000"/>
              <a:buFontTx/>
              <a:buNone/>
            </a:pPr>
            <a:r>
              <a:rPr lang="en-US" altLang="en-US" sz="1400" dirty="0">
                <a:solidFill>
                  <a:schemeClr val="bg1"/>
                </a:solidFill>
              </a:rPr>
              <a:t>Slide </a:t>
            </a:r>
            <a:fld id="{08E73F54-42BE-4181-8E75-266D6C1EC668}" type="slidenum">
              <a:rPr lang="en-US" altLang="en-US" sz="1400">
                <a:solidFill>
                  <a:schemeClr val="bg1"/>
                </a:solidFill>
              </a:rPr>
              <a:pPr>
                <a:buSzPct val="110000"/>
                <a:buFontTx/>
                <a:buNone/>
              </a:pPr>
              <a:t>30</a:t>
            </a:fld>
            <a:endParaRPr lang="en-US" altLang="en-US" sz="1400" dirty="0">
              <a:solidFill>
                <a:schemeClr val="bg1"/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/>
          </p:nvPr>
        </p:nvGraphicFramePr>
        <p:xfrm>
          <a:off x="457200" y="745472"/>
          <a:ext cx="8323545" cy="50995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208602" y="2894786"/>
            <a:ext cx="20064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3366"/>
                </a:solidFill>
              </a:rPr>
              <a:t>Net gain of 13,200 jobs across all sectors</a:t>
            </a:r>
            <a:endParaRPr lang="en-US" sz="2400" b="1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08264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Text Box 3"/>
          <p:cNvSpPr txBox="1">
            <a:spLocks noChangeArrowheads="1"/>
          </p:cNvSpPr>
          <p:nvPr/>
        </p:nvSpPr>
        <p:spPr bwMode="auto">
          <a:xfrm>
            <a:off x="360362" y="181429"/>
            <a:ext cx="815952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smtClean="0">
                <a:solidFill>
                  <a:srgbClr val="2B4A76"/>
                </a:solidFill>
                <a:cs typeface="Arial" panose="020B0604020202020204" pitchFamily="34" charset="0"/>
              </a:rPr>
              <a:t>If this is a Silicon Valley Tech Bubble, how will San Jose be affected?</a:t>
            </a:r>
          </a:p>
        </p:txBody>
      </p:sp>
      <p:sp>
        <p:nvSpPr>
          <p:cNvPr id="49157" name="Slide Number Placeholder 3"/>
          <p:cNvSpPr txBox="1">
            <a:spLocks noGrp="1"/>
          </p:cNvSpPr>
          <p:nvPr/>
        </p:nvSpPr>
        <p:spPr bwMode="auto">
          <a:xfrm>
            <a:off x="247650" y="63817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SzPct val="110000"/>
              <a:buFontTx/>
              <a:buNone/>
            </a:pPr>
            <a:r>
              <a:rPr lang="en-US" altLang="en-US" sz="1400" dirty="0">
                <a:solidFill>
                  <a:schemeClr val="bg1"/>
                </a:solidFill>
              </a:rPr>
              <a:t>Slide </a:t>
            </a:r>
            <a:fld id="{F145E832-ECD6-4CB8-81E9-78D7D688F595}" type="slidenum">
              <a:rPr lang="en-US" altLang="en-US" sz="1400">
                <a:solidFill>
                  <a:schemeClr val="bg1"/>
                </a:solidFill>
              </a:rPr>
              <a:pPr>
                <a:buSzPct val="110000"/>
                <a:buFontTx/>
                <a:buNone/>
              </a:pPr>
              <a:t>31</a:t>
            </a:fld>
            <a:endParaRPr lang="en-US" altLang="en-US" sz="14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66056" y="5706982"/>
            <a:ext cx="38753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PWC/NVCA MoneyTree TM report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/>
          </p:nvPr>
        </p:nvGraphicFramePr>
        <p:xfrm>
          <a:off x="247650" y="1397694"/>
          <a:ext cx="8912224" cy="4586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6096613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7" name="Rectangle 5"/>
          <p:cNvSpPr>
            <a:spLocks noChangeArrowheads="1"/>
          </p:cNvSpPr>
          <p:nvPr/>
        </p:nvSpPr>
        <p:spPr bwMode="auto">
          <a:xfrm>
            <a:off x="390525" y="381000"/>
            <a:ext cx="65436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63491" name="Rectangle 6"/>
          <p:cNvSpPr>
            <a:spLocks noChangeArrowheads="1"/>
          </p:cNvSpPr>
          <p:nvPr/>
        </p:nvSpPr>
        <p:spPr bwMode="auto">
          <a:xfrm>
            <a:off x="457200" y="1930400"/>
            <a:ext cx="81534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600" dirty="0">
              <a:cs typeface="Arial" panose="020B0604020202020204" pitchFamily="34" charset="0"/>
            </a:endParaRPr>
          </a:p>
        </p:txBody>
      </p:sp>
      <p:sp>
        <p:nvSpPr>
          <p:cNvPr id="63493" name="Text Box 7"/>
          <p:cNvSpPr txBox="1">
            <a:spLocks noChangeArrowheads="1"/>
          </p:cNvSpPr>
          <p:nvPr/>
        </p:nvSpPr>
        <p:spPr bwMode="auto">
          <a:xfrm>
            <a:off x="457200" y="228600"/>
            <a:ext cx="785469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smtClean="0">
                <a:solidFill>
                  <a:srgbClr val="2B4A76"/>
                </a:solidFill>
                <a:cs typeface="Arial" panose="020B0604020202020204" pitchFamily="34" charset="0"/>
              </a:rPr>
              <a:t>Recap: Expect slower but continued growth in FY16/17</a:t>
            </a:r>
            <a:endParaRPr lang="en-US" altLang="en-US" sz="2800" b="1" dirty="0">
              <a:solidFill>
                <a:srgbClr val="2B4A76"/>
              </a:solidFill>
              <a:cs typeface="Arial" panose="020B0604020202020204" pitchFamily="34" charset="0"/>
            </a:endParaRPr>
          </a:p>
        </p:txBody>
      </p:sp>
      <p:sp>
        <p:nvSpPr>
          <p:cNvPr id="63494" name="Slide Number Placeholder 3"/>
          <p:cNvSpPr txBox="1">
            <a:spLocks noGrp="1"/>
          </p:cNvSpPr>
          <p:nvPr/>
        </p:nvSpPr>
        <p:spPr bwMode="auto">
          <a:xfrm>
            <a:off x="133350" y="63817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SzPct val="110000"/>
              <a:buFontTx/>
              <a:buNone/>
            </a:pPr>
            <a:r>
              <a:rPr lang="en-US" altLang="en-US" sz="1400" dirty="0">
                <a:solidFill>
                  <a:schemeClr val="bg1"/>
                </a:solidFill>
              </a:rPr>
              <a:t>Slide </a:t>
            </a:r>
            <a:fld id="{7D1F8F52-1516-40D5-BC67-F9FABB6C3425}" type="slidenum">
              <a:rPr lang="en-US" altLang="en-US" sz="1400">
                <a:solidFill>
                  <a:schemeClr val="bg1"/>
                </a:solidFill>
              </a:rPr>
              <a:pPr>
                <a:buSzPct val="110000"/>
                <a:buFontTx/>
                <a:buNone/>
              </a:pPr>
              <a:t>32</a:t>
            </a:fld>
            <a:endParaRPr lang="en-US" altLang="en-US" sz="1400" dirty="0">
              <a:solidFill>
                <a:schemeClr val="bg1"/>
              </a:solidFill>
            </a:endParaRPr>
          </a:p>
        </p:txBody>
      </p:sp>
      <p:sp>
        <p:nvSpPr>
          <p:cNvPr id="7" name="Content Placeholder 5"/>
          <p:cNvSpPr txBox="1">
            <a:spLocks/>
          </p:cNvSpPr>
          <p:nvPr/>
        </p:nvSpPr>
        <p:spPr bwMode="auto">
          <a:xfrm>
            <a:off x="457200" y="1622630"/>
            <a:ext cx="8220075" cy="3985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609600" indent="-609600">
              <a:lnSpc>
                <a:spcPct val="105000"/>
              </a:lnSpc>
              <a:spcBef>
                <a:spcPct val="30000"/>
              </a:spcBef>
              <a:spcAft>
                <a:spcPct val="30000"/>
              </a:spcAft>
              <a:buFontTx/>
              <a:buNone/>
              <a:defRPr/>
            </a:pPr>
            <a:r>
              <a:rPr lang="en-US" altLang="en-US" sz="2400" b="1" kern="0" dirty="0" smtClean="0">
                <a:solidFill>
                  <a:srgbClr val="003366"/>
                </a:solidFill>
              </a:rPr>
              <a:t>Global and national uncertainty</a:t>
            </a:r>
            <a:endParaRPr lang="en-US" altLang="en-US" sz="2000" b="1" kern="0" dirty="0" smtClean="0">
              <a:solidFill>
                <a:srgbClr val="003366"/>
              </a:solidFill>
            </a:endParaRPr>
          </a:p>
          <a:p>
            <a:pPr marL="0" indent="0">
              <a:spcBef>
                <a:spcPct val="30000"/>
              </a:spcBef>
              <a:spcAft>
                <a:spcPct val="30000"/>
              </a:spcAft>
              <a:buFontTx/>
              <a:buNone/>
              <a:tabLst>
                <a:tab pos="0" algn="l"/>
              </a:tabLst>
              <a:defRPr/>
            </a:pPr>
            <a:r>
              <a:rPr lang="en-US" altLang="en-US" sz="2400" b="1" kern="0" dirty="0" smtClean="0">
                <a:solidFill>
                  <a:srgbClr val="003366"/>
                </a:solidFill>
              </a:rPr>
              <a:t>Metro area job growth continuing; unemployment remaining below 5% </a:t>
            </a:r>
          </a:p>
          <a:p>
            <a:pPr marL="0" indent="0">
              <a:spcBef>
                <a:spcPct val="30000"/>
              </a:spcBef>
              <a:spcAft>
                <a:spcPct val="30000"/>
              </a:spcAft>
              <a:buFontTx/>
              <a:buNone/>
              <a:tabLst>
                <a:tab pos="0" algn="l"/>
              </a:tabLst>
              <a:defRPr/>
            </a:pPr>
            <a:r>
              <a:rPr lang="en-US" altLang="en-US" sz="2400" b="1" kern="0" dirty="0" smtClean="0">
                <a:solidFill>
                  <a:srgbClr val="003366"/>
                </a:solidFill>
              </a:rPr>
              <a:t>Consumer sales expected to lead GDP, positive effect on sales tax</a:t>
            </a:r>
          </a:p>
          <a:p>
            <a:pPr marL="0" indent="0">
              <a:spcBef>
                <a:spcPct val="30000"/>
              </a:spcBef>
              <a:spcAft>
                <a:spcPct val="30000"/>
              </a:spcAft>
              <a:buFontTx/>
              <a:buNone/>
              <a:tabLst>
                <a:tab pos="0" algn="l"/>
              </a:tabLst>
              <a:defRPr/>
            </a:pPr>
            <a:r>
              <a:rPr lang="en-US" altLang="en-US" sz="2400" b="1" kern="0" dirty="0" smtClean="0">
                <a:solidFill>
                  <a:srgbClr val="003366"/>
                </a:solidFill>
              </a:rPr>
              <a:t>Local leasing activity expected to drive down vacancy</a:t>
            </a:r>
          </a:p>
          <a:p>
            <a:pPr marL="0" indent="0">
              <a:spcBef>
                <a:spcPct val="30000"/>
              </a:spcBef>
              <a:spcAft>
                <a:spcPct val="30000"/>
              </a:spcAft>
              <a:buFontTx/>
              <a:buNone/>
              <a:tabLst>
                <a:tab pos="0" algn="l"/>
              </a:tabLst>
              <a:defRPr/>
            </a:pPr>
            <a:r>
              <a:rPr lang="en-US" altLang="en-US" sz="2400" b="1" kern="0" dirty="0" smtClean="0">
                <a:solidFill>
                  <a:srgbClr val="003366"/>
                </a:solidFill>
              </a:rPr>
              <a:t>Major tech corporations leading local growth in key employment areas</a:t>
            </a:r>
            <a:endParaRPr lang="en-US" altLang="en-US" sz="2400" b="1" kern="0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23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Slide </a:t>
            </a:r>
            <a:fld id="{8C54C29B-0E45-445B-A4B7-8DD2289B9553}" type="slidenum">
              <a:rPr lang="en-US" altLang="en-US" smtClean="0"/>
              <a:pPr>
                <a:defRPr/>
              </a:pPr>
              <a:t>33</a:t>
            </a:fld>
            <a:endParaRPr lang="en-US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805" t="10881" r="39165" b="13282"/>
          <a:stretch/>
        </p:blipFill>
        <p:spPr>
          <a:xfrm>
            <a:off x="800100" y="1066936"/>
            <a:ext cx="7008585" cy="4978129"/>
          </a:xfrm>
          <a:prstGeom prst="rect">
            <a:avLst/>
          </a:prstGeom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80786" y="69287"/>
            <a:ext cx="830035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smtClean="0">
                <a:solidFill>
                  <a:srgbClr val="2B4A76"/>
                </a:solidFill>
                <a:cs typeface="Arial" panose="020B0604020202020204" pitchFamily="34" charset="0"/>
              </a:rPr>
              <a:t>Coming Soon: Monitor San Jose’s Economy Using Online Dashboard</a:t>
            </a:r>
            <a:endParaRPr lang="en-US" altLang="en-US" sz="2800" b="1" dirty="0">
              <a:solidFill>
                <a:srgbClr val="2B4A76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05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4"/>
          <p:cNvSpPr txBox="1">
            <a:spLocks noChangeArrowheads="1"/>
          </p:cNvSpPr>
          <p:nvPr/>
        </p:nvSpPr>
        <p:spPr bwMode="auto">
          <a:xfrm>
            <a:off x="0" y="460375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bg1"/>
                </a:solidFill>
              </a:rPr>
              <a:t>May </a:t>
            </a:r>
            <a:r>
              <a:rPr lang="en-US" altLang="en-US" b="1" dirty="0" smtClean="0">
                <a:solidFill>
                  <a:schemeClr val="bg1"/>
                </a:solidFill>
              </a:rPr>
              <a:t>11, 2016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65539" name="Rectangle 6"/>
          <p:cNvSpPr>
            <a:spLocks noChangeArrowheads="1"/>
          </p:cNvSpPr>
          <p:nvPr/>
        </p:nvSpPr>
        <p:spPr bwMode="auto">
          <a:xfrm>
            <a:off x="0" y="1927225"/>
            <a:ext cx="9144000" cy="158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SzPct val="110000"/>
              <a:buFontTx/>
              <a:buNone/>
            </a:pPr>
            <a:r>
              <a:rPr lang="en-US" altLang="en-US" sz="4400" b="1" dirty="0" smtClean="0">
                <a:solidFill>
                  <a:schemeClr val="bg1"/>
                </a:solidFill>
              </a:rPr>
              <a:t>2016-2017 </a:t>
            </a:r>
            <a:r>
              <a:rPr lang="en-US" altLang="en-US" sz="4400" b="1" dirty="0">
                <a:solidFill>
                  <a:schemeClr val="bg1"/>
                </a:solidFill>
              </a:rPr>
              <a:t>Proposed       </a:t>
            </a:r>
          </a:p>
          <a:p>
            <a:pPr algn="ctr">
              <a:buSzPct val="110000"/>
              <a:buFontTx/>
              <a:buNone/>
            </a:pPr>
            <a:r>
              <a:rPr lang="en-US" altLang="en-US" sz="4400" b="1" dirty="0">
                <a:solidFill>
                  <a:schemeClr val="bg1"/>
                </a:solidFill>
              </a:rPr>
              <a:t>Operating Budget Overview</a:t>
            </a:r>
          </a:p>
        </p:txBody>
      </p:sp>
      <p:sp>
        <p:nvSpPr>
          <p:cNvPr id="307204" name="Rectangle 4"/>
          <p:cNvSpPr>
            <a:spLocks noChangeArrowheads="1"/>
          </p:cNvSpPr>
          <p:nvPr/>
        </p:nvSpPr>
        <p:spPr bwMode="auto">
          <a:xfrm>
            <a:off x="687388" y="125413"/>
            <a:ext cx="327183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3600" b="1" dirty="0">
                <a:solidFill>
                  <a:schemeClr val="bg1"/>
                </a:solidFill>
                <a:latin typeface="Arial Narrow" panose="020B0606020202030204" pitchFamily="34" charset="0"/>
              </a:rPr>
              <a:t>City of San José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04" grpId="0" build="p" autoUpdateAnimBg="0" advAuto="100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 smtClean="0"/>
              <a:t>2017-2021 General Fund Forecast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54100"/>
            <a:ext cx="7772400" cy="4419600"/>
          </a:xfrm>
        </p:spPr>
        <p:txBody>
          <a:bodyPr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 dirty="0" smtClean="0"/>
              <a:t>2017-2021 General Fund Forecast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 dirty="0" smtClean="0"/>
              <a:t>Incremental General Fund Surplus/(Shortfall)</a:t>
            </a:r>
            <a:endParaRPr lang="en-US" altLang="en-US" sz="1800" b="1" baseline="30000" dirty="0" smtClean="0"/>
          </a:p>
          <a:p>
            <a:endParaRPr lang="en-US" altLang="en-US" sz="1800" dirty="0" smtClean="0"/>
          </a:p>
        </p:txBody>
      </p:sp>
      <p:sp>
        <p:nvSpPr>
          <p:cNvPr id="10244" name="Slide Number Placeholder 3"/>
          <p:cNvSpPr txBox="1">
            <a:spLocks noGrp="1"/>
          </p:cNvSpPr>
          <p:nvPr/>
        </p:nvSpPr>
        <p:spPr bwMode="auto">
          <a:xfrm>
            <a:off x="247650" y="63817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SzPct val="110000"/>
              <a:buFontTx/>
              <a:buNone/>
            </a:pPr>
            <a:r>
              <a:rPr lang="en-US" altLang="en-US" sz="1400" dirty="0">
                <a:solidFill>
                  <a:schemeClr val="bg1"/>
                </a:solidFill>
              </a:rPr>
              <a:t>Slide </a:t>
            </a:r>
            <a:fld id="{181CEEFF-6067-412F-9E09-09176CFB0668}" type="slidenum">
              <a:rPr lang="en-US" altLang="en-US" sz="1400">
                <a:solidFill>
                  <a:schemeClr val="bg1"/>
                </a:solidFill>
              </a:rPr>
              <a:pPr>
                <a:buSzPct val="110000"/>
                <a:buFontTx/>
                <a:buNone/>
              </a:pPr>
              <a:t>3</a:t>
            </a:fld>
            <a:endParaRPr lang="en-US" altLang="en-US" sz="1400" dirty="0">
              <a:solidFill>
                <a:schemeClr val="bg1"/>
              </a:solidFill>
            </a:endParaRPr>
          </a:p>
        </p:txBody>
      </p:sp>
      <p:graphicFrame>
        <p:nvGraphicFramePr>
          <p:cNvPr id="1024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373442"/>
              </p:ext>
            </p:extLst>
          </p:nvPr>
        </p:nvGraphicFramePr>
        <p:xfrm>
          <a:off x="120650" y="1774825"/>
          <a:ext cx="8993188" cy="160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2" name="Document" r:id="rId5" imgW="6354314" imgH="1136240" progId="Word.Document.8">
                  <p:embed/>
                </p:oleObj>
              </mc:Choice>
              <mc:Fallback>
                <p:oleObj name="Document" r:id="rId5" imgW="6354314" imgH="1136240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650" y="1774825"/>
                        <a:ext cx="8993188" cy="160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163512" y="2987676"/>
            <a:ext cx="8950325" cy="3262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5613" indent="-342900">
              <a:tabLst>
                <a:tab pos="396875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260475" indent="-342900">
              <a:tabLst>
                <a:tab pos="396875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4775" indent="-342900">
              <a:tabLst>
                <a:tab pos="396875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tabLst>
                <a:tab pos="396875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tabLst>
                <a:tab pos="396875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396875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396875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396875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396875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 dirty="0"/>
              <a:t>     * </a:t>
            </a:r>
            <a:r>
              <a:rPr lang="en-US" altLang="en-US" sz="1100" dirty="0"/>
              <a:t>Excludes Development Fee Programs and was revised from the </a:t>
            </a:r>
            <a:r>
              <a:rPr lang="en-US" altLang="en-US" sz="1100" dirty="0" smtClean="0"/>
              <a:t>$5.7 </a:t>
            </a:r>
            <a:r>
              <a:rPr lang="en-US" altLang="en-US" sz="1100" dirty="0"/>
              <a:t>million surplus presented in the February </a:t>
            </a:r>
            <a:r>
              <a:rPr lang="en-US" altLang="en-US" sz="1100" dirty="0" smtClean="0"/>
              <a:t>2016 </a:t>
            </a:r>
            <a:r>
              <a:rPr lang="en-US" altLang="en-US" sz="1100" dirty="0"/>
              <a:t>Forecast based on continued analysis. </a:t>
            </a:r>
            <a:r>
              <a:rPr lang="en-US" altLang="en-US" sz="1100" dirty="0" smtClean="0"/>
              <a:t>With no surplus in </a:t>
            </a:r>
            <a:r>
              <a:rPr lang="en-US" altLang="en-US" sz="1100" dirty="0"/>
              <a:t>the Development Fee Programs, the General Fund surplus addressed in the </a:t>
            </a:r>
            <a:r>
              <a:rPr lang="en-US" altLang="en-US" sz="1100" dirty="0" smtClean="0"/>
              <a:t>2016-2017 </a:t>
            </a:r>
            <a:r>
              <a:rPr lang="en-US" altLang="en-US" sz="1100" dirty="0"/>
              <a:t>Proposed Budget remains at </a:t>
            </a:r>
            <a:r>
              <a:rPr lang="en-US" altLang="en-US" sz="1100" dirty="0" smtClean="0"/>
              <a:t>$6.9 </a:t>
            </a:r>
            <a:r>
              <a:rPr lang="en-US" altLang="en-US" sz="1100" dirty="0"/>
              <a:t>million.</a:t>
            </a:r>
          </a:p>
          <a:p>
            <a:endParaRPr lang="en-US" altLang="en-US" sz="1400" dirty="0"/>
          </a:p>
          <a:p>
            <a:r>
              <a:rPr lang="en-US" altLang="en-US" sz="1400" b="1" dirty="0"/>
              <a:t>Does not include:</a:t>
            </a:r>
          </a:p>
          <a:p>
            <a:pPr>
              <a:buFontTx/>
              <a:buChar char="-"/>
            </a:pPr>
            <a:r>
              <a:rPr lang="en-US" altLang="en-US" sz="1600" dirty="0" smtClean="0"/>
              <a:t>Impacts associated with any new revenue measures</a:t>
            </a:r>
            <a:endParaRPr lang="en-US" altLang="en-US" sz="1600" dirty="0"/>
          </a:p>
          <a:p>
            <a:pPr>
              <a:buFontTx/>
              <a:buChar char="-"/>
            </a:pPr>
            <a:r>
              <a:rPr lang="en-US" altLang="en-US" sz="1600" dirty="0" smtClean="0"/>
              <a:t>Implementation of the alternative pension reform settlement framework agreements</a:t>
            </a:r>
            <a:endParaRPr lang="en-US" altLang="en-US" sz="1600" dirty="0"/>
          </a:p>
          <a:p>
            <a:pPr>
              <a:buFontTx/>
              <a:buChar char="-"/>
            </a:pPr>
            <a:r>
              <a:rPr lang="en-US" altLang="en-US" sz="1600" dirty="0" smtClean="0"/>
              <a:t>Costs associated with services </a:t>
            </a:r>
            <a:r>
              <a:rPr lang="en-US" altLang="en-US" sz="1600" dirty="0"/>
              <a:t>funded on a one-time basis in </a:t>
            </a:r>
            <a:r>
              <a:rPr lang="en-US" altLang="en-US" sz="1600" dirty="0" smtClean="0"/>
              <a:t>2015-2016</a:t>
            </a:r>
            <a:endParaRPr lang="en-US" altLang="en-US" sz="1600" dirty="0"/>
          </a:p>
          <a:p>
            <a:pPr>
              <a:buFontTx/>
              <a:buChar char="-"/>
            </a:pPr>
            <a:r>
              <a:rPr lang="en-US" altLang="en-US" sz="1600" dirty="0" smtClean="0"/>
              <a:t>Costs associated with the restoration </a:t>
            </a:r>
            <a:r>
              <a:rPr lang="en-US" altLang="en-US" sz="1600" dirty="0"/>
              <a:t>of key services to January 2011 levels</a:t>
            </a:r>
          </a:p>
          <a:p>
            <a:pPr>
              <a:buFontTx/>
              <a:buChar char="-"/>
            </a:pPr>
            <a:r>
              <a:rPr lang="en-US" altLang="en-US" sz="1600" dirty="0"/>
              <a:t>Costs for a Police Staffing Restoration Strategy to increase sworn positions from 1,109 to 1,250</a:t>
            </a:r>
          </a:p>
          <a:p>
            <a:pPr>
              <a:buFontTx/>
              <a:buChar char="-"/>
            </a:pPr>
            <a:r>
              <a:rPr lang="en-US" altLang="en-US" sz="1600" dirty="0"/>
              <a:t>Costs associated with unmet/deferred infrastructure and maintenance needs</a:t>
            </a:r>
          </a:p>
          <a:p>
            <a:pPr>
              <a:buFontTx/>
              <a:buChar char="-"/>
            </a:pPr>
            <a:r>
              <a:rPr lang="en-US" altLang="en-US" sz="1600" dirty="0"/>
              <a:t>One-time revenues/expenses</a:t>
            </a:r>
          </a:p>
          <a:p>
            <a:pPr>
              <a:buFontTx/>
              <a:buAutoNum type="arabicPlain"/>
            </a:pPr>
            <a:endParaRPr lang="en-US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shape"/>
          <p:cNvGraphicFramePr>
            <a:graphicFrameLocks noGrp="1"/>
          </p:cNvGraphicFramePr>
          <p:nvPr/>
        </p:nvGraphicFramePr>
        <p:xfrm>
          <a:off x="-552876" y="-355598"/>
          <a:ext cx="9358207" cy="69934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3" name="Straight Connector 2"/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cxnSp>
        <p:nvCxnSpPr>
          <p:cNvPr id="2" name="Straight Connector 1"/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1229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71475" y="228600"/>
            <a:ext cx="8534400" cy="896938"/>
          </a:xfrm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sz="3200" dirty="0" smtClean="0"/>
              <a:t>2016-2017 Proposed Budget – </a:t>
            </a:r>
            <a:br>
              <a:rPr lang="en-US" altLang="en-US" sz="3200" dirty="0" smtClean="0"/>
            </a:br>
            <a:r>
              <a:rPr lang="en-US" altLang="en-US" sz="3200" dirty="0" smtClean="0"/>
              <a:t>General Fund Funding Sources</a:t>
            </a:r>
            <a:endParaRPr lang="en-US" altLang="en-US" sz="3200" dirty="0" smtClean="0">
              <a:solidFill>
                <a:srgbClr val="CC6600"/>
              </a:solidFill>
            </a:endParaRPr>
          </a:p>
        </p:txBody>
      </p:sp>
      <p:sp>
        <p:nvSpPr>
          <p:cNvPr id="12294" name="Slide Number Placeholder 3"/>
          <p:cNvSpPr txBox="1">
            <a:spLocks noGrp="1"/>
          </p:cNvSpPr>
          <p:nvPr/>
        </p:nvSpPr>
        <p:spPr bwMode="auto">
          <a:xfrm>
            <a:off x="247650" y="63817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SzPct val="110000"/>
              <a:buFontTx/>
              <a:buNone/>
            </a:pPr>
            <a:r>
              <a:rPr lang="en-US" alt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Slide </a:t>
            </a:r>
            <a:fld id="{6AC3EA7F-FD4D-4B1B-B0AD-A4257A5ABBBA}" type="slidenum">
              <a:rPr lang="en-US" altLang="en-US" sz="1400">
                <a:solidFill>
                  <a:schemeClr val="bg1"/>
                </a:solidFill>
                <a:cs typeface="Arial" panose="020B0604020202020204" pitchFamily="34" charset="0"/>
              </a:rPr>
              <a:pPr>
                <a:buSzPct val="110000"/>
                <a:buFontTx/>
                <a:buNone/>
              </a:pPr>
              <a:t>4</a:t>
            </a:fld>
            <a:endParaRPr lang="en-US" altLang="en-US" sz="14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2295" name="Text Box 10"/>
          <p:cNvSpPr txBox="1">
            <a:spLocks noChangeArrowheads="1"/>
          </p:cNvSpPr>
          <p:nvPr/>
        </p:nvSpPr>
        <p:spPr bwMode="auto">
          <a:xfrm>
            <a:off x="0" y="5491163"/>
            <a:ext cx="9144000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dirty="0"/>
              <a:t>TOTAL GENERAL FUND SOURCES:   </a:t>
            </a:r>
            <a:r>
              <a:rPr lang="en-US" altLang="en-US" sz="1800" dirty="0" smtClean="0"/>
              <a:t>$1,090,183,333</a:t>
            </a:r>
            <a:endParaRPr lang="en-US" altLang="en-US" sz="1800" dirty="0"/>
          </a:p>
        </p:txBody>
      </p:sp>
      <p:graphicFrame>
        <p:nvGraphicFramePr>
          <p:cNvPr id="11" name="shape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4002677"/>
              </p:ext>
            </p:extLst>
          </p:nvPr>
        </p:nvGraphicFramePr>
        <p:xfrm>
          <a:off x="247650" y="420753"/>
          <a:ext cx="8672513" cy="59751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4772065"/>
              </p:ext>
            </p:extLst>
          </p:nvPr>
        </p:nvGraphicFramePr>
        <p:xfrm>
          <a:off x="573088" y="0"/>
          <a:ext cx="8448675" cy="566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76" name="Worksheet" r:id="rId5" imgW="11791843" imgH="7896150" progId="Excel.Sheet.8">
                  <p:embed/>
                </p:oleObj>
              </mc:Choice>
              <mc:Fallback>
                <p:oleObj name="Worksheet" r:id="rId5" imgW="11791843" imgH="7896150" progId="Excel.Sheet.8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088" y="0"/>
                        <a:ext cx="8448675" cy="566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Straight Connector 2"/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cxnSp>
        <p:nvCxnSpPr>
          <p:cNvPr id="2" name="Straight Connector 1"/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1434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71475" y="228600"/>
            <a:ext cx="8534400" cy="896938"/>
          </a:xfrm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sz="3200" dirty="0" smtClean="0"/>
              <a:t>2016-2017 Proposed Budget – </a:t>
            </a:r>
            <a:br>
              <a:rPr lang="en-US" altLang="en-US" sz="3200" dirty="0" smtClean="0"/>
            </a:br>
            <a:r>
              <a:rPr lang="en-US" altLang="en-US" sz="3200" dirty="0" smtClean="0"/>
              <a:t>General Fund Uses</a:t>
            </a:r>
            <a:endParaRPr lang="en-US" altLang="en-US" sz="3200" dirty="0" smtClean="0">
              <a:solidFill>
                <a:srgbClr val="CC6600"/>
              </a:solidFill>
            </a:endParaRPr>
          </a:p>
        </p:txBody>
      </p:sp>
      <p:sp>
        <p:nvSpPr>
          <p:cNvPr id="14342" name="Slide Number Placeholder 3"/>
          <p:cNvSpPr txBox="1">
            <a:spLocks noGrp="1"/>
          </p:cNvSpPr>
          <p:nvPr/>
        </p:nvSpPr>
        <p:spPr bwMode="auto">
          <a:xfrm>
            <a:off x="247650" y="63817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SzPct val="110000"/>
              <a:buFontTx/>
              <a:buNone/>
            </a:pPr>
            <a:r>
              <a:rPr lang="en-US" alt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Slide </a:t>
            </a:r>
            <a:fld id="{BC81333B-EE43-4540-8645-94F7743D9D6D}" type="slidenum">
              <a:rPr lang="en-US" altLang="en-US" sz="1400">
                <a:solidFill>
                  <a:schemeClr val="bg1"/>
                </a:solidFill>
                <a:cs typeface="Arial" panose="020B0604020202020204" pitchFamily="34" charset="0"/>
              </a:rPr>
              <a:pPr>
                <a:buSzPct val="110000"/>
                <a:buFontTx/>
                <a:buNone/>
              </a:pPr>
              <a:t>5</a:t>
            </a:fld>
            <a:endParaRPr lang="en-US" altLang="en-US" sz="14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4343" name="Text Box 10"/>
          <p:cNvSpPr txBox="1">
            <a:spLocks noChangeArrowheads="1"/>
          </p:cNvSpPr>
          <p:nvPr/>
        </p:nvSpPr>
        <p:spPr bwMode="auto">
          <a:xfrm>
            <a:off x="0" y="5507038"/>
            <a:ext cx="9021763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dirty="0"/>
              <a:t>TOTAL GENERAL FUND USES </a:t>
            </a:r>
            <a:r>
              <a:rPr lang="en-US" altLang="en-US" sz="1800" dirty="0" smtClean="0"/>
              <a:t>$1,090,183,333</a:t>
            </a:r>
            <a:endParaRPr lang="en-US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cxnSp>
        <p:nvCxnSpPr>
          <p:cNvPr id="2" name="Straight Connector 1"/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1638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71475" y="200025"/>
            <a:ext cx="8534400" cy="896938"/>
          </a:xfrm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sz="3200" dirty="0" smtClean="0"/>
              <a:t>2016-2017 Proposed Budget – </a:t>
            </a:r>
            <a:br>
              <a:rPr lang="en-US" altLang="en-US" sz="3200" dirty="0" smtClean="0"/>
            </a:br>
            <a:r>
              <a:rPr lang="en-US" altLang="en-US" sz="3200" dirty="0" smtClean="0"/>
              <a:t>General Fund Uses by Category</a:t>
            </a:r>
            <a:endParaRPr lang="en-US" altLang="en-US" sz="3200" dirty="0" smtClean="0">
              <a:solidFill>
                <a:srgbClr val="CC6600"/>
              </a:solidFill>
            </a:endParaRPr>
          </a:p>
        </p:txBody>
      </p:sp>
      <p:sp>
        <p:nvSpPr>
          <p:cNvPr id="16389" name="Slide Number Placeholder 3"/>
          <p:cNvSpPr txBox="1">
            <a:spLocks noGrp="1"/>
          </p:cNvSpPr>
          <p:nvPr/>
        </p:nvSpPr>
        <p:spPr bwMode="auto">
          <a:xfrm>
            <a:off x="247650" y="63817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SzPct val="110000"/>
              <a:buFontTx/>
              <a:buNone/>
            </a:pPr>
            <a:r>
              <a:rPr lang="en-US" alt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Slide </a:t>
            </a:r>
            <a:fld id="{CBEA49F3-8BB4-4B89-8FD1-A55C3FA75D1E}" type="slidenum">
              <a:rPr lang="en-US" altLang="en-US" sz="1400">
                <a:solidFill>
                  <a:schemeClr val="bg1"/>
                </a:solidFill>
                <a:cs typeface="Arial" panose="020B0604020202020204" pitchFamily="34" charset="0"/>
              </a:rPr>
              <a:pPr>
                <a:buSzPct val="110000"/>
                <a:buFontTx/>
                <a:buNone/>
              </a:pPr>
              <a:t>6</a:t>
            </a:fld>
            <a:endParaRPr lang="en-US" altLang="en-US" sz="14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1639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1332910"/>
              </p:ext>
            </p:extLst>
          </p:nvPr>
        </p:nvGraphicFramePr>
        <p:xfrm>
          <a:off x="-269875" y="1096963"/>
          <a:ext cx="9178925" cy="433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26" name="Worksheet" r:id="rId5" imgW="8753388" imgH="4133970" progId="Excel.Sheet.8">
                  <p:embed/>
                </p:oleObj>
              </mc:Choice>
              <mc:Fallback>
                <p:oleObj name="Worksheet" r:id="rId5" imgW="8753388" imgH="4133970" progId="Excel.Sheet.8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69875" y="1096963"/>
                        <a:ext cx="9178925" cy="433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1" name="Text Box 10"/>
          <p:cNvSpPr txBox="1">
            <a:spLocks noChangeArrowheads="1"/>
          </p:cNvSpPr>
          <p:nvPr/>
        </p:nvSpPr>
        <p:spPr bwMode="auto">
          <a:xfrm>
            <a:off x="-188913" y="5648325"/>
            <a:ext cx="9144001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6075" indent="-346075">
              <a:spcBef>
                <a:spcPct val="20000"/>
              </a:spcBef>
              <a:buChar char="•"/>
              <a:tabLst>
                <a:tab pos="34607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4607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4607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460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460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60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60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60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60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10000"/>
              </a:spcBef>
              <a:buFontTx/>
              <a:buNone/>
            </a:pPr>
            <a:r>
              <a:rPr lang="en-US" altLang="en-US" sz="1800" dirty="0"/>
              <a:t>TOTAL GENERAL FUND USES </a:t>
            </a:r>
            <a:r>
              <a:rPr lang="en-US" altLang="en-US" sz="1800" dirty="0" smtClean="0"/>
              <a:t>$1,090,183,333</a:t>
            </a:r>
            <a:endParaRPr lang="en-US" altLang="en-US" sz="1800" dirty="0"/>
          </a:p>
          <a:p>
            <a:pPr>
              <a:spcBef>
                <a:spcPct val="10000"/>
              </a:spcBef>
              <a:buSzPct val="110000"/>
              <a:buFontTx/>
              <a:buNone/>
            </a:pPr>
            <a:r>
              <a:rPr lang="en-US" altLang="en-US" sz="1800" dirty="0"/>
              <a:t>	</a:t>
            </a:r>
            <a:endParaRPr lang="en-US" alt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71475" y="228600"/>
            <a:ext cx="8772525" cy="685800"/>
          </a:xfrm>
        </p:spPr>
        <p:txBody>
          <a:bodyPr/>
          <a:lstStyle/>
          <a:p>
            <a:r>
              <a:rPr lang="en-US" altLang="en-US" sz="3200" dirty="0" smtClean="0"/>
              <a:t>2016-2017 Budget Balancing Strategy</a:t>
            </a:r>
            <a:br>
              <a:rPr lang="en-US" altLang="en-US" sz="3200" dirty="0" smtClean="0"/>
            </a:br>
            <a:r>
              <a:rPr lang="en-US" altLang="en-US" sz="3000" dirty="0" smtClean="0"/>
              <a:t>General Framework and Policy Direction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5763" y="1593850"/>
            <a:ext cx="8499475" cy="4824413"/>
          </a:xfrm>
        </p:spPr>
        <p:txBody>
          <a:bodyPr/>
          <a:lstStyle/>
          <a:p>
            <a:pPr>
              <a:lnSpc>
                <a:spcPct val="95000"/>
              </a:lnSpc>
              <a:spcBef>
                <a:spcPct val="50000"/>
              </a:spcBef>
              <a:spcAft>
                <a:spcPts val="200"/>
              </a:spcAft>
            </a:pPr>
            <a:r>
              <a:rPr lang="en-US" altLang="en-US" sz="2400" dirty="0" smtClean="0"/>
              <a:t>Mayor’s March Budget Message as approved by the City Council </a:t>
            </a:r>
            <a:r>
              <a:rPr lang="en-US" altLang="en-US" sz="2200" dirty="0" smtClean="0"/>
              <a:t>(March 2016)</a:t>
            </a:r>
          </a:p>
          <a:p>
            <a:pPr>
              <a:lnSpc>
                <a:spcPct val="95000"/>
              </a:lnSpc>
              <a:spcBef>
                <a:spcPct val="50000"/>
              </a:spcBef>
              <a:spcAft>
                <a:spcPts val="200"/>
              </a:spcAft>
            </a:pPr>
            <a:r>
              <a:rPr lang="en-US" altLang="en-US" sz="2400" dirty="0" smtClean="0"/>
              <a:t>Budget Balancing Strategy Guidelines contained in the City Manager’s Budget Request (Five-Year Forecast) as approved by the City Council </a:t>
            </a:r>
            <a:r>
              <a:rPr lang="en-US" altLang="en-US" sz="2200" dirty="0" smtClean="0"/>
              <a:t>(March 2016)</a:t>
            </a:r>
          </a:p>
          <a:p>
            <a:pPr>
              <a:lnSpc>
                <a:spcPct val="95000"/>
              </a:lnSpc>
              <a:spcBef>
                <a:spcPct val="50000"/>
              </a:spcBef>
            </a:pPr>
            <a:r>
              <a:rPr lang="en-US" altLang="en-US" sz="2400" dirty="0" smtClean="0"/>
              <a:t>Guiding Principles for Restoring City Service Levels as approved by the City Council </a:t>
            </a:r>
            <a:r>
              <a:rPr lang="en-US" altLang="en-US" sz="2200" dirty="0" smtClean="0"/>
              <a:t>(March 2012)</a:t>
            </a:r>
          </a:p>
          <a:p>
            <a:pPr>
              <a:lnSpc>
                <a:spcPct val="95000"/>
              </a:lnSpc>
              <a:spcBef>
                <a:spcPct val="50000"/>
              </a:spcBef>
            </a:pPr>
            <a:r>
              <a:rPr lang="en-US" altLang="en-US" sz="2400" dirty="0" smtClean="0"/>
              <a:t>City of San José Budget Principles as approved by the City Council </a:t>
            </a:r>
            <a:r>
              <a:rPr lang="en-US" altLang="en-US" sz="2200" dirty="0" smtClean="0"/>
              <a:t>(September 2008)</a:t>
            </a:r>
          </a:p>
          <a:p>
            <a:pPr>
              <a:lnSpc>
                <a:spcPct val="95000"/>
              </a:lnSpc>
              <a:spcBef>
                <a:spcPct val="30000"/>
              </a:spcBef>
            </a:pPr>
            <a:endParaRPr lang="en-US" altLang="en-US" sz="2400" dirty="0" smtClean="0"/>
          </a:p>
          <a:p>
            <a:pPr lvl="1">
              <a:lnSpc>
                <a:spcPct val="95000"/>
              </a:lnSpc>
              <a:spcBef>
                <a:spcPct val="30000"/>
              </a:spcBef>
            </a:pPr>
            <a:endParaRPr lang="en-US" altLang="en-US" sz="3200" dirty="0" smtClean="0"/>
          </a:p>
        </p:txBody>
      </p:sp>
      <p:sp>
        <p:nvSpPr>
          <p:cNvPr id="18436" name="Slide Number Placeholder 3"/>
          <p:cNvSpPr txBox="1">
            <a:spLocks noGrp="1"/>
          </p:cNvSpPr>
          <p:nvPr/>
        </p:nvSpPr>
        <p:spPr bwMode="auto">
          <a:xfrm>
            <a:off x="247650" y="63817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SzPct val="110000"/>
              <a:buFontTx/>
              <a:buNone/>
            </a:pPr>
            <a:r>
              <a:rPr lang="en-US" altLang="en-US" sz="1400" dirty="0">
                <a:solidFill>
                  <a:schemeClr val="bg1"/>
                </a:solidFill>
              </a:rPr>
              <a:t>Slide </a:t>
            </a:r>
            <a:fld id="{CD82D1B5-90AC-4925-9ADB-6823796FA048}" type="slidenum">
              <a:rPr lang="en-US" altLang="en-US" sz="1400">
                <a:solidFill>
                  <a:schemeClr val="bg1"/>
                </a:solidFill>
              </a:rPr>
              <a:pPr>
                <a:buSzPct val="110000"/>
                <a:buFontTx/>
                <a:buNone/>
              </a:pPr>
              <a:t>7</a:t>
            </a:fld>
            <a:endParaRPr lang="en-US" alt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 smtClean="0"/>
              <a:t>2016-2017 Budget Balancing Strategy</a:t>
            </a:r>
            <a:br>
              <a:rPr lang="en-US" altLang="en-US" sz="3200" dirty="0" smtClean="0"/>
            </a:br>
            <a:r>
              <a:rPr lang="en-US" altLang="en-US" sz="3000" dirty="0" smtClean="0"/>
              <a:t>General Fund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25575"/>
            <a:ext cx="8331200" cy="4957763"/>
          </a:xfrm>
        </p:spPr>
        <p:txBody>
          <a:bodyPr/>
          <a:lstStyle/>
          <a:p>
            <a:pPr marL="174625" indent="-174625">
              <a:lnSpc>
                <a:spcPct val="90000"/>
              </a:lnSpc>
              <a:buFontTx/>
              <a:buNone/>
              <a:tabLst>
                <a:tab pos="6227763" algn="r"/>
                <a:tab pos="7772400" algn="r"/>
              </a:tabLst>
            </a:pPr>
            <a:r>
              <a:rPr lang="en-US" altLang="en-US" sz="2400" b="1" dirty="0" smtClean="0"/>
              <a:t>		</a:t>
            </a:r>
            <a:r>
              <a:rPr lang="en-US" altLang="en-US" sz="2400" b="1" u="sng" dirty="0" smtClean="0"/>
              <a:t>2016-2017</a:t>
            </a:r>
            <a:r>
              <a:rPr lang="en-US" altLang="en-US" sz="2400" b="1" dirty="0" smtClean="0"/>
              <a:t>	</a:t>
            </a:r>
            <a:r>
              <a:rPr lang="en-US" altLang="en-US" sz="2400" b="1" u="sng" dirty="0" smtClean="0"/>
              <a:t>Ongoing</a:t>
            </a:r>
          </a:p>
          <a:p>
            <a:pPr marL="174625" indent="-174625">
              <a:lnSpc>
                <a:spcPct val="90000"/>
              </a:lnSpc>
              <a:buFontTx/>
              <a:buNone/>
              <a:tabLst>
                <a:tab pos="6227763" algn="r"/>
                <a:tab pos="7772400" algn="r"/>
              </a:tabLst>
            </a:pPr>
            <a:endParaRPr lang="en-US" altLang="en-US" sz="300" b="1" u="sng" dirty="0" smtClean="0"/>
          </a:p>
          <a:p>
            <a:pPr marL="174625" indent="-174625">
              <a:lnSpc>
                <a:spcPct val="95000"/>
              </a:lnSpc>
              <a:spcBef>
                <a:spcPct val="30000"/>
              </a:spcBef>
              <a:buFontTx/>
              <a:buNone/>
              <a:tabLst>
                <a:tab pos="6227763" algn="r"/>
                <a:tab pos="7772400" algn="r"/>
              </a:tabLst>
            </a:pPr>
            <a:r>
              <a:rPr lang="en-US" altLang="en-US" sz="2400" b="1" dirty="0" smtClean="0"/>
              <a:t>Total General Fund Surplus	$ 6.9 M	$ 6.9 M</a:t>
            </a:r>
          </a:p>
          <a:p>
            <a:pPr marL="174625" indent="-174625">
              <a:lnSpc>
                <a:spcPct val="95000"/>
              </a:lnSpc>
              <a:spcBef>
                <a:spcPct val="30000"/>
              </a:spcBef>
              <a:buFontTx/>
              <a:buNone/>
              <a:tabLst>
                <a:tab pos="6227763" algn="r"/>
                <a:tab pos="7772400" algn="r"/>
              </a:tabLst>
            </a:pPr>
            <a:endParaRPr lang="en-US" altLang="en-US" sz="1000" b="1" dirty="0" smtClean="0"/>
          </a:p>
          <a:p>
            <a:pPr marL="174625" indent="-174625">
              <a:lnSpc>
                <a:spcPct val="95000"/>
              </a:lnSpc>
              <a:spcBef>
                <a:spcPct val="30000"/>
              </a:spcBef>
              <a:buFontTx/>
              <a:buNone/>
              <a:tabLst>
                <a:tab pos="6227763" algn="r"/>
                <a:tab pos="7772400" algn="r"/>
              </a:tabLst>
            </a:pPr>
            <a:r>
              <a:rPr lang="en-US" altLang="en-US" sz="2400" b="1" dirty="0" smtClean="0"/>
              <a:t>Recommended Balancing Strategy</a:t>
            </a:r>
          </a:p>
          <a:p>
            <a:pPr marL="174625" indent="-174625">
              <a:lnSpc>
                <a:spcPct val="95000"/>
              </a:lnSpc>
              <a:spcBef>
                <a:spcPct val="30000"/>
              </a:spcBef>
              <a:buFont typeface="Arial" panose="020B0604020202020204" pitchFamily="34" charset="0"/>
              <a:buChar char="–"/>
              <a:tabLst>
                <a:tab pos="6227763" algn="r"/>
                <a:tab pos="7772400" algn="r"/>
              </a:tabLst>
            </a:pPr>
            <a:r>
              <a:rPr lang="en-US" altLang="en-US" sz="2400" dirty="0" smtClean="0"/>
              <a:t>  Changes in Sources	$ 43.3 M	$  6.6 M</a:t>
            </a:r>
          </a:p>
          <a:p>
            <a:pPr marL="174625" indent="-174625">
              <a:lnSpc>
                <a:spcPct val="95000"/>
              </a:lnSpc>
              <a:spcBef>
                <a:spcPct val="30000"/>
              </a:spcBef>
              <a:buFont typeface="Arial" panose="020B0604020202020204" pitchFamily="34" charset="0"/>
              <a:buChar char="–"/>
              <a:tabLst>
                <a:tab pos="6227763" algn="r"/>
                <a:tab pos="7772400" algn="r"/>
              </a:tabLst>
            </a:pPr>
            <a:r>
              <a:rPr lang="en-US" altLang="en-US" sz="2400" dirty="0" smtClean="0"/>
              <a:t>  Changes in Uses        	</a:t>
            </a:r>
            <a:r>
              <a:rPr lang="en-US" altLang="en-US" sz="2400" u="sng" dirty="0" smtClean="0"/>
              <a:t>50.2 M</a:t>
            </a:r>
            <a:r>
              <a:rPr lang="en-US" altLang="en-US" sz="2400" dirty="0" smtClean="0"/>
              <a:t>	       </a:t>
            </a:r>
            <a:r>
              <a:rPr lang="en-US" altLang="en-US" sz="2400" u="sng" dirty="0" smtClean="0"/>
              <a:t>13.5 M</a:t>
            </a:r>
          </a:p>
          <a:p>
            <a:pPr marL="174625" indent="-174625">
              <a:lnSpc>
                <a:spcPct val="95000"/>
              </a:lnSpc>
              <a:spcBef>
                <a:spcPct val="30000"/>
              </a:spcBef>
              <a:buFontTx/>
              <a:buNone/>
              <a:tabLst>
                <a:tab pos="6227763" algn="r"/>
                <a:tab pos="7772400" algn="r"/>
              </a:tabLst>
            </a:pPr>
            <a:r>
              <a:rPr lang="en-US" altLang="en-US" sz="2400" b="1" dirty="0" smtClean="0"/>
              <a:t>Total Balancing Strategy	$   (6.9 M)	$  (6.9 M)</a:t>
            </a:r>
          </a:p>
          <a:p>
            <a:pPr marL="174625" indent="-174625">
              <a:lnSpc>
                <a:spcPct val="95000"/>
              </a:lnSpc>
              <a:spcBef>
                <a:spcPct val="30000"/>
              </a:spcBef>
              <a:buFontTx/>
              <a:buNone/>
              <a:tabLst>
                <a:tab pos="6227763" algn="r"/>
                <a:tab pos="7772400" algn="r"/>
              </a:tabLst>
            </a:pPr>
            <a:endParaRPr lang="en-US" altLang="en-US" sz="1400" b="1" dirty="0" smtClean="0"/>
          </a:p>
          <a:p>
            <a:pPr marL="174625" indent="-174625">
              <a:lnSpc>
                <a:spcPct val="95000"/>
              </a:lnSpc>
              <a:spcBef>
                <a:spcPct val="30000"/>
              </a:spcBef>
              <a:buFontTx/>
              <a:buNone/>
              <a:tabLst>
                <a:tab pos="6227763" algn="r"/>
                <a:tab pos="7772400" algn="r"/>
              </a:tabLst>
            </a:pPr>
            <a:r>
              <a:rPr lang="en-US" altLang="en-US" sz="2400" b="1" dirty="0" smtClean="0"/>
              <a:t>Remaining Balance	                        $     0.0 M   $    0.0 M  	</a:t>
            </a:r>
          </a:p>
        </p:txBody>
      </p:sp>
      <p:sp>
        <p:nvSpPr>
          <p:cNvPr id="20484" name="Slide Number Placeholder 3"/>
          <p:cNvSpPr txBox="1">
            <a:spLocks noGrp="1"/>
          </p:cNvSpPr>
          <p:nvPr/>
        </p:nvSpPr>
        <p:spPr bwMode="auto">
          <a:xfrm>
            <a:off x="247650" y="63817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SzPct val="110000"/>
              <a:buFontTx/>
              <a:buNone/>
            </a:pPr>
            <a:r>
              <a:rPr lang="en-US" altLang="en-US" sz="1400" dirty="0">
                <a:solidFill>
                  <a:schemeClr val="bg1"/>
                </a:solidFill>
              </a:rPr>
              <a:t>Slide </a:t>
            </a:r>
            <a:fld id="{3D9FC252-F8D1-4D9F-8398-F63B9A401801}" type="slidenum">
              <a:rPr lang="en-US" altLang="en-US" sz="1400">
                <a:solidFill>
                  <a:schemeClr val="bg1"/>
                </a:solidFill>
              </a:rPr>
              <a:pPr>
                <a:buSzPct val="110000"/>
                <a:buFontTx/>
                <a:buNone/>
              </a:pPr>
              <a:t>8</a:t>
            </a:fld>
            <a:endParaRPr lang="en-US" alt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1_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1_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40146</TotalTime>
  <Words>1510</Words>
  <Application>Microsoft Office PowerPoint</Application>
  <PresentationFormat>On-screen Show (4:3)</PresentationFormat>
  <Paragraphs>340</Paragraphs>
  <Slides>35</Slides>
  <Notes>35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4" baseType="lpstr">
      <vt:lpstr>Arial</vt:lpstr>
      <vt:lpstr>Arial Black</vt:lpstr>
      <vt:lpstr>Arial Narrow</vt:lpstr>
      <vt:lpstr>Calibri</vt:lpstr>
      <vt:lpstr>Symbol</vt:lpstr>
      <vt:lpstr>Times New Roman</vt:lpstr>
      <vt:lpstr>1_Default Design</vt:lpstr>
      <vt:lpstr>Worksheet</vt:lpstr>
      <vt:lpstr>Document</vt:lpstr>
      <vt:lpstr>PowerPoint Presentation</vt:lpstr>
      <vt:lpstr>PowerPoint Presentation</vt:lpstr>
      <vt:lpstr>2016-2017 Proposed Budget Overview</vt:lpstr>
      <vt:lpstr>2017-2021 General Fund Forecast</vt:lpstr>
      <vt:lpstr>2016-2017 Proposed Budget –  General Fund Funding Sources</vt:lpstr>
      <vt:lpstr>2016-2017 Proposed Budget –  General Fund Uses</vt:lpstr>
      <vt:lpstr>2016-2017 Proposed Budget –  General Fund Uses by Category</vt:lpstr>
      <vt:lpstr>2016-2017 Budget Balancing Strategy General Framework and Policy Direction</vt:lpstr>
      <vt:lpstr>2016-2017 Budget Balancing Strategy General Fund</vt:lpstr>
      <vt:lpstr>2016-2017 Budget Balancing Strategy Changes in General Fund Sources</vt:lpstr>
      <vt:lpstr>2016-2017 Budget Balancing Strategy Changes in General Fund Uses</vt:lpstr>
      <vt:lpstr>Recommended Budget Actions  Save</vt:lpstr>
      <vt:lpstr>Recommended Budget Actions  Invest and Innovate: Safety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Recommended Budget Actions  Other Budget Actions </vt:lpstr>
      <vt:lpstr>Recommended Budget Actions  Fee and Charges Adjustments</vt:lpstr>
      <vt:lpstr>Looking Forward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City of San Jose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ckenny</dc:creator>
  <cp:lastModifiedBy>Hoang, Tess</cp:lastModifiedBy>
  <cp:revision>1973</cp:revision>
  <cp:lastPrinted>2016-05-11T06:52:25Z</cp:lastPrinted>
  <dcterms:created xsi:type="dcterms:W3CDTF">2000-07-06T22:01:17Z</dcterms:created>
  <dcterms:modified xsi:type="dcterms:W3CDTF">2016-05-11T19:10:53Z</dcterms:modified>
</cp:coreProperties>
</file>