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
  </p:notesMasterIdLst>
  <p:handoutMasterIdLst>
    <p:handoutMasterId r:id="rId10"/>
  </p:handoutMasterIdLst>
  <p:sldIdLst>
    <p:sldId id="408" r:id="rId2"/>
    <p:sldId id="487" r:id="rId3"/>
    <p:sldId id="478" r:id="rId4"/>
    <p:sldId id="498" r:id="rId5"/>
    <p:sldId id="500" r:id="rId6"/>
    <p:sldId id="484" r:id="rId7"/>
    <p:sldId id="502" r:id="rId8"/>
  </p:sldIdLst>
  <p:sldSz cx="9144000" cy="6858000" type="screen4x3"/>
  <p:notesSz cx="7010400" cy="9296400"/>
  <p:defaultTex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sz="800" kern="1200">
        <a:solidFill>
          <a:schemeClr val="tx1"/>
        </a:solidFill>
        <a:latin typeface="Arial" charset="0"/>
        <a:ea typeface="+mn-ea"/>
        <a:cs typeface="Arial" charset="0"/>
      </a:defRPr>
    </a:lvl2pPr>
    <a:lvl3pPr marL="914400" algn="l" rtl="0" fontAlgn="base">
      <a:spcBef>
        <a:spcPct val="0"/>
      </a:spcBef>
      <a:spcAft>
        <a:spcPct val="0"/>
      </a:spcAft>
      <a:defRPr sz="800" kern="1200">
        <a:solidFill>
          <a:schemeClr val="tx1"/>
        </a:solidFill>
        <a:latin typeface="Arial" charset="0"/>
        <a:ea typeface="+mn-ea"/>
        <a:cs typeface="Arial" charset="0"/>
      </a:defRPr>
    </a:lvl3pPr>
    <a:lvl4pPr marL="1371600" algn="l" rtl="0" fontAlgn="base">
      <a:spcBef>
        <a:spcPct val="0"/>
      </a:spcBef>
      <a:spcAft>
        <a:spcPct val="0"/>
      </a:spcAft>
      <a:defRPr sz="800" kern="1200">
        <a:solidFill>
          <a:schemeClr val="tx1"/>
        </a:solidFill>
        <a:latin typeface="Arial" charset="0"/>
        <a:ea typeface="+mn-ea"/>
        <a:cs typeface="Arial" charset="0"/>
      </a:defRPr>
    </a:lvl4pPr>
    <a:lvl5pPr marL="1828800" algn="l"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66FF"/>
    <a:srgbClr val="FD745D"/>
    <a:srgbClr val="FC4526"/>
    <a:srgbClr val="FA7A60"/>
    <a:srgbClr val="F96547"/>
    <a:srgbClr val="FC5B40"/>
    <a:srgbClr val="102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autoAdjust="0"/>
    <p:restoredTop sz="83314" autoAdjust="0"/>
  </p:normalViewPr>
  <p:slideViewPr>
    <p:cSldViewPr>
      <p:cViewPr varScale="1">
        <p:scale>
          <a:sx n="113" d="100"/>
          <a:sy n="113" d="100"/>
        </p:scale>
        <p:origin x="1098" y="96"/>
      </p:cViewPr>
      <p:guideLst>
        <p:guide orient="horz"/>
        <p:guide/>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780" y="242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2"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ltLang="en-US"/>
          </a:p>
        </p:txBody>
      </p:sp>
      <p:sp>
        <p:nvSpPr>
          <p:cNvPr id="61443" name="Rectangle 3"/>
          <p:cNvSpPr>
            <a:spLocks noGrp="1" noChangeArrowheads="1"/>
          </p:cNvSpPr>
          <p:nvPr>
            <p:ph type="dt" sz="quarter" idx="1"/>
          </p:nvPr>
        </p:nvSpPr>
        <p:spPr bwMode="auto">
          <a:xfrm>
            <a:off x="3971925"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buFontTx/>
              <a:buNone/>
              <a:defRPr sz="1200">
                <a:latin typeface="Times New Roman" pitchFamily="18" charset="0"/>
                <a:cs typeface="+mn-cs"/>
              </a:defRPr>
            </a:lvl1pPr>
          </a:lstStyle>
          <a:p>
            <a:pPr>
              <a:defRPr/>
            </a:pPr>
            <a:endParaRPr lang="en-US" altLang="en-US"/>
          </a:p>
        </p:txBody>
      </p:sp>
      <p:sp>
        <p:nvSpPr>
          <p:cNvPr id="61444" name="Rectangle 4"/>
          <p:cNvSpPr>
            <a:spLocks noGrp="1" noChangeArrowheads="1"/>
          </p:cNvSpPr>
          <p:nvPr>
            <p:ph type="ftr" sz="quarter" idx="2"/>
          </p:nvPr>
        </p:nvSpPr>
        <p:spPr bwMode="auto">
          <a:xfrm>
            <a:off x="2" y="8831267"/>
            <a:ext cx="3038475" cy="4651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ltLang="en-US"/>
          </a:p>
        </p:txBody>
      </p:sp>
      <p:sp>
        <p:nvSpPr>
          <p:cNvPr id="61445" name="Rectangle 5"/>
          <p:cNvSpPr>
            <a:spLocks noGrp="1" noChangeArrowheads="1"/>
          </p:cNvSpPr>
          <p:nvPr>
            <p:ph type="sldNum" sz="quarter" idx="3"/>
          </p:nvPr>
        </p:nvSpPr>
        <p:spPr bwMode="auto">
          <a:xfrm>
            <a:off x="3971925" y="8831267"/>
            <a:ext cx="3038475" cy="4651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buFontTx/>
              <a:buNone/>
              <a:defRPr sz="1200">
                <a:latin typeface="Times New Roman" pitchFamily="18" charset="0"/>
                <a:cs typeface="+mn-cs"/>
              </a:defRPr>
            </a:lvl1pPr>
          </a:lstStyle>
          <a:p>
            <a:pPr>
              <a:defRPr/>
            </a:pPr>
            <a:fld id="{F3C77FDA-A8C3-4021-8BFC-241323B712EC}" type="slidenum">
              <a:rPr lang="en-US" altLang="en-US"/>
              <a:pPr>
                <a:defRPr/>
              </a:pPr>
              <a:t>‹#›</a:t>
            </a:fld>
            <a:endParaRPr lang="en-US" altLang="en-US"/>
          </a:p>
        </p:txBody>
      </p:sp>
    </p:spTree>
    <p:extLst>
      <p:ext uri="{BB962C8B-B14F-4D97-AF65-F5344CB8AC3E}">
        <p14:creationId xmlns:p14="http://schemas.microsoft.com/office/powerpoint/2010/main" val="1507252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2"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ltLang="en-US"/>
          </a:p>
        </p:txBody>
      </p:sp>
      <p:sp>
        <p:nvSpPr>
          <p:cNvPr id="93187" name="Rectangle 3"/>
          <p:cNvSpPr>
            <a:spLocks noGrp="1" noChangeArrowheads="1"/>
          </p:cNvSpPr>
          <p:nvPr>
            <p:ph type="dt" idx="1"/>
          </p:nvPr>
        </p:nvSpPr>
        <p:spPr bwMode="auto">
          <a:xfrm>
            <a:off x="3971925" y="0"/>
            <a:ext cx="3038475"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buFontTx/>
              <a:buNone/>
              <a:defRPr sz="1200">
                <a:latin typeface="Times New Roman" pitchFamily="18" charset="0"/>
                <a:cs typeface="+mn-cs"/>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3189" name="Rectangle 5"/>
          <p:cNvSpPr>
            <a:spLocks noGrp="1" noChangeArrowheads="1"/>
          </p:cNvSpPr>
          <p:nvPr>
            <p:ph type="body" sz="quarter" idx="3"/>
          </p:nvPr>
        </p:nvSpPr>
        <p:spPr bwMode="auto">
          <a:xfrm>
            <a:off x="935038" y="4416429"/>
            <a:ext cx="5140325" cy="41830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93190" name="Rectangle 6"/>
          <p:cNvSpPr>
            <a:spLocks noGrp="1" noChangeArrowheads="1"/>
          </p:cNvSpPr>
          <p:nvPr>
            <p:ph type="ftr" sz="quarter" idx="4"/>
          </p:nvPr>
        </p:nvSpPr>
        <p:spPr bwMode="auto">
          <a:xfrm>
            <a:off x="2" y="8831267"/>
            <a:ext cx="3038475" cy="4651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0" hangingPunct="0">
              <a:buFontTx/>
              <a:buNone/>
              <a:defRPr sz="1200">
                <a:latin typeface="Times New Roman" pitchFamily="18" charset="0"/>
                <a:cs typeface="+mn-cs"/>
              </a:defRPr>
            </a:lvl1pPr>
          </a:lstStyle>
          <a:p>
            <a:pPr>
              <a:defRPr/>
            </a:pPr>
            <a:endParaRPr lang="en-US" altLang="en-US"/>
          </a:p>
        </p:txBody>
      </p:sp>
      <p:sp>
        <p:nvSpPr>
          <p:cNvPr id="93191" name="Rectangle 7"/>
          <p:cNvSpPr>
            <a:spLocks noGrp="1" noChangeArrowheads="1"/>
          </p:cNvSpPr>
          <p:nvPr>
            <p:ph type="sldNum" sz="quarter" idx="5"/>
          </p:nvPr>
        </p:nvSpPr>
        <p:spPr bwMode="auto">
          <a:xfrm>
            <a:off x="3971925" y="8831267"/>
            <a:ext cx="3038475" cy="46513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buFontTx/>
              <a:buNone/>
              <a:defRPr sz="1200">
                <a:latin typeface="Times New Roman" pitchFamily="18" charset="0"/>
                <a:cs typeface="+mn-cs"/>
              </a:defRPr>
            </a:lvl1pPr>
          </a:lstStyle>
          <a:p>
            <a:pPr>
              <a:defRPr/>
            </a:pPr>
            <a:fld id="{0907E874-F0DA-4062-BB2E-39147A335508}" type="slidenum">
              <a:rPr lang="en-US" altLang="en-US"/>
              <a:pPr>
                <a:defRPr/>
              </a:pPr>
              <a:t>‹#›</a:t>
            </a:fld>
            <a:endParaRPr lang="en-US" altLang="en-US"/>
          </a:p>
        </p:txBody>
      </p:sp>
    </p:spTree>
    <p:extLst>
      <p:ext uri="{BB962C8B-B14F-4D97-AF65-F5344CB8AC3E}">
        <p14:creationId xmlns:p14="http://schemas.microsoft.com/office/powerpoint/2010/main" val="2794104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418490D4-8C31-43F0-83FD-A1ED38071F4B}" type="slidenum">
              <a:rPr lang="en-US" altLang="en-US" smtClean="0">
                <a:cs typeface="Arial" charset="0"/>
              </a:rPr>
              <a:pPr/>
              <a:t>1</a:t>
            </a:fld>
            <a:endParaRPr lang="en-US" altLang="en-US"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spcBef>
                <a:spcPct val="50000"/>
              </a:spcBef>
            </a:pPr>
            <a:r>
              <a:rPr lang="en-US" altLang="en-US" dirty="0" smtClean="0"/>
              <a:t>* Thank you Mayor and Council.  We are excited to kick-off the 2016/17 Budget Study Sessions.</a:t>
            </a:r>
          </a:p>
        </p:txBody>
      </p:sp>
    </p:spTree>
    <p:extLst>
      <p:ext uri="{BB962C8B-B14F-4D97-AF65-F5344CB8AC3E}">
        <p14:creationId xmlns:p14="http://schemas.microsoft.com/office/powerpoint/2010/main" val="85427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1599361D-D931-4D07-AE70-C614AE3EF60D}" type="slidenum">
              <a:rPr lang="en-US" altLang="en-US" smtClean="0">
                <a:cs typeface="Arial" charset="0"/>
              </a:rPr>
              <a:pPr/>
              <a:t>2</a:t>
            </a:fld>
            <a:endParaRPr lang="en-US" altLang="en-US"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marL="171450" indent="-171450" eaLnBrk="1" hangingPunct="1">
              <a:buFontTx/>
              <a:buChar char="•"/>
            </a:pPr>
            <a:r>
              <a:rPr lang="en-US" altLang="en-US" smtClean="0">
                <a:latin typeface="Arial" charset="0"/>
              </a:rPr>
              <a:t>To achieve our expected outcomes it requires a tremendous amount coordination and collaboration.  We meet as a CSA every Tuesday morning to solve complex problems, provide professional development opportunities and collaborate between the departments.</a:t>
            </a:r>
          </a:p>
          <a:p>
            <a:pPr marL="171450" indent="-171450" eaLnBrk="1" hangingPunct="1">
              <a:buFontTx/>
              <a:buChar char="•"/>
            </a:pPr>
            <a:endParaRPr lang="en-US" altLang="en-US" smtClean="0">
              <a:latin typeface="Arial" charset="0"/>
            </a:endParaRPr>
          </a:p>
          <a:p>
            <a:pPr marL="171450" indent="-171450" eaLnBrk="1" hangingPunct="1">
              <a:buFontTx/>
              <a:buChar char="•"/>
            </a:pPr>
            <a:r>
              <a:rPr lang="en-US" altLang="en-US" smtClean="0">
                <a:latin typeface="Arial" charset="0"/>
              </a:rPr>
              <a:t>While there are 5 departments in our CSA, we work very hard to speak with one voice and solve problems or go after opportunities together.</a:t>
            </a:r>
          </a:p>
        </p:txBody>
      </p:sp>
    </p:spTree>
    <p:extLst>
      <p:ext uri="{BB962C8B-B14F-4D97-AF65-F5344CB8AC3E}">
        <p14:creationId xmlns:p14="http://schemas.microsoft.com/office/powerpoint/2010/main" val="373149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miter lim="800000"/>
            <a:headEnd/>
            <a:tailEnd/>
          </a:ln>
        </p:spPr>
        <p:txBody>
          <a:bodyPr/>
          <a:lstStyle/>
          <a:p>
            <a:fld id="{83F2CAEF-B0D1-4C48-B5F2-6A18801E5971}" type="slidenum">
              <a:rPr lang="en-US" altLang="en-US" smtClean="0">
                <a:cs typeface="Arial" charset="0"/>
              </a:rPr>
              <a:pPr/>
              <a:t>3</a:t>
            </a:fld>
            <a:endParaRPr lang="en-US" altLang="en-US"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pPr lvl="0"/>
            <a:r>
              <a:rPr lang="en-US" sz="1200" kern="1200" dirty="0" smtClean="0">
                <a:solidFill>
                  <a:schemeClr val="tx1"/>
                </a:solidFill>
                <a:effectLst/>
                <a:latin typeface="Times New Roman" pitchFamily="18" charset="0"/>
                <a:ea typeface="+mn-ea"/>
                <a:cs typeface="+mn-cs"/>
              </a:rPr>
              <a:t>Economic Development</a:t>
            </a:r>
          </a:p>
          <a:p>
            <a:pPr lvl="0"/>
            <a:r>
              <a:rPr lang="en-US" sz="1200" kern="1200" dirty="0" smtClean="0">
                <a:solidFill>
                  <a:schemeClr val="tx1"/>
                </a:solidFill>
                <a:effectLst/>
                <a:latin typeface="Times New Roman" pitchFamily="18" charset="0"/>
                <a:ea typeface="+mn-ea"/>
                <a:cs typeface="+mn-cs"/>
              </a:rPr>
              <a:t>--Engage and assist companies that can create jobs and expand the City’s tax base, with particular focus on emerging growth companies, anchor employers and revenue generators, and attracting foreign investment.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--Manage the City’s land assets with a focus on streamlining the property leasing management of the City’s real estate assets and revenue generation. </a:t>
            </a:r>
          </a:p>
          <a:p>
            <a:pPr lvl="0"/>
            <a:r>
              <a:rPr lang="en-US" sz="1200" kern="1200" dirty="0" smtClean="0">
                <a:solidFill>
                  <a:schemeClr val="tx1"/>
                </a:solidFill>
                <a:effectLst/>
                <a:latin typeface="Times New Roman" pitchFamily="18" charset="0"/>
                <a:ea typeface="+mn-ea"/>
                <a:cs typeface="+mn-cs"/>
              </a:rPr>
              <a:t>--Provide a wide range of re-employment services to residents who remain unemployed by creating opportunities to earn job skills and credentials.</a:t>
            </a:r>
          </a:p>
          <a:p>
            <a:pPr lvl="0"/>
            <a:r>
              <a:rPr lang="en-US" sz="1200" kern="1200" dirty="0" smtClean="0">
                <a:solidFill>
                  <a:schemeClr val="tx1"/>
                </a:solidFill>
                <a:effectLst/>
                <a:latin typeface="Times New Roman" pitchFamily="18" charset="0"/>
                <a:ea typeface="+mn-ea"/>
                <a:cs typeface="+mn-cs"/>
              </a:rPr>
              <a:t>--Manage the City’s operating agreements for the Convention Center, Cultural Facilities, and SAP Center.</a:t>
            </a:r>
          </a:p>
          <a:p>
            <a:pPr lvl="0"/>
            <a:r>
              <a:rPr lang="en-US" sz="1200" kern="1200" dirty="0" smtClean="0">
                <a:solidFill>
                  <a:schemeClr val="tx1"/>
                </a:solidFill>
                <a:effectLst/>
                <a:latin typeface="Times New Roman" pitchFamily="18" charset="0"/>
                <a:ea typeface="+mn-ea"/>
                <a:cs typeface="+mn-cs"/>
              </a:rPr>
              <a:t>--Advance the City’s cultural assets</a:t>
            </a:r>
            <a:r>
              <a:rPr lang="en-US" sz="1200" kern="1200" baseline="0" dirty="0" smtClean="0">
                <a:solidFill>
                  <a:schemeClr val="tx1"/>
                </a:solidFill>
                <a:effectLst/>
                <a:latin typeface="Times New Roman" pitchFamily="18" charset="0"/>
                <a:ea typeface="+mn-ea"/>
                <a:cs typeface="+mn-cs"/>
              </a:rPr>
              <a:t> and </a:t>
            </a:r>
            <a:r>
              <a:rPr lang="en-US" sz="1200" kern="1200" dirty="0" smtClean="0">
                <a:solidFill>
                  <a:schemeClr val="tx1"/>
                </a:solidFill>
                <a:effectLst/>
                <a:latin typeface="Times New Roman" pitchFamily="18" charset="0"/>
                <a:ea typeface="+mn-ea"/>
                <a:cs typeface="+mn-cs"/>
              </a:rPr>
              <a:t>landscape</a:t>
            </a:r>
          </a:p>
          <a:p>
            <a:pPr marL="0" indent="0" eaLnBrk="1" hangingPunct="1">
              <a:buFontTx/>
              <a:buNone/>
            </a:pPr>
            <a:endParaRPr lang="en-US" altLang="en-US" dirty="0" smtClean="0">
              <a:latin typeface="Arial" charset="0"/>
            </a:endParaRPr>
          </a:p>
          <a:p>
            <a:pPr marL="0" indent="0" eaLnBrk="1" hangingPunct="1">
              <a:buFontTx/>
              <a:buNone/>
            </a:pPr>
            <a:r>
              <a:rPr lang="en-US" altLang="en-US" dirty="0" smtClean="0">
                <a:latin typeface="Arial" charset="0"/>
              </a:rPr>
              <a:t>Development Services</a:t>
            </a:r>
          </a:p>
          <a:p>
            <a:pPr lvl="0"/>
            <a:r>
              <a:rPr lang="en-US" sz="1200" kern="1200" dirty="0" smtClean="0">
                <a:solidFill>
                  <a:schemeClr val="tx1"/>
                </a:solidFill>
                <a:effectLst/>
                <a:latin typeface="Times New Roman" pitchFamily="18" charset="0"/>
                <a:ea typeface="+mn-ea"/>
                <a:cs typeface="+mn-cs"/>
              </a:rPr>
              <a:t>--As development activity levels remain high across all Development Services divisions, the staff will continue to take measures to meet performance targets,</a:t>
            </a:r>
            <a:r>
              <a:rPr lang="en-US" sz="1200" kern="1200" baseline="0" dirty="0" smtClean="0">
                <a:solidFill>
                  <a:schemeClr val="tx1"/>
                </a:solidFill>
                <a:effectLst/>
                <a:latin typeface="Times New Roman" pitchFamily="18" charset="0"/>
                <a:ea typeface="+mn-ea"/>
                <a:cs typeface="+mn-cs"/>
              </a:rPr>
              <a:t> become more efficient, and improve the customer experience.</a:t>
            </a:r>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--Make use of innovative technology, such as the expansion of pilot electronic plan review process and initiation of pilot mobile inspection process.</a:t>
            </a:r>
          </a:p>
          <a:p>
            <a:pPr marL="0" indent="0" eaLnBrk="1" hangingPunct="1">
              <a:buFontTx/>
              <a:buNone/>
            </a:pPr>
            <a:endParaRPr lang="en-US" altLang="en-US" dirty="0" smtClean="0">
              <a:latin typeface="Arial" charset="0"/>
            </a:endParaRPr>
          </a:p>
          <a:p>
            <a:pPr marL="0" indent="0" eaLnBrk="1" hangingPunct="1">
              <a:buFontTx/>
              <a:buNone/>
            </a:pPr>
            <a:r>
              <a:rPr lang="en-US" altLang="en-US" dirty="0" smtClean="0">
                <a:latin typeface="Arial" charset="0"/>
              </a:rPr>
              <a:t>Housing</a:t>
            </a:r>
          </a:p>
          <a:p>
            <a:pPr marL="0" indent="0" eaLnBrk="1" hangingPunct="1">
              <a:buFontTx/>
              <a:buNone/>
            </a:pPr>
            <a:r>
              <a:rPr lang="en-US" sz="1200" kern="1200" dirty="0" smtClean="0">
                <a:solidFill>
                  <a:schemeClr val="tx1"/>
                </a:solidFill>
                <a:effectLst/>
                <a:latin typeface="Times New Roman" pitchFamily="18" charset="0"/>
                <a:ea typeface="+mn-ea"/>
                <a:cs typeface="+mn-cs"/>
              </a:rPr>
              <a:t>--Continue to use available funds</a:t>
            </a:r>
            <a:r>
              <a:rPr lang="en-US" sz="1200" kern="1200" baseline="0" dirty="0" smtClean="0">
                <a:solidFill>
                  <a:schemeClr val="tx1"/>
                </a:solidFill>
                <a:effectLst/>
                <a:latin typeface="Times New Roman" pitchFamily="18" charset="0"/>
                <a:ea typeface="+mn-ea"/>
                <a:cs typeface="+mn-cs"/>
              </a:rPr>
              <a:t> to address</a:t>
            </a:r>
            <a:r>
              <a:rPr lang="en-US" sz="1200" kern="1200" dirty="0" smtClean="0">
                <a:solidFill>
                  <a:schemeClr val="tx1"/>
                </a:solidFill>
                <a:effectLst/>
                <a:latin typeface="Times New Roman" pitchFamily="18" charset="0"/>
                <a:ea typeface="+mn-ea"/>
                <a:cs typeface="+mn-cs"/>
              </a:rPr>
              <a:t> the immediate housing needs for homeless populations and</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obtain, leverage and deliver </a:t>
            </a:r>
            <a:r>
              <a:rPr lang="en-US" sz="1200" kern="1200" baseline="0" dirty="0" smtClean="0">
                <a:solidFill>
                  <a:schemeClr val="tx1"/>
                </a:solidFill>
                <a:effectLst/>
                <a:latin typeface="Times New Roman" pitchFamily="18" charset="0"/>
                <a:ea typeface="+mn-ea"/>
                <a:cs typeface="+mn-cs"/>
              </a:rPr>
              <a:t>resources to increase the supply of affordable housing.</a:t>
            </a:r>
          </a:p>
          <a:p>
            <a:pPr marL="0" indent="0" eaLnBrk="1" hangingPunct="1">
              <a:buFontTx/>
              <a:buNone/>
            </a:pPr>
            <a:r>
              <a:rPr lang="en-US" altLang="en-US" sz="1200" kern="1200" baseline="0" dirty="0" smtClean="0">
                <a:solidFill>
                  <a:schemeClr val="tx1"/>
                </a:solidFill>
                <a:effectLst/>
                <a:latin typeface="Times New Roman" pitchFamily="18" charset="0"/>
                <a:ea typeface="+mn-ea"/>
                <a:cs typeface="+mn-cs"/>
              </a:rPr>
              <a:t>--Continue policy work to increase housing supply for all income levels.</a:t>
            </a:r>
            <a:endParaRPr lang="en-US" altLang="en-US" dirty="0" smtClean="0">
              <a:latin typeface="Arial" charset="0"/>
            </a:endParaRPr>
          </a:p>
          <a:p>
            <a:pPr marL="0" indent="0" eaLnBrk="1" hangingPunct="1">
              <a:buFontTx/>
              <a:buNone/>
            </a:pPr>
            <a:endParaRPr lang="en-US" altLang="en-US" dirty="0" smtClean="0">
              <a:latin typeface="Arial" charset="0"/>
            </a:endParaRPr>
          </a:p>
        </p:txBody>
      </p:sp>
    </p:spTree>
    <p:extLst>
      <p:ext uri="{BB962C8B-B14F-4D97-AF65-F5344CB8AC3E}">
        <p14:creationId xmlns:p14="http://schemas.microsoft.com/office/powerpoint/2010/main" val="316997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lvl="0"/>
            <a:r>
              <a:rPr lang="en-US" sz="1000" kern="1200" dirty="0" smtClean="0">
                <a:solidFill>
                  <a:schemeClr val="tx1"/>
                </a:solidFill>
                <a:effectLst/>
                <a:latin typeface="Times New Roman" pitchFamily="18" charset="0"/>
                <a:ea typeface="+mn-ea"/>
                <a:cs typeface="+mn-cs"/>
              </a:rPr>
              <a:t>**Economic Development**</a:t>
            </a:r>
          </a:p>
          <a:p>
            <a:pPr lvl="0"/>
            <a:r>
              <a:rPr lang="en-US" sz="1000" kern="1200" dirty="0" smtClean="0">
                <a:solidFill>
                  <a:schemeClr val="tx1"/>
                </a:solidFill>
                <a:effectLst/>
                <a:latin typeface="Times New Roman" pitchFamily="18" charset="0"/>
                <a:ea typeface="+mn-ea"/>
                <a:cs typeface="+mn-cs"/>
              </a:rPr>
              <a:t>--Attract</a:t>
            </a:r>
            <a:r>
              <a:rPr lang="en-US" sz="1000" kern="1200" baseline="0" dirty="0" smtClean="0">
                <a:solidFill>
                  <a:schemeClr val="tx1"/>
                </a:solidFill>
                <a:effectLst/>
                <a:latin typeface="Times New Roman" pitchFamily="18" charset="0"/>
                <a:ea typeface="+mn-ea"/>
                <a:cs typeface="+mn-cs"/>
              </a:rPr>
              <a:t> new and assist expansion of manufacturing industries. </a:t>
            </a:r>
            <a:endParaRPr lang="en-US" sz="10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Times New Roman" pitchFamily="18" charset="0"/>
                <a:ea typeface="+mn-ea"/>
                <a:cs typeface="+mn-cs"/>
              </a:rPr>
              <a:t>--Continue to lead and partner with collaborative initiatives such as the Silicon Valley Manufacturing Roundtable and the Chamber of Commerce’s Regional Economic Development Initiative.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Times New Roman" pitchFamily="18" charset="0"/>
                <a:ea typeface="+mn-ea"/>
                <a:cs typeface="+mn-cs"/>
              </a:rPr>
              <a:t>--In conjunction with other</a:t>
            </a:r>
            <a:r>
              <a:rPr lang="en-US" sz="1000" kern="1200" baseline="0" dirty="0" smtClean="0">
                <a:solidFill>
                  <a:schemeClr val="tx1"/>
                </a:solidFill>
                <a:effectLst/>
                <a:latin typeface="Times New Roman" pitchFamily="18" charset="0"/>
                <a:ea typeface="+mn-ea"/>
                <a:cs typeface="+mn-cs"/>
              </a:rPr>
              <a:t> agency partners, l</a:t>
            </a:r>
            <a:r>
              <a:rPr lang="en-US" sz="1000" kern="1200" dirty="0" smtClean="0">
                <a:solidFill>
                  <a:schemeClr val="tx1"/>
                </a:solidFill>
                <a:effectLst/>
                <a:latin typeface="Times New Roman" pitchFamily="18" charset="0"/>
                <a:ea typeface="+mn-ea"/>
                <a:cs typeface="+mn-cs"/>
              </a:rPr>
              <a:t>ead</a:t>
            </a:r>
            <a:r>
              <a:rPr lang="en-US" sz="1000" kern="1200" baseline="0" dirty="0" smtClean="0">
                <a:solidFill>
                  <a:schemeClr val="tx1"/>
                </a:solidFill>
                <a:effectLst/>
                <a:latin typeface="Times New Roman" pitchFamily="18" charset="0"/>
                <a:ea typeface="+mn-ea"/>
                <a:cs typeface="+mn-cs"/>
              </a:rPr>
              <a:t> the implementation of the </a:t>
            </a:r>
            <a:r>
              <a:rPr lang="en-US" sz="1000" kern="1200" baseline="0" dirty="0" err="1" smtClean="0">
                <a:solidFill>
                  <a:schemeClr val="tx1"/>
                </a:solidFill>
                <a:effectLst/>
                <a:latin typeface="Times New Roman" pitchFamily="18" charset="0"/>
                <a:ea typeface="+mn-ea"/>
                <a:cs typeface="+mn-cs"/>
              </a:rPr>
              <a:t>Diridon</a:t>
            </a:r>
            <a:r>
              <a:rPr lang="en-US" sz="1000" kern="1200" baseline="0" dirty="0" smtClean="0">
                <a:solidFill>
                  <a:schemeClr val="tx1"/>
                </a:solidFill>
                <a:effectLst/>
                <a:latin typeface="Times New Roman" pitchFamily="18" charset="0"/>
                <a:ea typeface="+mn-ea"/>
                <a:cs typeface="+mn-cs"/>
              </a:rPr>
              <a:t> Station Area Plan to advance it’s transformative transportation investments and real estate opportunities</a:t>
            </a:r>
          </a:p>
          <a:p>
            <a:pPr lvl="0"/>
            <a:endParaRPr lang="en-US" sz="1000" kern="1200" dirty="0" smtClean="0">
              <a:solidFill>
                <a:schemeClr val="tx1"/>
              </a:solidFill>
              <a:effectLst/>
              <a:latin typeface="Times New Roman" pitchFamily="18" charset="0"/>
              <a:ea typeface="+mn-ea"/>
              <a:cs typeface="+mn-cs"/>
            </a:endParaRPr>
          </a:p>
          <a:p>
            <a:pPr lvl="0"/>
            <a:r>
              <a:rPr lang="en-US" sz="1000" kern="1200" dirty="0" smtClean="0">
                <a:solidFill>
                  <a:schemeClr val="tx1"/>
                </a:solidFill>
                <a:effectLst/>
                <a:latin typeface="Times New Roman" pitchFamily="18" charset="0"/>
                <a:ea typeface="+mn-ea"/>
                <a:cs typeface="+mn-cs"/>
              </a:rPr>
              <a:t>--Lead the stewardship of cultural facilities in partnership with non-profit partners, including: expansion of the Children’s Discovery Museum, incubation of the new Hammer Theatre Center’s operating model in partnership with SJSU; expansion of the Tech Museum of Innovation; securing from SARA the San Jose Stage Company theater; and the development of a Levitt Pavilion. </a:t>
            </a:r>
          </a:p>
          <a:p>
            <a:pPr lvl="0"/>
            <a:endParaRPr lang="en-US" sz="100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--Implement City-wide “San José Creates &amp; Connects,” a neighborhood creative place making initiative and other City-wide place making activities and strategies including </a:t>
            </a:r>
            <a:r>
              <a:rPr lang="en-US" sz="1200" kern="1200" dirty="0" err="1" smtClean="0">
                <a:solidFill>
                  <a:schemeClr val="tx1"/>
                </a:solidFill>
                <a:effectLst/>
                <a:latin typeface="Times New Roman" pitchFamily="18" charset="0"/>
                <a:ea typeface="+mn-ea"/>
                <a:cs typeface="+mn-cs"/>
              </a:rPr>
              <a:t>VivaCalleSJ</a:t>
            </a:r>
            <a:r>
              <a:rPr lang="en-US" sz="1200" kern="1200" dirty="0" smtClean="0">
                <a:solidFill>
                  <a:schemeClr val="tx1"/>
                </a:solidFill>
                <a:effectLst/>
                <a:latin typeface="Times New Roman" pitchFamily="18" charset="0"/>
                <a:ea typeface="+mn-ea"/>
                <a:cs typeface="+mn-cs"/>
              </a:rPr>
              <a:t>, Summer in St. James and Plaza de Cesar Chavez parks.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effectLst/>
              <a:latin typeface="Times New Roman" pitchFamily="18" charset="0"/>
              <a:ea typeface="+mn-ea"/>
              <a:cs typeface="+mn-cs"/>
            </a:endParaRPr>
          </a:p>
          <a:p>
            <a:r>
              <a:rPr lang="en-US" sz="1000" kern="1200" dirty="0" smtClean="0">
                <a:solidFill>
                  <a:schemeClr val="tx1"/>
                </a:solidFill>
                <a:effectLst/>
                <a:latin typeface="Times New Roman" pitchFamily="18" charset="0"/>
                <a:ea typeface="+mn-ea"/>
                <a:cs typeface="+mn-cs"/>
              </a:rPr>
              <a:t>--</a:t>
            </a:r>
            <a:r>
              <a:rPr lang="en-US" sz="1000" b="0" i="0" kern="1200" dirty="0" smtClean="0">
                <a:solidFill>
                  <a:schemeClr val="tx1"/>
                </a:solidFill>
                <a:effectLst/>
                <a:latin typeface="Times New Roman" pitchFamily="18" charset="0"/>
                <a:ea typeface="+mn-ea"/>
                <a:cs typeface="+mn-cs"/>
              </a:rPr>
              <a:t>Invest approximately $4 million in festivals, events and cultural programming city-wide through the competitive TOT arts grants programs administered by the Office of Cultural Affairs.  After consideration by peer review panels and the Arts Commission, 93 recommended arts grants will come forward to the Council as an MBA.</a:t>
            </a:r>
          </a:p>
          <a:p>
            <a:r>
              <a:rPr lang="en-US" sz="1000" dirty="0" smtClean="0"/>
              <a:t/>
            </a:r>
            <a:br>
              <a:rPr lang="en-US" sz="1000" dirty="0" smtClean="0"/>
            </a:br>
            <a:endParaRPr lang="en-US" sz="1000" kern="1200" dirty="0" smtClean="0">
              <a:solidFill>
                <a:schemeClr val="tx1"/>
              </a:solidFill>
              <a:effectLst/>
              <a:latin typeface="Times New Roman" pitchFamily="18" charset="0"/>
              <a:ea typeface="+mn-ea"/>
              <a:cs typeface="+mn-cs"/>
            </a:endParaRPr>
          </a:p>
          <a:p>
            <a:pPr lvl="0"/>
            <a:r>
              <a:rPr lang="en-US" sz="1000" kern="1200" dirty="0" smtClean="0">
                <a:solidFill>
                  <a:schemeClr val="tx1"/>
                </a:solidFill>
                <a:effectLst/>
                <a:latin typeface="Times New Roman" pitchFamily="18" charset="0"/>
                <a:ea typeface="+mn-ea"/>
                <a:cs typeface="+mn-cs"/>
              </a:rPr>
              <a:t>**Development</a:t>
            </a:r>
            <a:r>
              <a:rPr lang="en-US" sz="1000" kern="1200" baseline="0" dirty="0" smtClean="0">
                <a:solidFill>
                  <a:schemeClr val="tx1"/>
                </a:solidFill>
                <a:effectLst/>
                <a:latin typeface="Times New Roman" pitchFamily="18" charset="0"/>
                <a:ea typeface="+mn-ea"/>
                <a:cs typeface="+mn-cs"/>
              </a:rPr>
              <a:t> Services**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effectLst/>
                <a:latin typeface="Times New Roman" pitchFamily="18" charset="0"/>
                <a:ea typeface="+mn-ea"/>
                <a:cs typeface="+mn-cs"/>
              </a:rPr>
              <a:t>-Implement new Permit System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effectLst/>
                <a:latin typeface="Times New Roman" pitchFamily="18" charset="0"/>
                <a:ea typeface="+mn-ea"/>
                <a:cs typeface="+mn-cs"/>
              </a:rPr>
              <a:t>-</a:t>
            </a:r>
            <a:r>
              <a:rPr lang="en-US" sz="1000" kern="1200" dirty="0" smtClean="0">
                <a:solidFill>
                  <a:schemeClr val="tx1"/>
                </a:solidFill>
                <a:effectLst/>
                <a:latin typeface="Times New Roman" pitchFamily="18" charset="0"/>
                <a:ea typeface="+mn-ea"/>
                <a:cs typeface="+mn-cs"/>
              </a:rPr>
              <a:t>Make use of innovative technology, such as the expansion of pilot electronic plan review process and initiation of pilot mobile inspection process.</a:t>
            </a:r>
            <a:endParaRPr lang="en-US" sz="100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baseline="0" dirty="0" smtClean="0">
                <a:solidFill>
                  <a:schemeClr val="tx1"/>
                </a:solidFill>
                <a:effectLst/>
                <a:latin typeface="Times New Roman" pitchFamily="18" charset="0"/>
                <a:ea typeface="+mn-ea"/>
                <a:cs typeface="+mn-cs"/>
              </a:rPr>
              <a:t>-Further Management Partners Development Process Improvement Study</a:t>
            </a:r>
          </a:p>
          <a:p>
            <a:pPr lvl="0"/>
            <a:r>
              <a:rPr lang="en-US" sz="1000" kern="1200" dirty="0" smtClean="0">
                <a:solidFill>
                  <a:schemeClr val="tx1"/>
                </a:solidFill>
                <a:effectLst/>
                <a:latin typeface="Times New Roman" pitchFamily="18" charset="0"/>
                <a:ea typeface="+mn-ea"/>
                <a:cs typeface="+mn-cs"/>
              </a:rPr>
              <a:t>--Complete the Downtown Strategy update &amp; North San Jose Area Development Policy update and respective EIRs and bring to City Council for consideration.</a:t>
            </a:r>
            <a:endParaRPr lang="en-US" sz="1000" kern="1200" baseline="0" dirty="0" smtClean="0">
              <a:solidFill>
                <a:schemeClr val="tx1"/>
              </a:solidFill>
              <a:effectLst/>
              <a:latin typeface="Times New Roman" pitchFamily="18" charset="0"/>
              <a:ea typeface="+mn-ea"/>
              <a:cs typeface="+mn-cs"/>
            </a:endParaRPr>
          </a:p>
          <a:p>
            <a:pPr lvl="0"/>
            <a:r>
              <a:rPr lang="en-US" sz="1000" kern="1200" dirty="0" smtClean="0">
                <a:solidFill>
                  <a:schemeClr val="tx1"/>
                </a:solidFill>
                <a:effectLst/>
                <a:latin typeface="Times New Roman" pitchFamily="18" charset="0"/>
                <a:ea typeface="+mn-ea"/>
                <a:cs typeface="+mn-cs"/>
              </a:rPr>
              <a:t>--</a:t>
            </a:r>
            <a:r>
              <a:rPr lang="en-US" sz="1000" b="0" i="0" kern="1200" dirty="0" smtClean="0">
                <a:solidFill>
                  <a:schemeClr val="tx1"/>
                </a:solidFill>
                <a:effectLst/>
                <a:latin typeface="Times New Roman" pitchFamily="18" charset="0"/>
                <a:ea typeface="+mn-ea"/>
                <a:cs typeface="+mn-cs"/>
              </a:rPr>
              <a:t>Completion of Urban Village Plans for East Santa Clara Street, The Alameda, South Bascom Avenue, West San Carlos Street, Stevens Creek Boulevard, Santana Row/Valley Fair and Winchester Boulevard and bring to Council for consideration.</a:t>
            </a:r>
            <a:endParaRPr lang="en-US" sz="1000" kern="1200" dirty="0" smtClean="0">
              <a:solidFill>
                <a:schemeClr val="tx1"/>
              </a:solidFill>
              <a:effectLst/>
              <a:latin typeface="Times New Roman" pitchFamily="18" charset="0"/>
              <a:ea typeface="+mn-ea"/>
              <a:cs typeface="+mn-cs"/>
            </a:endParaRPr>
          </a:p>
          <a:p>
            <a:pPr lvl="0"/>
            <a:r>
              <a:rPr lang="en-US" sz="1000" kern="1200" dirty="0" smtClean="0">
                <a:solidFill>
                  <a:schemeClr val="tx1"/>
                </a:solidFill>
                <a:effectLst/>
                <a:latin typeface="Times New Roman" pitchFamily="18" charset="0"/>
                <a:ea typeface="+mn-ea"/>
                <a:cs typeface="+mn-cs"/>
              </a:rPr>
              <a:t>--Initiate the planning processes for the North First Street and </a:t>
            </a:r>
            <a:r>
              <a:rPr lang="en-US" sz="1000" kern="1200" dirty="0" err="1" smtClean="0">
                <a:solidFill>
                  <a:schemeClr val="tx1"/>
                </a:solidFill>
                <a:effectLst/>
                <a:latin typeface="Times New Roman" pitchFamily="18" charset="0"/>
                <a:ea typeface="+mn-ea"/>
                <a:cs typeface="+mn-cs"/>
              </a:rPr>
              <a:t>Berryessa</a:t>
            </a:r>
            <a:r>
              <a:rPr lang="en-US" sz="1000" kern="1200" dirty="0" smtClean="0">
                <a:solidFill>
                  <a:schemeClr val="tx1"/>
                </a:solidFill>
                <a:effectLst/>
                <a:latin typeface="Times New Roman" pitchFamily="18" charset="0"/>
                <a:ea typeface="+mn-ea"/>
                <a:cs typeface="+mn-cs"/>
              </a:rPr>
              <a:t> BART Urban Villages.</a:t>
            </a:r>
          </a:p>
          <a:p>
            <a:pPr lvl="0"/>
            <a:r>
              <a:rPr lang="en-US" sz="1000" kern="1200" dirty="0" smtClean="0">
                <a:solidFill>
                  <a:schemeClr val="tx1"/>
                </a:solidFill>
                <a:effectLst/>
                <a:latin typeface="Times New Roman" pitchFamily="18" charset="0"/>
                <a:ea typeface="+mn-ea"/>
                <a:cs typeface="+mn-cs"/>
              </a:rPr>
              <a:t>--Provide project management, permit review, and inspection in support of the proposed 3 year Google Fiber project to provide 1.0 gigabit internet service to San Jose residents.</a:t>
            </a:r>
          </a:p>
          <a:p>
            <a:pPr lvl="0"/>
            <a:endParaRPr lang="en-US" sz="1000" kern="1200" dirty="0" smtClean="0">
              <a:solidFill>
                <a:schemeClr val="tx1"/>
              </a:solidFill>
              <a:effectLst/>
              <a:latin typeface="Times New Roman" pitchFamily="18" charset="0"/>
              <a:ea typeface="+mn-ea"/>
              <a:cs typeface="+mn-cs"/>
            </a:endParaRPr>
          </a:p>
          <a:p>
            <a:pPr lvl="0"/>
            <a:r>
              <a:rPr lang="en-US" sz="1000" kern="1200" dirty="0" smtClean="0">
                <a:solidFill>
                  <a:schemeClr val="tx1"/>
                </a:solidFill>
                <a:effectLst/>
                <a:latin typeface="Times New Roman" pitchFamily="18" charset="0"/>
                <a:ea typeface="+mn-ea"/>
                <a:cs typeface="+mn-cs"/>
              </a:rPr>
              <a:t>**Housing**</a:t>
            </a:r>
          </a:p>
          <a:p>
            <a:pPr lvl="0"/>
            <a:endParaRPr lang="en-US" sz="1000" kern="1200" dirty="0" smtClean="0">
              <a:solidFill>
                <a:schemeClr val="tx1"/>
              </a:solidFill>
              <a:effectLst/>
              <a:latin typeface="Times New Roman" pitchFamily="18" charset="0"/>
              <a:ea typeface="+mn-ea"/>
              <a:cs typeface="+mn-cs"/>
            </a:endParaRPr>
          </a:p>
          <a:p>
            <a:pPr lvl="0"/>
            <a:r>
              <a:rPr lang="en-US" sz="1000" kern="1200" dirty="0" smtClean="0">
                <a:solidFill>
                  <a:schemeClr val="tx1"/>
                </a:solidFill>
                <a:effectLst/>
                <a:latin typeface="Times New Roman" pitchFamily="18" charset="0"/>
                <a:ea typeface="+mn-ea"/>
                <a:cs typeface="+mn-cs"/>
              </a:rPr>
              <a:t>--Continue to use available funds to meet the immediate</a:t>
            </a:r>
            <a:r>
              <a:rPr lang="en-US" sz="1000" kern="1200" baseline="0" dirty="0" smtClean="0">
                <a:solidFill>
                  <a:schemeClr val="tx1"/>
                </a:solidFill>
                <a:effectLst/>
                <a:latin typeface="Times New Roman" pitchFamily="18" charset="0"/>
                <a:ea typeface="+mn-ea"/>
                <a:cs typeface="+mn-cs"/>
              </a:rPr>
              <a:t> </a:t>
            </a:r>
            <a:r>
              <a:rPr lang="en-US" sz="1000" kern="1200" dirty="0" smtClean="0">
                <a:solidFill>
                  <a:schemeClr val="tx1"/>
                </a:solidFill>
                <a:effectLst/>
                <a:latin typeface="Times New Roman" pitchFamily="18" charset="0"/>
                <a:ea typeface="+mn-ea"/>
                <a:cs typeface="+mn-cs"/>
              </a:rPr>
              <a:t>needs of</a:t>
            </a:r>
            <a:r>
              <a:rPr lang="en-US" sz="1000" kern="1200" baseline="0" dirty="0" smtClean="0">
                <a:solidFill>
                  <a:schemeClr val="tx1"/>
                </a:solidFill>
                <a:effectLst/>
                <a:latin typeface="Times New Roman" pitchFamily="18" charset="0"/>
                <a:ea typeface="+mn-ea"/>
                <a:cs typeface="+mn-cs"/>
              </a:rPr>
              <a:t> unsheltered individuals. New programs include: safe parking, warming centers, temporary church shelters, mobile hygiene services and interim housing solutions. </a:t>
            </a:r>
            <a:r>
              <a:rPr lang="en-US" sz="1000" kern="1200" dirty="0" smtClean="0">
                <a:solidFill>
                  <a:schemeClr val="tx1"/>
                </a:solidFill>
                <a:effectLst/>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Times New Roman" pitchFamily="18" charset="0"/>
                <a:ea typeface="+mn-ea"/>
                <a:cs typeface="+mn-cs"/>
              </a:rPr>
              <a:t>--Continue to explore, fund, and implement interim and short-term interventions to provide immediate housing and shelter options for homeless populations while long-term solutions are developed</a:t>
            </a:r>
            <a:r>
              <a:rPr lang="en-US" sz="1000" kern="1200" baseline="0" dirty="0" smtClean="0">
                <a:solidFill>
                  <a:schemeClr val="tx1"/>
                </a:solidFill>
                <a:effectLst/>
                <a:latin typeface="Times New Roman" pitchFamily="18" charset="0"/>
                <a:ea typeface="+mn-ea"/>
                <a:cs typeface="+mn-cs"/>
              </a:rPr>
              <a:t> including the </a:t>
            </a:r>
            <a:r>
              <a:rPr lang="en-US" sz="1000" kern="1200" dirty="0" smtClean="0">
                <a:solidFill>
                  <a:schemeClr val="tx1"/>
                </a:solidFill>
                <a:effectLst/>
                <a:latin typeface="Times New Roman" pitchFamily="18" charset="0"/>
                <a:ea typeface="+mn-ea"/>
                <a:cs typeface="+mn-cs"/>
              </a:rPr>
              <a:t>rehabilitation of recently purchased Plaza Hotel and Santa Clara Inn. </a:t>
            </a:r>
          </a:p>
          <a:p>
            <a:pPr lvl="0"/>
            <a:r>
              <a:rPr lang="en-US" sz="1000" kern="1200" dirty="0" smtClean="0">
                <a:solidFill>
                  <a:schemeClr val="tx1"/>
                </a:solidFill>
                <a:effectLst/>
                <a:latin typeface="Times New Roman" pitchFamily="18" charset="0"/>
                <a:ea typeface="+mn-ea"/>
                <a:cs typeface="+mn-cs"/>
              </a:rPr>
              <a:t>--Partner with the County and the Housing Authority of Santa Clara County to align resources to fund the development of permanent supportive housing for the homeless.</a:t>
            </a:r>
          </a:p>
          <a:p>
            <a:pPr lvl="0"/>
            <a:r>
              <a:rPr lang="en-US" sz="1000" kern="1200" dirty="0" smtClean="0">
                <a:solidFill>
                  <a:schemeClr val="tx1"/>
                </a:solidFill>
                <a:effectLst/>
                <a:latin typeface="Times New Roman" pitchFamily="18" charset="0"/>
                <a:ea typeface="+mn-ea"/>
                <a:cs typeface="+mn-cs"/>
              </a:rPr>
              <a:t>--Implement the new “All</a:t>
            </a:r>
            <a:r>
              <a:rPr lang="en-US" sz="1000" kern="1200" baseline="0" dirty="0" smtClean="0">
                <a:solidFill>
                  <a:schemeClr val="tx1"/>
                </a:solidFill>
                <a:effectLst/>
                <a:latin typeface="Times New Roman" pitchFamily="18" charset="0"/>
                <a:ea typeface="+mn-ea"/>
                <a:cs typeface="+mn-cs"/>
              </a:rPr>
              <a:t> the Way Home” </a:t>
            </a:r>
            <a:r>
              <a:rPr lang="en-US" sz="1000" kern="1200" dirty="0" smtClean="0">
                <a:solidFill>
                  <a:schemeClr val="tx1"/>
                </a:solidFill>
                <a:effectLst/>
                <a:latin typeface="Times New Roman" pitchFamily="18" charset="0"/>
                <a:ea typeface="+mn-ea"/>
                <a:cs typeface="+mn-cs"/>
              </a:rPr>
              <a:t>initiative that aims to end veteran homelessness in Santa Clara County by the 100</a:t>
            </a:r>
            <a:r>
              <a:rPr lang="en-US" sz="1000" kern="1200" baseline="30000" dirty="0" smtClean="0">
                <a:solidFill>
                  <a:schemeClr val="tx1"/>
                </a:solidFill>
                <a:effectLst/>
                <a:latin typeface="Times New Roman" pitchFamily="18" charset="0"/>
                <a:ea typeface="+mn-ea"/>
                <a:cs typeface="+mn-cs"/>
              </a:rPr>
              <a:t>th</a:t>
            </a:r>
            <a:r>
              <a:rPr lang="en-US" sz="1000" kern="1200" dirty="0" smtClean="0">
                <a:solidFill>
                  <a:schemeClr val="tx1"/>
                </a:solidFill>
                <a:effectLst/>
                <a:latin typeface="Times New Roman" pitchFamily="18" charset="0"/>
                <a:ea typeface="+mn-ea"/>
                <a:cs typeface="+mn-cs"/>
              </a:rPr>
              <a:t> Anniversary of Veterans Day in 2018. </a:t>
            </a:r>
          </a:p>
          <a:p>
            <a:pPr lvl="0"/>
            <a:r>
              <a:rPr lang="en-US" sz="1000" kern="1200" dirty="0" smtClean="0">
                <a:solidFill>
                  <a:schemeClr val="tx1"/>
                </a:solidFill>
                <a:effectLst/>
                <a:latin typeface="Times New Roman" pitchFamily="18" charset="0"/>
                <a:ea typeface="+mn-ea"/>
                <a:cs typeface="+mn-cs"/>
              </a:rPr>
              <a:t>--Continue to implement City-wide homelessness response programming through crisis response systems, outreach services and subsidy support, and encampment abatement and deterrent measures. </a:t>
            </a:r>
          </a:p>
          <a:p>
            <a:pPr lvl="0"/>
            <a:r>
              <a:rPr lang="en-US" sz="1000" kern="1200" dirty="0" smtClean="0">
                <a:solidFill>
                  <a:schemeClr val="tx1"/>
                </a:solidFill>
                <a:effectLst/>
                <a:latin typeface="Times New Roman" pitchFamily="18" charset="0"/>
                <a:ea typeface="+mn-ea"/>
                <a:cs typeface="+mn-cs"/>
              </a:rPr>
              <a:t>--</a:t>
            </a:r>
            <a:r>
              <a:rPr lang="en-US" sz="1000" b="0" i="0" kern="1200" dirty="0" smtClean="0">
                <a:solidFill>
                  <a:schemeClr val="tx1"/>
                </a:solidFill>
                <a:effectLst/>
                <a:latin typeface="Times New Roman" pitchFamily="18" charset="0"/>
                <a:ea typeface="+mn-ea"/>
                <a:cs typeface="+mn-cs"/>
              </a:rPr>
              <a:t>Implementing</a:t>
            </a:r>
            <a:r>
              <a:rPr lang="en-US" sz="1000" b="0" i="0" kern="1200" baseline="0" dirty="0" smtClean="0">
                <a:solidFill>
                  <a:schemeClr val="tx1"/>
                </a:solidFill>
                <a:effectLst/>
                <a:latin typeface="Times New Roman" pitchFamily="18" charset="0"/>
                <a:ea typeface="+mn-ea"/>
                <a:cs typeface="+mn-cs"/>
              </a:rPr>
              <a:t> </a:t>
            </a:r>
            <a:r>
              <a:rPr lang="en-US" sz="1000" b="0" i="0" kern="1200" dirty="0" smtClean="0">
                <a:solidFill>
                  <a:schemeClr val="tx1"/>
                </a:solidFill>
                <a:effectLst/>
                <a:latin typeface="Times New Roman" pitchFamily="18" charset="0"/>
                <a:ea typeface="+mn-ea"/>
                <a:cs typeface="+mn-cs"/>
              </a:rPr>
              <a:t>new funding programs to enable future funding.</a:t>
            </a:r>
            <a:r>
              <a:rPr lang="en-US" sz="1000" b="0" i="0" kern="1200" baseline="0" dirty="0" smtClean="0">
                <a:solidFill>
                  <a:schemeClr val="tx1"/>
                </a:solidFill>
                <a:effectLst/>
                <a:latin typeface="Times New Roman" pitchFamily="18" charset="0"/>
                <a:ea typeface="+mn-ea"/>
                <a:cs typeface="+mn-cs"/>
              </a:rPr>
              <a:t> In the </a:t>
            </a:r>
            <a:r>
              <a:rPr lang="en-US" sz="1000" b="0" i="0" kern="1200" dirty="0" smtClean="0">
                <a:solidFill>
                  <a:schemeClr val="tx1"/>
                </a:solidFill>
                <a:effectLst/>
                <a:latin typeface="Times New Roman" pitchFamily="18" charset="0"/>
                <a:ea typeface="+mn-ea"/>
                <a:cs typeface="+mn-cs"/>
              </a:rPr>
              <a:t>meantime we are investing our current resources on short-term and long-term housing solutions with an emphasis on finding solutions for our most vulnerable residents.</a:t>
            </a:r>
            <a:endParaRPr lang="en-US" sz="1000" kern="1200" dirty="0" smtClean="0">
              <a:solidFill>
                <a:schemeClr val="tx1"/>
              </a:solidFill>
              <a:effectLst/>
              <a:latin typeface="Times New Roman" pitchFamily="18" charset="0"/>
              <a:ea typeface="+mn-ea"/>
              <a:cs typeface="+mn-cs"/>
            </a:endParaRPr>
          </a:p>
          <a:p>
            <a:pPr>
              <a:lnSpc>
                <a:spcPct val="80000"/>
              </a:lnSpc>
            </a:pPr>
            <a:endParaRPr lang="en-US" sz="800" dirty="0" smtClean="0"/>
          </a:p>
          <a:p>
            <a:pPr lvl="0"/>
            <a:endParaRPr lang="en-US" sz="800" kern="1200" dirty="0" smtClean="0">
              <a:solidFill>
                <a:schemeClr val="tx1"/>
              </a:solidFill>
              <a:effectLst/>
              <a:latin typeface="Times New Roman" pitchFamily="18" charset="0"/>
              <a:ea typeface="+mn-ea"/>
              <a:cs typeface="+mn-cs"/>
            </a:endParaRPr>
          </a:p>
        </p:txBody>
      </p:sp>
    </p:spTree>
    <p:extLst>
      <p:ext uri="{BB962C8B-B14F-4D97-AF65-F5344CB8AC3E}">
        <p14:creationId xmlns:p14="http://schemas.microsoft.com/office/powerpoint/2010/main" val="75006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p:spPr>
        <p:txBody>
          <a:bodyPr/>
          <a:lstStyle/>
          <a:p>
            <a:pPr lvl="0"/>
            <a:r>
              <a:rPr lang="en-US" sz="1200" kern="1200" dirty="0" smtClean="0">
                <a:solidFill>
                  <a:schemeClr val="tx1"/>
                </a:solidFill>
                <a:effectLst/>
                <a:latin typeface="Times New Roman" pitchFamily="18" charset="0"/>
                <a:ea typeface="+mn-ea"/>
                <a:cs typeface="+mn-cs"/>
              </a:rPr>
              <a:t>*Econ Dev*</a:t>
            </a:r>
          </a:p>
          <a:p>
            <a:pPr lvl="0"/>
            <a:r>
              <a:rPr lang="en-US" sz="1200" kern="1200" dirty="0" smtClean="0">
                <a:solidFill>
                  <a:schemeClr val="tx1"/>
                </a:solidFill>
                <a:effectLst/>
                <a:latin typeface="Times New Roman" pitchFamily="18" charset="0"/>
                <a:ea typeface="+mn-ea"/>
                <a:cs typeface="+mn-cs"/>
              </a:rPr>
              <a:t>--One One-time funding of $200,000 to continue the Manufacturing Jobs Initiative by covering the cost of permit approvals.</a:t>
            </a:r>
          </a:p>
          <a:p>
            <a:pPr lvl="0"/>
            <a:r>
              <a:rPr lang="en-US" sz="1200" kern="1200" dirty="0" smtClean="0">
                <a:solidFill>
                  <a:schemeClr val="tx1"/>
                </a:solidFill>
                <a:effectLst/>
                <a:latin typeface="Times New Roman" pitchFamily="18" charset="0"/>
                <a:ea typeface="+mn-ea"/>
                <a:cs typeface="+mn-cs"/>
              </a:rPr>
              <a:t>--Leveraging$104k</a:t>
            </a:r>
            <a:r>
              <a:rPr lang="en-US" sz="1200" kern="1200" baseline="0" dirty="0" smtClean="0">
                <a:solidFill>
                  <a:schemeClr val="tx1"/>
                </a:solidFill>
                <a:effectLst/>
                <a:latin typeface="Times New Roman" pitchFamily="18" charset="0"/>
                <a:ea typeface="+mn-ea"/>
                <a:cs typeface="+mn-cs"/>
              </a:rPr>
              <a:t> grant funds from the CA High Speed Rail Authority for a part time position to become full time position with City Contribution of $140k to manage governance development, financing strategy, and station planning</a:t>
            </a:r>
            <a:endParaRPr lang="en-US" sz="1200" kern="1200" dirty="0" smtClean="0">
              <a:solidFill>
                <a:schemeClr val="tx1"/>
              </a:solidFill>
              <a:effectLst/>
              <a:latin typeface="Times New Roman" pitchFamily="18" charset="0"/>
              <a:ea typeface="+mn-ea"/>
              <a:cs typeface="+mn-cs"/>
            </a:endParaRPr>
          </a:p>
          <a:p>
            <a:pPr lvl="0"/>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*Development Services*</a:t>
            </a:r>
          </a:p>
          <a:p>
            <a:pPr lvl="0"/>
            <a:r>
              <a:rPr lang="en-US" sz="1200" kern="1200" dirty="0" smtClean="0">
                <a:solidFill>
                  <a:schemeClr val="tx1"/>
                </a:solidFill>
                <a:effectLst/>
                <a:latin typeface="Times New Roman" pitchFamily="18" charset="0"/>
                <a:ea typeface="+mn-ea"/>
                <a:cs typeface="+mn-cs"/>
              </a:rPr>
              <a:t>To support the successful implementation of the permit system, additional resources are added to back fill the subject-matter-experts in Development Services Partners keep up with the on-going workload. </a:t>
            </a:r>
          </a:p>
          <a:p>
            <a:pPr lvl="0"/>
            <a:r>
              <a:rPr lang="en-US" sz="1200" kern="1200" dirty="0" smtClean="0">
                <a:solidFill>
                  <a:schemeClr val="tx1"/>
                </a:solidFill>
                <a:effectLst/>
                <a:latin typeface="Times New Roman" pitchFamily="18" charset="0"/>
                <a:ea typeface="+mn-ea"/>
                <a:cs typeface="+mn-cs"/>
              </a:rPr>
              <a:t>--In the Planning Development Fee Program, two Planner IVs ($234,000) and two limit-dated Planner I/II/IIIs ($196,000) are added to provide needed oversight to the Planning Permit Center and the Development Review</a:t>
            </a:r>
            <a:r>
              <a:rPr lang="en-US" sz="1200" kern="1200" baseline="0" dirty="0" smtClean="0">
                <a:solidFill>
                  <a:schemeClr val="tx1"/>
                </a:solidFill>
                <a:effectLst/>
                <a:latin typeface="Times New Roman" pitchFamily="18" charset="0"/>
                <a:ea typeface="+mn-ea"/>
                <a:cs typeface="+mn-cs"/>
              </a:rPr>
              <a:t> process. (Total:$430,000)</a:t>
            </a:r>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--In the Building Development Fee Program, 2.0 Building Inspector Combination ($230,000), 2.0 Permit Specialists ($146,000), and one Senior Engineer ($128,000), ongoing peak staffing funding</a:t>
            </a:r>
            <a:r>
              <a:rPr lang="en-US" sz="1200" kern="1200" baseline="0" dirty="0" smtClean="0">
                <a:solidFill>
                  <a:schemeClr val="tx1"/>
                </a:solidFill>
                <a:effectLst/>
                <a:latin typeface="Times New Roman" pitchFamily="18" charset="0"/>
                <a:ea typeface="+mn-ea"/>
                <a:cs typeface="+mn-cs"/>
              </a:rPr>
              <a:t> ($400,000)</a:t>
            </a:r>
            <a:r>
              <a:rPr lang="en-US" sz="1200" kern="1200" dirty="0" smtClean="0">
                <a:solidFill>
                  <a:schemeClr val="tx1"/>
                </a:solidFill>
                <a:effectLst/>
                <a:latin typeface="Times New Roman" pitchFamily="18" charset="0"/>
                <a:ea typeface="+mn-ea"/>
                <a:cs typeface="+mn-cs"/>
              </a:rPr>
              <a:t>, one-time funding to purchase Plain Grid ($28,800) and one-time funding for replacement vehicles</a:t>
            </a:r>
            <a:r>
              <a:rPr lang="en-US" sz="1200" kern="1200" baseline="0" dirty="0" smtClean="0">
                <a:solidFill>
                  <a:schemeClr val="tx1"/>
                </a:solidFill>
                <a:effectLst/>
                <a:latin typeface="Times New Roman" pitchFamily="18" charset="0"/>
                <a:ea typeface="+mn-ea"/>
                <a:cs typeface="+mn-cs"/>
              </a:rPr>
              <a:t> ($90,000). (Total: 1,022,000).</a:t>
            </a:r>
            <a:endParaRPr lang="en-US" sz="1200" kern="1200" dirty="0" smtClean="0">
              <a:solidFill>
                <a:schemeClr val="tx1"/>
              </a:solidFill>
              <a:effectLst/>
              <a:latin typeface="Times New Roman" pitchFamily="18" charset="0"/>
              <a:ea typeface="+mn-ea"/>
              <a:cs typeface="+mn-cs"/>
            </a:endParaRPr>
          </a:p>
          <a:p>
            <a:pPr lvl="0"/>
            <a:endParaRPr lang="en-US" sz="1200" kern="1200" dirty="0" smtClean="0">
              <a:solidFill>
                <a:schemeClr val="tx1"/>
              </a:solidFill>
              <a:effectLst/>
              <a:latin typeface="Times New Roman" pitchFamily="18" charset="0"/>
              <a:ea typeface="+mn-ea"/>
              <a:cs typeface="+mn-cs"/>
            </a:endParaRPr>
          </a:p>
          <a:p>
            <a:pPr fontAlgn="base"/>
            <a:r>
              <a:rPr lang="en-US" sz="1200" kern="1200" dirty="0" smtClean="0">
                <a:solidFill>
                  <a:schemeClr val="tx1"/>
                </a:solidFill>
                <a:effectLst/>
                <a:latin typeface="Times New Roman" pitchFamily="18" charset="0"/>
                <a:ea typeface="+mn-ea"/>
                <a:cs typeface="+mn-cs"/>
              </a:rPr>
              <a:t>--</a:t>
            </a:r>
            <a:r>
              <a:rPr lang="en-US" sz="1200" b="0" i="0" kern="1200" dirty="0" smtClean="0">
                <a:solidFill>
                  <a:schemeClr val="tx1"/>
                </a:solidFill>
                <a:effectLst/>
                <a:latin typeface="Times New Roman" pitchFamily="18" charset="0"/>
                <a:ea typeface="+mn-ea"/>
                <a:cs typeface="+mn-cs"/>
              </a:rPr>
              <a:t>--To support the successful implementation of the permit system, additional resources are added to back fill the subject-matter-experts in Development Services Partners keep up with the on-going workload.</a:t>
            </a:r>
          </a:p>
          <a:p>
            <a:pPr fontAlgn="base"/>
            <a:r>
              <a:rPr lang="en-US" sz="1200" b="0" i="0" kern="1200" dirty="0" smtClean="0">
                <a:solidFill>
                  <a:schemeClr val="tx1"/>
                </a:solidFill>
                <a:effectLst/>
                <a:latin typeface="Times New Roman" pitchFamily="18" charset="0"/>
                <a:ea typeface="+mn-ea"/>
                <a:cs typeface="+mn-cs"/>
              </a:rPr>
              <a:t>PBCE Adds limit-dated resources to June 30, 2018:</a:t>
            </a:r>
          </a:p>
          <a:p>
            <a:pPr fontAlgn="base"/>
            <a:r>
              <a:rPr lang="en-US" sz="1200" b="0" i="0" kern="1200" dirty="0" smtClean="0">
                <a:solidFill>
                  <a:schemeClr val="tx1"/>
                </a:solidFill>
                <a:effectLst/>
                <a:latin typeface="Times New Roman" pitchFamily="18" charset="0"/>
                <a:ea typeface="+mn-ea"/>
                <a:cs typeface="+mn-cs"/>
              </a:rPr>
              <a:t>1.0 Senior Engineer  ($128,000), 2.0 Planner IV ($234,000), 1.0 Supervising Applications Analyst ($142,000), 1.0 Senior Analyst ($103,000), one-time contractual funding for a consultant project manager ($500,000), and one-time funding for temporary staffing ($50,000 each year) (Total: $1,157,000)</a:t>
            </a:r>
          </a:p>
          <a:p>
            <a:pPr fontAlgn="base"/>
            <a:endParaRPr lang="en-US" sz="1200" b="0" i="0" kern="120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--In the Public Works Development Fee Program, 1.0 new Senior Construction Inspector is added to address increased activity and workload anticipated for 2016-2017. (</a:t>
            </a:r>
            <a:r>
              <a:rPr lang="en-US" sz="1200" b="0" i="0" kern="1200" dirty="0" smtClean="0">
                <a:solidFill>
                  <a:schemeClr val="tx1"/>
                </a:solidFill>
                <a:effectLst/>
                <a:latin typeface="Times New Roman" pitchFamily="18" charset="0"/>
                <a:ea typeface="+mn-ea"/>
                <a:cs typeface="+mn-cs"/>
              </a:rPr>
              <a:t>Total PW cost = $255,000)</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--In the Fire Development Fee Program, the addition of an Associate Engineer and a Senior Permit Specialist (</a:t>
            </a:r>
            <a:r>
              <a:rPr lang="en-US" sz="1200" b="0" i="0" kern="1200" dirty="0" smtClean="0">
                <a:solidFill>
                  <a:schemeClr val="tx1"/>
                </a:solidFill>
                <a:effectLst/>
                <a:latin typeface="Times New Roman" pitchFamily="18" charset="0"/>
                <a:ea typeface="+mn-ea"/>
                <a:cs typeface="+mn-cs"/>
              </a:rPr>
              <a:t>total $206,000)</a:t>
            </a:r>
            <a:r>
              <a:rPr lang="en-US" sz="1200" kern="1200" dirty="0" smtClean="0">
                <a:solidFill>
                  <a:schemeClr val="tx1"/>
                </a:solidFill>
                <a:effectLst/>
                <a:latin typeface="Times New Roman" pitchFamily="18" charset="0"/>
                <a:ea typeface="+mn-ea"/>
                <a:cs typeface="+mn-cs"/>
              </a:rPr>
              <a:t>.</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In addition, a one-time increase of $100,000 for temporary staffing to meet peak workload volume will provide support for express plan reviews, allowing permanent staff to focus on more complex/larger projects. </a:t>
            </a:r>
            <a:r>
              <a:rPr lang="en-US" sz="1200" b="0" i="0" kern="1200" dirty="0" smtClean="0">
                <a:solidFill>
                  <a:schemeClr val="tx1"/>
                </a:solidFill>
                <a:effectLst/>
                <a:latin typeface="Times New Roman" pitchFamily="18" charset="0"/>
                <a:ea typeface="+mn-ea"/>
                <a:cs typeface="+mn-cs"/>
              </a:rPr>
              <a:t>(Total Fire = $306,000 in 16-17; $206,000 ongoing).    The addition of 1.0 Senior Engineer through June 30, 2018 will assist with the Integrated Permit System Implementation.  ($144,000)</a:t>
            </a:r>
          </a:p>
          <a:p>
            <a:r>
              <a:rPr lang="en-US" sz="1200" b="0" i="0" kern="1200" dirty="0" smtClean="0">
                <a:solidFill>
                  <a:schemeClr val="tx1"/>
                </a:solidFill>
                <a:effectLst/>
                <a:latin typeface="Times New Roman" pitchFamily="18" charset="0"/>
                <a:ea typeface="+mn-ea"/>
                <a:cs typeface="+mn-cs"/>
              </a:rPr>
              <a:t> </a:t>
            </a:r>
          </a:p>
          <a:p>
            <a:pPr lvl="0"/>
            <a:endParaRPr lang="en-US" sz="1200" kern="1200" dirty="0" smtClean="0">
              <a:solidFill>
                <a:schemeClr val="tx1"/>
              </a:solidFill>
              <a:effectLst/>
              <a:latin typeface="Times New Roman" pitchFamily="18" charset="0"/>
              <a:ea typeface="+mn-ea"/>
              <a:cs typeface="+mn-cs"/>
            </a:endParaRPr>
          </a:p>
          <a:p>
            <a:pPr lvl="0"/>
            <a:endParaRPr lang="en-US" sz="1200" kern="1200" dirty="0" smtClean="0">
              <a:solidFill>
                <a:schemeClr val="tx1"/>
              </a:solidFill>
              <a:effectLst/>
              <a:latin typeface="Times New Roman" pitchFamily="18" charset="0"/>
              <a:ea typeface="+mn-ea"/>
              <a:cs typeface="+mn-cs"/>
            </a:endParaRPr>
          </a:p>
          <a:p>
            <a:pPr lvl="0"/>
            <a:r>
              <a:rPr lang="en-US" sz="1200" kern="1200" dirty="0" smtClean="0">
                <a:solidFill>
                  <a:schemeClr val="tx1"/>
                </a:solidFill>
                <a:effectLst/>
                <a:latin typeface="Times New Roman" pitchFamily="18" charset="0"/>
                <a:ea typeface="+mn-ea"/>
                <a:cs typeface="+mn-cs"/>
              </a:rPr>
              <a:t>*Housing*</a:t>
            </a:r>
          </a:p>
          <a:p>
            <a:pPr lvl="0"/>
            <a:r>
              <a:rPr lang="en-US" sz="1200" kern="1200" dirty="0" smtClean="0">
                <a:solidFill>
                  <a:schemeClr val="tx1"/>
                </a:solidFill>
                <a:effectLst/>
                <a:latin typeface="Times New Roman" pitchFamily="18" charset="0"/>
                <a:ea typeface="+mn-ea"/>
                <a:cs typeface="+mn-cs"/>
              </a:rPr>
              <a:t>-To address the ongoing need to respond to homelessness in the community, 1.0 Development Officer (</a:t>
            </a:r>
            <a:r>
              <a:rPr lang="en-US" sz="1200" b="0" i="0" kern="1200" dirty="0" smtClean="0">
                <a:solidFill>
                  <a:schemeClr val="tx1"/>
                </a:solidFill>
                <a:effectLst/>
                <a:latin typeface="Times New Roman" pitchFamily="18" charset="0"/>
                <a:ea typeface="+mn-ea"/>
                <a:cs typeface="+mn-cs"/>
              </a:rPr>
              <a:t>$104,098 for date limited</a:t>
            </a:r>
            <a:r>
              <a:rPr lang="en-US" sz="1200" b="0" i="0" kern="1200" baseline="0" dirty="0" smtClean="0">
                <a:solidFill>
                  <a:schemeClr val="tx1"/>
                </a:solidFill>
                <a:effectLst/>
                <a:latin typeface="Times New Roman" pitchFamily="18" charset="0"/>
                <a:ea typeface="+mn-ea"/>
                <a:cs typeface="+mn-cs"/>
              </a:rPr>
              <a:t> for date limited position) </a:t>
            </a:r>
            <a:r>
              <a:rPr lang="en-US" sz="1200" kern="1200" dirty="0" smtClean="0">
                <a:solidFill>
                  <a:schemeClr val="tx1"/>
                </a:solidFill>
                <a:effectLst/>
                <a:latin typeface="Times New Roman" pitchFamily="18" charset="0"/>
                <a:ea typeface="+mn-ea"/>
                <a:cs typeface="+mn-cs"/>
              </a:rPr>
              <a:t>will be added for two years to provide the additional capacity needed to address additional workload arising from new homelessness programs to support the more immediate crisis facing unsheltered individuals. The new programs include: safe parking; warming centers; temporary church shelters; mobile hygiene services; and other interim housing solutions.  </a:t>
            </a:r>
          </a:p>
          <a:p>
            <a:r>
              <a:rPr lang="en-US" sz="1200" kern="1200" dirty="0" smtClean="0">
                <a:solidFill>
                  <a:schemeClr val="tx1"/>
                </a:solidFill>
                <a:effectLst/>
                <a:latin typeface="Times New Roman" pitchFamily="18" charset="0"/>
                <a:ea typeface="+mn-ea"/>
                <a:cs typeface="+mn-cs"/>
              </a:rPr>
              <a:t> </a:t>
            </a:r>
          </a:p>
          <a:p>
            <a:pPr marL="171450" indent="-171450">
              <a:lnSpc>
                <a:spcPct val="90000"/>
              </a:lnSpc>
              <a:buFontTx/>
              <a:buChar char="•"/>
            </a:pPr>
            <a:endParaRPr lang="en-US" dirty="0" smtClean="0"/>
          </a:p>
          <a:p>
            <a:pPr marL="171450" indent="-171450">
              <a:lnSpc>
                <a:spcPct val="90000"/>
              </a:lnSpc>
            </a:pPr>
            <a:endParaRPr lang="en-US" dirty="0" smtClean="0"/>
          </a:p>
          <a:p>
            <a:pPr marL="171450" indent="-171450">
              <a:lnSpc>
                <a:spcPct val="90000"/>
              </a:lnSpc>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0BA4F5E9-E76B-4BED-A527-4515908ED12C}" type="slidenum">
              <a:rPr lang="en-US" altLang="en-US" smtClean="0"/>
              <a:pPr>
                <a:defRPr/>
              </a:pPr>
              <a:t>5</a:t>
            </a:fld>
            <a:endParaRPr lang="en-US" altLang="en-US"/>
          </a:p>
        </p:txBody>
      </p:sp>
    </p:spTree>
    <p:extLst>
      <p:ext uri="{BB962C8B-B14F-4D97-AF65-F5344CB8AC3E}">
        <p14:creationId xmlns:p14="http://schemas.microsoft.com/office/powerpoint/2010/main" val="2916173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miter lim="800000"/>
            <a:headEnd/>
            <a:tailEnd/>
          </a:ln>
        </p:spPr>
        <p:txBody>
          <a:bodyPr/>
          <a:lstStyle/>
          <a:p>
            <a:fld id="{88B4AF50-6DA3-471B-93E3-A5FA0268279B}" type="slidenum">
              <a:rPr lang="en-US" altLang="en-US" smtClean="0">
                <a:cs typeface="Arial" charset="0"/>
              </a:rPr>
              <a:pPr/>
              <a:t>6</a:t>
            </a:fld>
            <a:endParaRPr lang="en-US" alt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en-US" altLang="en-US" b="1" dirty="0" smtClean="0"/>
          </a:p>
          <a:p>
            <a:pPr eaLnBrk="1" hangingPunct="1">
              <a:buFontTx/>
              <a:buChar char="•"/>
            </a:pPr>
            <a:r>
              <a:rPr lang="en-US" altLang="en-US" baseline="0" dirty="0" smtClean="0"/>
              <a:t>Keeping momentum with this economic cycle to support jobs and development opportunities</a:t>
            </a:r>
          </a:p>
          <a:p>
            <a:pPr eaLnBrk="1" hangingPunct="1">
              <a:buFontTx/>
              <a:buChar char="•"/>
            </a:pPr>
            <a:r>
              <a:rPr lang="en-US" altLang="en-US" baseline="0" dirty="0" smtClean="0"/>
              <a:t>Transitioning new technology investments</a:t>
            </a:r>
          </a:p>
          <a:p>
            <a:pPr eaLnBrk="1" hangingPunct="1">
              <a:buFontTx/>
              <a:buChar char="•"/>
            </a:pPr>
            <a:r>
              <a:rPr lang="en-US" altLang="en-US" baseline="0" dirty="0" smtClean="0"/>
              <a:t>Leveraging partnerships to advance cultural facilities</a:t>
            </a:r>
          </a:p>
          <a:p>
            <a:pPr eaLnBrk="1" hangingPunct="1">
              <a:buFontTx/>
              <a:buChar char="•"/>
            </a:pPr>
            <a:r>
              <a:rPr lang="en-US" altLang="en-US" baseline="0" dirty="0" smtClean="0"/>
              <a:t>Increasing affordable housing supply and immediate housing for homeless response</a:t>
            </a:r>
            <a:endParaRPr lang="en-US" altLang="en-US" dirty="0" smtClean="0"/>
          </a:p>
          <a:p>
            <a:pPr eaLnBrk="1" hangingPunct="1"/>
            <a:endParaRPr lang="en-US" altLang="en-US" b="1" dirty="0" smtClean="0"/>
          </a:p>
          <a:p>
            <a:pPr eaLnBrk="1" hangingPunct="1">
              <a:buFontTx/>
              <a:buChar char="•"/>
            </a:pP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413463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418490D4-8C31-43F0-83FD-A1ED38071F4B}" type="slidenum">
              <a:rPr lang="en-US" altLang="en-US" smtClean="0">
                <a:cs typeface="Arial" charset="0"/>
              </a:rPr>
              <a:pPr/>
              <a:t>7</a:t>
            </a:fld>
            <a:endParaRPr lang="en-US" altLang="en-US"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spcBef>
                <a:spcPct val="50000"/>
              </a:spcBef>
            </a:pPr>
            <a:endParaRPr lang="en-US" altLang="en-US" dirty="0" smtClean="0"/>
          </a:p>
        </p:txBody>
      </p:sp>
    </p:spTree>
    <p:extLst>
      <p:ext uri="{BB962C8B-B14F-4D97-AF65-F5344CB8AC3E}">
        <p14:creationId xmlns:p14="http://schemas.microsoft.com/office/powerpoint/2010/main" val="68203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286000"/>
            <a:ext cx="7772400" cy="1143000"/>
          </a:xfrm>
          <a:extLst/>
        </p:spPr>
        <p:txBody>
          <a:bodyPr/>
          <a:lstStyle>
            <a:lvl1pPr>
              <a:defRPr/>
            </a:lvl1pPr>
          </a:lstStyle>
          <a:p>
            <a:pPr lvl="0"/>
            <a:r>
              <a:rPr lang="en-US" alt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4" name="Rectangle 4"/>
          <p:cNvSpPr>
            <a:spLocks noGrp="1" noChangeArrowheads="1"/>
          </p:cNvSpPr>
          <p:nvPr>
            <p:ph type="ftr" sz="quarter" idx="10"/>
          </p:nvPr>
        </p:nvSpPr>
        <p:spPr>
          <a:xfrm>
            <a:off x="3124200" y="6248400"/>
            <a:ext cx="2895600" cy="457200"/>
          </a:xfrm>
        </p:spPr>
        <p:txBody>
          <a:bodyPr/>
          <a:lstStyle>
            <a:lvl1pPr algn="ctr">
              <a:defRPr sz="1400" i="0">
                <a:solidFill>
                  <a:schemeClr val="tx1"/>
                </a:solidFill>
                <a:latin typeface="Times New Roman" pitchFamily="18" charset="0"/>
              </a:defRPr>
            </a:lvl1p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632141DA-6207-49AA-83B2-7DEB65C56670}"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2484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A895FA2F-1FE3-440D-9C48-DC6148507E53}"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50A6FB8F-D0B4-4B7A-BCF1-1C6543498836}"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en-US"/>
              <a:t>CSA NAME                                      			         </a:t>
            </a:r>
            <a:fld id="{478C4418-62F4-4AFC-8B92-85F89FCDF237}"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7CC1ABFF-3F4B-4A93-82A0-F2F534D910A4}"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en-US"/>
              <a:t>CSA NAME                                      			         </a:t>
            </a:r>
            <a:fld id="{0E5A628C-E336-459C-BD5C-B25562B5BC9F}"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en-US"/>
              <a:t>CSA NAME                                      			         </a:t>
            </a:r>
            <a:fld id="{C19F63DA-783F-490D-A676-31F72FF0E28B}"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en-US"/>
              <a:t>CSA NAME                                      			         </a:t>
            </a:r>
            <a:fld id="{E58F3E51-B040-4545-9713-42D9F14FA487}"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7279A546-34B7-4D91-85E0-6C3DE6CC01BE}"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en-US"/>
              <a:t>CSA NAME                                      			         </a:t>
            </a:r>
            <a:fld id="{4492B5D0-C159-484A-8415-8FEDB00EA440}"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New Employee Orientation	</a:t>
            </a:r>
          </a:p>
        </p:txBody>
      </p:sp>
      <p:sp>
        <p:nvSpPr>
          <p:cNvPr id="1027" name="Rectangle 3"/>
          <p:cNvSpPr>
            <a:spLocks noGrp="1" noChangeArrowheads="1"/>
          </p:cNvSpPr>
          <p:nvPr>
            <p:ph type="body" idx="1"/>
          </p:nvPr>
        </p:nvSpPr>
        <p:spPr bwMode="auto">
          <a:xfrm>
            <a:off x="685800" y="12954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Key Policies and Procedures</a:t>
            </a:r>
          </a:p>
          <a:p>
            <a:pPr lvl="1"/>
            <a:r>
              <a:rPr lang="en-US" altLang="en-US" smtClean="0"/>
              <a:t>Code of Ethics</a:t>
            </a:r>
          </a:p>
          <a:p>
            <a:pPr lvl="2"/>
            <a:r>
              <a:rPr lang="en-US" altLang="en-US" smtClean="0"/>
              <a:t>Gift Ordinance</a:t>
            </a:r>
          </a:p>
          <a:p>
            <a:pPr lvl="2"/>
            <a:r>
              <a:rPr lang="en-US" altLang="en-US" smtClean="0"/>
              <a:t>Conflict of Interest</a:t>
            </a:r>
          </a:p>
          <a:p>
            <a:pPr lvl="2"/>
            <a:r>
              <a:rPr lang="en-US" altLang="en-US" smtClean="0"/>
              <a:t>Stock Ownership</a:t>
            </a:r>
          </a:p>
        </p:txBody>
      </p:sp>
      <p:sp>
        <p:nvSpPr>
          <p:cNvPr id="1029" name="Rectangle 5"/>
          <p:cNvSpPr>
            <a:spLocks noGrp="1" noChangeArrowheads="1"/>
          </p:cNvSpPr>
          <p:nvPr>
            <p:ph type="ftr" sz="quarter" idx="3"/>
          </p:nvPr>
        </p:nvSpPr>
        <p:spPr bwMode="auto">
          <a:xfrm>
            <a:off x="304800" y="6096000"/>
            <a:ext cx="8458200" cy="609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0" hangingPunct="0">
              <a:buFontTx/>
              <a:buNone/>
              <a:defRPr sz="2000" i="1">
                <a:solidFill>
                  <a:schemeClr val="bg1"/>
                </a:solidFill>
                <a:cs typeface="+mn-cs"/>
              </a:defRPr>
            </a:lvl1pPr>
          </a:lstStyle>
          <a:p>
            <a:pPr>
              <a:defRPr/>
            </a:pPr>
            <a:r>
              <a:rPr lang="en-US" altLang="en-US"/>
              <a:t>CSA NAME                                      			         </a:t>
            </a:r>
            <a:fld id="{B66EFFA4-BFD1-4C18-AF2C-5F3AB23C3DC3}" type="slidenum">
              <a:rPr lang="en-US" altLang="en-US"/>
              <a:pPr>
                <a:defRPr/>
              </a:pPr>
              <a:t>‹#›</a:t>
            </a:fld>
            <a:endParaRPr lang="en-US" altLang="en-US"/>
          </a:p>
          <a:p>
            <a:pPr>
              <a:defRPr/>
            </a:pPr>
            <a:r>
              <a:rPr lang="en-US" altLang="en-US"/>
              <a:t>2014-2015 Budget Study Sessions</a:t>
            </a:r>
            <a:endParaRPr lang="en-US" altLang="en-US" sz="1400"/>
          </a:p>
          <a:p>
            <a:pPr>
              <a:defRPr/>
            </a:pPr>
            <a:r>
              <a:rPr lang="en-US" altLang="en-US"/>
              <a:t>								</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sldNum="0" hdr="0" dt="0"/>
  <p:txStyles>
    <p:titleStyle>
      <a:lvl1pPr algn="l" rtl="0" eaLnBrk="0" fontAlgn="base" hangingPunct="0">
        <a:spcBef>
          <a:spcPct val="0"/>
        </a:spcBef>
        <a:spcAft>
          <a:spcPct val="0"/>
        </a:spcAft>
        <a:defRPr sz="4000" b="1">
          <a:solidFill>
            <a:srgbClr val="102A72"/>
          </a:solidFill>
          <a:latin typeface="+mj-lt"/>
          <a:ea typeface="+mj-ea"/>
          <a:cs typeface="+mj-cs"/>
        </a:defRPr>
      </a:lvl1pPr>
      <a:lvl2pPr algn="l" rtl="0" eaLnBrk="0" fontAlgn="base" hangingPunct="0">
        <a:spcBef>
          <a:spcPct val="0"/>
        </a:spcBef>
        <a:spcAft>
          <a:spcPct val="0"/>
        </a:spcAft>
        <a:defRPr sz="4000" b="1">
          <a:solidFill>
            <a:srgbClr val="102A72"/>
          </a:solidFill>
          <a:latin typeface="Arial" charset="0"/>
        </a:defRPr>
      </a:lvl2pPr>
      <a:lvl3pPr algn="l" rtl="0" eaLnBrk="0" fontAlgn="base" hangingPunct="0">
        <a:spcBef>
          <a:spcPct val="0"/>
        </a:spcBef>
        <a:spcAft>
          <a:spcPct val="0"/>
        </a:spcAft>
        <a:defRPr sz="4000" b="1">
          <a:solidFill>
            <a:srgbClr val="102A72"/>
          </a:solidFill>
          <a:latin typeface="Arial" charset="0"/>
        </a:defRPr>
      </a:lvl3pPr>
      <a:lvl4pPr algn="l" rtl="0" eaLnBrk="0" fontAlgn="base" hangingPunct="0">
        <a:spcBef>
          <a:spcPct val="0"/>
        </a:spcBef>
        <a:spcAft>
          <a:spcPct val="0"/>
        </a:spcAft>
        <a:defRPr sz="4000" b="1">
          <a:solidFill>
            <a:srgbClr val="102A72"/>
          </a:solidFill>
          <a:latin typeface="Arial" charset="0"/>
        </a:defRPr>
      </a:lvl4pPr>
      <a:lvl5pPr algn="l" rtl="0" eaLnBrk="0" fontAlgn="base" hangingPunct="0">
        <a:spcBef>
          <a:spcPct val="0"/>
        </a:spcBef>
        <a:spcAft>
          <a:spcPct val="0"/>
        </a:spcAft>
        <a:defRPr sz="4000" b="1">
          <a:solidFill>
            <a:srgbClr val="102A72"/>
          </a:solidFill>
          <a:latin typeface="Arial" charset="0"/>
        </a:defRPr>
      </a:lvl5pPr>
      <a:lvl6pPr marL="457200" algn="l" rtl="0" eaLnBrk="0" fontAlgn="base" hangingPunct="0">
        <a:spcBef>
          <a:spcPct val="0"/>
        </a:spcBef>
        <a:spcAft>
          <a:spcPct val="0"/>
        </a:spcAft>
        <a:defRPr sz="4000" b="1">
          <a:solidFill>
            <a:srgbClr val="102A72"/>
          </a:solidFill>
          <a:latin typeface="Arial" charset="0"/>
        </a:defRPr>
      </a:lvl6pPr>
      <a:lvl7pPr marL="914400" algn="l" rtl="0" eaLnBrk="0" fontAlgn="base" hangingPunct="0">
        <a:spcBef>
          <a:spcPct val="0"/>
        </a:spcBef>
        <a:spcAft>
          <a:spcPct val="0"/>
        </a:spcAft>
        <a:defRPr sz="4000" b="1">
          <a:solidFill>
            <a:srgbClr val="102A72"/>
          </a:solidFill>
          <a:latin typeface="Arial" charset="0"/>
        </a:defRPr>
      </a:lvl7pPr>
      <a:lvl8pPr marL="1371600" algn="l" rtl="0" eaLnBrk="0" fontAlgn="base" hangingPunct="0">
        <a:spcBef>
          <a:spcPct val="0"/>
        </a:spcBef>
        <a:spcAft>
          <a:spcPct val="0"/>
        </a:spcAft>
        <a:defRPr sz="4000" b="1">
          <a:solidFill>
            <a:srgbClr val="102A72"/>
          </a:solidFill>
          <a:latin typeface="Arial" charset="0"/>
        </a:defRPr>
      </a:lvl8pPr>
      <a:lvl9pPr marL="1828800" algn="l" rtl="0" eaLnBrk="0" fontAlgn="base" hangingPunct="0">
        <a:spcBef>
          <a:spcPct val="0"/>
        </a:spcBef>
        <a:spcAft>
          <a:spcPct val="0"/>
        </a:spcAft>
        <a:defRPr sz="4000" b="1">
          <a:solidFill>
            <a:srgbClr val="102A72"/>
          </a:solidFill>
          <a:latin typeface="Arial" charset="0"/>
        </a:defRPr>
      </a:lvl9pPr>
    </p:titleStyle>
    <p:bodyStyle>
      <a:lvl1pPr marL="342900" indent="-342900" algn="l" rtl="0" eaLnBrk="0" fontAlgn="base" hangingPunct="0">
        <a:spcBef>
          <a:spcPct val="20000"/>
        </a:spcBef>
        <a:spcAft>
          <a:spcPct val="0"/>
        </a:spcAft>
        <a:buChar char="•"/>
        <a:defRPr sz="3200">
          <a:solidFill>
            <a:srgbClr val="102A72"/>
          </a:solidFill>
          <a:latin typeface="+mn-lt"/>
          <a:ea typeface="+mn-ea"/>
          <a:cs typeface="+mn-cs"/>
        </a:defRPr>
      </a:lvl1pPr>
      <a:lvl2pPr marL="742950" indent="-285750" algn="l" rtl="0" eaLnBrk="0" fontAlgn="base" hangingPunct="0">
        <a:spcBef>
          <a:spcPct val="20000"/>
        </a:spcBef>
        <a:spcAft>
          <a:spcPct val="0"/>
        </a:spcAft>
        <a:buChar char="–"/>
        <a:defRPr sz="2800">
          <a:solidFill>
            <a:srgbClr val="102A72"/>
          </a:solidFill>
          <a:latin typeface="+mn-lt"/>
        </a:defRPr>
      </a:lvl2pPr>
      <a:lvl3pPr marL="1143000" indent="-228600" algn="l" rtl="0" eaLnBrk="0" fontAlgn="base" hangingPunct="0">
        <a:spcBef>
          <a:spcPct val="20000"/>
        </a:spcBef>
        <a:spcAft>
          <a:spcPct val="0"/>
        </a:spcAft>
        <a:buChar char="•"/>
        <a:defRPr sz="2400">
          <a:solidFill>
            <a:srgbClr val="102A72"/>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447800" y="4419600"/>
            <a:ext cx="4953000" cy="609600"/>
          </a:xfrm>
          <a:prstGeom prst="rect">
            <a:avLst/>
          </a:prstGeom>
          <a:noFill/>
          <a:ln w="9525">
            <a:noFill/>
            <a:miter lim="800000"/>
            <a:headEnd/>
            <a:tailEnd/>
          </a:ln>
        </p:spPr>
        <p:txBody>
          <a:bodyPr wrap="none"/>
          <a:lstStyle/>
          <a:p>
            <a:pPr algn="ctr" eaLnBrk="0" hangingPunct="0">
              <a:spcBef>
                <a:spcPct val="20000"/>
              </a:spcBef>
            </a:pPr>
            <a:endParaRPr lang="en-US" altLang="en-US" sz="4400" b="1" i="1">
              <a:solidFill>
                <a:schemeClr val="bg1"/>
              </a:solidFill>
              <a:latin typeface="Times" pitchFamily="18" charset="0"/>
            </a:endParaRPr>
          </a:p>
        </p:txBody>
      </p:sp>
      <p:sp>
        <p:nvSpPr>
          <p:cNvPr id="15363" name="Text Box 3"/>
          <p:cNvSpPr txBox="1">
            <a:spLocks noChangeArrowheads="1"/>
          </p:cNvSpPr>
          <p:nvPr/>
        </p:nvSpPr>
        <p:spPr bwMode="auto">
          <a:xfrm>
            <a:off x="228600" y="6096000"/>
            <a:ext cx="6477000" cy="396875"/>
          </a:xfrm>
          <a:prstGeom prst="rect">
            <a:avLst/>
          </a:prstGeom>
          <a:noFill/>
          <a:ln w="9525">
            <a:noFill/>
            <a:miter lim="800000"/>
            <a:headEnd/>
            <a:tailEnd/>
          </a:ln>
        </p:spPr>
        <p:txBody>
          <a:bodyPr>
            <a:spAutoFit/>
          </a:bodyPr>
          <a:lstStyle/>
          <a:p>
            <a:pPr eaLnBrk="0" hangingPunct="0"/>
            <a:r>
              <a:rPr lang="en-US" altLang="en-US" sz="2000" i="1" dirty="0" smtClean="0">
                <a:solidFill>
                  <a:schemeClr val="bg1"/>
                </a:solidFill>
              </a:rPr>
              <a:t>2016-2017 </a:t>
            </a:r>
            <a:r>
              <a:rPr lang="en-US" altLang="en-US" sz="2000" i="1" dirty="0">
                <a:solidFill>
                  <a:schemeClr val="bg1"/>
                </a:solidFill>
              </a:rPr>
              <a:t>Budget Study Sessions</a:t>
            </a:r>
            <a:endParaRPr lang="en-US" altLang="en-US" sz="2000" dirty="0">
              <a:solidFill>
                <a:schemeClr val="bg1"/>
              </a:solidFill>
            </a:endParaRPr>
          </a:p>
        </p:txBody>
      </p:sp>
      <p:sp>
        <p:nvSpPr>
          <p:cNvPr id="15364" name="Rectangle 6"/>
          <p:cNvSpPr>
            <a:spLocks noGrp="1" noChangeArrowheads="1"/>
          </p:cNvSpPr>
          <p:nvPr>
            <p:ph type="ctrTitle"/>
          </p:nvPr>
        </p:nvSpPr>
        <p:spPr>
          <a:xfrm>
            <a:off x="790575" y="397996"/>
            <a:ext cx="7467600" cy="3505200"/>
          </a:xfrm>
        </p:spPr>
        <p:txBody>
          <a:bodyPr/>
          <a:lstStyle/>
          <a:p>
            <a:r>
              <a:rPr lang="en-US" altLang="en-US" sz="3600" dirty="0" smtClean="0">
                <a:solidFill>
                  <a:schemeClr val="bg1"/>
                </a:solidFill>
              </a:rPr>
              <a:t>COMMUNITY &amp; ECONOMIC DEVELOPMENT</a:t>
            </a:r>
            <a:r>
              <a:rPr lang="en-US" altLang="en-US" sz="4400" dirty="0" smtClean="0">
                <a:solidFill>
                  <a:schemeClr val="bg1"/>
                </a:solidFill>
              </a:rPr>
              <a:t/>
            </a:r>
            <a:br>
              <a:rPr lang="en-US" altLang="en-US" sz="44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3600" dirty="0" smtClean="0">
                <a:solidFill>
                  <a:schemeClr val="bg1"/>
                </a:solidFill>
              </a:rPr>
              <a:t>2016-2017 Proposed 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1800" dirty="0" smtClean="0">
                <a:solidFill>
                  <a:schemeClr val="bg1"/>
                </a:solidFill>
              </a:rPr>
              <a:t/>
            </a:r>
            <a:br>
              <a:rPr lang="en-US" altLang="en-US" sz="1800" dirty="0" smtClean="0">
                <a:solidFill>
                  <a:schemeClr val="bg1"/>
                </a:solidFill>
              </a:rPr>
            </a:br>
            <a:r>
              <a:rPr lang="en-US" altLang="en-US" sz="1800" dirty="0" smtClean="0">
                <a:solidFill>
                  <a:schemeClr val="bg1"/>
                </a:solidFill>
              </a:rPr>
              <a:t/>
            </a:r>
            <a:br>
              <a:rPr lang="en-US" altLang="en-US" sz="1800" dirty="0" smtClean="0">
                <a:solidFill>
                  <a:schemeClr val="bg1"/>
                </a:solidFill>
              </a:rPr>
            </a:br>
            <a:endParaRPr lang="en-US" altLang="en-US" sz="2000" dirty="0" smtClean="0">
              <a:solidFill>
                <a:schemeClr val="bg1"/>
              </a:solidFill>
            </a:endParaRPr>
          </a:p>
        </p:txBody>
      </p:sp>
      <p:sp>
        <p:nvSpPr>
          <p:cNvPr id="2" name="TextBox 1"/>
          <p:cNvSpPr txBox="1"/>
          <p:nvPr/>
        </p:nvSpPr>
        <p:spPr>
          <a:xfrm>
            <a:off x="838200" y="3352800"/>
            <a:ext cx="6858000" cy="1938992"/>
          </a:xfrm>
          <a:prstGeom prst="rect">
            <a:avLst/>
          </a:prstGeom>
          <a:noFill/>
        </p:spPr>
        <p:txBody>
          <a:bodyPr wrap="square" rtlCol="0">
            <a:spAutoFit/>
          </a:bodyPr>
          <a:lstStyle/>
          <a:p>
            <a:pPr marL="342900" indent="-342900">
              <a:buFontTx/>
              <a:buChar char="-"/>
            </a:pPr>
            <a:r>
              <a:rPr lang="en-US" sz="2400" dirty="0" smtClean="0">
                <a:solidFill>
                  <a:schemeClr val="bg1"/>
                </a:solidFill>
              </a:rPr>
              <a:t>Strong Economic Base</a:t>
            </a:r>
          </a:p>
          <a:p>
            <a:pPr marL="342900" indent="-342900">
              <a:buFontTx/>
              <a:buChar char="-"/>
            </a:pPr>
            <a:r>
              <a:rPr lang="en-US" sz="2400" dirty="0" smtClean="0">
                <a:solidFill>
                  <a:schemeClr val="bg1"/>
                </a:solidFill>
              </a:rPr>
              <a:t>Safe, Healthy, Attractive, and Vital Community</a:t>
            </a:r>
          </a:p>
          <a:p>
            <a:pPr marL="342900" indent="-342900">
              <a:buFontTx/>
              <a:buChar char="-"/>
            </a:pPr>
            <a:r>
              <a:rPr lang="en-US" sz="2400" dirty="0" smtClean="0">
                <a:solidFill>
                  <a:schemeClr val="bg1"/>
                </a:solidFill>
              </a:rPr>
              <a:t>Diverse Range of Housing Options</a:t>
            </a:r>
          </a:p>
          <a:p>
            <a:pPr marL="342900" indent="-342900">
              <a:buFontTx/>
              <a:buChar char="-"/>
            </a:pPr>
            <a:r>
              <a:rPr lang="en-US" sz="2400" dirty="0" smtClean="0">
                <a:solidFill>
                  <a:schemeClr val="bg1"/>
                </a:solidFill>
              </a:rPr>
              <a:t>Range of Quality Events, Cultural Offerings, and Public Artworks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3"/>
          <p:cNvSpPr>
            <a:spLocks noGrp="1"/>
          </p:cNvSpPr>
          <p:nvPr>
            <p:ph type="ftr" sz="quarter" idx="10"/>
          </p:nvPr>
        </p:nvSpPr>
        <p:spPr>
          <a:noFill/>
          <a:ln>
            <a:miter lim="800000"/>
            <a:headEnd/>
            <a:tailEnd/>
          </a:ln>
        </p:spPr>
        <p:txBody>
          <a:bodyPr/>
          <a:lstStyle/>
          <a:p>
            <a:r>
              <a:rPr lang="en-US" altLang="en-US" dirty="0" smtClean="0">
                <a:cs typeface="Arial" charset="0"/>
              </a:rPr>
              <a:t>COMMUNITY AND ECONOMIC DEVELOPMENT	         </a:t>
            </a:r>
            <a:fld id="{D756B87F-AC18-4634-8AD8-45B0887A033A}" type="slidenum">
              <a:rPr lang="en-US" altLang="en-US" smtClean="0">
                <a:cs typeface="Arial" charset="0"/>
              </a:rPr>
              <a:pPr/>
              <a:t>2</a:t>
            </a:fld>
            <a:endParaRPr lang="en-US" altLang="en-US" dirty="0" smtClean="0">
              <a:cs typeface="Arial" charset="0"/>
            </a:endParaRPr>
          </a:p>
          <a:p>
            <a:r>
              <a:rPr lang="en-US" altLang="en-US" dirty="0" smtClean="0">
                <a:cs typeface="Arial" charset="0"/>
              </a:rPr>
              <a:t>2016-2017 Budget Study Sessions</a:t>
            </a:r>
            <a:endParaRPr lang="en-US" altLang="en-US" sz="1400" dirty="0" smtClean="0">
              <a:cs typeface="Arial" charset="0"/>
            </a:endParaRPr>
          </a:p>
          <a:p>
            <a:r>
              <a:rPr lang="en-US" altLang="en-US" dirty="0" smtClean="0">
                <a:cs typeface="Arial" charset="0"/>
              </a:rPr>
              <a:t>								</a:t>
            </a:r>
          </a:p>
        </p:txBody>
      </p:sp>
      <p:sp>
        <p:nvSpPr>
          <p:cNvPr id="17410" name="Rectangle 2"/>
          <p:cNvSpPr>
            <a:spLocks noGrp="1" noChangeArrowheads="1"/>
          </p:cNvSpPr>
          <p:nvPr>
            <p:ph type="title"/>
          </p:nvPr>
        </p:nvSpPr>
        <p:spPr>
          <a:xfrm>
            <a:off x="457200" y="152400"/>
            <a:ext cx="8458200" cy="685800"/>
          </a:xfrm>
        </p:spPr>
        <p:txBody>
          <a:bodyPr/>
          <a:lstStyle/>
          <a:p>
            <a:r>
              <a:rPr lang="en-US" altLang="en-US" sz="3600" dirty="0" smtClean="0"/>
              <a:t/>
            </a:r>
            <a:br>
              <a:rPr lang="en-US" altLang="en-US" sz="3600" dirty="0" smtClean="0"/>
            </a:br>
            <a:r>
              <a:rPr lang="en-US" altLang="en-US" sz="3600" dirty="0" smtClean="0"/>
              <a:t>COMMUNITY AND ECONOMIC DEVELOPMENT</a:t>
            </a:r>
            <a:endParaRPr lang="en-US" altLang="en-US" sz="3200" dirty="0" smtClean="0"/>
          </a:p>
        </p:txBody>
      </p:sp>
      <p:sp>
        <p:nvSpPr>
          <p:cNvPr id="2" name="TextBox 1"/>
          <p:cNvSpPr txBox="1"/>
          <p:nvPr/>
        </p:nvSpPr>
        <p:spPr>
          <a:xfrm>
            <a:off x="304800" y="1345982"/>
            <a:ext cx="4724400" cy="4750018"/>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2">
                    <a:lumMod val="50000"/>
                  </a:schemeClr>
                </a:solidFill>
              </a:rPr>
              <a:t>Office of Economic Development</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Arts and Cultural Development</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Business Development and Economic Strategy</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Real Estate Services</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Regional Workforce Development</a:t>
            </a:r>
            <a:endParaRPr lang="en-US" sz="1000" dirty="0" smtClean="0">
              <a:solidFill>
                <a:schemeClr val="accent2">
                  <a:lumMod val="50000"/>
                </a:schemeClr>
              </a:solidFill>
            </a:endParaRPr>
          </a:p>
          <a:p>
            <a:pPr marL="288036" lvl="1">
              <a:spcBef>
                <a:spcPts val="432"/>
              </a:spcBef>
            </a:pPr>
            <a:endParaRPr lang="en-US" sz="1000" dirty="0">
              <a:solidFill>
                <a:schemeClr val="accent2">
                  <a:lumMod val="50000"/>
                </a:schemeClr>
              </a:solidFill>
            </a:endParaRPr>
          </a:p>
          <a:p>
            <a:pPr marL="630936" indent="-342900">
              <a:spcBef>
                <a:spcPts val="432"/>
              </a:spcBef>
              <a:buFont typeface="Arial" panose="020B0604020202020204" pitchFamily="34" charset="0"/>
              <a:buChar char="•"/>
            </a:pPr>
            <a:r>
              <a:rPr lang="en-US" sz="2400" dirty="0" smtClean="0">
                <a:solidFill>
                  <a:schemeClr val="accent2">
                    <a:lumMod val="50000"/>
                  </a:schemeClr>
                </a:solidFill>
              </a:rPr>
              <a:t>Planning, Building and Code Enforcement</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Long-Range Land Use Planning</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Development Plan Review &amp; Building Construction Inspection</a:t>
            </a:r>
          </a:p>
          <a:p>
            <a:pPr lvl="1"/>
            <a:endParaRPr lang="en-US" sz="1800" dirty="0">
              <a:solidFill>
                <a:schemeClr val="accent2">
                  <a:lumMod val="50000"/>
                </a:schemeClr>
              </a:solidFill>
            </a:endParaRPr>
          </a:p>
        </p:txBody>
      </p:sp>
      <p:sp>
        <p:nvSpPr>
          <p:cNvPr id="3" name="TextBox 2"/>
          <p:cNvSpPr txBox="1"/>
          <p:nvPr/>
        </p:nvSpPr>
        <p:spPr>
          <a:xfrm>
            <a:off x="5029200" y="1345982"/>
            <a:ext cx="4267200" cy="473975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accent2">
                    <a:lumMod val="50000"/>
                  </a:schemeClr>
                </a:solidFill>
              </a:rPr>
              <a:t>Housing</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Community Development and Investment</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Housing Development and Preservation</a:t>
            </a:r>
          </a:p>
          <a:p>
            <a:pPr marL="630936" lvl="1" indent="-342900">
              <a:spcBef>
                <a:spcPts val="432"/>
              </a:spcBef>
              <a:buFont typeface="Arial" panose="020B0604020202020204" pitchFamily="34" charset="0"/>
              <a:buChar char="•"/>
            </a:pPr>
            <a:r>
              <a:rPr lang="en-US" sz="1800" dirty="0" smtClean="0">
                <a:solidFill>
                  <a:schemeClr val="accent2">
                    <a:lumMod val="50000"/>
                  </a:schemeClr>
                </a:solidFill>
              </a:rPr>
              <a:t>Neighborhood Development and Stabilization</a:t>
            </a:r>
            <a:endParaRPr lang="en-US" sz="1000" dirty="0" smtClean="0">
              <a:solidFill>
                <a:schemeClr val="accent2">
                  <a:lumMod val="50000"/>
                </a:schemeClr>
              </a:solidFill>
            </a:endParaRPr>
          </a:p>
          <a:p>
            <a:pPr marL="288036" lvl="1">
              <a:spcBef>
                <a:spcPts val="432"/>
              </a:spcBef>
            </a:pPr>
            <a:endParaRPr lang="en-US" sz="1000" dirty="0" smtClean="0">
              <a:solidFill>
                <a:schemeClr val="accent2">
                  <a:lumMod val="50000"/>
                </a:schemeClr>
              </a:solidFill>
            </a:endParaRPr>
          </a:p>
          <a:p>
            <a:pPr marL="116586" indent="-285750">
              <a:spcBef>
                <a:spcPts val="432"/>
              </a:spcBef>
              <a:buFont typeface="Arial" panose="020B0604020202020204" pitchFamily="34" charset="0"/>
              <a:buChar char="•"/>
            </a:pPr>
            <a:r>
              <a:rPr lang="en-US" sz="2400" dirty="0" smtClean="0">
                <a:solidFill>
                  <a:schemeClr val="accent2">
                    <a:lumMod val="50000"/>
                  </a:schemeClr>
                </a:solidFill>
              </a:rPr>
              <a:t>Public Works</a:t>
            </a:r>
          </a:p>
          <a:p>
            <a:pPr marL="630936" lvl="1" indent="-285750">
              <a:spcBef>
                <a:spcPts val="432"/>
              </a:spcBef>
              <a:buFont typeface="Arial" panose="020B0604020202020204" pitchFamily="34" charset="0"/>
              <a:buChar char="•"/>
            </a:pPr>
            <a:r>
              <a:rPr lang="en-US" sz="1800" dirty="0" smtClean="0">
                <a:solidFill>
                  <a:schemeClr val="accent2">
                    <a:lumMod val="50000"/>
                  </a:schemeClr>
                </a:solidFill>
              </a:rPr>
              <a:t>Regulate/Facilitate Private Development</a:t>
            </a:r>
            <a:endParaRPr lang="en-US" sz="1000" dirty="0" smtClean="0">
              <a:solidFill>
                <a:schemeClr val="accent2">
                  <a:lumMod val="50000"/>
                </a:schemeClr>
              </a:solidFill>
            </a:endParaRPr>
          </a:p>
          <a:p>
            <a:pPr marL="345186" lvl="1">
              <a:spcBef>
                <a:spcPts val="432"/>
              </a:spcBef>
            </a:pPr>
            <a:endParaRPr lang="en-US" sz="1000" dirty="0" smtClean="0">
              <a:solidFill>
                <a:schemeClr val="accent2">
                  <a:lumMod val="50000"/>
                </a:schemeClr>
              </a:solidFill>
            </a:endParaRPr>
          </a:p>
          <a:p>
            <a:pPr marL="116586" indent="-285750">
              <a:spcBef>
                <a:spcPts val="432"/>
              </a:spcBef>
              <a:buFont typeface="Arial" panose="020B0604020202020204" pitchFamily="34" charset="0"/>
              <a:buChar char="•"/>
            </a:pPr>
            <a:r>
              <a:rPr lang="en-US" sz="2400" dirty="0" smtClean="0">
                <a:solidFill>
                  <a:schemeClr val="accent2">
                    <a:lumMod val="50000"/>
                  </a:schemeClr>
                </a:solidFill>
              </a:rPr>
              <a:t>Fire</a:t>
            </a:r>
          </a:p>
          <a:p>
            <a:pPr marL="573786" lvl="1" indent="-285750">
              <a:spcBef>
                <a:spcPts val="432"/>
              </a:spcBef>
              <a:buFont typeface="Arial" panose="020B0604020202020204" pitchFamily="34" charset="0"/>
              <a:buChar char="•"/>
            </a:pPr>
            <a:r>
              <a:rPr lang="en-US" sz="1800" dirty="0" smtClean="0">
                <a:solidFill>
                  <a:schemeClr val="accent2">
                    <a:lumMod val="50000"/>
                  </a:schemeClr>
                </a:solidFill>
              </a:rPr>
              <a:t>Fire Safety Code Compliance</a:t>
            </a:r>
            <a:endParaRPr lang="en-US" sz="1800" dirty="0">
              <a:solidFill>
                <a:schemeClr val="accent2">
                  <a:lumMod val="50000"/>
                </a:schemeClr>
              </a:solidFill>
            </a:endParaRPr>
          </a:p>
          <a:p>
            <a:pPr marL="800100" lvl="1" indent="-342900">
              <a:buFont typeface="Arial" panose="020B0604020202020204" pitchFamily="34" charset="0"/>
              <a:buChar char="•"/>
            </a:pPr>
            <a:endParaRPr lang="en-US" sz="1800" dirty="0" smtClean="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2"/>
          <p:cNvSpPr>
            <a:spLocks noGrp="1"/>
          </p:cNvSpPr>
          <p:nvPr>
            <p:ph type="ftr" sz="quarter" idx="10"/>
          </p:nvPr>
        </p:nvSpPr>
        <p:spPr>
          <a:noFill/>
          <a:ln>
            <a:miter lim="800000"/>
            <a:headEnd/>
            <a:tailEnd/>
          </a:ln>
        </p:spPr>
        <p:txBody>
          <a:bodyPr/>
          <a:lstStyle/>
          <a:p>
            <a:r>
              <a:rPr lang="en-US" altLang="en-US" dirty="0" smtClean="0">
                <a:cs typeface="Arial" charset="0"/>
              </a:rPr>
              <a:t>COMMUNITY AND ECONOMIC DEVELOPMENT	         </a:t>
            </a:r>
            <a:fld id="{A63B724E-84A4-457D-AEBA-45DA11F75133}" type="slidenum">
              <a:rPr lang="en-US" altLang="en-US" smtClean="0">
                <a:cs typeface="Arial" charset="0"/>
              </a:rPr>
              <a:pPr/>
              <a:t>3</a:t>
            </a:fld>
            <a:endParaRPr lang="en-US" altLang="en-US" dirty="0" smtClean="0">
              <a:cs typeface="Arial" charset="0"/>
            </a:endParaRPr>
          </a:p>
          <a:p>
            <a:r>
              <a:rPr lang="en-US" altLang="en-US" dirty="0" smtClean="0">
                <a:cs typeface="Arial" charset="0"/>
              </a:rPr>
              <a:t>2016-2017 Budget Study Sessions</a:t>
            </a:r>
            <a:endParaRPr lang="en-US" altLang="en-US" sz="1400" dirty="0" smtClean="0">
              <a:cs typeface="Arial" charset="0"/>
            </a:endParaRPr>
          </a:p>
          <a:p>
            <a:r>
              <a:rPr lang="en-US" altLang="en-US" dirty="0" smtClean="0">
                <a:cs typeface="Arial" charset="0"/>
              </a:rPr>
              <a:t>								</a:t>
            </a:r>
          </a:p>
        </p:txBody>
      </p:sp>
      <p:sp>
        <p:nvSpPr>
          <p:cNvPr id="19458" name="Rectangle 1026"/>
          <p:cNvSpPr>
            <a:spLocks noGrp="1" noChangeArrowheads="1"/>
          </p:cNvSpPr>
          <p:nvPr>
            <p:ph type="title"/>
          </p:nvPr>
        </p:nvSpPr>
        <p:spPr>
          <a:xfrm>
            <a:off x="457200" y="152400"/>
            <a:ext cx="7772400" cy="1143000"/>
          </a:xfrm>
        </p:spPr>
        <p:txBody>
          <a:bodyPr/>
          <a:lstStyle/>
          <a:p>
            <a:r>
              <a:rPr lang="en-US" altLang="en-US" sz="3600" smtClean="0"/>
              <a:t/>
            </a:r>
            <a:br>
              <a:rPr lang="en-US" altLang="en-US" sz="3600" smtClean="0"/>
            </a:br>
            <a:r>
              <a:rPr lang="en-US" altLang="en-US" sz="3600" smtClean="0"/>
              <a:t>CSA Expected Service Delivery</a:t>
            </a:r>
            <a:br>
              <a:rPr lang="en-US" altLang="en-US" sz="3600" smtClean="0"/>
            </a:br>
            <a:endParaRPr lang="en-US" altLang="en-US" sz="3600" smtClean="0"/>
          </a:p>
        </p:txBody>
      </p:sp>
      <p:sp>
        <p:nvSpPr>
          <p:cNvPr id="19459" name="Text Box 1027"/>
          <p:cNvSpPr txBox="1">
            <a:spLocks noChangeArrowheads="1"/>
          </p:cNvSpPr>
          <p:nvPr/>
        </p:nvSpPr>
        <p:spPr bwMode="auto">
          <a:xfrm>
            <a:off x="609600" y="1295400"/>
            <a:ext cx="8077200" cy="4909036"/>
          </a:xfrm>
          <a:prstGeom prst="rect">
            <a:avLst/>
          </a:prstGeom>
          <a:noFill/>
          <a:ln w="9525">
            <a:noFill/>
            <a:miter lim="800000"/>
            <a:headEnd/>
            <a:tailEnd/>
          </a:ln>
        </p:spPr>
        <p:txBody>
          <a:bodyPr>
            <a:spAutoFit/>
          </a:bodyPr>
          <a:lstStyle/>
          <a:p>
            <a:pPr marL="233363" indent="-233363" eaLnBrk="0" hangingPunct="0">
              <a:spcBef>
                <a:spcPct val="50000"/>
              </a:spcBef>
            </a:pPr>
            <a:endParaRPr lang="en-US" altLang="en-US" sz="900" dirty="0">
              <a:solidFill>
                <a:srgbClr val="102A72"/>
              </a:solidFill>
            </a:endParaRPr>
          </a:p>
          <a:p>
            <a:pPr marL="233363" indent="-233363" eaLnBrk="0" hangingPunct="0">
              <a:spcBef>
                <a:spcPct val="20000"/>
              </a:spcBef>
              <a:buFontTx/>
              <a:buChar char="•"/>
            </a:pPr>
            <a:r>
              <a:rPr lang="en-US" altLang="en-US" sz="3200" dirty="0">
                <a:solidFill>
                  <a:srgbClr val="102A72"/>
                </a:solidFill>
              </a:rPr>
              <a:t>Facilitate Jobs, Investment, and Revenue</a:t>
            </a:r>
          </a:p>
          <a:p>
            <a:pPr marL="233363" indent="-233363" eaLnBrk="0" hangingPunct="0">
              <a:spcBef>
                <a:spcPct val="20000"/>
              </a:spcBef>
            </a:pPr>
            <a:endParaRPr lang="en-US" altLang="en-US" sz="3200" dirty="0">
              <a:solidFill>
                <a:srgbClr val="102A72"/>
              </a:solidFill>
            </a:endParaRPr>
          </a:p>
          <a:p>
            <a:pPr marL="233363" indent="-233363" eaLnBrk="0" hangingPunct="0">
              <a:spcBef>
                <a:spcPct val="20000"/>
              </a:spcBef>
              <a:buFontTx/>
              <a:buChar char="•"/>
            </a:pPr>
            <a:r>
              <a:rPr lang="en-US" altLang="en-US" sz="3200" dirty="0">
                <a:solidFill>
                  <a:srgbClr val="102A72"/>
                </a:solidFill>
              </a:rPr>
              <a:t>Plan and Enable a High-Quality City Environment</a:t>
            </a:r>
          </a:p>
          <a:p>
            <a:pPr marL="233363" indent="-233363" eaLnBrk="0" hangingPunct="0">
              <a:spcBef>
                <a:spcPct val="20000"/>
              </a:spcBef>
              <a:buFontTx/>
              <a:buChar char="•"/>
            </a:pPr>
            <a:endParaRPr lang="en-US" altLang="en-US" sz="3200" dirty="0">
              <a:solidFill>
                <a:srgbClr val="102A72"/>
              </a:solidFill>
            </a:endParaRPr>
          </a:p>
          <a:p>
            <a:pPr marL="233363" indent="-233363" eaLnBrk="0" hangingPunct="0">
              <a:spcBef>
                <a:spcPct val="20000"/>
              </a:spcBef>
              <a:buFontTx/>
              <a:buChar char="•"/>
            </a:pPr>
            <a:r>
              <a:rPr lang="en-US" altLang="en-US" sz="3200" dirty="0">
                <a:solidFill>
                  <a:srgbClr val="102A72"/>
                </a:solidFill>
              </a:rPr>
              <a:t>Increase Housing </a:t>
            </a:r>
            <a:r>
              <a:rPr lang="en-US" altLang="en-US" sz="3200" dirty="0" smtClean="0">
                <a:solidFill>
                  <a:srgbClr val="102A72"/>
                </a:solidFill>
              </a:rPr>
              <a:t>and Services for </a:t>
            </a:r>
            <a:r>
              <a:rPr lang="en-US" altLang="en-US" sz="3200" dirty="0">
                <a:solidFill>
                  <a:srgbClr val="102A72"/>
                </a:solidFill>
              </a:rPr>
              <a:t>Homeless</a:t>
            </a:r>
          </a:p>
          <a:p>
            <a:pPr marL="233363" indent="-233363" eaLnBrk="0" hangingPunct="0">
              <a:spcBef>
                <a:spcPct val="50000"/>
              </a:spcBef>
            </a:pPr>
            <a:endParaRPr lang="en-US" altLang="en-US" sz="3200" b="1" dirty="0">
              <a:solidFill>
                <a:srgbClr val="102A7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Footer Placeholder 3"/>
          <p:cNvSpPr>
            <a:spLocks noGrp="1"/>
          </p:cNvSpPr>
          <p:nvPr>
            <p:ph type="ftr" sz="quarter" idx="10"/>
          </p:nvPr>
        </p:nvSpPr>
        <p:spPr>
          <a:noFill/>
          <a:ln>
            <a:miter lim="800000"/>
            <a:headEnd/>
            <a:tailEnd/>
          </a:ln>
        </p:spPr>
        <p:txBody>
          <a:bodyPr/>
          <a:lstStyle/>
          <a:p>
            <a:r>
              <a:rPr lang="en-US" altLang="en-US" dirty="0" smtClean="0">
                <a:cs typeface="Arial" charset="0"/>
              </a:rPr>
              <a:t>COMMUNITY AND ECONOMIC DEVELOPMENT	         </a:t>
            </a:r>
            <a:fld id="{3F323795-2B55-41FB-B4BD-35B06EAE933F}" type="slidenum">
              <a:rPr lang="en-US" altLang="en-US" smtClean="0">
                <a:cs typeface="Arial" charset="0"/>
              </a:rPr>
              <a:pPr/>
              <a:t>4</a:t>
            </a:fld>
            <a:endParaRPr lang="en-US" altLang="en-US" dirty="0" smtClean="0">
              <a:cs typeface="Arial" charset="0"/>
            </a:endParaRPr>
          </a:p>
          <a:p>
            <a:r>
              <a:rPr lang="en-US" altLang="en-US" dirty="0" smtClean="0">
                <a:cs typeface="Arial" charset="0"/>
              </a:rPr>
              <a:t>2016-2017 Budget Study Sessions</a:t>
            </a:r>
            <a:endParaRPr lang="en-US" altLang="en-US" sz="1400" dirty="0" smtClean="0">
              <a:cs typeface="Arial" charset="0"/>
            </a:endParaRPr>
          </a:p>
          <a:p>
            <a:r>
              <a:rPr lang="en-US" altLang="en-US" dirty="0" smtClean="0">
                <a:cs typeface="Arial" charset="0"/>
              </a:rPr>
              <a:t>								</a:t>
            </a:r>
          </a:p>
        </p:txBody>
      </p:sp>
      <p:sp>
        <p:nvSpPr>
          <p:cNvPr id="21506" name="Rectangle 2"/>
          <p:cNvSpPr>
            <a:spLocks noGrp="1" noChangeArrowheads="1"/>
          </p:cNvSpPr>
          <p:nvPr>
            <p:ph type="title"/>
          </p:nvPr>
        </p:nvSpPr>
        <p:spPr>
          <a:xfrm>
            <a:off x="457200" y="304800"/>
            <a:ext cx="8382000" cy="685800"/>
          </a:xfrm>
        </p:spPr>
        <p:txBody>
          <a:bodyPr/>
          <a:lstStyle/>
          <a:p>
            <a:r>
              <a:rPr lang="en-US" altLang="en-US" sz="3600" dirty="0" smtClean="0"/>
              <a:t> </a:t>
            </a:r>
            <a:br>
              <a:rPr lang="en-US" altLang="en-US" sz="3600" dirty="0" smtClean="0"/>
            </a:br>
            <a:r>
              <a:rPr lang="en-US" altLang="en-US" sz="3600" dirty="0" smtClean="0"/>
              <a:t>CSA </a:t>
            </a:r>
            <a:r>
              <a:rPr lang="en-US" altLang="en-US" sz="3600" dirty="0" err="1" smtClean="0"/>
              <a:t>Workplan</a:t>
            </a:r>
            <a:r>
              <a:rPr lang="en-US" altLang="en-US" sz="3600" dirty="0" smtClean="0"/>
              <a:t> Highlights</a:t>
            </a:r>
            <a:br>
              <a:rPr lang="en-US" altLang="en-US" sz="3600" dirty="0" smtClean="0"/>
            </a:br>
            <a:endParaRPr lang="en-US" altLang="en-US" sz="3600" dirty="0" smtClean="0"/>
          </a:p>
        </p:txBody>
      </p:sp>
      <p:sp>
        <p:nvSpPr>
          <p:cNvPr id="21507" name="Rectangle 3"/>
          <p:cNvSpPr>
            <a:spLocks noGrp="1" noChangeArrowheads="1"/>
          </p:cNvSpPr>
          <p:nvPr>
            <p:ph type="body" idx="1"/>
          </p:nvPr>
        </p:nvSpPr>
        <p:spPr>
          <a:xfrm>
            <a:off x="647700" y="973455"/>
            <a:ext cx="7772400" cy="5139690"/>
          </a:xfrm>
        </p:spPr>
        <p:txBody>
          <a:bodyPr/>
          <a:lstStyle/>
          <a:p>
            <a:pPr>
              <a:spcBef>
                <a:spcPct val="50000"/>
              </a:spcBef>
            </a:pPr>
            <a:r>
              <a:rPr lang="en-US" altLang="en-US" sz="2500" dirty="0" smtClean="0"/>
              <a:t>Area Plans for North San José &amp; Downtown, BART Station Areas &amp; Urban Villages</a:t>
            </a:r>
          </a:p>
          <a:p>
            <a:pPr>
              <a:spcBef>
                <a:spcPct val="50000"/>
              </a:spcBef>
            </a:pPr>
            <a:r>
              <a:rPr lang="en-US" altLang="en-US" sz="2500" dirty="0"/>
              <a:t>Permit System </a:t>
            </a:r>
            <a:r>
              <a:rPr lang="en-US" altLang="en-US" sz="2500" dirty="0" smtClean="0"/>
              <a:t>Transition</a:t>
            </a:r>
          </a:p>
          <a:p>
            <a:pPr>
              <a:spcBef>
                <a:spcPct val="50000"/>
              </a:spcBef>
            </a:pPr>
            <a:r>
              <a:rPr lang="en-US" altLang="en-US" sz="2500" dirty="0"/>
              <a:t>Development Process Improvement </a:t>
            </a:r>
            <a:r>
              <a:rPr lang="en-US" altLang="en-US" sz="2500" dirty="0" smtClean="0"/>
              <a:t>Study</a:t>
            </a:r>
          </a:p>
          <a:p>
            <a:pPr>
              <a:spcBef>
                <a:spcPct val="50000"/>
              </a:spcBef>
            </a:pPr>
            <a:r>
              <a:rPr lang="en-US" altLang="en-US" sz="2500" dirty="0" smtClean="0"/>
              <a:t>Implementation of Google Fiber Project</a:t>
            </a:r>
          </a:p>
          <a:p>
            <a:pPr>
              <a:spcBef>
                <a:spcPct val="50000"/>
              </a:spcBef>
            </a:pPr>
            <a:r>
              <a:rPr lang="en-US" altLang="en-US" sz="2500" dirty="0" smtClean="0"/>
              <a:t>Encouragement of Manufacturing Sector Growth</a:t>
            </a:r>
          </a:p>
          <a:p>
            <a:pPr>
              <a:spcBef>
                <a:spcPct val="50000"/>
              </a:spcBef>
            </a:pPr>
            <a:r>
              <a:rPr lang="en-US" altLang="en-US" sz="2500" dirty="0" smtClean="0"/>
              <a:t>Investments in Affordable Housing and Homeless Response</a:t>
            </a:r>
          </a:p>
          <a:p>
            <a:pPr lvl="0">
              <a:spcBef>
                <a:spcPct val="50000"/>
              </a:spcBef>
            </a:pPr>
            <a:r>
              <a:rPr lang="en-US" sz="2500" dirty="0"/>
              <a:t>Lead the </a:t>
            </a:r>
            <a:r>
              <a:rPr lang="en-US" sz="2500" dirty="0" smtClean="0"/>
              <a:t>Stewardship </a:t>
            </a:r>
            <a:r>
              <a:rPr lang="en-US" sz="2500" dirty="0"/>
              <a:t>of </a:t>
            </a:r>
            <a:r>
              <a:rPr lang="en-US" sz="2500" dirty="0" smtClean="0"/>
              <a:t>Cultural Facilities </a:t>
            </a:r>
            <a:r>
              <a:rPr lang="en-US" sz="2500" dirty="0"/>
              <a:t>in </a:t>
            </a:r>
            <a:r>
              <a:rPr lang="en-US" sz="2500" dirty="0" smtClean="0"/>
              <a:t>Partnership </a:t>
            </a:r>
            <a:r>
              <a:rPr lang="en-US" sz="2500" dirty="0"/>
              <a:t>with </a:t>
            </a:r>
            <a:r>
              <a:rPr lang="en-US" sz="2500" dirty="0" smtClean="0"/>
              <a:t>Non-Profit </a:t>
            </a:r>
            <a:r>
              <a:rPr lang="en-US" sz="2500" dirty="0"/>
              <a:t>P</a:t>
            </a:r>
            <a:r>
              <a:rPr lang="en-US" sz="2500" dirty="0" smtClean="0"/>
              <a:t>artners</a:t>
            </a:r>
            <a:endParaRPr lang="en-US" altLang="en-US" sz="25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ooter Placeholder 3"/>
          <p:cNvSpPr>
            <a:spLocks noGrp="1"/>
          </p:cNvSpPr>
          <p:nvPr>
            <p:ph type="ftr" sz="quarter" idx="10"/>
          </p:nvPr>
        </p:nvSpPr>
        <p:spPr>
          <a:noFill/>
          <a:ln>
            <a:miter lim="800000"/>
            <a:headEnd/>
            <a:tailEnd/>
          </a:ln>
        </p:spPr>
        <p:txBody>
          <a:bodyPr/>
          <a:lstStyle/>
          <a:p>
            <a:r>
              <a:rPr lang="en-US" altLang="en-US" dirty="0" smtClean="0">
                <a:cs typeface="Arial" charset="0"/>
              </a:rPr>
              <a:t>COMMUNITY AND ECONOMIC DEVELOPMENT	         </a:t>
            </a:r>
            <a:fld id="{1599E9F3-8C9D-4781-80BD-144B9FECC3AB}" type="slidenum">
              <a:rPr lang="en-US" altLang="en-US" smtClean="0">
                <a:cs typeface="Arial" charset="0"/>
              </a:rPr>
              <a:pPr/>
              <a:t>5</a:t>
            </a:fld>
            <a:endParaRPr lang="en-US" altLang="en-US" dirty="0" smtClean="0">
              <a:cs typeface="Arial" charset="0"/>
            </a:endParaRPr>
          </a:p>
          <a:p>
            <a:r>
              <a:rPr lang="en-US" altLang="en-US" dirty="0" smtClean="0">
                <a:cs typeface="Arial" charset="0"/>
              </a:rPr>
              <a:t>2016-2017 Budget Study Sessions</a:t>
            </a:r>
            <a:endParaRPr lang="en-US" altLang="en-US" sz="1400" dirty="0" smtClean="0">
              <a:cs typeface="Arial" charset="0"/>
            </a:endParaRPr>
          </a:p>
          <a:p>
            <a:r>
              <a:rPr lang="en-US" altLang="en-US" dirty="0" smtClean="0">
                <a:cs typeface="Arial" charset="0"/>
              </a:rPr>
              <a:t>								</a:t>
            </a:r>
          </a:p>
        </p:txBody>
      </p:sp>
      <p:sp>
        <p:nvSpPr>
          <p:cNvPr id="22530" name="Rectangle 2"/>
          <p:cNvSpPr>
            <a:spLocks noGrp="1" noChangeArrowheads="1"/>
          </p:cNvSpPr>
          <p:nvPr>
            <p:ph type="title"/>
          </p:nvPr>
        </p:nvSpPr>
        <p:spPr>
          <a:xfrm>
            <a:off x="457200" y="304800"/>
            <a:ext cx="8382000" cy="685800"/>
          </a:xfrm>
        </p:spPr>
        <p:txBody>
          <a:bodyPr/>
          <a:lstStyle/>
          <a:p>
            <a:r>
              <a:rPr lang="en-US" altLang="en-US" sz="3600" smtClean="0"/>
              <a:t> </a:t>
            </a:r>
            <a:br>
              <a:rPr lang="en-US" altLang="en-US" sz="3600" smtClean="0"/>
            </a:br>
            <a:r>
              <a:rPr lang="en-US" altLang="en-US" sz="3600" smtClean="0"/>
              <a:t>Proposed Budget Actions </a:t>
            </a:r>
            <a:br>
              <a:rPr lang="en-US" altLang="en-US" sz="3600" smtClean="0"/>
            </a:br>
            <a:endParaRPr lang="en-US" altLang="en-US" sz="3600" smtClean="0"/>
          </a:p>
        </p:txBody>
      </p:sp>
      <p:sp>
        <p:nvSpPr>
          <p:cNvPr id="22531" name="Rectangle 3"/>
          <p:cNvSpPr>
            <a:spLocks noGrp="1" noChangeArrowheads="1"/>
          </p:cNvSpPr>
          <p:nvPr>
            <p:ph type="body" idx="1"/>
          </p:nvPr>
        </p:nvSpPr>
        <p:spPr>
          <a:xfrm>
            <a:off x="609600" y="1066800"/>
            <a:ext cx="7772400" cy="4648200"/>
          </a:xfrm>
        </p:spPr>
        <p:txBody>
          <a:bodyPr/>
          <a:lstStyle/>
          <a:p>
            <a:pPr>
              <a:lnSpc>
                <a:spcPct val="80000"/>
              </a:lnSpc>
              <a:buFontTx/>
              <a:buNone/>
            </a:pPr>
            <a:endParaRPr lang="en-US" altLang="en-US" sz="2600" dirty="0" smtClean="0"/>
          </a:p>
          <a:p>
            <a:pPr>
              <a:spcBef>
                <a:spcPct val="50000"/>
              </a:spcBef>
            </a:pPr>
            <a:r>
              <a:rPr lang="en-US" altLang="en-US" sz="2600" dirty="0" smtClean="0"/>
              <a:t>Development Services Staffing to Align with High Workload and Contractual Services for Growth Area Planning</a:t>
            </a:r>
          </a:p>
          <a:p>
            <a:pPr>
              <a:spcBef>
                <a:spcPct val="50000"/>
              </a:spcBef>
            </a:pPr>
            <a:r>
              <a:rPr lang="en-US" altLang="en-US" sz="2600" dirty="0" smtClean="0"/>
              <a:t>Permit System Implementation</a:t>
            </a:r>
          </a:p>
          <a:p>
            <a:pPr>
              <a:spcBef>
                <a:spcPct val="50000"/>
              </a:spcBef>
            </a:pPr>
            <a:r>
              <a:rPr lang="en-US" altLang="en-US" sz="2600" dirty="0" smtClean="0"/>
              <a:t>Manufacturing Jobs Initiative Continuation</a:t>
            </a:r>
          </a:p>
          <a:p>
            <a:pPr>
              <a:spcBef>
                <a:spcPct val="50000"/>
              </a:spcBef>
            </a:pPr>
            <a:r>
              <a:rPr lang="en-US" altLang="en-US" sz="2600" dirty="0" smtClean="0"/>
              <a:t>Resources for Homeless Response and Rapid Rehousing</a:t>
            </a:r>
          </a:p>
          <a:p>
            <a:pPr>
              <a:lnSpc>
                <a:spcPct val="80000"/>
              </a:lnSpc>
              <a:spcBef>
                <a:spcPct val="50000"/>
              </a:spcBef>
            </a:pPr>
            <a:endParaRPr lang="en-US" altLang="en-US" sz="2600" dirty="0" smtClean="0"/>
          </a:p>
          <a:p>
            <a:pPr marL="0" indent="0">
              <a:lnSpc>
                <a:spcPct val="80000"/>
              </a:lnSpc>
              <a:buNone/>
            </a:pPr>
            <a:endParaRPr lang="en-US" altLang="en-US" sz="2000" dirty="0" smtClean="0"/>
          </a:p>
          <a:p>
            <a:pPr>
              <a:lnSpc>
                <a:spcPct val="80000"/>
              </a:lnSpc>
            </a:pPr>
            <a:endParaRPr lang="en-US" alt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ooter Placeholder 2"/>
          <p:cNvSpPr>
            <a:spLocks noGrp="1"/>
          </p:cNvSpPr>
          <p:nvPr>
            <p:ph type="ftr" sz="quarter" idx="10"/>
          </p:nvPr>
        </p:nvSpPr>
        <p:spPr>
          <a:noFill/>
          <a:ln>
            <a:miter lim="800000"/>
            <a:headEnd/>
            <a:tailEnd/>
          </a:ln>
        </p:spPr>
        <p:txBody>
          <a:bodyPr/>
          <a:lstStyle/>
          <a:p>
            <a:r>
              <a:rPr lang="en-US" altLang="en-US" dirty="0" smtClean="0">
                <a:cs typeface="Arial" charset="0"/>
              </a:rPr>
              <a:t>COMMUNITY AND ECONOMIC DEVELOPMENT	         </a:t>
            </a:r>
            <a:fld id="{25C5FB0E-0E4D-451C-979F-02368457B4DA}" type="slidenum">
              <a:rPr lang="en-US" altLang="en-US" smtClean="0">
                <a:cs typeface="Arial" charset="0"/>
              </a:rPr>
              <a:pPr/>
              <a:t>6</a:t>
            </a:fld>
            <a:endParaRPr lang="en-US" altLang="en-US" dirty="0" smtClean="0">
              <a:cs typeface="Arial" charset="0"/>
            </a:endParaRPr>
          </a:p>
          <a:p>
            <a:r>
              <a:rPr lang="en-US" altLang="en-US" dirty="0" smtClean="0">
                <a:cs typeface="Arial" charset="0"/>
              </a:rPr>
              <a:t>2016-2017 Budget Study Sessions</a:t>
            </a:r>
            <a:endParaRPr lang="en-US" altLang="en-US" sz="1400" dirty="0" smtClean="0">
              <a:cs typeface="Arial" charset="0"/>
            </a:endParaRPr>
          </a:p>
          <a:p>
            <a:r>
              <a:rPr lang="en-US" altLang="en-US" dirty="0" smtClean="0">
                <a:cs typeface="Arial" charset="0"/>
              </a:rPr>
              <a:t>								</a:t>
            </a:r>
          </a:p>
        </p:txBody>
      </p:sp>
      <p:sp>
        <p:nvSpPr>
          <p:cNvPr id="24578" name="Rectangle 2"/>
          <p:cNvSpPr>
            <a:spLocks noGrp="1" noChangeArrowheads="1"/>
          </p:cNvSpPr>
          <p:nvPr>
            <p:ph type="title"/>
          </p:nvPr>
        </p:nvSpPr>
        <p:spPr>
          <a:xfrm>
            <a:off x="457200" y="-152400"/>
            <a:ext cx="7772400" cy="1143000"/>
          </a:xfrm>
        </p:spPr>
        <p:txBody>
          <a:bodyPr/>
          <a:lstStyle/>
          <a:p>
            <a:r>
              <a:rPr lang="en-US" altLang="en-US" sz="3600" smtClean="0"/>
              <a:t/>
            </a:r>
            <a:br>
              <a:rPr lang="en-US" altLang="en-US" sz="3600" smtClean="0"/>
            </a:br>
            <a:r>
              <a:rPr lang="en-US" altLang="en-US" sz="3600" smtClean="0"/>
              <a:t>Summary</a:t>
            </a:r>
          </a:p>
        </p:txBody>
      </p:sp>
      <p:sp>
        <p:nvSpPr>
          <p:cNvPr id="24579" name="Text Box 3"/>
          <p:cNvSpPr txBox="1">
            <a:spLocks noChangeArrowheads="1"/>
          </p:cNvSpPr>
          <p:nvPr/>
        </p:nvSpPr>
        <p:spPr bwMode="auto">
          <a:xfrm>
            <a:off x="825500" y="1436688"/>
            <a:ext cx="8077200" cy="2289175"/>
          </a:xfrm>
          <a:prstGeom prst="rect">
            <a:avLst/>
          </a:prstGeom>
          <a:noFill/>
          <a:ln w="9525">
            <a:noFill/>
            <a:miter lim="800000"/>
            <a:headEnd/>
            <a:tailEnd/>
          </a:ln>
        </p:spPr>
        <p:txBody>
          <a:bodyPr>
            <a:spAutoFit/>
          </a:bodyPr>
          <a:lstStyle/>
          <a:p>
            <a:pPr marL="233363" indent="-233363" eaLnBrk="0" hangingPunct="0">
              <a:spcBef>
                <a:spcPct val="50000"/>
              </a:spcBef>
              <a:buFontTx/>
              <a:buChar char="•"/>
            </a:pPr>
            <a:endParaRPr lang="en-US" altLang="en-US" sz="3600">
              <a:solidFill>
                <a:srgbClr val="102A72"/>
              </a:solidFill>
            </a:endParaRPr>
          </a:p>
          <a:p>
            <a:pPr marL="233363" indent="-233363" eaLnBrk="0" hangingPunct="0">
              <a:spcBef>
                <a:spcPct val="50000"/>
              </a:spcBef>
              <a:buFontTx/>
              <a:buChar char="•"/>
            </a:pPr>
            <a:endParaRPr lang="en-US" altLang="en-US" sz="3600">
              <a:solidFill>
                <a:srgbClr val="102A72"/>
              </a:solidFill>
            </a:endParaRPr>
          </a:p>
          <a:p>
            <a:pPr marL="233363" indent="-233363" eaLnBrk="0" hangingPunct="0">
              <a:spcBef>
                <a:spcPct val="50000"/>
              </a:spcBef>
            </a:pPr>
            <a:endParaRPr lang="en-US" altLang="en-US" sz="3600">
              <a:solidFill>
                <a:srgbClr val="102A72"/>
              </a:solidFill>
            </a:endParaRPr>
          </a:p>
        </p:txBody>
      </p:sp>
      <p:sp>
        <p:nvSpPr>
          <p:cNvPr id="24580" name="Text Box 5"/>
          <p:cNvSpPr txBox="1">
            <a:spLocks noChangeArrowheads="1"/>
          </p:cNvSpPr>
          <p:nvPr/>
        </p:nvSpPr>
        <p:spPr bwMode="auto">
          <a:xfrm>
            <a:off x="825500" y="1436688"/>
            <a:ext cx="8077200" cy="641350"/>
          </a:xfrm>
          <a:prstGeom prst="rect">
            <a:avLst/>
          </a:prstGeom>
          <a:noFill/>
          <a:ln w="9525">
            <a:noFill/>
            <a:miter lim="800000"/>
            <a:headEnd/>
            <a:tailEnd/>
          </a:ln>
        </p:spPr>
        <p:txBody>
          <a:bodyPr>
            <a:spAutoFit/>
          </a:bodyPr>
          <a:lstStyle/>
          <a:p>
            <a:pPr marL="233363" indent="-233363" eaLnBrk="0" hangingPunct="0">
              <a:spcBef>
                <a:spcPct val="50000"/>
              </a:spcBef>
              <a:buFontTx/>
              <a:buChar char="•"/>
            </a:pPr>
            <a:endParaRPr lang="en-US" altLang="en-US" sz="3600">
              <a:solidFill>
                <a:srgbClr val="102A72"/>
              </a:solidFill>
            </a:endParaRPr>
          </a:p>
        </p:txBody>
      </p:sp>
      <p:sp>
        <p:nvSpPr>
          <p:cNvPr id="24581" name="Text Box 7"/>
          <p:cNvSpPr txBox="1">
            <a:spLocks noChangeArrowheads="1"/>
          </p:cNvSpPr>
          <p:nvPr/>
        </p:nvSpPr>
        <p:spPr bwMode="auto">
          <a:xfrm>
            <a:off x="517525" y="743766"/>
            <a:ext cx="8216900" cy="5629233"/>
          </a:xfrm>
          <a:prstGeom prst="rect">
            <a:avLst/>
          </a:prstGeom>
          <a:noFill/>
          <a:ln w="9525">
            <a:noFill/>
            <a:miter lim="800000"/>
            <a:headEnd/>
            <a:tailEnd/>
          </a:ln>
        </p:spPr>
        <p:txBody>
          <a:bodyPr>
            <a:spAutoFit/>
          </a:bodyPr>
          <a:lstStyle/>
          <a:p>
            <a:pPr marL="233363" indent="-233363" eaLnBrk="0" hangingPunct="0">
              <a:spcBef>
                <a:spcPct val="20000"/>
              </a:spcBef>
            </a:pPr>
            <a:endParaRPr lang="en-US" altLang="en-US" sz="900" dirty="0">
              <a:solidFill>
                <a:srgbClr val="102A72"/>
              </a:solidFill>
            </a:endParaRPr>
          </a:p>
          <a:p>
            <a:pPr eaLnBrk="0" hangingPunct="0">
              <a:spcBef>
                <a:spcPct val="20000"/>
              </a:spcBef>
            </a:pPr>
            <a:endParaRPr lang="en-US" altLang="en-US" sz="3200" dirty="0" smtClean="0">
              <a:solidFill>
                <a:srgbClr val="102A72"/>
              </a:solidFill>
            </a:endParaRPr>
          </a:p>
          <a:p>
            <a:pPr marL="365760" indent="-233363" eaLnBrk="0" hangingPunct="0">
              <a:spcBef>
                <a:spcPct val="20000"/>
              </a:spcBef>
              <a:buFontTx/>
              <a:buChar char="•"/>
            </a:pPr>
            <a:r>
              <a:rPr lang="en-US" altLang="en-US" sz="3200" dirty="0" smtClean="0">
                <a:solidFill>
                  <a:srgbClr val="102A72"/>
                </a:solidFill>
              </a:rPr>
              <a:t>Facilitating Job Growth and Addressing High Workload in Development Activity </a:t>
            </a:r>
          </a:p>
          <a:p>
            <a:pPr marL="132397" eaLnBrk="0" hangingPunct="0">
              <a:spcBef>
                <a:spcPct val="20000"/>
              </a:spcBef>
            </a:pPr>
            <a:endParaRPr lang="en-US" altLang="en-US" sz="500" dirty="0" smtClean="0">
              <a:solidFill>
                <a:srgbClr val="102A72"/>
              </a:solidFill>
            </a:endParaRPr>
          </a:p>
          <a:p>
            <a:pPr marL="365760" indent="-233363" eaLnBrk="0" hangingPunct="0">
              <a:spcBef>
                <a:spcPct val="20000"/>
              </a:spcBef>
              <a:buFontTx/>
              <a:buChar char="•"/>
            </a:pPr>
            <a:r>
              <a:rPr lang="en-US" altLang="en-US" sz="3200" dirty="0" smtClean="0">
                <a:solidFill>
                  <a:srgbClr val="102A72"/>
                </a:solidFill>
              </a:rPr>
              <a:t>Implementing Technology Investments</a:t>
            </a:r>
          </a:p>
          <a:p>
            <a:pPr marL="132397" eaLnBrk="0" hangingPunct="0">
              <a:spcBef>
                <a:spcPct val="20000"/>
              </a:spcBef>
            </a:pPr>
            <a:endParaRPr lang="en-US" altLang="en-US" sz="500" dirty="0" smtClean="0">
              <a:solidFill>
                <a:srgbClr val="102A72"/>
              </a:solidFill>
            </a:endParaRPr>
          </a:p>
          <a:p>
            <a:pPr marL="365760" indent="-233363" eaLnBrk="0" hangingPunct="0">
              <a:spcBef>
                <a:spcPct val="20000"/>
              </a:spcBef>
              <a:buFontTx/>
              <a:buChar char="•"/>
            </a:pPr>
            <a:r>
              <a:rPr lang="en-US" altLang="en-US" sz="3200" dirty="0" smtClean="0">
                <a:solidFill>
                  <a:srgbClr val="102A72"/>
                </a:solidFill>
              </a:rPr>
              <a:t>Leading Stewardship of Cultural Facilities</a:t>
            </a:r>
          </a:p>
          <a:p>
            <a:pPr marL="132397" eaLnBrk="0" hangingPunct="0">
              <a:spcBef>
                <a:spcPct val="20000"/>
              </a:spcBef>
            </a:pPr>
            <a:endParaRPr lang="en-US" altLang="en-US" sz="500" dirty="0" smtClean="0">
              <a:solidFill>
                <a:srgbClr val="102A72"/>
              </a:solidFill>
            </a:endParaRPr>
          </a:p>
          <a:p>
            <a:pPr marL="365760" indent="-233363" eaLnBrk="0" hangingPunct="0">
              <a:spcBef>
                <a:spcPct val="20000"/>
              </a:spcBef>
              <a:buFontTx/>
              <a:buChar char="•"/>
            </a:pPr>
            <a:r>
              <a:rPr lang="en-US" altLang="en-US" sz="3200" dirty="0" smtClean="0">
                <a:solidFill>
                  <a:srgbClr val="102A72"/>
                </a:solidFill>
              </a:rPr>
              <a:t>Affordable Housing and Homeless Resource Investments</a:t>
            </a:r>
          </a:p>
          <a:p>
            <a:pPr eaLnBrk="0" hangingPunct="0">
              <a:spcBef>
                <a:spcPct val="20000"/>
              </a:spcBef>
            </a:pPr>
            <a:endParaRPr lang="en-US" altLang="en-US" sz="3200" dirty="0">
              <a:solidFill>
                <a:srgbClr val="102A72"/>
              </a:solidFill>
            </a:endParaRPr>
          </a:p>
          <a:p>
            <a:pPr marL="233363" indent="-233363" eaLnBrk="0" hangingPunct="0">
              <a:spcBef>
                <a:spcPct val="20000"/>
              </a:spcBef>
            </a:pPr>
            <a:endParaRPr lang="en-US" altLang="en-US" sz="3200" dirty="0">
              <a:solidFill>
                <a:srgbClr val="102A7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447800" y="4419600"/>
            <a:ext cx="4953000" cy="609600"/>
          </a:xfrm>
          <a:prstGeom prst="rect">
            <a:avLst/>
          </a:prstGeom>
          <a:noFill/>
          <a:ln w="9525">
            <a:noFill/>
            <a:miter lim="800000"/>
            <a:headEnd/>
            <a:tailEnd/>
          </a:ln>
        </p:spPr>
        <p:txBody>
          <a:bodyPr wrap="none"/>
          <a:lstStyle/>
          <a:p>
            <a:pPr algn="ctr" eaLnBrk="0" hangingPunct="0">
              <a:spcBef>
                <a:spcPct val="20000"/>
              </a:spcBef>
            </a:pPr>
            <a:endParaRPr lang="en-US" altLang="en-US" sz="4400" b="1" i="1">
              <a:solidFill>
                <a:schemeClr val="bg1"/>
              </a:solidFill>
              <a:latin typeface="Times" pitchFamily="18" charset="0"/>
            </a:endParaRPr>
          </a:p>
        </p:txBody>
      </p:sp>
      <p:sp>
        <p:nvSpPr>
          <p:cNvPr id="15363" name="Text Box 3"/>
          <p:cNvSpPr txBox="1">
            <a:spLocks noChangeArrowheads="1"/>
          </p:cNvSpPr>
          <p:nvPr/>
        </p:nvSpPr>
        <p:spPr bwMode="auto">
          <a:xfrm>
            <a:off x="228600" y="6096000"/>
            <a:ext cx="6477000" cy="396875"/>
          </a:xfrm>
          <a:prstGeom prst="rect">
            <a:avLst/>
          </a:prstGeom>
          <a:noFill/>
          <a:ln w="9525">
            <a:noFill/>
            <a:miter lim="800000"/>
            <a:headEnd/>
            <a:tailEnd/>
          </a:ln>
        </p:spPr>
        <p:txBody>
          <a:bodyPr>
            <a:spAutoFit/>
          </a:bodyPr>
          <a:lstStyle/>
          <a:p>
            <a:pPr eaLnBrk="0" hangingPunct="0"/>
            <a:r>
              <a:rPr lang="en-US" altLang="en-US" sz="2000" i="1" dirty="0" smtClean="0">
                <a:solidFill>
                  <a:schemeClr val="bg1"/>
                </a:solidFill>
              </a:rPr>
              <a:t>2016-2017 </a:t>
            </a:r>
            <a:r>
              <a:rPr lang="en-US" altLang="en-US" sz="2000" i="1" dirty="0">
                <a:solidFill>
                  <a:schemeClr val="bg1"/>
                </a:solidFill>
              </a:rPr>
              <a:t>Budget Study Sessions</a:t>
            </a:r>
            <a:endParaRPr lang="en-US" altLang="en-US" sz="2000" dirty="0">
              <a:solidFill>
                <a:schemeClr val="bg1"/>
              </a:solidFill>
            </a:endParaRPr>
          </a:p>
        </p:txBody>
      </p:sp>
      <p:sp>
        <p:nvSpPr>
          <p:cNvPr id="15364" name="Rectangle 6"/>
          <p:cNvSpPr>
            <a:spLocks noGrp="1" noChangeArrowheads="1"/>
          </p:cNvSpPr>
          <p:nvPr>
            <p:ph type="ctrTitle"/>
          </p:nvPr>
        </p:nvSpPr>
        <p:spPr>
          <a:xfrm>
            <a:off x="762000" y="304800"/>
            <a:ext cx="7467600" cy="3733800"/>
          </a:xfrm>
        </p:spPr>
        <p:txBody>
          <a:bodyPr/>
          <a:lstStyle/>
          <a:p>
            <a:r>
              <a:rPr lang="en-US" altLang="en-US" sz="3600" dirty="0" smtClean="0">
                <a:solidFill>
                  <a:schemeClr val="bg1"/>
                </a:solidFill>
              </a:rPr>
              <a:t>COMMUNITY &amp; ECONOMIC DEVELOPMENT</a:t>
            </a:r>
            <a:br>
              <a:rPr lang="en-US" altLang="en-US" sz="3600" dirty="0" smtClean="0">
                <a:solidFill>
                  <a:schemeClr val="bg1"/>
                </a:solidFill>
              </a:rPr>
            </a:br>
            <a:r>
              <a:rPr lang="en-US" altLang="en-US" sz="1000" dirty="0" smtClean="0">
                <a:solidFill>
                  <a:schemeClr val="bg1"/>
                </a:solidFill>
              </a:rPr>
              <a:t/>
            </a:r>
            <a:br>
              <a:rPr lang="en-US" altLang="en-US" sz="1000" dirty="0" smtClean="0">
                <a:solidFill>
                  <a:schemeClr val="bg1"/>
                </a:solidFill>
              </a:rPr>
            </a:br>
            <a:r>
              <a:rPr lang="en-US" altLang="en-US" sz="3600" dirty="0" smtClean="0">
                <a:solidFill>
                  <a:schemeClr val="bg1"/>
                </a:solidFill>
              </a:rPr>
              <a:t>2016-2017 Proposed Operating Budget</a:t>
            </a:r>
            <a:r>
              <a:rPr lang="en-US" altLang="en-US" sz="1500" dirty="0" smtClean="0">
                <a:solidFill>
                  <a:schemeClr val="bg1"/>
                </a:solidFill>
              </a:rPr>
              <a:t/>
            </a:r>
            <a:br>
              <a:rPr lang="en-US" altLang="en-US" sz="1500" dirty="0" smtClean="0">
                <a:solidFill>
                  <a:schemeClr val="bg1"/>
                </a:solidFill>
              </a:rPr>
            </a:br>
            <a:r>
              <a:rPr lang="en-US" altLang="en-US" sz="1500" dirty="0" smtClean="0">
                <a:solidFill>
                  <a:schemeClr val="bg1"/>
                </a:solidFill>
              </a:rPr>
              <a:t/>
            </a:r>
            <a:br>
              <a:rPr lang="en-US" altLang="en-US" sz="1500" dirty="0" smtClean="0">
                <a:solidFill>
                  <a:schemeClr val="bg1"/>
                </a:solidFill>
              </a:rPr>
            </a:br>
            <a:r>
              <a:rPr lang="en-US" altLang="en-US" sz="2400" dirty="0" smtClean="0">
                <a:solidFill>
                  <a:schemeClr val="bg1"/>
                </a:solidFill>
              </a:rPr>
              <a:t>OUTCOMES:</a:t>
            </a:r>
            <a:br>
              <a:rPr lang="en-US" altLang="en-US" sz="2400" dirty="0" smtClean="0">
                <a:solidFill>
                  <a:schemeClr val="bg1"/>
                </a:solidFill>
              </a:rPr>
            </a:br>
            <a:r>
              <a:rPr lang="en-US" altLang="en-US" sz="1800" dirty="0" smtClean="0">
                <a:solidFill>
                  <a:schemeClr val="bg1"/>
                </a:solidFill>
              </a:rPr>
              <a:t/>
            </a:r>
            <a:br>
              <a:rPr lang="en-US" altLang="en-US" sz="1800" dirty="0" smtClean="0">
                <a:solidFill>
                  <a:schemeClr val="bg1"/>
                </a:solidFill>
              </a:rPr>
            </a:br>
            <a:r>
              <a:rPr lang="en-US" altLang="en-US" sz="1800" dirty="0" smtClean="0">
                <a:solidFill>
                  <a:schemeClr val="bg1"/>
                </a:solidFill>
              </a:rPr>
              <a:t/>
            </a:r>
            <a:br>
              <a:rPr lang="en-US" altLang="en-US" sz="1800" dirty="0" smtClean="0">
                <a:solidFill>
                  <a:schemeClr val="bg1"/>
                </a:solidFill>
              </a:rPr>
            </a:br>
            <a:endParaRPr lang="en-US" altLang="en-US" sz="2000" dirty="0" smtClean="0">
              <a:solidFill>
                <a:schemeClr val="bg1"/>
              </a:solidFill>
            </a:endParaRPr>
          </a:p>
        </p:txBody>
      </p:sp>
      <p:sp>
        <p:nvSpPr>
          <p:cNvPr id="2" name="TextBox 1"/>
          <p:cNvSpPr txBox="1"/>
          <p:nvPr/>
        </p:nvSpPr>
        <p:spPr>
          <a:xfrm>
            <a:off x="838200" y="3352800"/>
            <a:ext cx="6858000" cy="2308324"/>
          </a:xfrm>
          <a:prstGeom prst="rect">
            <a:avLst/>
          </a:prstGeom>
          <a:noFill/>
        </p:spPr>
        <p:txBody>
          <a:bodyPr wrap="square" rtlCol="0">
            <a:spAutoFit/>
          </a:bodyPr>
          <a:lstStyle/>
          <a:p>
            <a:pPr marL="342900" indent="-342900">
              <a:buFontTx/>
              <a:buChar char="-"/>
            </a:pPr>
            <a:r>
              <a:rPr lang="en-US" sz="2400" dirty="0" smtClean="0">
                <a:solidFill>
                  <a:schemeClr val="bg1"/>
                </a:solidFill>
              </a:rPr>
              <a:t>Strong Economic Base</a:t>
            </a:r>
          </a:p>
          <a:p>
            <a:pPr marL="342900" indent="-342900">
              <a:buFontTx/>
              <a:buChar char="-"/>
            </a:pPr>
            <a:r>
              <a:rPr lang="en-US" sz="2400" dirty="0" smtClean="0">
                <a:solidFill>
                  <a:schemeClr val="bg1"/>
                </a:solidFill>
              </a:rPr>
              <a:t>Safe, Healthy, Attractive, and Vital Community</a:t>
            </a:r>
          </a:p>
          <a:p>
            <a:pPr marL="342900" indent="-342900">
              <a:buFontTx/>
              <a:buChar char="-"/>
            </a:pPr>
            <a:r>
              <a:rPr lang="en-US" sz="2400" dirty="0" smtClean="0">
                <a:solidFill>
                  <a:schemeClr val="bg1"/>
                </a:solidFill>
              </a:rPr>
              <a:t>Diverse Range of Housing Options</a:t>
            </a:r>
          </a:p>
          <a:p>
            <a:pPr marL="342900" indent="-342900">
              <a:buFontTx/>
              <a:buChar char="-"/>
            </a:pPr>
            <a:r>
              <a:rPr lang="en-US" sz="2400" dirty="0" smtClean="0">
                <a:solidFill>
                  <a:schemeClr val="bg1"/>
                </a:solidFill>
              </a:rPr>
              <a:t>Range of Quality Events, Cultural Offerings, and Public Artworks</a:t>
            </a:r>
          </a:p>
          <a:p>
            <a:pPr marL="342900" indent="-342900">
              <a:buFontTx/>
              <a:buChar char="-"/>
            </a:pPr>
            <a:endParaRPr lang="en-US" sz="2400" dirty="0">
              <a:solidFill>
                <a:schemeClr val="bg1"/>
              </a:solidFill>
            </a:endParaRPr>
          </a:p>
        </p:txBody>
      </p:sp>
    </p:spTree>
    <p:extLst>
      <p:ext uri="{BB962C8B-B14F-4D97-AF65-F5344CB8AC3E}">
        <p14:creationId xmlns:p14="http://schemas.microsoft.com/office/powerpoint/2010/main" val="1863151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28575" cap="flat" cmpd="sng" algn="ctr">
          <a:solidFill>
            <a:schemeClr val="bg1"/>
          </a:solidFill>
          <a:prstDash val="solid"/>
          <a:round/>
          <a:headEnd type="none" w="med" len="med"/>
          <a:tailEnd type="none" w="med" len="med"/>
        </a:ln>
        <a:effectLst>
          <a:outerShdw dist="35921" dir="2700000" algn="ctr" rotWithShape="0">
            <a:schemeClr val="bg2"/>
          </a:outerShdw>
        </a:effectLst>
      </a:spPr>
      <a:bodyPr vert="horz" wrap="square" lIns="18288" tIns="18288" rIns="18288" bIns="18288" numCol="1" anchor="ctr" anchorCtr="0" compatLnSpc="1">
        <a:prstTxWarp prst="textNoShape">
          <a:avLst/>
        </a:prstTxWarp>
      </a:bodyPr>
      <a:lstStyle>
        <a:defPPr marL="112713" marR="0" indent="-112713" algn="ctr" defTabSz="914400" rtl="0" eaLnBrk="1" fontAlgn="base" latinLnBrk="0" hangingPunct="1">
          <a:lnSpc>
            <a:spcPct val="100000"/>
          </a:lnSpc>
          <a:spcBef>
            <a:spcPct val="0"/>
          </a:spcBef>
          <a:spcAft>
            <a:spcPct val="0"/>
          </a:spcAft>
          <a:buClrTx/>
          <a:buSzTx/>
          <a:buFontTx/>
          <a:buChar char="•"/>
          <a:tabLst/>
          <a:defRPr kumimoji="0" lang="en-US" altLang="en-US" sz="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19306</TotalTime>
  <Words>1042</Words>
  <Application>Microsoft Office PowerPoint</Application>
  <PresentationFormat>On-screen Show (4:3)</PresentationFormat>
  <Paragraphs>161</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Times</vt:lpstr>
      <vt:lpstr>Times New Roman</vt:lpstr>
      <vt:lpstr>Default Design</vt:lpstr>
      <vt:lpstr>COMMUNITY &amp; ECONOMIC DEVELOPMENT   2016-2017 Proposed Operating Budget  OUTCOMES:   </vt:lpstr>
      <vt:lpstr> COMMUNITY AND ECONOMIC DEVELOPMENT</vt:lpstr>
      <vt:lpstr> CSA Expected Service Delivery </vt:lpstr>
      <vt:lpstr>  CSA Workplan Highlights </vt:lpstr>
      <vt:lpstr>  Proposed Budget Actions  </vt:lpstr>
      <vt:lpstr> Summary</vt:lpstr>
      <vt:lpstr>COMMUNITY &amp; ECONOMIC DEVELOPMENT  2016-2017 Proposed Operating Budget  OUTCOMES:   </vt:lpstr>
    </vt:vector>
  </TitlesOfParts>
  <Company>City of San Jose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ckenny</dc:creator>
  <cp:lastModifiedBy>Hoang, Tess</cp:lastModifiedBy>
  <cp:revision>944</cp:revision>
  <cp:lastPrinted>2016-05-04T17:15:16Z</cp:lastPrinted>
  <dcterms:created xsi:type="dcterms:W3CDTF">2000-07-06T22:01:17Z</dcterms:created>
  <dcterms:modified xsi:type="dcterms:W3CDTF">2016-05-10T23:38:01Z</dcterms:modified>
</cp:coreProperties>
</file>