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8" r:id="rId2"/>
    <p:sldId id="487" r:id="rId3"/>
    <p:sldId id="478" r:id="rId4"/>
    <p:sldId id="500" r:id="rId5"/>
    <p:sldId id="501" r:id="rId6"/>
    <p:sldId id="507" r:id="rId7"/>
    <p:sldId id="484" r:id="rId8"/>
    <p:sldId id="509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A72"/>
    <a:srgbClr val="E7F6EF"/>
    <a:srgbClr val="CBECDE"/>
    <a:srgbClr val="669900"/>
    <a:srgbClr val="9966FF"/>
    <a:srgbClr val="FD745D"/>
    <a:srgbClr val="FC452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5386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E79F961-2129-4756-8508-8E9D2A24D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B8A7DFD-F19B-4FC6-A0B2-A4579634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9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C2D1C-63A6-4ED2-9657-5B56D04F501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1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83942-6E38-4DC8-976E-3D9DD5EB8294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5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65586-EBE7-4F36-9F3D-A72D817BE13F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1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A7DFD-F19B-4FC6-A0B2-A4579634EF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A7DFD-F19B-4FC6-A0B2-A4579634EF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A7DFD-F19B-4FC6-A0B2-A4579634EF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9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759D3-1FB0-4E82-975F-DD647E541594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5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971926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03E75D6-4861-4706-8711-011FBA9813FD}" type="slidenum">
              <a:rPr lang="en-US" sz="1200">
                <a:latin typeface="Times New Roman" pitchFamily="18" charset="0"/>
              </a:rPr>
              <a:pPr algn="r" eaLnBrk="0" hangingPunct="0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 w="9525" cmpd="sng"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683E2EFB-3E22-4D2F-BEA0-3A769B59ED7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0FD4C7C6-8FCD-4F6F-B33B-A2048C4F98C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84B181F3-F9DA-44CE-AEE6-7D8710B075C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B737F387-00AC-4EE0-ACDD-CD5D32B31DE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CB4FECDF-DDEB-462A-ABA7-3CCB58CC006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95BC54AE-25C0-4ED8-8399-87C3E9E7F60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94CF0685-C2B2-48CF-BAF4-B402F92CF10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C20F589D-9E10-4A82-B007-23D739C7C5D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6A6FB449-9050-45F8-9737-D24F3EBBE9A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26D5F88F-036B-4213-A7B6-16D5B2F2940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New Employee Orientation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Key Policies and Procedures</a:t>
            </a:r>
          </a:p>
          <a:p>
            <a:pPr lvl="1"/>
            <a:r>
              <a:rPr lang="en-US" smtClean="0"/>
              <a:t>Code of Ethics</a:t>
            </a:r>
          </a:p>
          <a:p>
            <a:pPr lvl="2"/>
            <a:r>
              <a:rPr lang="en-US" smtClean="0"/>
              <a:t>Gift Ordinance</a:t>
            </a:r>
          </a:p>
          <a:p>
            <a:pPr lvl="2"/>
            <a:r>
              <a:rPr lang="en-US" smtClean="0"/>
              <a:t>Conflict of Interest</a:t>
            </a:r>
          </a:p>
          <a:p>
            <a:pPr lvl="2"/>
            <a:r>
              <a:rPr lang="en-US" smtClean="0"/>
              <a:t>Stock Ownership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0960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2000" i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CSA NAME                                      			         </a:t>
            </a:r>
            <a:fld id="{D50F6091-ED50-4B29-9DC5-7E793E34C9B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2013-2014 Budget Study Sessions</a:t>
            </a:r>
            <a:endParaRPr lang="en-US" sz="1400"/>
          </a:p>
          <a:p>
            <a:pPr>
              <a:defRPr/>
            </a:pPr>
            <a:r>
              <a:rPr lang="en-US"/>
              <a:t>						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02A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02A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02A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 dirty="0" smtClean="0">
                <a:solidFill>
                  <a:schemeClr val="bg1"/>
                </a:solidFill>
              </a:rPr>
              <a:t>2016-2017 </a:t>
            </a:r>
            <a:r>
              <a:rPr lang="en-US" sz="2000" i="1" dirty="0">
                <a:solidFill>
                  <a:schemeClr val="bg1"/>
                </a:solidFill>
              </a:rPr>
              <a:t>Budget Study Sessions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92200" y="723900"/>
            <a:ext cx="7086600" cy="3581400"/>
          </a:xfrm>
          <a:ln w="57150" cmpd="thinThick"/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ENVIRONMENTAL &amp; UTILITY SERVICES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2016-2017 Proposed Operating Budget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OUTCOMES: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600" y="3581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Reliable Utility Infrastructure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Healthy Streams, Rivers, Marsh, and Bay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“Clean and Sustainable” Air, Land, and Energy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Safe, Reliable, and Sufficient Water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ENVIRONMENTAL AND UTILITY SERVICES                           </a:t>
            </a:r>
            <a:fld id="{BED4AC13-FE4B-4C5F-BAA2-6AE55DC67132}" type="slidenum">
              <a:rPr lang="en-US" smtClean="0">
                <a:cs typeface="Arial" charset="0"/>
              </a:rPr>
              <a:pPr/>
              <a:t>2</a:t>
            </a:fld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2016-2017 Budget Study Sessions</a:t>
            </a:r>
            <a:endParaRPr lang="en-US" sz="1400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								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1052"/>
            <a:ext cx="8686800" cy="6858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ENVIRONMENTAL &amp; UTILITY SERVICES</a:t>
            </a:r>
            <a:endParaRPr lang="en-US" sz="3200" dirty="0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4632036" cy="360098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102A72"/>
                </a:solidFill>
              </a:rPr>
              <a:t>Environmental </a:t>
            </a:r>
            <a:r>
              <a:rPr lang="en-US" sz="3200" dirty="0" smtClean="0">
                <a:solidFill>
                  <a:srgbClr val="102A72"/>
                </a:solidFill>
              </a:rPr>
              <a:t>Services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102A72"/>
                </a:solidFill>
              </a:rPr>
              <a:t>Natural and Energy Resources Protection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102A72"/>
                </a:solidFill>
              </a:rPr>
              <a:t>Potable Water Delivery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102A72"/>
                </a:solidFill>
              </a:rPr>
              <a:t>Recycled Water Management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102A72"/>
                </a:solidFill>
              </a:rPr>
              <a:t>Recycling and Garbage Services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err="1" smtClean="0">
                <a:solidFill>
                  <a:srgbClr val="102A72"/>
                </a:solidFill>
              </a:rPr>
              <a:t>Stormwater</a:t>
            </a:r>
            <a:r>
              <a:rPr lang="en-US" sz="2000" dirty="0" smtClean="0">
                <a:solidFill>
                  <a:srgbClr val="102A72"/>
                </a:solidFill>
              </a:rPr>
              <a:t> Management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102A72"/>
                </a:solidFill>
              </a:rPr>
              <a:t>Wastewater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6836" y="1431636"/>
            <a:ext cx="3962400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102A72"/>
                </a:solidFill>
              </a:rPr>
              <a:t>Transportation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02A72"/>
                </a:solidFill>
              </a:rPr>
              <a:t>Sanitary Sewer Maintenance</a:t>
            </a: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02A72"/>
                </a:solidFill>
              </a:rPr>
              <a:t>Storm Sewer </a:t>
            </a:r>
            <a:r>
              <a:rPr lang="en-US" sz="2000" dirty="0" smtClean="0">
                <a:solidFill>
                  <a:srgbClr val="102A72"/>
                </a:solidFill>
              </a:rPr>
              <a:t>Management</a:t>
            </a:r>
            <a:endParaRPr lang="en-US" sz="1600" dirty="0" smtClean="0">
              <a:solidFill>
                <a:srgbClr val="102A72"/>
              </a:solidFill>
            </a:endParaRPr>
          </a:p>
          <a:p>
            <a:pPr lvl="1" eaLnBrk="0" hangingPunct="0">
              <a:spcBef>
                <a:spcPct val="20000"/>
              </a:spcBef>
            </a:pPr>
            <a:endParaRPr lang="en-US" sz="1000" dirty="0" smtClean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102A72"/>
                </a:solidFill>
              </a:rPr>
              <a:t>Public </a:t>
            </a:r>
            <a:r>
              <a:rPr lang="en-US" sz="3200" dirty="0">
                <a:solidFill>
                  <a:srgbClr val="102A72"/>
                </a:solidFill>
              </a:rPr>
              <a:t>Works</a:t>
            </a:r>
            <a:endParaRPr lang="en-US" sz="2000" dirty="0">
              <a:solidFill>
                <a:srgbClr val="102A72"/>
              </a:solidFill>
            </a:endParaRPr>
          </a:p>
          <a:p>
            <a:pPr marL="690563" lvl="1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02A72"/>
                </a:solidFill>
              </a:rPr>
              <a:t>Sewer Condition, Capacity, and Asset Management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tabLst>
                <a:tab pos="7086600" algn="l"/>
              </a:tabLst>
            </a:pPr>
            <a:r>
              <a:rPr lang="en-US" dirty="0" smtClean="0">
                <a:cs typeface="Arial" charset="0"/>
              </a:rPr>
              <a:t>ENVIRONMENTAL AND UTILITY SERVICES                          </a:t>
            </a:r>
            <a:fld id="{BF886F03-5CEA-43C3-A75E-61A61D9F25C3}" type="slidenum">
              <a:rPr lang="en-US" smtClean="0">
                <a:cs typeface="Arial" charset="0"/>
              </a:rPr>
              <a:pPr>
                <a:tabLst>
                  <a:tab pos="7086600" algn="l"/>
                </a:tabLst>
              </a:pPr>
              <a:t>3</a:t>
            </a:fld>
            <a:endParaRPr lang="en-US" dirty="0" smtClean="0">
              <a:cs typeface="Arial" charset="0"/>
            </a:endParaRPr>
          </a:p>
          <a:p>
            <a:pPr>
              <a:tabLst>
                <a:tab pos="7086600" algn="l"/>
              </a:tabLst>
            </a:pPr>
            <a:r>
              <a:rPr lang="en-US" dirty="0" smtClean="0">
                <a:cs typeface="Arial" charset="0"/>
              </a:rPr>
              <a:t>2016-2017 Budget Study Sessions</a:t>
            </a:r>
            <a:endParaRPr lang="en-US" sz="1400" dirty="0" smtClean="0">
              <a:cs typeface="Arial" charset="0"/>
            </a:endParaRPr>
          </a:p>
          <a:p>
            <a:pPr>
              <a:tabLst>
                <a:tab pos="7086600" algn="l"/>
              </a:tabLst>
            </a:pPr>
            <a:r>
              <a:rPr lang="en-US" dirty="0" smtClean="0">
                <a:cs typeface="Arial" charset="0"/>
              </a:rPr>
              <a:t>								</a:t>
            </a:r>
          </a:p>
        </p:txBody>
      </p:sp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CSA Expected Service Delivery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658091" y="1219200"/>
            <a:ext cx="8077200" cy="603242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solidFill>
                  <a:srgbClr val="102A72"/>
                </a:solidFill>
              </a:rPr>
              <a:t>Build</a:t>
            </a:r>
            <a:r>
              <a:rPr lang="en-US" sz="2500" dirty="0">
                <a:solidFill>
                  <a:srgbClr val="102A72"/>
                </a:solidFill>
              </a:rPr>
              <a:t>, </a:t>
            </a:r>
            <a:r>
              <a:rPr lang="en-US" sz="2500" dirty="0" smtClean="0">
                <a:solidFill>
                  <a:srgbClr val="102A72"/>
                </a:solidFill>
              </a:rPr>
              <a:t>Operate</a:t>
            </a:r>
            <a:r>
              <a:rPr lang="en-US" sz="2500" dirty="0">
                <a:solidFill>
                  <a:srgbClr val="102A72"/>
                </a:solidFill>
              </a:rPr>
              <a:t>, and </a:t>
            </a:r>
            <a:r>
              <a:rPr lang="en-US" sz="2500" dirty="0" smtClean="0">
                <a:solidFill>
                  <a:srgbClr val="102A72"/>
                </a:solidFill>
              </a:rPr>
              <a:t>Maintain </a:t>
            </a:r>
            <a:r>
              <a:rPr lang="en-US" sz="2500" dirty="0">
                <a:solidFill>
                  <a:srgbClr val="102A72"/>
                </a:solidFill>
              </a:rPr>
              <a:t>the City’s </a:t>
            </a:r>
            <a:r>
              <a:rPr lang="en-US" sz="2500" dirty="0" smtClean="0">
                <a:solidFill>
                  <a:srgbClr val="102A72"/>
                </a:solidFill>
              </a:rPr>
              <a:t>Utilities Reliably </a:t>
            </a:r>
            <a:r>
              <a:rPr lang="en-US" sz="2500" dirty="0">
                <a:solidFill>
                  <a:srgbClr val="102A72"/>
                </a:solidFill>
              </a:rPr>
              <a:t>and </a:t>
            </a:r>
            <a:r>
              <a:rPr lang="en-US" sz="2500" dirty="0" smtClean="0">
                <a:solidFill>
                  <a:srgbClr val="102A72"/>
                </a:solidFill>
              </a:rPr>
              <a:t>Safely</a:t>
            </a:r>
          </a:p>
          <a:p>
            <a:pPr eaLnBrk="0" hangingPunct="0">
              <a:spcBef>
                <a:spcPct val="20000"/>
              </a:spcBef>
            </a:pPr>
            <a:endParaRPr lang="en-US" sz="1500" dirty="0" smtClean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solidFill>
                  <a:srgbClr val="102A72"/>
                </a:solidFill>
              </a:rPr>
              <a:t>Promote Pollution Prevention</a:t>
            </a:r>
            <a:r>
              <a:rPr lang="en-US" sz="2500" dirty="0">
                <a:solidFill>
                  <a:srgbClr val="102A72"/>
                </a:solidFill>
              </a:rPr>
              <a:t>, </a:t>
            </a:r>
            <a:r>
              <a:rPr lang="en-US" sz="2500" dirty="0" smtClean="0">
                <a:solidFill>
                  <a:srgbClr val="102A72"/>
                </a:solidFill>
              </a:rPr>
              <a:t>Water Quality</a:t>
            </a:r>
            <a:r>
              <a:rPr lang="en-US" sz="2500" dirty="0">
                <a:solidFill>
                  <a:srgbClr val="102A72"/>
                </a:solidFill>
              </a:rPr>
              <a:t>, and </a:t>
            </a:r>
            <a:r>
              <a:rPr lang="en-US" sz="2500" dirty="0" smtClean="0">
                <a:solidFill>
                  <a:srgbClr val="102A72"/>
                </a:solidFill>
              </a:rPr>
              <a:t>Habitat Protection</a:t>
            </a:r>
          </a:p>
          <a:p>
            <a:pPr eaLnBrk="0" hangingPunct="0">
              <a:spcBef>
                <a:spcPct val="20000"/>
              </a:spcBef>
            </a:pPr>
            <a:endParaRPr lang="en-US" sz="1500" dirty="0" smtClean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solidFill>
                  <a:srgbClr val="102A72"/>
                </a:solidFill>
              </a:rPr>
              <a:t>Oversee Programs to Maximize Solid Waste Diversion from Landfills</a:t>
            </a:r>
          </a:p>
          <a:p>
            <a:pPr eaLnBrk="0" hangingPunct="0">
              <a:spcBef>
                <a:spcPct val="20000"/>
              </a:spcBef>
            </a:pPr>
            <a:endParaRPr lang="en-US" sz="1500" dirty="0" smtClean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solidFill>
                  <a:srgbClr val="102A72"/>
                </a:solidFill>
              </a:rPr>
              <a:t>Increase Efficiency and Expand the City’s Illegal Dumping Response Efforts</a:t>
            </a:r>
            <a:endParaRPr lang="en-US" sz="25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</a:pPr>
            <a:endParaRPr lang="en-US" sz="25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2500" b="1" dirty="0"/>
          </a:p>
          <a:p>
            <a:pPr marL="233363" indent="-233363" eaLnBrk="0" hangingPunct="0">
              <a:spcBef>
                <a:spcPct val="50000"/>
              </a:spcBef>
            </a:pPr>
            <a:endParaRPr lang="en-US" sz="2500" dirty="0">
              <a:solidFill>
                <a:srgbClr val="102A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ENVIRONMENTAL &amp; UTILITY SERVICES		         </a:t>
            </a:r>
            <a:fld id="{0F17843B-E779-41F1-AB34-D1798DFC5349}" type="slidenum">
              <a:rPr lang="en-US" smtClean="0">
                <a:cs typeface="Arial" charset="0"/>
              </a:rPr>
              <a:pPr/>
              <a:t>4</a:t>
            </a:fld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2016-2017 Budget Study Sessions</a:t>
            </a:r>
            <a:endParaRPr lang="en-US" sz="1400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								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Proposed Budget Actions 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90195" y="5292093"/>
            <a:ext cx="8035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/>
            <a:r>
              <a:rPr lang="en-US" sz="1600" dirty="0" smtClean="0">
                <a:solidFill>
                  <a:srgbClr val="102A72"/>
                </a:solidFill>
              </a:rPr>
              <a:t>*	Staff anticipates returning to City Council no later than fall 2016 with additional recommendations related to water rates.</a:t>
            </a:r>
          </a:p>
          <a:p>
            <a:pPr marL="225425" indent="-225425"/>
            <a:r>
              <a:rPr lang="en-US" sz="1600" dirty="0" smtClean="0">
                <a:solidFill>
                  <a:srgbClr val="102A72"/>
                </a:solidFill>
              </a:rPr>
              <a:t>**	Average rate based on meter charge and consumption, which will vary by volume.</a:t>
            </a:r>
          </a:p>
        </p:txBody>
      </p:sp>
      <p:graphicFrame>
        <p:nvGraphicFramePr>
          <p:cNvPr id="9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84357872"/>
              </p:ext>
            </p:extLst>
          </p:nvPr>
        </p:nvGraphicFramePr>
        <p:xfrm>
          <a:off x="690195" y="977801"/>
          <a:ext cx="8045096" cy="4314292"/>
        </p:xfrm>
        <a:graphic>
          <a:graphicData uri="http://schemas.openxmlformats.org/drawingml/2006/table">
            <a:tbl>
              <a:tblPr/>
              <a:tblGrid>
                <a:gridCol w="1976805"/>
                <a:gridCol w="1676400"/>
                <a:gridCol w="1676400"/>
                <a:gridCol w="2715491"/>
              </a:tblGrid>
              <a:tr h="5105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Proposed Residential Rate Changes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$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Proposed Monthly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9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Muni 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2.0%*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$1.45**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Avg. $76.80**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Recycle Plus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SFD: 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MFD: 2.5%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SFD: $0.00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MFD: $5.55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SFD: $31.76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MFD: $227.74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Sewer Service and Use Charge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SFD: $1.85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MFD: $1.24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MHP: $1.40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SFD: $35.60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MFD: $23.86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MHP: $26.88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Storm Sewer Service Charge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SFD: $7.87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MFD (3-4 units): $14.95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MFD (5+ units), Condo: $4.30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A72"/>
                          </a:solidFill>
                          <a:effectLst/>
                          <a:latin typeface="Arial" charset="0"/>
                          <a:cs typeface="Arial" charset="0"/>
                        </a:rPr>
                        <a:t>MHP: $3.94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r>
              <a:rPr lang="en-US" sz="3600" dirty="0" smtClean="0"/>
              <a:t>Proposed Budget Actions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ENVIRONMENTAL &amp; UTILITY SERVICES		         </a:t>
            </a:r>
            <a:fld id="{D034340E-36EA-4C0B-9A95-EDFA9B166322}" type="slidenum">
              <a:rPr lang="en-US" smtClean="0">
                <a:cs typeface="Arial" charset="0"/>
              </a:rPr>
              <a:pPr/>
              <a:t>5</a:t>
            </a:fld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2016-2017 Budget Study Sessions</a:t>
            </a:r>
            <a:endParaRPr lang="en-US" sz="1400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								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6974" y="1424050"/>
            <a:ext cx="53392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2A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Illega</a:t>
            </a:r>
            <a:r>
              <a:rPr lang="en-US" sz="2800" kern="0" dirty="0" smtClean="0">
                <a:solidFill>
                  <a:srgbClr val="102A72"/>
                </a:solidFill>
                <a:latin typeface="+mn-lt"/>
                <a:cs typeface="+mn-cs"/>
              </a:rPr>
              <a:t>l Dumping Response and Prevention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02A7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102A72"/>
                </a:solidFill>
              </a:rPr>
              <a:t>Neighborhood-Led Beautification Days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kern="0" dirty="0" smtClean="0">
                <a:solidFill>
                  <a:srgbClr val="102A72"/>
                </a:solidFill>
              </a:rPr>
              <a:t>Large </a:t>
            </a:r>
            <a:r>
              <a:rPr lang="en-US" sz="2800" kern="0" dirty="0">
                <a:solidFill>
                  <a:srgbClr val="102A72"/>
                </a:solidFill>
              </a:rPr>
              <a:t>Item Collections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kern="0" dirty="0" smtClean="0">
                <a:solidFill>
                  <a:srgbClr val="102A72"/>
                </a:solidFill>
              </a:rPr>
              <a:t>Sorting </a:t>
            </a:r>
            <a:r>
              <a:rPr lang="en-US" sz="2800" kern="0" dirty="0">
                <a:solidFill>
                  <a:srgbClr val="102A72"/>
                </a:solidFill>
              </a:rPr>
              <a:t>of Residential Solid Waste </a:t>
            </a:r>
            <a:r>
              <a:rPr lang="en-US" sz="2800" kern="0" dirty="0" smtClean="0">
                <a:solidFill>
                  <a:srgbClr val="102A72"/>
                </a:solidFill>
              </a:rPr>
              <a:t>(Third Phase</a:t>
            </a:r>
            <a:r>
              <a:rPr lang="en-US" sz="2800" kern="0" dirty="0">
                <a:solidFill>
                  <a:srgbClr val="102A72"/>
                </a:solidFill>
              </a:rPr>
              <a:t>)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kern="0" dirty="0" smtClean="0">
                <a:solidFill>
                  <a:srgbClr val="102A72"/>
                </a:solidFill>
              </a:rPr>
              <a:t>Wastewater </a:t>
            </a:r>
            <a:r>
              <a:rPr lang="en-US" sz="2800" kern="0" dirty="0">
                <a:solidFill>
                  <a:srgbClr val="102A72"/>
                </a:solidFill>
              </a:rPr>
              <a:t>Facility Staffing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02A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Sanitary Sewer Repairs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228" y="1162247"/>
            <a:ext cx="2993056" cy="2323802"/>
          </a:xfrm>
          <a:prstGeom prst="rect">
            <a:avLst/>
          </a:prstGeom>
        </p:spPr>
      </p:pic>
      <p:pic>
        <p:nvPicPr>
          <p:cNvPr id="10" name="Picture 9" descr="GarbageTruck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228" y="3634374"/>
            <a:ext cx="2968271" cy="202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r>
              <a:rPr lang="en-US" sz="3600" dirty="0" smtClean="0"/>
              <a:t>CSA </a:t>
            </a:r>
            <a:r>
              <a:rPr lang="en-US" sz="3600" dirty="0" err="1" smtClean="0"/>
              <a:t>Workplan</a:t>
            </a:r>
            <a:r>
              <a:rPr lang="en-US" sz="3600" dirty="0" smtClean="0"/>
              <a:t> Highlights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209964"/>
            <a:ext cx="8458200" cy="4876800"/>
          </a:xfrm>
        </p:spPr>
        <p:txBody>
          <a:bodyPr/>
          <a:lstStyle/>
          <a:p>
            <a:r>
              <a:rPr lang="en-US" sz="2800" b="1" dirty="0" smtClean="0"/>
              <a:t>Sanitary Sewer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SSO Reduction, Sewer Repair &amp; Rehabilitation, CIP Delivery</a:t>
            </a:r>
          </a:p>
          <a:p>
            <a:r>
              <a:rPr lang="en-US" sz="2800" b="1" dirty="0" smtClean="0"/>
              <a:t>Storm Sewer Program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Master Plan, Long-Term Trash Load Reduction </a:t>
            </a:r>
          </a:p>
          <a:p>
            <a:r>
              <a:rPr lang="en-US" sz="2800" b="1" dirty="0" smtClean="0"/>
              <a:t>Solid Waste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Advance Zero Waste Goals, Illegal Dumping</a:t>
            </a:r>
          </a:p>
          <a:p>
            <a:pPr marL="0" indent="0"/>
            <a:r>
              <a:rPr lang="en-US" sz="2800" b="1" dirty="0" smtClean="0"/>
              <a:t>   Wastewater Management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Plant CIP Delivery, Recycled Water Program  	</a:t>
            </a:r>
          </a:p>
          <a:p>
            <a:endParaRPr lang="en-US" sz="2800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ENVIRONMENTAL &amp; UTILITY SERVICES		       </a:t>
            </a:r>
            <a:fld id="{EB66C687-6A02-4520-B916-8E053D0DFFE7}" type="slidenum">
              <a:rPr lang="en-US" smtClean="0">
                <a:cs typeface="Arial" charset="0"/>
              </a:rPr>
              <a:pPr/>
              <a:t>6</a:t>
            </a:fld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2016-2017 Budget Study Sessions</a:t>
            </a:r>
            <a:endParaRPr lang="en-US" sz="1400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ENVIRONMENTAL &amp; UTILITY SERVICES		      </a:t>
            </a:r>
            <a:fld id="{00463CAB-56D1-4692-A3D8-CC9FB76760BF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2016-2017 Budget Study Sessions</a:t>
            </a:r>
            <a:endParaRPr lang="en-US" sz="1400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								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r>
              <a:rPr lang="en-US" sz="3600" dirty="0" smtClean="0"/>
              <a:t>Summary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305800" cy="4800600"/>
          </a:xfrm>
        </p:spPr>
        <p:txBody>
          <a:bodyPr/>
          <a:lstStyle/>
          <a:p>
            <a:r>
              <a:rPr lang="en-US" sz="2800" dirty="0" smtClean="0"/>
              <a:t>Lead City-wide Illegal Dumping Response</a:t>
            </a:r>
          </a:p>
          <a:p>
            <a:endParaRPr lang="en-US" sz="1000" dirty="0" smtClean="0"/>
          </a:p>
          <a:p>
            <a:r>
              <a:rPr lang="en-US" sz="2800" dirty="0" smtClean="0"/>
              <a:t>Rebuild and Revitalize the Wastewater Facility</a:t>
            </a:r>
          </a:p>
          <a:p>
            <a:endParaRPr lang="en-US" sz="1000" dirty="0" smtClean="0"/>
          </a:p>
          <a:p>
            <a:r>
              <a:rPr lang="en-US" sz="2800" dirty="0" smtClean="0"/>
              <a:t>Continue </a:t>
            </a:r>
            <a:r>
              <a:rPr lang="en-US" sz="2800" smtClean="0"/>
              <a:t>to Address </a:t>
            </a:r>
            <a:r>
              <a:rPr lang="en-US" sz="2800" dirty="0" smtClean="0"/>
              <a:t>Sanitary Sewer System Capital Investment Needs</a:t>
            </a:r>
          </a:p>
          <a:p>
            <a:endParaRPr lang="en-US" sz="1000" dirty="0" smtClean="0"/>
          </a:p>
          <a:p>
            <a:r>
              <a:rPr lang="en-US" sz="2800" dirty="0" smtClean="0"/>
              <a:t>Focus on Reducing Sanitary Sewer Repair Backlog and SSOs</a:t>
            </a:r>
          </a:p>
          <a:p>
            <a:endParaRPr lang="en-US" sz="1000" dirty="0"/>
          </a:p>
          <a:p>
            <a:pPr lvl="0"/>
            <a:r>
              <a:rPr lang="en-US" sz="2800" dirty="0" smtClean="0"/>
              <a:t>Complete Storm Sewer Master Plan</a:t>
            </a:r>
            <a:endParaRPr lang="en-US" sz="2800" dirty="0"/>
          </a:p>
          <a:p>
            <a:endParaRPr lang="en-US" sz="1000" dirty="0" smtClean="0"/>
          </a:p>
          <a:p>
            <a:endParaRPr lang="en-US" sz="10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47800" y="44196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20000"/>
              </a:spcBef>
            </a:pPr>
            <a:endParaRPr lang="en-US" sz="4400" b="1" i="1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 dirty="0" smtClean="0">
                <a:solidFill>
                  <a:schemeClr val="bg1"/>
                </a:solidFill>
              </a:rPr>
              <a:t>2016-2017 </a:t>
            </a:r>
            <a:r>
              <a:rPr lang="en-US" sz="2000" i="1" dirty="0">
                <a:solidFill>
                  <a:schemeClr val="bg1"/>
                </a:solidFill>
              </a:rPr>
              <a:t>Budget Study Sessions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762000"/>
            <a:ext cx="7086600" cy="3429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ENVIRONMENTAL &amp; UTILITY SERVICES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2016-2017 Proposed Operating Budget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OUTCOMES: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500497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Reliable Utility Infrastructure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Healthy Streams, Rivers, Marsh, and Bay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“Clean and Sustainable” Air, Land, and Energy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Safe, Reliable, and Sufficient Water Supply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112713" marR="0" indent="-11271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112713" marR="0" indent="-11271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36195</TotalTime>
  <Words>425</Words>
  <Application>Microsoft Office PowerPoint</Application>
  <PresentationFormat>On-screen Show (4:3)</PresentationFormat>
  <Paragraphs>121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</vt:lpstr>
      <vt:lpstr>Times New Roman</vt:lpstr>
      <vt:lpstr>Default Design</vt:lpstr>
      <vt:lpstr>ENVIRONMENTAL &amp; UTILITY SERVICES  2016-2017 Proposed Operating Budget  OUTCOMES:     </vt:lpstr>
      <vt:lpstr> ENVIRONMENTAL &amp; UTILITY SERVICES</vt:lpstr>
      <vt:lpstr> CSA Expected Service Delivery </vt:lpstr>
      <vt:lpstr>  Proposed Budget Actions  </vt:lpstr>
      <vt:lpstr>Proposed Budget Actions</vt:lpstr>
      <vt:lpstr>CSA Workplan Highlights</vt:lpstr>
      <vt:lpstr>Summary</vt:lpstr>
      <vt:lpstr>ENVIRONMENTAL &amp; UTILITY SERVICES  2016-2017 Proposed Operating Budget  OUTCOMES:     </vt:lpstr>
    </vt:vector>
  </TitlesOfParts>
  <Company>City of San Jose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ckenny</dc:creator>
  <cp:lastModifiedBy>Hoang, Tess</cp:lastModifiedBy>
  <cp:revision>1380</cp:revision>
  <cp:lastPrinted>2016-05-11T23:21:07Z</cp:lastPrinted>
  <dcterms:created xsi:type="dcterms:W3CDTF">2000-07-06T22:01:17Z</dcterms:created>
  <dcterms:modified xsi:type="dcterms:W3CDTF">2016-05-11T23:21:19Z</dcterms:modified>
</cp:coreProperties>
</file>