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8"/>
  </p:notesMasterIdLst>
  <p:handoutMasterIdLst>
    <p:handoutMasterId r:id="rId19"/>
  </p:handoutMasterIdLst>
  <p:sldIdLst>
    <p:sldId id="408" r:id="rId2"/>
    <p:sldId id="487" r:id="rId3"/>
    <p:sldId id="521" r:id="rId4"/>
    <p:sldId id="501" r:id="rId5"/>
    <p:sldId id="504" r:id="rId6"/>
    <p:sldId id="525" r:id="rId7"/>
    <p:sldId id="526" r:id="rId8"/>
    <p:sldId id="510" r:id="rId9"/>
    <p:sldId id="511" r:id="rId10"/>
    <p:sldId id="522" r:id="rId11"/>
    <p:sldId id="523" r:id="rId12"/>
    <p:sldId id="524" r:id="rId13"/>
    <p:sldId id="516" r:id="rId14"/>
    <p:sldId id="507" r:id="rId15"/>
    <p:sldId id="508" r:id="rId16"/>
    <p:sldId id="527" r:id="rId17"/>
  </p:sldIdLst>
  <p:sldSz cx="9144000" cy="6858000" type="screen4x3"/>
  <p:notesSz cx="7010400" cy="9296400"/>
  <p:defaultTextStyle>
    <a:defPPr>
      <a:defRPr lang="en-US"/>
    </a:defPPr>
    <a:lvl1pPr algn="l" rtl="0" eaLnBrk="0" fontAlgn="base" hangingPunct="0">
      <a:spcBef>
        <a:spcPct val="0"/>
      </a:spcBef>
      <a:spcAft>
        <a:spcPct val="0"/>
      </a:spcAft>
      <a:defRPr sz="8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8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8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8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9966FF"/>
    <a:srgbClr val="FD745D"/>
    <a:srgbClr val="FC4526"/>
    <a:srgbClr val="FA7A60"/>
    <a:srgbClr val="F96547"/>
    <a:srgbClr val="FC5B40"/>
    <a:srgbClr val="10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81526" autoAdjust="0"/>
  </p:normalViewPr>
  <p:slideViewPr>
    <p:cSldViewPr>
      <p:cViewPr varScale="1">
        <p:scale>
          <a:sx n="118" d="100"/>
          <a:sy n="118" d="100"/>
        </p:scale>
        <p:origin x="1338" y="102"/>
      </p:cViewPr>
      <p:guideLst>
        <p:guide orient="horz"/>
        <p:guide/>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50" d="100"/>
        <a:sy n="50" d="100"/>
      </p:scale>
      <p:origin x="0" y="0"/>
    </p:cViewPr>
  </p:sorterViewPr>
  <p:notesViewPr>
    <p:cSldViewPr>
      <p:cViewPr>
        <p:scale>
          <a:sx n="100" d="100"/>
          <a:sy n="100" d="100"/>
        </p:scale>
        <p:origin x="-1795" y="8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1" y="0"/>
            <a:ext cx="3038747" cy="464503"/>
          </a:xfrm>
          <a:prstGeom prst="rect">
            <a:avLst/>
          </a:prstGeom>
          <a:noFill/>
          <a:ln>
            <a:noFill/>
          </a:ln>
          <a:effectLst/>
          <a:extLst/>
        </p:spPr>
        <p:txBody>
          <a:bodyPr vert="horz" wrap="square" lIns="91185" tIns="45592" rIns="91185" bIns="45592" numCol="1" anchor="t" anchorCtr="0" compatLnSpc="1">
            <a:prstTxWarp prst="textNoShape">
              <a:avLst/>
            </a:prstTxWarp>
          </a:bodyPr>
          <a:lstStyle>
            <a:lvl1pPr algn="l" eaLnBrk="0" hangingPunct="0">
              <a:buFontTx/>
              <a:buNone/>
              <a:defRPr sz="1200">
                <a:latin typeface="Times New Roman" pitchFamily="18" charset="0"/>
                <a:cs typeface="+mn-cs"/>
              </a:defRPr>
            </a:lvl1pPr>
          </a:lstStyle>
          <a:p>
            <a:pPr>
              <a:defRPr/>
            </a:pPr>
            <a:endParaRPr lang="en-US"/>
          </a:p>
        </p:txBody>
      </p:sp>
      <p:sp>
        <p:nvSpPr>
          <p:cNvPr id="61443" name="Rectangle 3"/>
          <p:cNvSpPr>
            <a:spLocks noGrp="1" noChangeArrowheads="1"/>
          </p:cNvSpPr>
          <p:nvPr>
            <p:ph type="dt" sz="quarter" idx="1"/>
          </p:nvPr>
        </p:nvSpPr>
        <p:spPr bwMode="auto">
          <a:xfrm>
            <a:off x="3971653" y="0"/>
            <a:ext cx="3038747" cy="464503"/>
          </a:xfrm>
          <a:prstGeom prst="rect">
            <a:avLst/>
          </a:prstGeom>
          <a:noFill/>
          <a:ln>
            <a:noFill/>
          </a:ln>
          <a:effectLst/>
          <a:extLst/>
        </p:spPr>
        <p:txBody>
          <a:bodyPr vert="horz" wrap="square" lIns="91185" tIns="45592" rIns="91185" bIns="45592" numCol="1" anchor="t" anchorCtr="0" compatLnSpc="1">
            <a:prstTxWarp prst="textNoShape">
              <a:avLst/>
            </a:prstTxWarp>
          </a:bodyPr>
          <a:lstStyle>
            <a:lvl1pPr algn="r" eaLnBrk="0" hangingPunct="0">
              <a:buFontTx/>
              <a:buNone/>
              <a:defRPr sz="1200">
                <a:latin typeface="Times New Roman" pitchFamily="18" charset="0"/>
                <a:cs typeface="+mn-cs"/>
              </a:defRPr>
            </a:lvl1pPr>
          </a:lstStyle>
          <a:p>
            <a:pPr>
              <a:defRPr/>
            </a:pPr>
            <a:endParaRPr lang="en-US"/>
          </a:p>
        </p:txBody>
      </p:sp>
      <p:sp>
        <p:nvSpPr>
          <p:cNvPr id="61444" name="Rectangle 4"/>
          <p:cNvSpPr>
            <a:spLocks noGrp="1" noChangeArrowheads="1"/>
          </p:cNvSpPr>
          <p:nvPr>
            <p:ph type="ftr" sz="quarter" idx="2"/>
          </p:nvPr>
        </p:nvSpPr>
        <p:spPr bwMode="auto">
          <a:xfrm>
            <a:off x="1" y="8831898"/>
            <a:ext cx="3038747" cy="464502"/>
          </a:xfrm>
          <a:prstGeom prst="rect">
            <a:avLst/>
          </a:prstGeom>
          <a:noFill/>
          <a:ln>
            <a:noFill/>
          </a:ln>
          <a:effectLst/>
          <a:extLst/>
        </p:spPr>
        <p:txBody>
          <a:bodyPr vert="horz" wrap="square" lIns="91185" tIns="45592" rIns="91185" bIns="45592" numCol="1" anchor="b" anchorCtr="0" compatLnSpc="1">
            <a:prstTxWarp prst="textNoShape">
              <a:avLst/>
            </a:prstTxWarp>
          </a:bodyPr>
          <a:lstStyle>
            <a:lvl1pPr algn="l" eaLnBrk="0" hangingPunct="0">
              <a:buFontTx/>
              <a:buNone/>
              <a:defRPr sz="1200">
                <a:latin typeface="Times New Roman" pitchFamily="18" charset="0"/>
                <a:cs typeface="+mn-cs"/>
              </a:defRPr>
            </a:lvl1pPr>
          </a:lstStyle>
          <a:p>
            <a:pPr>
              <a:defRPr/>
            </a:pPr>
            <a:endParaRPr lang="en-US"/>
          </a:p>
        </p:txBody>
      </p:sp>
      <p:sp>
        <p:nvSpPr>
          <p:cNvPr id="61445" name="Rectangle 5"/>
          <p:cNvSpPr>
            <a:spLocks noGrp="1" noChangeArrowheads="1"/>
          </p:cNvSpPr>
          <p:nvPr>
            <p:ph type="sldNum" sz="quarter" idx="3"/>
          </p:nvPr>
        </p:nvSpPr>
        <p:spPr bwMode="auto">
          <a:xfrm>
            <a:off x="3971653" y="8831898"/>
            <a:ext cx="3038747" cy="464502"/>
          </a:xfrm>
          <a:prstGeom prst="rect">
            <a:avLst/>
          </a:prstGeom>
          <a:noFill/>
          <a:ln>
            <a:noFill/>
          </a:ln>
          <a:effectLst/>
          <a:extLst/>
        </p:spPr>
        <p:txBody>
          <a:bodyPr vert="horz" wrap="square" lIns="91185" tIns="45592" rIns="91185" bIns="45592" numCol="1" anchor="b" anchorCtr="0" compatLnSpc="1">
            <a:prstTxWarp prst="textNoShape">
              <a:avLst/>
            </a:prstTxWarp>
          </a:bodyPr>
          <a:lstStyle>
            <a:lvl1pPr algn="r">
              <a:defRPr sz="1200">
                <a:latin typeface="Times New Roman" panose="02020603050405020304" pitchFamily="18" charset="0"/>
              </a:defRPr>
            </a:lvl1pPr>
          </a:lstStyle>
          <a:p>
            <a:fld id="{953D2814-3B4A-4D93-985C-FE924F762095}" type="slidenum">
              <a:rPr lang="en-US" altLang="en-US"/>
              <a:pPr/>
              <a:t>‹#›</a:t>
            </a:fld>
            <a:endParaRPr lang="en-US" altLang="en-US"/>
          </a:p>
        </p:txBody>
      </p:sp>
    </p:spTree>
    <p:extLst>
      <p:ext uri="{BB962C8B-B14F-4D97-AF65-F5344CB8AC3E}">
        <p14:creationId xmlns:p14="http://schemas.microsoft.com/office/powerpoint/2010/main" val="953656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1" y="0"/>
            <a:ext cx="3038747" cy="464503"/>
          </a:xfrm>
          <a:prstGeom prst="rect">
            <a:avLst/>
          </a:prstGeom>
          <a:noFill/>
          <a:ln>
            <a:noFill/>
          </a:ln>
          <a:effectLst/>
          <a:extLst/>
        </p:spPr>
        <p:txBody>
          <a:bodyPr vert="horz" wrap="square" lIns="91185" tIns="45592" rIns="91185" bIns="45592" numCol="1" anchor="t" anchorCtr="0" compatLnSpc="1">
            <a:prstTxWarp prst="textNoShape">
              <a:avLst/>
            </a:prstTxWarp>
          </a:bodyPr>
          <a:lstStyle>
            <a:lvl1pPr algn="l" eaLnBrk="0" hangingPunct="0">
              <a:buFontTx/>
              <a:buNone/>
              <a:defRPr sz="1200">
                <a:latin typeface="Times New Roman" pitchFamily="18" charset="0"/>
                <a:cs typeface="+mn-cs"/>
              </a:defRPr>
            </a:lvl1pPr>
          </a:lstStyle>
          <a:p>
            <a:pPr>
              <a:defRPr/>
            </a:pPr>
            <a:endParaRPr lang="en-US"/>
          </a:p>
        </p:txBody>
      </p:sp>
      <p:sp>
        <p:nvSpPr>
          <p:cNvPr id="93187" name="Rectangle 3"/>
          <p:cNvSpPr>
            <a:spLocks noGrp="1" noChangeArrowheads="1"/>
          </p:cNvSpPr>
          <p:nvPr>
            <p:ph type="dt" idx="1"/>
          </p:nvPr>
        </p:nvSpPr>
        <p:spPr bwMode="auto">
          <a:xfrm>
            <a:off x="3971653" y="0"/>
            <a:ext cx="3038747" cy="464503"/>
          </a:xfrm>
          <a:prstGeom prst="rect">
            <a:avLst/>
          </a:prstGeom>
          <a:noFill/>
          <a:ln>
            <a:noFill/>
          </a:ln>
          <a:effectLst/>
          <a:extLst/>
        </p:spPr>
        <p:txBody>
          <a:bodyPr vert="horz" wrap="square" lIns="91185" tIns="45592" rIns="91185" bIns="45592" numCol="1" anchor="t" anchorCtr="0" compatLnSpc="1">
            <a:prstTxWarp prst="textNoShape">
              <a:avLst/>
            </a:prstTxWarp>
          </a:bodyPr>
          <a:lstStyle>
            <a:lvl1pPr algn="r" eaLnBrk="0" hangingPunct="0">
              <a:buFontTx/>
              <a:buNone/>
              <a:defRPr sz="1200">
                <a:latin typeface="Times New Roman" pitchFamily="18" charset="0"/>
                <a:cs typeface="+mn-cs"/>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79513" y="695325"/>
            <a:ext cx="4651375"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5"/>
          <p:cNvSpPr>
            <a:spLocks noGrp="1" noChangeArrowheads="1"/>
          </p:cNvSpPr>
          <p:nvPr>
            <p:ph type="body" sz="quarter" idx="3"/>
          </p:nvPr>
        </p:nvSpPr>
        <p:spPr bwMode="auto">
          <a:xfrm>
            <a:off x="936108" y="4416741"/>
            <a:ext cx="5138185" cy="4183698"/>
          </a:xfrm>
          <a:prstGeom prst="rect">
            <a:avLst/>
          </a:prstGeom>
          <a:noFill/>
          <a:ln>
            <a:noFill/>
          </a:ln>
          <a:effectLst/>
          <a:extLst/>
        </p:spPr>
        <p:txBody>
          <a:bodyPr vert="horz" wrap="square" lIns="91185" tIns="45592" rIns="91185" bIns="455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3190" name="Rectangle 6"/>
          <p:cNvSpPr>
            <a:spLocks noGrp="1" noChangeArrowheads="1"/>
          </p:cNvSpPr>
          <p:nvPr>
            <p:ph type="ftr" sz="quarter" idx="4"/>
          </p:nvPr>
        </p:nvSpPr>
        <p:spPr bwMode="auto">
          <a:xfrm>
            <a:off x="1" y="8831898"/>
            <a:ext cx="3038747" cy="464502"/>
          </a:xfrm>
          <a:prstGeom prst="rect">
            <a:avLst/>
          </a:prstGeom>
          <a:noFill/>
          <a:ln>
            <a:noFill/>
          </a:ln>
          <a:effectLst/>
          <a:extLst/>
        </p:spPr>
        <p:txBody>
          <a:bodyPr vert="horz" wrap="square" lIns="91185" tIns="45592" rIns="91185" bIns="45592" numCol="1" anchor="b" anchorCtr="0" compatLnSpc="1">
            <a:prstTxWarp prst="textNoShape">
              <a:avLst/>
            </a:prstTxWarp>
          </a:bodyPr>
          <a:lstStyle>
            <a:lvl1pPr algn="l" eaLnBrk="0" hangingPunct="0">
              <a:buFontTx/>
              <a:buNone/>
              <a:defRPr sz="1200">
                <a:latin typeface="Times New Roman" pitchFamily="18" charset="0"/>
                <a:cs typeface="+mn-cs"/>
              </a:defRPr>
            </a:lvl1pPr>
          </a:lstStyle>
          <a:p>
            <a:pPr>
              <a:defRPr/>
            </a:pPr>
            <a:endParaRPr lang="en-US"/>
          </a:p>
        </p:txBody>
      </p:sp>
      <p:sp>
        <p:nvSpPr>
          <p:cNvPr id="93191" name="Rectangle 7"/>
          <p:cNvSpPr>
            <a:spLocks noGrp="1" noChangeArrowheads="1"/>
          </p:cNvSpPr>
          <p:nvPr>
            <p:ph type="sldNum" sz="quarter" idx="5"/>
          </p:nvPr>
        </p:nvSpPr>
        <p:spPr bwMode="auto">
          <a:xfrm>
            <a:off x="3971653" y="8831898"/>
            <a:ext cx="3038747" cy="464502"/>
          </a:xfrm>
          <a:prstGeom prst="rect">
            <a:avLst/>
          </a:prstGeom>
          <a:noFill/>
          <a:ln>
            <a:noFill/>
          </a:ln>
          <a:effectLst/>
          <a:extLst/>
        </p:spPr>
        <p:txBody>
          <a:bodyPr vert="horz" wrap="square" lIns="91185" tIns="45592" rIns="91185" bIns="45592" numCol="1" anchor="b" anchorCtr="0" compatLnSpc="1">
            <a:prstTxWarp prst="textNoShape">
              <a:avLst/>
            </a:prstTxWarp>
          </a:bodyPr>
          <a:lstStyle>
            <a:lvl1pPr algn="r">
              <a:defRPr sz="1200">
                <a:latin typeface="Times New Roman" panose="02020603050405020304" pitchFamily="18" charset="0"/>
              </a:defRPr>
            </a:lvl1pPr>
          </a:lstStyle>
          <a:p>
            <a:fld id="{CA3153E4-A720-4833-8BD9-CDFF9F09F21D}" type="slidenum">
              <a:rPr lang="en-US" altLang="en-US"/>
              <a:pPr/>
              <a:t>‹#›</a:t>
            </a:fld>
            <a:endParaRPr lang="en-US" altLang="en-US"/>
          </a:p>
        </p:txBody>
      </p:sp>
    </p:spTree>
    <p:extLst>
      <p:ext uri="{BB962C8B-B14F-4D97-AF65-F5344CB8AC3E}">
        <p14:creationId xmlns:p14="http://schemas.microsoft.com/office/powerpoint/2010/main" val="2603077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5D6E09F2-E7DD-4625-AB1A-DB1E360C1BD2}" type="slidenum">
              <a:rPr lang="en-US" altLang="en-US" sz="1200">
                <a:latin typeface="Times New Roman" panose="02020603050405020304" pitchFamily="18" charset="0"/>
              </a:rPr>
              <a:pPr/>
              <a:t>1</a:t>
            </a:fld>
            <a:endParaRPr lang="en-US" altLang="en-US" sz="120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a:t>Good afternoon (Morning?). I am Jill Bourne Director of the Library and I am joined with and Jon Cicerelli Director of Animal Care and Services, Diane Buchanan Deputy Director for Code Enforcement, and Angeil Rios Jr., Acting Director of the Parks Recreation and Neighborhood Services Department.</a:t>
            </a:r>
          </a:p>
        </p:txBody>
      </p:sp>
    </p:spTree>
    <p:extLst>
      <p:ext uri="{BB962C8B-B14F-4D97-AF65-F5344CB8AC3E}">
        <p14:creationId xmlns:p14="http://schemas.microsoft.com/office/powerpoint/2010/main" val="914092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dirty="0"/>
              <a:t>Thank you, Jon. </a:t>
            </a:r>
          </a:p>
          <a:p>
            <a:pPr>
              <a:spcBef>
                <a:spcPct val="0"/>
              </a:spcBef>
              <a:spcAft>
                <a:spcPts val="600"/>
              </a:spcAft>
            </a:pPr>
            <a:r>
              <a:rPr lang="en-US" altLang="en-US" dirty="0"/>
              <a:t>Mayor and Councilmembers, thank you for having us here today. I’m Angel Rios, Jr., Interim Director of Parks, Recreation and Neighborhood Services. I’m honored and proud to share our accomplishments and expectations. We are such a large, diverse department, it can be challenging to sum us up sometimes. I’ll take a shot in four words: Building Community Through #Fun. Let me tell you what that means.</a:t>
            </a:r>
          </a:p>
          <a:p>
            <a:pPr>
              <a:spcBef>
                <a:spcPct val="0"/>
              </a:spcBef>
              <a:spcAft>
                <a:spcPts val="600"/>
              </a:spcAft>
            </a:pPr>
            <a:r>
              <a:rPr lang="en-US" altLang="en-US" dirty="0"/>
              <a:t>As I mentioned at the April NSE Committee meeting, we have made </a:t>
            </a:r>
            <a:r>
              <a:rPr lang="en-US" altLang="en-US" dirty="0" err="1"/>
              <a:t>placemaking</a:t>
            </a:r>
            <a:r>
              <a:rPr lang="en-US" altLang="en-US" dirty="0"/>
              <a:t> a priority. </a:t>
            </a:r>
            <a:r>
              <a:rPr lang="en-US" altLang="en-US" dirty="0" err="1"/>
              <a:t>Placemaking</a:t>
            </a:r>
            <a:r>
              <a:rPr lang="en-US" altLang="en-US" dirty="0"/>
              <a:t> is creating quality places, wherein people want to live, work, play, and learn. It’s all about building community by through places that have been thoughtfully designed and programmed to engage people all across the City from all walks of life. Our places and programs serve the entire community, not just one segment.  Whether it is our award-winning San Jose Recreation Preschool, afterschool programs, leisure classes, active adult events, community gardens, or our parks and facilities, like the recently opened </a:t>
            </a:r>
            <a:r>
              <a:rPr lang="en-US" altLang="en-US" b="1" dirty="0"/>
              <a:t>(???)</a:t>
            </a:r>
            <a:r>
              <a:rPr lang="en-US" altLang="en-US" dirty="0"/>
              <a:t> Rotary </a:t>
            </a:r>
            <a:r>
              <a:rPr lang="en-US" altLang="en-US" dirty="0" err="1"/>
              <a:t>PlayGarden</a:t>
            </a:r>
            <a:r>
              <a:rPr lang="en-US" altLang="en-US" dirty="0"/>
              <a:t> at </a:t>
            </a:r>
            <a:r>
              <a:rPr lang="en-US" altLang="en-US" dirty="0" err="1"/>
              <a:t>Guadelupe</a:t>
            </a:r>
            <a:r>
              <a:rPr lang="en-US" altLang="en-US" dirty="0"/>
              <a:t> River Park and Gardens, we make fun and meaningful contributions to the lives of children, youth, adults, seniors, and people with disabilities. </a:t>
            </a:r>
          </a:p>
          <a:p>
            <a:pPr eaLnBrk="1" hangingPunct="1">
              <a:spcBef>
                <a:spcPct val="0"/>
              </a:spcBef>
              <a:spcAft>
                <a:spcPts val="600"/>
              </a:spcAft>
            </a:pPr>
            <a:r>
              <a:rPr lang="en-US" altLang="en-US" dirty="0"/>
              <a:t>One of our many contributions is to the safety of our neighborhoods and youth. </a:t>
            </a:r>
            <a:r>
              <a:rPr lang="en-US" altLang="en-US" i="1" dirty="0"/>
              <a:t>Park Rangers play a vital role in patrolling our parks and maintaining safe neighborhoods. </a:t>
            </a:r>
            <a:r>
              <a:rPr lang="en-US" altLang="en-US" dirty="0"/>
              <a:t>Through the efforts of the Mayor’s Gang Prevention Task Force we help address youth-related violence through prevention and intervention efforts, especially in gang-impacted areas within the City. </a:t>
            </a:r>
            <a:r>
              <a:rPr lang="en-US" altLang="en-US" b="1" dirty="0"/>
              <a:t>(this is not a great talking point, needs work)</a:t>
            </a:r>
          </a:p>
          <a:p>
            <a:pPr eaLnBrk="1" hangingPunct="1">
              <a:spcBef>
                <a:spcPct val="0"/>
              </a:spcBef>
              <a:spcAft>
                <a:spcPts val="600"/>
              </a:spcAft>
            </a:pPr>
            <a:r>
              <a:rPr lang="en-US" altLang="en-US" dirty="0"/>
              <a:t>Finally, we have made great strides in the area of financial sustainability, reaching our goal of 40% cost recovery for our General Fund operating budget in 2013-2014. Looking to the coming year, we will continue to explore ways to increase our cost recovery through revenue generation, balanced with ensuring all customers have access. Our redesign of the Citywide Scholarship Program enhances resident access to programs and services.</a:t>
            </a: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F279007B-82A7-487E-B0C3-8213E1E89F4D}"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571999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8F2A7274-79EC-43C5-B8B5-70859988B2A7}"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57652" y="4416741"/>
            <a:ext cx="6171904" cy="41836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4875" eaLnBrk="1" hangingPunct="1">
              <a:spcBef>
                <a:spcPct val="0"/>
              </a:spcBef>
              <a:spcAft>
                <a:spcPts val="600"/>
              </a:spcAft>
            </a:pPr>
            <a:r>
              <a:rPr lang="en-US" altLang="en-US"/>
              <a:t>To support our efforts, this Proposed Operating Budget helps us build forward into next year and beyond. I can’t go through all our proposals, but want to highlight a few. The addition of 5.75 FTE staff  for Lake Cunningham helps us builds towards an adventure sports park. Our Lake Cunningham Regional Skate Park will continue to be a mainstay attraction as the largest skate park in California. And I’m excited to talk with you about the adventure sports park’s five-acre bike element. It will offer riders of all ages and abilities access to trails, tracks, skills challenge courses, dual slalom, free ride area, and pump tracks that embrace a variety of bike disciplines, such as mountain biking, free-style, slope-style, and cycle-cross.  To get ready to open in July 2016, hiring will occur in the second half of next year.</a:t>
            </a:r>
          </a:p>
          <a:p>
            <a:pPr defTabSz="904875" eaLnBrk="1" hangingPunct="1">
              <a:spcBef>
                <a:spcPct val="0"/>
              </a:spcBef>
              <a:spcAft>
                <a:spcPts val="600"/>
              </a:spcAft>
            </a:pPr>
            <a:r>
              <a:rPr lang="en-US" altLang="en-US"/>
              <a:t>This budget also proposes ongoing funding for many items included as one time funded in 2014-2015, including our innovative and successful St. James Park activation. We have also secured grant funding from the Santa Clara County Public Health Department for our Viva Parks program to activate Hillview, Emma Prusch, Mayfair and Roosevelt parks during the summer.</a:t>
            </a:r>
          </a:p>
          <a:p>
            <a:pPr defTabSz="904875" eaLnBrk="1" hangingPunct="1">
              <a:spcBef>
                <a:spcPct val="0"/>
              </a:spcBef>
              <a:spcAft>
                <a:spcPts val="600"/>
              </a:spcAft>
            </a:pPr>
            <a:r>
              <a:rPr lang="en-US" altLang="en-US"/>
              <a:t>Also made ongoing is BEST and Mayor’s Gang Prevention Task Force funding, including the Safe School Campus Initiative and Safe Summer Initiative. SSCI is a partnership between PRNS, School Districts, and the Police Department to create safer high schools, middle schools, and communities by addressing youth-related violence through prevention and intervention efforts, especially in gang-impacted areas within the City. The Safe Summer Initiative Program provides funding for pro-social recreational activities during the summer months for at-risk, high-risk, gang-impacted and gang-intentional youth. We have also brought forward </a:t>
            </a:r>
            <a:r>
              <a:rPr lang="en-US" altLang="en-US" b="1"/>
              <a:t>(or will bring forward) </a:t>
            </a:r>
            <a:r>
              <a:rPr lang="en-US" altLang="en-US"/>
              <a:t>an MBA on the value, results, and positive impacts of the Female Gang Intervention Unit, MGPTF capacity building programs, and the Digital Arts Program</a:t>
            </a:r>
            <a:r>
              <a:rPr lang="en-US" altLang="en-US" b="1"/>
              <a:t> (talk about the award we won?)</a:t>
            </a:r>
            <a:r>
              <a:rPr lang="en-US" altLang="en-US"/>
              <a:t>.</a:t>
            </a:r>
          </a:p>
          <a:p>
            <a:pPr defTabSz="904875" eaLnBrk="1" hangingPunct="1">
              <a:spcBef>
                <a:spcPct val="0"/>
              </a:spcBef>
              <a:spcAft>
                <a:spcPts val="600"/>
              </a:spcAft>
            </a:pPr>
            <a:r>
              <a:rPr lang="en-US" altLang="en-US" i="1">
                <a:solidFill>
                  <a:srgbClr val="FF0000"/>
                </a:solidFill>
              </a:rPr>
              <a:t>SJ Works/SJ Learns are two more initiatives the City is developing to enable our youth.</a:t>
            </a:r>
          </a:p>
          <a:p>
            <a:pPr defTabSz="904875" eaLnBrk="1" hangingPunct="1">
              <a:spcBef>
                <a:spcPct val="0"/>
              </a:spcBef>
              <a:spcAft>
                <a:spcPts val="600"/>
              </a:spcAft>
            </a:pPr>
            <a:r>
              <a:rPr lang="en-US" altLang="en-US"/>
              <a:t>Continuing our efforts to provide community access to our sites and facilities while achieving financial sustainability, this budget proposes the addition of staff who can help individual, non-profits, and for-profit organizations host special events in our parks and along our trails, and rent space in community centers. And, this budget adds some parks maintenance staff to help ensure our new and existing parks and landscapes are well-maintained, attractive, and a source of pride for all of San Jose.</a:t>
            </a:r>
          </a:p>
        </p:txBody>
      </p:sp>
    </p:spTree>
    <p:extLst>
      <p:ext uri="{BB962C8B-B14F-4D97-AF65-F5344CB8AC3E}">
        <p14:creationId xmlns:p14="http://schemas.microsoft.com/office/powerpoint/2010/main" val="2995437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934507" y="4416741"/>
            <a:ext cx="5141387" cy="41836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61" tIns="46130" rIns="92261" bIns="46130"/>
          <a:lstStyle/>
          <a:p>
            <a:pPr eaLnBrk="1" hangingPunct="1">
              <a:lnSpc>
                <a:spcPct val="80000"/>
              </a:lnSpc>
              <a:spcBef>
                <a:spcPct val="0"/>
              </a:spcBef>
              <a:spcAft>
                <a:spcPts val="600"/>
              </a:spcAft>
            </a:pPr>
            <a:r>
              <a:rPr lang="en-US" altLang="en-US"/>
              <a:t>For the Neighborhood Services CSA as a whole, all of our staff are committed to providing high quality services that strengthen the community and preserve healthy neighborhoods. We continue to focus on increasing community access to programs and services, the health, safety, and well-being of our community, on enhancing access to community services and technology, and responding to community priorities. And I want to note that each department works collaboratively with supporters, government partners, non-profit organizations, and corporate sponsors who all help ensure that San Jose delivers services that positively impact the community. We are fortunate and grateful for all of our supporters.</a:t>
            </a:r>
            <a:endParaRPr lang="en-US" altLang="en-US" b="1" u="sng"/>
          </a:p>
        </p:txBody>
      </p:sp>
      <p:sp>
        <p:nvSpPr>
          <p:cNvPr id="32772" name="Slide Number Placeholder 3"/>
          <p:cNvSpPr txBox="1">
            <a:spLocks noGrp="1"/>
          </p:cNvSpPr>
          <p:nvPr/>
        </p:nvSpPr>
        <p:spPr bwMode="auto">
          <a:xfrm>
            <a:off x="3971653" y="8831898"/>
            <a:ext cx="3038747" cy="46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61" tIns="46130" rIns="92261" bIns="46130" anchor="b"/>
          <a:lstStyle>
            <a:lvl1pPr defTabSz="915988">
              <a:defRPr sz="800">
                <a:solidFill>
                  <a:schemeClr val="tx1"/>
                </a:solidFill>
                <a:latin typeface="Arial" panose="020B0604020202020204" pitchFamily="34" charset="0"/>
                <a:cs typeface="Arial" panose="020B0604020202020204" pitchFamily="34" charset="0"/>
              </a:defRPr>
            </a:lvl1pPr>
            <a:lvl2pPr marL="742950" indent="-285750" defTabSz="915988">
              <a:defRPr sz="800">
                <a:solidFill>
                  <a:schemeClr val="tx1"/>
                </a:solidFill>
                <a:latin typeface="Arial" panose="020B0604020202020204" pitchFamily="34" charset="0"/>
                <a:cs typeface="Arial" panose="020B0604020202020204" pitchFamily="34" charset="0"/>
              </a:defRPr>
            </a:lvl2pPr>
            <a:lvl3pPr marL="1143000" indent="-228600" defTabSz="915988">
              <a:defRPr sz="800">
                <a:solidFill>
                  <a:schemeClr val="tx1"/>
                </a:solidFill>
                <a:latin typeface="Arial" panose="020B0604020202020204" pitchFamily="34" charset="0"/>
                <a:cs typeface="Arial" panose="020B0604020202020204" pitchFamily="34" charset="0"/>
              </a:defRPr>
            </a:lvl3pPr>
            <a:lvl4pPr marL="1600200" indent="-228600" defTabSz="915988">
              <a:defRPr sz="800">
                <a:solidFill>
                  <a:schemeClr val="tx1"/>
                </a:solidFill>
                <a:latin typeface="Arial" panose="020B0604020202020204" pitchFamily="34" charset="0"/>
                <a:cs typeface="Arial" panose="020B0604020202020204" pitchFamily="34" charset="0"/>
              </a:defRPr>
            </a:lvl4pPr>
            <a:lvl5pPr marL="2057400" indent="-228600" defTabSz="915988">
              <a:defRPr sz="800">
                <a:solidFill>
                  <a:schemeClr val="tx1"/>
                </a:solidFill>
                <a:latin typeface="Arial" panose="020B0604020202020204" pitchFamily="34" charset="0"/>
                <a:cs typeface="Arial" panose="020B0604020202020204" pitchFamily="34" charset="0"/>
              </a:defRPr>
            </a:lvl5pPr>
            <a:lvl6pPr marL="2514600" indent="-228600" defTabSz="915988"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defTabSz="915988"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defTabSz="915988"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defTabSz="915988"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r"/>
            <a:fld id="{4CBFDCE3-3BA2-4EA5-845A-60DA2FC1AA13}" type="slidenum">
              <a:rPr lang="en-US" altLang="en-US" sz="1200">
                <a:latin typeface="Times New Roman" panose="02020603050405020304" pitchFamily="18" charset="0"/>
              </a:rPr>
              <a:pPr algn="r"/>
              <a:t>12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961430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6966C1B3-AF83-48BD-9BC3-A670B0E58E1B}"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n-US" altLang="en-US"/>
          </a:p>
        </p:txBody>
      </p:sp>
    </p:spTree>
    <p:extLst>
      <p:ext uri="{BB962C8B-B14F-4D97-AF65-F5344CB8AC3E}">
        <p14:creationId xmlns:p14="http://schemas.microsoft.com/office/powerpoint/2010/main" val="3129079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BACK UP</a:t>
            </a: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B0F5233B-1668-41DF-B718-D0274632C852}"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553979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6FE295E1-5B69-4DD8-9C35-80EB6ADF00BB}"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BACK UP</a:t>
            </a:r>
          </a:p>
        </p:txBody>
      </p:sp>
    </p:spTree>
    <p:extLst>
      <p:ext uri="{BB962C8B-B14F-4D97-AF65-F5344CB8AC3E}">
        <p14:creationId xmlns:p14="http://schemas.microsoft.com/office/powerpoint/2010/main" val="5072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FD43B61A-98F1-4431-A82B-4303A3524783}"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102A72"/>
                </a:solidFill>
                <a:latin typeface="Arial" panose="020B0604020202020204" pitchFamily="34" charset="0"/>
              </a:rPr>
              <a:t>Library Core Services</a:t>
            </a:r>
          </a:p>
          <a:p>
            <a:pPr eaLnBrk="1" hangingPunct="1"/>
            <a:r>
              <a:rPr lang="en-US" altLang="en-US">
                <a:solidFill>
                  <a:srgbClr val="102A72"/>
                </a:solidFill>
                <a:latin typeface="Arial" panose="020B0604020202020204" pitchFamily="34" charset="0"/>
              </a:rPr>
              <a:t>	</a:t>
            </a:r>
            <a:r>
              <a:rPr lang="en-US" altLang="en-US" sz="1400">
                <a:solidFill>
                  <a:srgbClr val="102A72"/>
                </a:solidFill>
                <a:latin typeface="Arial" panose="020B0604020202020204" pitchFamily="34" charset="0"/>
              </a:rPr>
              <a:t>Library Core Services</a:t>
            </a:r>
          </a:p>
          <a:p>
            <a:pPr eaLnBrk="1" hangingPunct="1"/>
            <a:r>
              <a:rPr lang="en-US" altLang="en-US">
                <a:solidFill>
                  <a:srgbClr val="102A72"/>
                </a:solidFill>
                <a:latin typeface="Arial" panose="020B0604020202020204" pitchFamily="34" charset="0"/>
              </a:rPr>
              <a:t>	Formal and Lifelong Self-Directed Education</a:t>
            </a:r>
          </a:p>
          <a:p>
            <a:pPr eaLnBrk="1" hangingPunct="1"/>
            <a:r>
              <a:rPr lang="en-US" altLang="en-US">
                <a:solidFill>
                  <a:srgbClr val="102A72"/>
                </a:solidFill>
                <a:latin typeface="Arial" panose="020B0604020202020204" pitchFamily="34" charset="0"/>
              </a:rPr>
              <a:t>	Access to Information, Library Materials &amp; Digital Resources</a:t>
            </a:r>
            <a:r>
              <a:rPr lang="en-US" altLang="en-US" sz="100">
                <a:latin typeface="Arial" panose="020B0604020202020204" pitchFamily="34" charset="0"/>
              </a:rPr>
              <a:t> </a:t>
            </a:r>
          </a:p>
          <a:p>
            <a:pPr eaLnBrk="1" hangingPunct="1"/>
            <a:r>
              <a:rPr lang="en-US" altLang="en-US" sz="1400">
                <a:solidFill>
                  <a:srgbClr val="102A72"/>
                </a:solidFill>
                <a:latin typeface="Arial" panose="020B0604020202020204" pitchFamily="34" charset="0"/>
              </a:rPr>
              <a:t>Parks, Recreation &amp; Neighborhood Services Core Services</a:t>
            </a:r>
          </a:p>
          <a:p>
            <a:pPr eaLnBrk="1" hangingPunct="1"/>
            <a:r>
              <a:rPr lang="en-US" altLang="en-US">
                <a:solidFill>
                  <a:srgbClr val="102A72"/>
                </a:solidFill>
                <a:latin typeface="Arial" panose="020B0604020202020204" pitchFamily="34" charset="0"/>
              </a:rPr>
              <a:t>	Parks Maintenance and Operations</a:t>
            </a:r>
          </a:p>
          <a:p>
            <a:pPr eaLnBrk="1" hangingPunct="1"/>
            <a:r>
              <a:rPr lang="en-US" altLang="en-US">
                <a:solidFill>
                  <a:srgbClr val="102A72"/>
                </a:solidFill>
                <a:latin typeface="Arial" panose="020B0604020202020204" pitchFamily="34" charset="0"/>
              </a:rPr>
              <a:t>	Recreation and Community Services</a:t>
            </a:r>
          </a:p>
          <a:p>
            <a:pPr eaLnBrk="1" hangingPunct="1"/>
            <a:r>
              <a:rPr lang="en-US" altLang="en-US" sz="1400">
                <a:solidFill>
                  <a:srgbClr val="102A72"/>
                </a:solidFill>
                <a:latin typeface="Arial" panose="020B0604020202020204" pitchFamily="34" charset="0"/>
              </a:rPr>
              <a:t>Public Works Core Services</a:t>
            </a:r>
          </a:p>
          <a:p>
            <a:pPr eaLnBrk="1" hangingPunct="1"/>
            <a:r>
              <a:rPr lang="en-US" altLang="en-US">
                <a:solidFill>
                  <a:srgbClr val="102A72"/>
                </a:solidFill>
                <a:latin typeface="Arial" panose="020B0604020202020204" pitchFamily="34" charset="0"/>
              </a:rPr>
              <a:t>	Animal Care and Services</a:t>
            </a:r>
            <a:r>
              <a:rPr lang="en-US" altLang="en-US" sz="1400">
                <a:latin typeface="Arial" panose="020B0604020202020204" pitchFamily="34" charset="0"/>
              </a:rPr>
              <a:t> </a:t>
            </a:r>
          </a:p>
          <a:p>
            <a:pPr eaLnBrk="1" hangingPunct="1"/>
            <a:r>
              <a:rPr lang="en-US" altLang="en-US" sz="1400">
                <a:solidFill>
                  <a:srgbClr val="102A72"/>
                </a:solidFill>
                <a:latin typeface="Arial" panose="020B0604020202020204" pitchFamily="34" charset="0"/>
              </a:rPr>
              <a:t>Planning, Building &amp; Code Enforcement Core Services</a:t>
            </a:r>
          </a:p>
          <a:p>
            <a:pPr eaLnBrk="1" hangingPunct="1"/>
            <a:r>
              <a:rPr lang="en-US" altLang="en-US">
                <a:solidFill>
                  <a:srgbClr val="102A72"/>
                </a:solidFill>
                <a:latin typeface="Arial" panose="020B0604020202020204" pitchFamily="34" charset="0"/>
              </a:rPr>
              <a:t>	Community Code Enforcement</a:t>
            </a:r>
          </a:p>
          <a:p>
            <a:pPr eaLnBrk="1" hangingPunct="1"/>
            <a:endParaRPr lang="en-US" altLang="en-US" sz="1400">
              <a:latin typeface="Arial" panose="020B0604020202020204" pitchFamily="34" charset="0"/>
            </a:endParaRPr>
          </a:p>
          <a:p>
            <a:pPr eaLnBrk="1" hangingPunct="1"/>
            <a:r>
              <a:rPr lang="en-US" altLang="en-US" sz="1400">
                <a:latin typeface="Arial" panose="020B0604020202020204" pitchFamily="34" charset="0"/>
              </a:rPr>
              <a:t>No need to read the core service - </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8449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971653" y="8831898"/>
            <a:ext cx="3038747" cy="46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9" tIns="46015" rIns="92029" bIns="46015" anchor="b"/>
          <a:lstStyle>
            <a:lvl1pPr defTabSz="912813">
              <a:defRPr sz="800">
                <a:solidFill>
                  <a:schemeClr val="tx1"/>
                </a:solidFill>
                <a:latin typeface="Arial" panose="020B0604020202020204" pitchFamily="34" charset="0"/>
                <a:cs typeface="Arial" panose="020B0604020202020204" pitchFamily="34" charset="0"/>
              </a:defRPr>
            </a:lvl1pPr>
            <a:lvl2pPr marL="742950" indent="-285750" defTabSz="912813">
              <a:defRPr sz="800">
                <a:solidFill>
                  <a:schemeClr val="tx1"/>
                </a:solidFill>
                <a:latin typeface="Arial" panose="020B0604020202020204" pitchFamily="34" charset="0"/>
                <a:cs typeface="Arial" panose="020B0604020202020204" pitchFamily="34" charset="0"/>
              </a:defRPr>
            </a:lvl2pPr>
            <a:lvl3pPr marL="1143000" indent="-228600" defTabSz="912813">
              <a:defRPr sz="800">
                <a:solidFill>
                  <a:schemeClr val="tx1"/>
                </a:solidFill>
                <a:latin typeface="Arial" panose="020B0604020202020204" pitchFamily="34" charset="0"/>
                <a:cs typeface="Arial" panose="020B0604020202020204" pitchFamily="34" charset="0"/>
              </a:defRPr>
            </a:lvl3pPr>
            <a:lvl4pPr marL="1600200" indent="-228600" defTabSz="912813">
              <a:defRPr sz="800">
                <a:solidFill>
                  <a:schemeClr val="tx1"/>
                </a:solidFill>
                <a:latin typeface="Arial" panose="020B0604020202020204" pitchFamily="34" charset="0"/>
                <a:cs typeface="Arial" panose="020B0604020202020204" pitchFamily="34" charset="0"/>
              </a:defRPr>
            </a:lvl4pPr>
            <a:lvl5pPr marL="2057400" indent="-228600" defTabSz="912813">
              <a:defRPr sz="8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r"/>
            <a:fld id="{5696F401-EA18-437B-A1F9-EB58C6362A7A}" type="slidenum">
              <a:rPr lang="en-US" altLang="en-US" sz="1200">
                <a:latin typeface="Times New Roman" panose="02020603050405020304" pitchFamily="18" charset="0"/>
              </a:rPr>
              <a:pPr algn="r"/>
              <a:t>3</a:t>
            </a:fld>
            <a:endParaRPr lang="en-US" altLang="en-US" sz="1200">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34507" y="4416741"/>
            <a:ext cx="5141387" cy="41836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9" tIns="46015" rIns="92029" bIns="46015"/>
          <a:lstStyle/>
          <a:p>
            <a:pPr eaLnBrk="1" hangingPunct="1"/>
            <a:endParaRPr lang="en-US" altLang="en-US">
              <a:solidFill>
                <a:srgbClr val="102A72"/>
              </a:solidFill>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0032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1D5366A0-0103-46DA-819F-E8FE5EBA9A6F}"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u="sng" dirty="0">
                <a:solidFill>
                  <a:srgbClr val="102A72"/>
                </a:solidFill>
                <a:latin typeface="Arial" panose="020B0604020202020204" pitchFamily="34" charset="0"/>
              </a:rPr>
              <a:t>Accomplishments</a:t>
            </a:r>
          </a:p>
          <a:p>
            <a:pPr eaLnBrk="1" hangingPunct="1"/>
            <a:r>
              <a:rPr lang="en-US" altLang="en-US" dirty="0">
                <a:solidFill>
                  <a:srgbClr val="102A72"/>
                </a:solidFill>
                <a:latin typeface="Arial" panose="020B0604020202020204" pitchFamily="34" charset="0"/>
              </a:rPr>
              <a:t>Grand Opening of Village Square</a:t>
            </a:r>
          </a:p>
          <a:p>
            <a:pPr eaLnBrk="1" hangingPunct="1"/>
            <a:r>
              <a:rPr lang="en-US" altLang="en-US" dirty="0">
                <a:solidFill>
                  <a:srgbClr val="102A72"/>
                </a:solidFill>
                <a:latin typeface="Arial" panose="020B0604020202020204" pitchFamily="34" charset="0"/>
              </a:rPr>
              <a:t>1</a:t>
            </a:r>
            <a:r>
              <a:rPr lang="en-US" altLang="en-US" baseline="30000" dirty="0">
                <a:solidFill>
                  <a:srgbClr val="102A72"/>
                </a:solidFill>
                <a:latin typeface="Arial" panose="020B0604020202020204" pitchFamily="34" charset="0"/>
              </a:rPr>
              <a:t>st</a:t>
            </a:r>
            <a:r>
              <a:rPr lang="en-US" altLang="en-US" dirty="0">
                <a:solidFill>
                  <a:srgbClr val="102A72"/>
                </a:solidFill>
                <a:latin typeface="Arial" panose="020B0604020202020204" pitchFamily="34" charset="0"/>
              </a:rPr>
              <a:t> full year of 6 day model</a:t>
            </a:r>
          </a:p>
          <a:p>
            <a:pPr eaLnBrk="1" hangingPunct="1"/>
            <a:r>
              <a:rPr lang="en-US" altLang="en-US" dirty="0">
                <a:solidFill>
                  <a:srgbClr val="102A72"/>
                </a:solidFill>
                <a:latin typeface="Arial" panose="020B0604020202020204" pitchFamily="34" charset="0"/>
              </a:rPr>
              <a:t>Implementation of 10 of 15 Audit recommendations</a:t>
            </a:r>
          </a:p>
          <a:p>
            <a:pPr eaLnBrk="1" hangingPunct="1"/>
            <a:r>
              <a:rPr lang="en-US" altLang="en-US" dirty="0">
                <a:solidFill>
                  <a:srgbClr val="102A72"/>
                </a:solidFill>
                <a:latin typeface="Arial" panose="020B0604020202020204" pitchFamily="34" charset="0"/>
              </a:rPr>
              <a:t>Key partnerships including </a:t>
            </a:r>
            <a:r>
              <a:rPr lang="en-US" altLang="en-US" dirty="0" err="1">
                <a:solidFill>
                  <a:srgbClr val="102A72"/>
                </a:solidFill>
                <a:latin typeface="Arial" panose="020B0604020202020204" pitchFamily="34" charset="0"/>
              </a:rPr>
              <a:t>Educare</a:t>
            </a:r>
            <a:r>
              <a:rPr lang="en-US" altLang="en-US" dirty="0">
                <a:solidFill>
                  <a:srgbClr val="102A72"/>
                </a:solidFill>
                <a:latin typeface="Arial" panose="020B0604020202020204" pitchFamily="34" charset="0"/>
              </a:rPr>
              <a:t> and First 5, Knight Foundation, Microsoft</a:t>
            </a:r>
          </a:p>
          <a:p>
            <a:pPr eaLnBrk="1" hangingPunct="1"/>
            <a:endParaRPr lang="en-US" altLang="en-US" dirty="0">
              <a:solidFill>
                <a:srgbClr val="102A72"/>
              </a:solidFill>
              <a:latin typeface="Arial" panose="020B0604020202020204" pitchFamily="34" charset="0"/>
            </a:endParaRPr>
          </a:p>
          <a:p>
            <a:pPr eaLnBrk="1" hangingPunct="1"/>
            <a:r>
              <a:rPr lang="en-US" altLang="en-US" u="sng" dirty="0">
                <a:solidFill>
                  <a:srgbClr val="102A72"/>
                </a:solidFill>
                <a:latin typeface="Arial" panose="020B0604020202020204" pitchFamily="34" charset="0"/>
              </a:rPr>
              <a:t>Expected Service Delivery </a:t>
            </a:r>
          </a:p>
          <a:p>
            <a:pPr eaLnBrk="1" hangingPunct="1"/>
            <a:r>
              <a:rPr lang="en-US" altLang="en-US" dirty="0">
                <a:solidFill>
                  <a:srgbClr val="102A72"/>
                </a:solidFill>
                <a:latin typeface="Arial" panose="020B0604020202020204" pitchFamily="34" charset="0"/>
              </a:rPr>
              <a:t>Maintain 6 day  Branch Library hours</a:t>
            </a:r>
          </a:p>
          <a:p>
            <a:pPr eaLnBrk="1" hangingPunct="1"/>
            <a:r>
              <a:rPr lang="en-US" altLang="en-US" dirty="0">
                <a:solidFill>
                  <a:srgbClr val="102A72"/>
                </a:solidFill>
                <a:latin typeface="Arial" panose="020B0604020202020204" pitchFamily="34" charset="0"/>
              </a:rPr>
              <a:t>Full Year of operation Village Square </a:t>
            </a:r>
          </a:p>
          <a:p>
            <a:pPr eaLnBrk="1" hangingPunct="1"/>
            <a:r>
              <a:rPr lang="en-US" altLang="en-US" dirty="0">
                <a:solidFill>
                  <a:srgbClr val="102A72"/>
                </a:solidFill>
                <a:latin typeface="Arial" panose="020B0604020202020204" pitchFamily="34" charset="0"/>
              </a:rPr>
              <a:t>Increase in Educationally focused services (Teen, Early Ed, Education Coordination, STEAM, SJ Works)</a:t>
            </a:r>
          </a:p>
          <a:p>
            <a:pPr eaLnBrk="1" hangingPunct="1"/>
            <a:r>
              <a:rPr lang="en-US" altLang="en-US" dirty="0">
                <a:solidFill>
                  <a:srgbClr val="102A72"/>
                </a:solidFill>
                <a:latin typeface="Arial" panose="020B0604020202020204" pitchFamily="34" charset="0"/>
              </a:rPr>
              <a:t>Actively engage adult and teen volunteers to support and enhance Library operations</a:t>
            </a:r>
          </a:p>
          <a:p>
            <a:pPr eaLnBrk="1" hangingPunct="1"/>
            <a:r>
              <a:rPr lang="en-US" altLang="en-US" dirty="0">
                <a:solidFill>
                  <a:srgbClr val="102A72"/>
                </a:solidFill>
                <a:latin typeface="Arial" panose="020B0604020202020204" pitchFamily="34" charset="0"/>
              </a:rPr>
              <a:t>RFID installation</a:t>
            </a:r>
          </a:p>
          <a:p>
            <a:pPr eaLnBrk="1" hangingPunct="1"/>
            <a:r>
              <a:rPr lang="en-US" altLang="en-US" dirty="0">
                <a:solidFill>
                  <a:srgbClr val="102A72"/>
                </a:solidFill>
                <a:latin typeface="Arial" panose="020B0604020202020204" pitchFamily="34" charset="0"/>
              </a:rPr>
              <a:t>Production and deployment of Maker[Space]ship</a:t>
            </a:r>
          </a:p>
          <a:p>
            <a:pPr eaLnBrk="1" hangingPunct="1"/>
            <a:r>
              <a:rPr lang="en-US" altLang="en-US" dirty="0">
                <a:solidFill>
                  <a:srgbClr val="102A72"/>
                </a:solidFill>
                <a:latin typeface="Arial" panose="020B0604020202020204" pitchFamily="34" charset="0"/>
              </a:rPr>
              <a:t>CENIC 1 gigabit partnership</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382798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517AD26C-282C-430C-B019-FED818AAA301}"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57652" y="4416741"/>
            <a:ext cx="6171904" cy="41836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Enhancements supported by Library Parcel Tax funding</a:t>
            </a:r>
          </a:p>
          <a:p>
            <a:pPr eaLnBrk="1" hangingPunct="1"/>
            <a:r>
              <a:rPr lang="en-US" altLang="en-US"/>
              <a:t>Also increasing Security .75 Security Officer to 1.0 FTE Sr. Security Officer</a:t>
            </a:r>
          </a:p>
          <a:p>
            <a:pPr eaLnBrk="1" hangingPunct="1"/>
            <a:r>
              <a:rPr lang="en-US" altLang="en-US"/>
              <a:t>Adjusting Fines and Fees (with one-time reduction of $65,000 NP and $70,000 in PS vacancy savings)</a:t>
            </a:r>
          </a:p>
        </p:txBody>
      </p:sp>
    </p:spTree>
    <p:extLst>
      <p:ext uri="{BB962C8B-B14F-4D97-AF65-F5344CB8AC3E}">
        <p14:creationId xmlns:p14="http://schemas.microsoft.com/office/powerpoint/2010/main" val="87715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474FFEB4-7177-4B6F-B924-C850BE3A4A1D}"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102A72"/>
                </a:solidFill>
                <a:latin typeface="Arial" panose="020B0604020202020204" pitchFamily="34" charset="0"/>
                <a:cs typeface="Arial" panose="020B0604020202020204" pitchFamily="34" charset="0"/>
              </a:rPr>
              <a:t>Responded </a:t>
            </a:r>
            <a:r>
              <a:rPr lang="en-US" altLang="en-US" dirty="0">
                <a:solidFill>
                  <a:srgbClr val="102A72"/>
                </a:solidFill>
                <a:latin typeface="Arial" panose="020B0604020202020204" pitchFamily="34" charset="0"/>
              </a:rPr>
              <a:t>to life safety complaints within 24 to 72 hours  </a:t>
            </a:r>
          </a:p>
          <a:p>
            <a:pPr eaLnBrk="1" hangingPunct="1"/>
            <a:r>
              <a:rPr lang="en-US" altLang="en-US" dirty="0" smtClean="0">
                <a:solidFill>
                  <a:srgbClr val="102A72"/>
                </a:solidFill>
                <a:latin typeface="Arial" panose="020B0604020202020204" pitchFamily="34" charset="0"/>
                <a:cs typeface="Arial" panose="020B0604020202020204" pitchFamily="34" charset="0"/>
              </a:rPr>
              <a:t>Closure </a:t>
            </a:r>
            <a:r>
              <a:rPr lang="en-US" altLang="en-US" dirty="0">
                <a:solidFill>
                  <a:srgbClr val="102A72"/>
                </a:solidFill>
                <a:latin typeface="Arial" panose="020B0604020202020204" pitchFamily="34" charset="0"/>
                <a:cs typeface="Arial" panose="020B0604020202020204" pitchFamily="34" charset="0"/>
              </a:rPr>
              <a:t>of non-registered Medical Marijuana collectives</a:t>
            </a:r>
          </a:p>
          <a:p>
            <a:pPr eaLnBrk="1" hangingPunct="1"/>
            <a:r>
              <a:rPr lang="en-US" altLang="en-US" dirty="0">
                <a:solidFill>
                  <a:srgbClr val="102A72"/>
                </a:solidFill>
                <a:latin typeface="Arial" panose="020B0604020202020204" pitchFamily="34" charset="0"/>
                <a:cs typeface="Arial" panose="020B0604020202020204" pitchFamily="34" charset="0"/>
              </a:rPr>
              <a:t>Completed second year of </a:t>
            </a:r>
            <a:r>
              <a:rPr lang="en-US" altLang="en-US" dirty="0">
                <a:solidFill>
                  <a:srgbClr val="102A72"/>
                </a:solidFill>
                <a:latin typeface="Arial" panose="020B0604020202020204" pitchFamily="34" charset="0"/>
              </a:rPr>
              <a:t>redesigned Multiple Housing Program</a:t>
            </a:r>
            <a:endParaRPr lang="en-US" altLang="en-US" sz="1800" dirty="0">
              <a:solidFill>
                <a:srgbClr val="102A72"/>
              </a:solidFill>
              <a:latin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82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Times New Roman" panose="02020603050405020304" pitchFamily="18" charset="0"/>
              </a:rPr>
              <a:t>Transfer city-wide illegal dumping program to Environmental Services </a:t>
            </a:r>
          </a:p>
          <a:p>
            <a:pPr eaLnBrk="1" hangingPunct="1"/>
            <a:r>
              <a:rPr lang="en-US" altLang="en-US">
                <a:cs typeface="Times New Roman" panose="02020603050405020304" pitchFamily="18" charset="0"/>
              </a:rPr>
              <a:t>Increase innovative technology using mobile devices and in preparation of new permit system</a:t>
            </a:r>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03C69324-2CE6-4139-AAEE-3F91E7355C64}"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23166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7EFCDF06-9B7C-401B-9E3B-B92F10B39F1F}"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Focus on health and safety related Animal Care and Services calls; grant opportunities; low cost spay and neuter services; and improve outcomes for sheltered animals.</a:t>
            </a:r>
          </a:p>
          <a:p>
            <a:pPr eaLnBrk="1" hangingPunct="1">
              <a:lnSpc>
                <a:spcPct val="90000"/>
              </a:lnSpc>
            </a:pPr>
            <a:endParaRPr lang="en-US" altLang="en-US"/>
          </a:p>
          <a:p>
            <a:pPr eaLnBrk="1" hangingPunct="1">
              <a:lnSpc>
                <a:spcPct val="90000"/>
              </a:lnSpc>
            </a:pPr>
            <a:r>
              <a:rPr lang="en-US" altLang="en-US"/>
              <a:t>Increase live release rate for animals in shelter</a:t>
            </a:r>
          </a:p>
          <a:p>
            <a:pPr eaLnBrk="1" hangingPunct="1">
              <a:lnSpc>
                <a:spcPct val="90000"/>
              </a:lnSpc>
            </a:pPr>
            <a:r>
              <a:rPr lang="en-US" altLang="en-US"/>
              <a:t>Increase Grant funding and revenues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9963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fld id="{E4AEF244-BB4F-480A-B8D1-C6DA63D30040}"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457652" y="4416741"/>
            <a:ext cx="6171904" cy="41836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1400"/>
          </a:p>
        </p:txBody>
      </p:sp>
    </p:spTree>
    <p:extLst>
      <p:ext uri="{BB962C8B-B14F-4D97-AF65-F5344CB8AC3E}">
        <p14:creationId xmlns:p14="http://schemas.microsoft.com/office/powerpoint/2010/main" val="1318980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a:extLst/>
        </p:spPr>
        <p:txBody>
          <a:bodyPr/>
          <a:lstStyle>
            <a:lvl1pPr>
              <a:defRPr/>
            </a:lvl1pPr>
          </a:lstStyle>
          <a:p>
            <a:pPr lvl="0"/>
            <a:r>
              <a:rPr lang="en-US" noProof="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Footer Placeholder 3"/>
          <p:cNvSpPr>
            <a:spLocks noGrp="1" noChangeArrowheads="1"/>
          </p:cNvSpPr>
          <p:nvPr>
            <p:ph type="ftr" sz="quarter" idx="10"/>
          </p:nvPr>
        </p:nvSpPr>
        <p:spPr>
          <a:xfrm>
            <a:off x="3124200" y="6248400"/>
            <a:ext cx="2895600" cy="457200"/>
          </a:xfrm>
        </p:spPr>
        <p:txBody>
          <a:bodyPr/>
          <a:lstStyle>
            <a:lvl1pPr algn="ctr">
              <a:defRPr sz="1400" i="0">
                <a:solidFill>
                  <a:schemeClr val="tx1"/>
                </a:solidFill>
                <a:latin typeface="Times New Roman" pitchFamily="18" charset="0"/>
                <a:cs typeface="+mn-cs"/>
              </a:defRPr>
            </a:lvl1pPr>
          </a:lstStyle>
          <a:p>
            <a:pPr>
              <a:defRPr/>
            </a:pPr>
            <a:endParaRPr lang="en-US"/>
          </a:p>
        </p:txBody>
      </p:sp>
    </p:spTree>
    <p:extLst>
      <p:ext uri="{BB962C8B-B14F-4D97-AF65-F5344CB8AC3E}">
        <p14:creationId xmlns:p14="http://schemas.microsoft.com/office/powerpoint/2010/main" val="280860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r>
              <a:rPr lang="en-US" altLang="en-US"/>
              <a:t>CSA NAME                                      			         </a:t>
            </a:r>
            <a:fld id="{840E5D0E-75FA-4C2B-834F-0EB21B9FF8C6}"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3421403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04800"/>
            <a:ext cx="62484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r>
              <a:rPr lang="en-US" altLang="en-US"/>
              <a:t>CSA NAME                                      			         </a:t>
            </a:r>
            <a:fld id="{EA43C338-BB0A-45E0-93A9-881D769388C8}"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3815633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85800"/>
          </a:xfrm>
        </p:spPr>
        <p:txBody>
          <a:bodyPr/>
          <a:lstStyle/>
          <a:p>
            <a:r>
              <a:rPr lang="en-US"/>
              <a:t>Click to edit Master title style</a:t>
            </a:r>
          </a:p>
        </p:txBody>
      </p:sp>
      <p:sp>
        <p:nvSpPr>
          <p:cNvPr id="3" name="Chart Placeholder 2"/>
          <p:cNvSpPr>
            <a:spLocks noGrp="1"/>
          </p:cNvSpPr>
          <p:nvPr>
            <p:ph type="chart" idx="1"/>
          </p:nvPr>
        </p:nvSpPr>
        <p:spPr>
          <a:xfrm>
            <a:off x="685800" y="1295400"/>
            <a:ext cx="7772400" cy="4419600"/>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r>
              <a:rPr lang="en-US" altLang="en-US"/>
              <a:t>CSA NAME                                      			         </a:t>
            </a:r>
            <a:fld id="{AEE3727A-113E-45FB-A054-E8822E9D3900}"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3410454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NEIGHBORHOOD SERVICES     </a:t>
            </a:r>
            <a:fld id="{93272B93-E046-4ADD-946D-8F57D03847CD}"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197705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r>
              <a:rPr lang="en-US" altLang="en-US"/>
              <a:t>CSA NAME                                      			         </a:t>
            </a:r>
            <a:fld id="{6C331C9C-C013-4EEC-ACF1-6F5361C18C4C}"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216970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r>
              <a:rPr lang="en-US" altLang="en-US"/>
              <a:t>CSA NAME                                      			         </a:t>
            </a:r>
            <a:fld id="{3C055BEE-0203-402D-BF6E-C218161034A5}"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161274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r>
              <a:rPr lang="en-US" altLang="en-US"/>
              <a:t>CSA NAME                                      			         </a:t>
            </a:r>
            <a:fld id="{B00815B8-516A-48A7-A13C-51194C4B6B4C}"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412144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p:txBody>
          <a:bodyPr/>
          <a:lstStyle>
            <a:lvl1pPr>
              <a:defRPr/>
            </a:lvl1pPr>
          </a:lstStyle>
          <a:p>
            <a:r>
              <a:rPr lang="en-US" altLang="en-US"/>
              <a:t>CSA NAME                                      			         </a:t>
            </a:r>
            <a:fld id="{CB08E16F-EBE5-429A-824C-69126D5EA1D8}" type="slidenum">
              <a:rPr lang="en-US" altLang="en-US"/>
              <a:pPr/>
              <a:t>‹#›</a:t>
            </a:fld>
            <a:endParaRPr lang="en-US" altLang="en-US"/>
          </a:p>
          <a:p>
            <a:r>
              <a:rPr lang="en-US" altLang="en-US"/>
              <a:t>2015-2016 Budget Study Sessions</a:t>
            </a:r>
            <a:endParaRPr lang="en-US" altLang="en-US" sz="1400"/>
          </a:p>
          <a:p>
            <a:r>
              <a:rPr lang="en-US" altLang="en-US"/>
              <a:t>								</a:t>
            </a:r>
          </a:p>
        </p:txBody>
      </p:sp>
    </p:spTree>
    <p:extLst>
      <p:ext uri="{BB962C8B-B14F-4D97-AF65-F5344CB8AC3E}">
        <p14:creationId xmlns:p14="http://schemas.microsoft.com/office/powerpoint/2010/main" val="98280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altLang="en-US"/>
              <a:t>CSA NAME                                      			         </a:t>
            </a:r>
            <a:fld id="{A369F6DB-CB80-46ED-B6CF-F9A5AF3CB001}"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363303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altLang="en-US"/>
              <a:t>CSA NAME                                      			         </a:t>
            </a:r>
            <a:fld id="{334B3456-C073-4AB3-AF24-571F939DB021}"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428108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altLang="en-US"/>
              <a:t>CSA NAME                                      			         </a:t>
            </a:r>
            <a:fld id="{288D4380-AB72-4753-B02C-DEDDA559EE9D}"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111852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New Employee Orientation	</a:t>
            </a:r>
          </a:p>
        </p:txBody>
      </p:sp>
      <p:sp>
        <p:nvSpPr>
          <p:cNvPr id="1027" name="Rectangle 3"/>
          <p:cNvSpPr>
            <a:spLocks noGrp="1" noChangeArrowheads="1"/>
          </p:cNvSpPr>
          <p:nvPr>
            <p:ph type="body" idx="1"/>
          </p:nvPr>
        </p:nvSpPr>
        <p:spPr bwMode="auto">
          <a:xfrm>
            <a:off x="685800" y="1295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Key Policies and Procedures</a:t>
            </a:r>
          </a:p>
          <a:p>
            <a:pPr lvl="1"/>
            <a:r>
              <a:rPr lang="en-US" altLang="en-US"/>
              <a:t>Code of Ethics</a:t>
            </a:r>
          </a:p>
          <a:p>
            <a:pPr lvl="2"/>
            <a:r>
              <a:rPr lang="en-US" altLang="en-US"/>
              <a:t>Gift Ordinance</a:t>
            </a:r>
          </a:p>
          <a:p>
            <a:pPr lvl="2"/>
            <a:r>
              <a:rPr lang="en-US" altLang="en-US"/>
              <a:t>Conflict of Interest</a:t>
            </a:r>
          </a:p>
          <a:p>
            <a:pPr lvl="2"/>
            <a:r>
              <a:rPr lang="en-US" altLang="en-US"/>
              <a:t>Stock Ownership</a:t>
            </a:r>
          </a:p>
        </p:txBody>
      </p:sp>
      <p:sp>
        <p:nvSpPr>
          <p:cNvPr id="1029" name="Rectangle 5"/>
          <p:cNvSpPr>
            <a:spLocks noGrp="1" noChangeArrowheads="1"/>
          </p:cNvSpPr>
          <p:nvPr>
            <p:ph type="ftr" sz="quarter" idx="3"/>
          </p:nvPr>
        </p:nvSpPr>
        <p:spPr bwMode="auto">
          <a:xfrm>
            <a:off x="304800" y="6096000"/>
            <a:ext cx="8458200" cy="609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2000" i="1">
                <a:solidFill>
                  <a:schemeClr val="bg1"/>
                </a:solidFill>
              </a:defRPr>
            </a:lvl1pPr>
          </a:lstStyle>
          <a:p>
            <a:r>
              <a:rPr lang="en-US" altLang="en-US"/>
              <a:t>CSA NAME                                      			         </a:t>
            </a:r>
            <a:fld id="{E15C78F0-8FE4-48A8-BE5D-52A65EDE90DB}" type="slidenum">
              <a:rPr lang="en-US" altLang="en-US"/>
              <a:pPr/>
              <a:t>‹#›</a:t>
            </a:fld>
            <a:endParaRPr lang="en-US" altLang="en-US"/>
          </a:p>
          <a:p>
            <a:r>
              <a:rPr lang="en-US" altLang="en-US"/>
              <a:t>2014-2015 Budget Study Sessions</a:t>
            </a:r>
            <a:endParaRPr lang="en-US" altLang="en-US" sz="1400"/>
          </a:p>
          <a:p>
            <a:r>
              <a:rPr lang="en-US" altLang="en-US"/>
              <a:t>								</a:t>
            </a:r>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66" r:id="rId3"/>
    <p:sldLayoutId id="2147483967" r:id="rId4"/>
    <p:sldLayoutId id="2147483968" r:id="rId5"/>
    <p:sldLayoutId id="2147483977" r:id="rId6"/>
    <p:sldLayoutId id="2147483969" r:id="rId7"/>
    <p:sldLayoutId id="2147483970" r:id="rId8"/>
    <p:sldLayoutId id="2147483971" r:id="rId9"/>
    <p:sldLayoutId id="2147483972" r:id="rId10"/>
    <p:sldLayoutId id="2147483973" r:id="rId11"/>
    <p:sldLayoutId id="2147483974" r:id="rId12"/>
  </p:sldLayoutIdLst>
  <p:hf sldNum="0" hdr="0" dt="0"/>
  <p:txStyles>
    <p:titleStyle>
      <a:lvl1pPr algn="l" rtl="0" eaLnBrk="0" fontAlgn="base" hangingPunct="0">
        <a:spcBef>
          <a:spcPct val="0"/>
        </a:spcBef>
        <a:spcAft>
          <a:spcPct val="0"/>
        </a:spcAft>
        <a:defRPr sz="4000" b="1">
          <a:solidFill>
            <a:srgbClr val="102A72"/>
          </a:solidFill>
          <a:latin typeface="+mj-lt"/>
          <a:ea typeface="+mj-ea"/>
          <a:cs typeface="+mj-cs"/>
        </a:defRPr>
      </a:lvl1pPr>
      <a:lvl2pPr algn="l" rtl="0" eaLnBrk="0" fontAlgn="base" hangingPunct="0">
        <a:spcBef>
          <a:spcPct val="0"/>
        </a:spcBef>
        <a:spcAft>
          <a:spcPct val="0"/>
        </a:spcAft>
        <a:defRPr sz="4000" b="1">
          <a:solidFill>
            <a:srgbClr val="102A72"/>
          </a:solidFill>
          <a:latin typeface="Arial" charset="0"/>
        </a:defRPr>
      </a:lvl2pPr>
      <a:lvl3pPr algn="l" rtl="0" eaLnBrk="0" fontAlgn="base" hangingPunct="0">
        <a:spcBef>
          <a:spcPct val="0"/>
        </a:spcBef>
        <a:spcAft>
          <a:spcPct val="0"/>
        </a:spcAft>
        <a:defRPr sz="4000" b="1">
          <a:solidFill>
            <a:srgbClr val="102A72"/>
          </a:solidFill>
          <a:latin typeface="Arial" charset="0"/>
        </a:defRPr>
      </a:lvl3pPr>
      <a:lvl4pPr algn="l" rtl="0" eaLnBrk="0" fontAlgn="base" hangingPunct="0">
        <a:spcBef>
          <a:spcPct val="0"/>
        </a:spcBef>
        <a:spcAft>
          <a:spcPct val="0"/>
        </a:spcAft>
        <a:defRPr sz="4000" b="1">
          <a:solidFill>
            <a:srgbClr val="102A72"/>
          </a:solidFill>
          <a:latin typeface="Arial" charset="0"/>
        </a:defRPr>
      </a:lvl4pPr>
      <a:lvl5pPr algn="l" rtl="0" eaLnBrk="0" fontAlgn="base" hangingPunct="0">
        <a:spcBef>
          <a:spcPct val="0"/>
        </a:spcBef>
        <a:spcAft>
          <a:spcPct val="0"/>
        </a:spcAft>
        <a:defRPr sz="4000" b="1">
          <a:solidFill>
            <a:srgbClr val="102A72"/>
          </a:solidFill>
          <a:latin typeface="Arial" charset="0"/>
        </a:defRPr>
      </a:lvl5pPr>
      <a:lvl6pPr marL="457200" algn="l" rtl="0" eaLnBrk="0" fontAlgn="base" hangingPunct="0">
        <a:spcBef>
          <a:spcPct val="0"/>
        </a:spcBef>
        <a:spcAft>
          <a:spcPct val="0"/>
        </a:spcAft>
        <a:defRPr sz="4000" b="1">
          <a:solidFill>
            <a:srgbClr val="102A72"/>
          </a:solidFill>
          <a:latin typeface="Arial" charset="0"/>
        </a:defRPr>
      </a:lvl6pPr>
      <a:lvl7pPr marL="914400" algn="l" rtl="0" eaLnBrk="0" fontAlgn="base" hangingPunct="0">
        <a:spcBef>
          <a:spcPct val="0"/>
        </a:spcBef>
        <a:spcAft>
          <a:spcPct val="0"/>
        </a:spcAft>
        <a:defRPr sz="4000" b="1">
          <a:solidFill>
            <a:srgbClr val="102A72"/>
          </a:solidFill>
          <a:latin typeface="Arial" charset="0"/>
        </a:defRPr>
      </a:lvl7pPr>
      <a:lvl8pPr marL="1371600" algn="l" rtl="0" eaLnBrk="0" fontAlgn="base" hangingPunct="0">
        <a:spcBef>
          <a:spcPct val="0"/>
        </a:spcBef>
        <a:spcAft>
          <a:spcPct val="0"/>
        </a:spcAft>
        <a:defRPr sz="4000" b="1">
          <a:solidFill>
            <a:srgbClr val="102A72"/>
          </a:solidFill>
          <a:latin typeface="Arial" charset="0"/>
        </a:defRPr>
      </a:lvl8pPr>
      <a:lvl9pPr marL="1828800" algn="l" rtl="0" eaLnBrk="0" fontAlgn="base" hangingPunct="0">
        <a:spcBef>
          <a:spcPct val="0"/>
        </a:spcBef>
        <a:spcAft>
          <a:spcPct val="0"/>
        </a:spcAft>
        <a:defRPr sz="4000" b="1">
          <a:solidFill>
            <a:srgbClr val="102A72"/>
          </a:solidFill>
          <a:latin typeface="Arial" charset="0"/>
        </a:defRPr>
      </a:lvl9pPr>
    </p:titleStyle>
    <p:bodyStyle>
      <a:lvl1pPr marL="342900" indent="-342900" algn="l" rtl="0" eaLnBrk="0" fontAlgn="base" hangingPunct="0">
        <a:spcBef>
          <a:spcPct val="20000"/>
        </a:spcBef>
        <a:spcAft>
          <a:spcPct val="0"/>
        </a:spcAft>
        <a:buChar char="•"/>
        <a:defRPr sz="3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a:solidFill>
            <a:srgbClr val="102A72"/>
          </a:solidFill>
          <a:latin typeface="+mn-lt"/>
        </a:defRPr>
      </a:lvl2pPr>
      <a:lvl3pPr marL="1143000" indent="-228600" algn="l" rtl="0" eaLnBrk="0" fontAlgn="base" hangingPunct="0">
        <a:spcBef>
          <a:spcPct val="20000"/>
        </a:spcBef>
        <a:spcAft>
          <a:spcPct val="0"/>
        </a:spcAft>
        <a:buChar char="•"/>
        <a:defRPr sz="2400">
          <a:solidFill>
            <a:srgbClr val="102A72"/>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47800" y="4419600"/>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spcBef>
                <a:spcPct val="20000"/>
              </a:spcBef>
            </a:pPr>
            <a:endParaRPr lang="en-US" altLang="en-US" sz="4400" b="1" i="1">
              <a:solidFill>
                <a:schemeClr val="bg1"/>
              </a:solidFill>
              <a:latin typeface="Times" panose="02020603050405020304" pitchFamily="18" charset="0"/>
            </a:endParaRPr>
          </a:p>
        </p:txBody>
      </p:sp>
      <p:sp>
        <p:nvSpPr>
          <p:cNvPr id="5123" name="Text Box 3"/>
          <p:cNvSpPr txBox="1">
            <a:spLocks noChangeArrowheads="1"/>
          </p:cNvSpPr>
          <p:nvPr/>
        </p:nvSpPr>
        <p:spPr bwMode="auto">
          <a:xfrm>
            <a:off x="228600" y="6096000"/>
            <a:ext cx="647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r>
              <a:rPr lang="en-US" altLang="en-US" sz="2000" i="1">
                <a:solidFill>
                  <a:schemeClr val="bg1"/>
                </a:solidFill>
              </a:rPr>
              <a:t>2016-2017 Budget Study Sessions</a:t>
            </a:r>
            <a:endParaRPr lang="en-US" altLang="en-US" sz="2000">
              <a:solidFill>
                <a:schemeClr val="bg1"/>
              </a:solidFill>
            </a:endParaRPr>
          </a:p>
        </p:txBody>
      </p:sp>
      <p:sp>
        <p:nvSpPr>
          <p:cNvPr id="6" name="Rectangle 6"/>
          <p:cNvSpPr txBox="1">
            <a:spLocks noChangeArrowheads="1"/>
          </p:cNvSpPr>
          <p:nvPr/>
        </p:nvSpPr>
        <p:spPr bwMode="auto">
          <a:xfrm>
            <a:off x="1143000" y="457200"/>
            <a:ext cx="7086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02A72"/>
                </a:solidFill>
                <a:latin typeface="+mj-lt"/>
                <a:ea typeface="+mj-ea"/>
                <a:cs typeface="+mj-cs"/>
              </a:defRPr>
            </a:lvl1pPr>
            <a:lvl2pPr algn="l" rtl="0" eaLnBrk="0" fontAlgn="base" hangingPunct="0">
              <a:spcBef>
                <a:spcPct val="0"/>
              </a:spcBef>
              <a:spcAft>
                <a:spcPct val="0"/>
              </a:spcAft>
              <a:defRPr sz="4000" b="1">
                <a:solidFill>
                  <a:srgbClr val="102A72"/>
                </a:solidFill>
                <a:latin typeface="Arial" charset="0"/>
              </a:defRPr>
            </a:lvl2pPr>
            <a:lvl3pPr algn="l" rtl="0" eaLnBrk="0" fontAlgn="base" hangingPunct="0">
              <a:spcBef>
                <a:spcPct val="0"/>
              </a:spcBef>
              <a:spcAft>
                <a:spcPct val="0"/>
              </a:spcAft>
              <a:defRPr sz="4000" b="1">
                <a:solidFill>
                  <a:srgbClr val="102A72"/>
                </a:solidFill>
                <a:latin typeface="Arial" charset="0"/>
              </a:defRPr>
            </a:lvl3pPr>
            <a:lvl4pPr algn="l" rtl="0" eaLnBrk="0" fontAlgn="base" hangingPunct="0">
              <a:spcBef>
                <a:spcPct val="0"/>
              </a:spcBef>
              <a:spcAft>
                <a:spcPct val="0"/>
              </a:spcAft>
              <a:defRPr sz="4000" b="1">
                <a:solidFill>
                  <a:srgbClr val="102A72"/>
                </a:solidFill>
                <a:latin typeface="Arial" charset="0"/>
              </a:defRPr>
            </a:lvl4pPr>
            <a:lvl5pPr algn="l" rtl="0" eaLnBrk="0" fontAlgn="base" hangingPunct="0">
              <a:spcBef>
                <a:spcPct val="0"/>
              </a:spcBef>
              <a:spcAft>
                <a:spcPct val="0"/>
              </a:spcAft>
              <a:defRPr sz="4000" b="1">
                <a:solidFill>
                  <a:srgbClr val="102A72"/>
                </a:solidFill>
                <a:latin typeface="Arial" charset="0"/>
              </a:defRPr>
            </a:lvl5pPr>
            <a:lvl6pPr marL="457200" algn="l" rtl="0" eaLnBrk="0" fontAlgn="base" hangingPunct="0">
              <a:spcBef>
                <a:spcPct val="0"/>
              </a:spcBef>
              <a:spcAft>
                <a:spcPct val="0"/>
              </a:spcAft>
              <a:defRPr sz="4000" b="1">
                <a:solidFill>
                  <a:srgbClr val="102A72"/>
                </a:solidFill>
                <a:latin typeface="Arial" charset="0"/>
              </a:defRPr>
            </a:lvl6pPr>
            <a:lvl7pPr marL="914400" algn="l" rtl="0" eaLnBrk="0" fontAlgn="base" hangingPunct="0">
              <a:spcBef>
                <a:spcPct val="0"/>
              </a:spcBef>
              <a:spcAft>
                <a:spcPct val="0"/>
              </a:spcAft>
              <a:defRPr sz="4000" b="1">
                <a:solidFill>
                  <a:srgbClr val="102A72"/>
                </a:solidFill>
                <a:latin typeface="Arial" charset="0"/>
              </a:defRPr>
            </a:lvl7pPr>
            <a:lvl8pPr marL="1371600" algn="l" rtl="0" eaLnBrk="0" fontAlgn="base" hangingPunct="0">
              <a:spcBef>
                <a:spcPct val="0"/>
              </a:spcBef>
              <a:spcAft>
                <a:spcPct val="0"/>
              </a:spcAft>
              <a:defRPr sz="4000" b="1">
                <a:solidFill>
                  <a:srgbClr val="102A72"/>
                </a:solidFill>
                <a:latin typeface="Arial" charset="0"/>
              </a:defRPr>
            </a:lvl8pPr>
            <a:lvl9pPr marL="1828800" algn="l" rtl="0" eaLnBrk="0" fontAlgn="base" hangingPunct="0">
              <a:spcBef>
                <a:spcPct val="0"/>
              </a:spcBef>
              <a:spcAft>
                <a:spcPct val="0"/>
              </a:spcAft>
              <a:defRPr sz="4000" b="1">
                <a:solidFill>
                  <a:srgbClr val="102A72"/>
                </a:solidFill>
                <a:latin typeface="Arial" charset="0"/>
              </a:defRPr>
            </a:lvl9pPr>
          </a:lstStyle>
          <a:p>
            <a:r>
              <a:rPr lang="en-US" altLang="en-US" sz="3600" kern="0" dirty="0" smtClean="0">
                <a:solidFill>
                  <a:schemeClr val="bg1"/>
                </a:solidFill>
              </a:rPr>
              <a:t>NEIGHBORHOOD SERVICES</a:t>
            </a:r>
            <a:br>
              <a:rPr lang="en-US" altLang="en-US" sz="3600" kern="0" dirty="0" smtClean="0">
                <a:solidFill>
                  <a:schemeClr val="bg1"/>
                </a:solidFill>
              </a:rPr>
            </a:br>
            <a:r>
              <a:rPr lang="en-US" altLang="en-US" sz="2000" kern="0" dirty="0" smtClean="0">
                <a:solidFill>
                  <a:schemeClr val="bg1"/>
                </a:solidFill>
              </a:rPr>
              <a:t/>
            </a:r>
            <a:br>
              <a:rPr lang="en-US" altLang="en-US" sz="2000" kern="0" dirty="0" smtClean="0">
                <a:solidFill>
                  <a:schemeClr val="bg1"/>
                </a:solidFill>
              </a:rPr>
            </a:br>
            <a:r>
              <a:rPr lang="en-US" altLang="en-US" sz="3600" kern="0" dirty="0" smtClean="0">
                <a:solidFill>
                  <a:schemeClr val="bg1"/>
                </a:solidFill>
              </a:rPr>
              <a:t>2016-2017 Proposed Operating Budget</a:t>
            </a:r>
            <a:r>
              <a:rPr lang="en-US" altLang="en-US" sz="1500" kern="0" dirty="0" smtClean="0">
                <a:solidFill>
                  <a:schemeClr val="bg1"/>
                </a:solidFill>
              </a:rPr>
              <a:t/>
            </a:r>
            <a:br>
              <a:rPr lang="en-US" altLang="en-US" sz="1500" kern="0" dirty="0" smtClean="0">
                <a:solidFill>
                  <a:schemeClr val="bg1"/>
                </a:solidFill>
              </a:rPr>
            </a:br>
            <a:r>
              <a:rPr lang="en-US" altLang="en-US" sz="1500" kern="0" dirty="0" smtClean="0">
                <a:solidFill>
                  <a:schemeClr val="bg1"/>
                </a:solidFill>
              </a:rPr>
              <a:t/>
            </a:r>
            <a:br>
              <a:rPr lang="en-US" altLang="en-US" sz="1500" kern="0" dirty="0" smtClean="0">
                <a:solidFill>
                  <a:schemeClr val="bg1"/>
                </a:solidFill>
              </a:rPr>
            </a:br>
            <a:r>
              <a:rPr lang="en-US" altLang="en-US" sz="2400" kern="0" dirty="0" smtClean="0">
                <a:solidFill>
                  <a:schemeClr val="bg1"/>
                </a:solidFill>
              </a:rPr>
              <a:t>OUTCOMES:</a:t>
            </a:r>
            <a:br>
              <a:rPr lang="en-US" altLang="en-US" sz="2400" kern="0" dirty="0" smtClean="0">
                <a:solidFill>
                  <a:schemeClr val="bg1"/>
                </a:solidFill>
              </a:rPr>
            </a:br>
            <a:r>
              <a:rPr lang="en-US" altLang="en-US" sz="1500" kern="0" dirty="0" smtClean="0">
                <a:solidFill>
                  <a:schemeClr val="bg1"/>
                </a:solidFill>
              </a:rPr>
              <a:t/>
            </a:r>
            <a:br>
              <a:rPr lang="en-US" altLang="en-US" sz="1500" kern="0" dirty="0" smtClean="0">
                <a:solidFill>
                  <a:schemeClr val="bg1"/>
                </a:solidFill>
              </a:rPr>
            </a:br>
            <a:r>
              <a:rPr lang="en-US" altLang="en-US" sz="1500" kern="0" dirty="0" smtClean="0">
                <a:solidFill>
                  <a:schemeClr val="bg1"/>
                </a:solidFill>
              </a:rPr>
              <a:t/>
            </a:r>
            <a:br>
              <a:rPr lang="en-US" altLang="en-US" sz="1500" kern="0" dirty="0" smtClean="0">
                <a:solidFill>
                  <a:schemeClr val="bg1"/>
                </a:solidFill>
              </a:rPr>
            </a:br>
            <a:endParaRPr lang="en-US" altLang="en-US" sz="2000" kern="0" dirty="0">
              <a:solidFill>
                <a:schemeClr val="bg1"/>
              </a:solidFill>
            </a:endParaRPr>
          </a:p>
        </p:txBody>
      </p:sp>
      <p:sp>
        <p:nvSpPr>
          <p:cNvPr id="7" name="TextBox 6"/>
          <p:cNvSpPr txBox="1"/>
          <p:nvPr/>
        </p:nvSpPr>
        <p:spPr>
          <a:xfrm>
            <a:off x="1219200" y="2971800"/>
            <a:ext cx="6705600" cy="2677656"/>
          </a:xfrm>
          <a:prstGeom prst="rect">
            <a:avLst/>
          </a:prstGeom>
          <a:noFill/>
        </p:spPr>
        <p:txBody>
          <a:bodyPr wrap="square" rtlCol="0">
            <a:spAutoFit/>
          </a:bodyPr>
          <a:lstStyle/>
          <a:p>
            <a:pPr marL="342900" indent="-342900">
              <a:buFontTx/>
              <a:buChar char="-"/>
            </a:pPr>
            <a:r>
              <a:rPr lang="en-US" sz="2400" dirty="0" smtClean="0">
                <a:solidFill>
                  <a:schemeClr val="bg1"/>
                </a:solidFill>
              </a:rPr>
              <a:t>Safe and Clean Parks, Facilities, and Attractions</a:t>
            </a:r>
          </a:p>
          <a:p>
            <a:pPr marL="342900" indent="-342900">
              <a:buFontTx/>
              <a:buChar char="-"/>
            </a:pPr>
            <a:r>
              <a:rPr lang="en-US" sz="2400" dirty="0" smtClean="0">
                <a:solidFill>
                  <a:schemeClr val="bg1"/>
                </a:solidFill>
              </a:rPr>
              <a:t>Vibrant Cultural, Learning, Recreation, and Leisure Opportunities</a:t>
            </a:r>
          </a:p>
          <a:p>
            <a:pPr marL="342900" indent="-342900">
              <a:buFontTx/>
              <a:buChar char="-"/>
            </a:pPr>
            <a:r>
              <a:rPr lang="en-US" sz="2400" dirty="0" smtClean="0">
                <a:solidFill>
                  <a:schemeClr val="bg1"/>
                </a:solidFill>
              </a:rPr>
              <a:t>Healthy Neighborhoods and Capable Communities</a:t>
            </a:r>
          </a:p>
          <a:p>
            <a:pPr marL="342900" indent="-342900">
              <a:buFontTx/>
              <a:buChar char="-"/>
            </a:pP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r>
              <a:rPr lang="en-US" altLang="en-US" sz="2000">
                <a:solidFill>
                  <a:schemeClr val="bg1"/>
                </a:solidFill>
              </a:rPr>
              <a:t>NEIGHBORHOOD SERVICES 				         </a:t>
            </a:r>
            <a:fld id="{B67AAA7A-DFD9-4EAE-B402-46FAB768E414}" type="slidenum">
              <a:rPr lang="en-US" altLang="en-US" sz="2000">
                <a:solidFill>
                  <a:schemeClr val="bg1"/>
                </a:solidFill>
              </a:rPr>
              <a:pPr/>
              <a:t>10</a:t>
            </a:fld>
            <a:endParaRPr lang="en-US" altLang="en-US" sz="2000">
              <a:solidFill>
                <a:schemeClr val="bg1"/>
              </a:solidFill>
            </a:endParaRPr>
          </a:p>
          <a:p>
            <a:r>
              <a:rPr lang="en-US" altLang="en-US" sz="2000">
                <a:solidFill>
                  <a:schemeClr val="bg1"/>
                </a:solidFill>
              </a:rPr>
              <a:t>2016-2017 Budget Study Sessions</a:t>
            </a:r>
            <a:endParaRPr lang="en-US" altLang="en-US" sz="1400">
              <a:solidFill>
                <a:schemeClr val="bg1"/>
              </a:solidFill>
            </a:endParaRPr>
          </a:p>
          <a:p>
            <a:r>
              <a:rPr lang="en-US" altLang="en-US" sz="2000">
                <a:solidFill>
                  <a:schemeClr val="bg1"/>
                </a:solidFill>
              </a:rPr>
              <a:t>								</a:t>
            </a:r>
          </a:p>
        </p:txBody>
      </p:sp>
      <p:sp>
        <p:nvSpPr>
          <p:cNvPr id="14339" name="Rectangle 2"/>
          <p:cNvSpPr>
            <a:spLocks noGrp="1" noChangeArrowheads="1"/>
          </p:cNvSpPr>
          <p:nvPr>
            <p:ph type="title"/>
          </p:nvPr>
        </p:nvSpPr>
        <p:spPr>
          <a:xfrm>
            <a:off x="381000" y="561073"/>
            <a:ext cx="8458200" cy="685800"/>
          </a:xfrm>
        </p:spPr>
        <p:txBody>
          <a:bodyPr/>
          <a:lstStyle/>
          <a:p>
            <a:r>
              <a:rPr lang="en-US" altLang="en-US" sz="3600" dirty="0"/>
              <a:t>PRNS Accomplishments and Expected Service Delivery</a:t>
            </a:r>
          </a:p>
        </p:txBody>
      </p:sp>
      <p:sp>
        <p:nvSpPr>
          <p:cNvPr id="14340" name="Rectangle 8"/>
          <p:cNvSpPr>
            <a:spLocks noGrp="1" noChangeArrowheads="1"/>
          </p:cNvSpPr>
          <p:nvPr>
            <p:ph type="body" sz="half" idx="4294967295"/>
          </p:nvPr>
        </p:nvSpPr>
        <p:spPr>
          <a:xfrm>
            <a:off x="4406900" y="1905000"/>
            <a:ext cx="4127500" cy="3276600"/>
          </a:xfrm>
        </p:spPr>
        <p:txBody>
          <a:bodyPr/>
          <a:lstStyle/>
          <a:p>
            <a:r>
              <a:rPr lang="en-US" altLang="en-US" sz="2800"/>
              <a:t>Building community through </a:t>
            </a:r>
            <a:r>
              <a:rPr lang="en-US" altLang="en-US" sz="2800" b="1"/>
              <a:t>fun</a:t>
            </a:r>
          </a:p>
          <a:p>
            <a:r>
              <a:rPr lang="en-US" altLang="en-US" sz="2800"/>
              <a:t>Recreation options for all ages and abilities</a:t>
            </a:r>
          </a:p>
          <a:p>
            <a:r>
              <a:rPr lang="en-US" altLang="en-US" sz="2800"/>
              <a:t>Safe neighborhoods</a:t>
            </a:r>
          </a:p>
          <a:p>
            <a:r>
              <a:rPr lang="en-US" altLang="en-US" sz="2800"/>
              <a:t>Access to services &amp; financial sustainability</a:t>
            </a:r>
          </a:p>
        </p:txBody>
      </p:sp>
      <p:sp>
        <p:nvSpPr>
          <p:cNvPr id="14341" name="AutoShape 2" descr="https://pod51045.outlook.com/owa/service.svc/s/GetFileAttachment?id=AAMkAGQ0OGQ2ZDE3LWVmY2EtNGNkZi05OGUxLTQyODY5MTY5MmZmYQBGAAAAAAATHEe4eLXSEaW6AAjHpC9fBwC1f%2Bx4VnPSEaWxAAjHpC9fAAAAN%2FrAAAAkWN29TlO3RLKp0qAaK0k5AAAFe3JVAAABEgAQAFzHNRFvcY9EmPEi4rR8q3Q%3D&amp;isImagePreview=True&amp;X-OWA-CANARY=UZrt3CnsKUGpaybmZHZp3VbshHlDNNEIvVXzo1Adz-ZpL_HZTCRDkh5EhoSHbfNKSLUUD5O4J4Y."/>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eaLnBrk="1" hangingPunct="1">
              <a:buFontTx/>
              <a:buChar char="•"/>
            </a:pPr>
            <a:endParaRPr lang="en-US" alt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3040" t="27682" r="16740"/>
          <a:stretch/>
        </p:blipFill>
        <p:spPr bwMode="auto">
          <a:xfrm rot="10800000">
            <a:off x="533400" y="1714500"/>
            <a:ext cx="3388276" cy="3657600"/>
          </a:xfrm>
          <a:prstGeom prst="rect">
            <a:avLst/>
          </a:prstGeom>
          <a:ln>
            <a:noFill/>
          </a:ln>
          <a:effectLst/>
          <a:extLst>
            <a:ext uri="{53640926-AAD7-44D8-BBD7-CCE9431645EC}">
              <a14:shadowObscured xmlns:a14="http://schemas.microsoft.com/office/drawing/2010/main"/>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r>
              <a:rPr lang="en-US" altLang="en-US" sz="2000">
                <a:solidFill>
                  <a:schemeClr val="bg1"/>
                </a:solidFill>
              </a:rPr>
              <a:t>NEIGHBORHOOD SERVICES				         </a:t>
            </a:r>
            <a:fld id="{51E70AFC-413C-451D-9D1D-05BB87448AAC}" type="slidenum">
              <a:rPr lang="en-US" altLang="en-US" sz="2000">
                <a:solidFill>
                  <a:schemeClr val="bg1"/>
                </a:solidFill>
              </a:rPr>
              <a:pPr/>
              <a:t>11</a:t>
            </a:fld>
            <a:endParaRPr lang="en-US" altLang="en-US" sz="2000">
              <a:solidFill>
                <a:schemeClr val="bg1"/>
              </a:solidFill>
            </a:endParaRPr>
          </a:p>
          <a:p>
            <a:r>
              <a:rPr lang="en-US" altLang="en-US" sz="2000">
                <a:solidFill>
                  <a:schemeClr val="bg1"/>
                </a:solidFill>
              </a:rPr>
              <a:t>2016-2017 Budget Study Sessions</a:t>
            </a:r>
            <a:endParaRPr lang="en-US" altLang="en-US" sz="1400">
              <a:solidFill>
                <a:schemeClr val="bg1"/>
              </a:solidFill>
            </a:endParaRPr>
          </a:p>
          <a:p>
            <a:r>
              <a:rPr lang="en-US" altLang="en-US" sz="2000">
                <a:solidFill>
                  <a:schemeClr val="bg1"/>
                </a:solidFill>
              </a:rPr>
              <a:t>								</a:t>
            </a:r>
          </a:p>
        </p:txBody>
      </p:sp>
      <p:sp>
        <p:nvSpPr>
          <p:cNvPr id="15363" name="Rectangle 2"/>
          <p:cNvSpPr>
            <a:spLocks noGrp="1" noChangeArrowheads="1"/>
          </p:cNvSpPr>
          <p:nvPr>
            <p:ph type="title"/>
          </p:nvPr>
        </p:nvSpPr>
        <p:spPr>
          <a:xfrm>
            <a:off x="457200" y="304800"/>
            <a:ext cx="8382000" cy="685800"/>
          </a:xfrm>
        </p:spPr>
        <p:txBody>
          <a:bodyPr/>
          <a:lstStyle/>
          <a:p>
            <a:r>
              <a:rPr lang="en-US" altLang="en-US" sz="3600"/>
              <a:t> </a:t>
            </a:r>
            <a:br>
              <a:rPr lang="en-US" altLang="en-US" sz="3600"/>
            </a:br>
            <a:r>
              <a:rPr lang="en-US" altLang="en-US" sz="3600"/>
              <a:t>PRNS Proposed Budget Actions </a:t>
            </a:r>
            <a:br>
              <a:rPr lang="en-US" altLang="en-US" sz="3600"/>
            </a:br>
            <a:endParaRPr lang="en-US" altLang="en-US" sz="3600"/>
          </a:p>
        </p:txBody>
      </p:sp>
      <p:sp>
        <p:nvSpPr>
          <p:cNvPr id="15364" name="Rectangle 7"/>
          <p:cNvSpPr txBox="1">
            <a:spLocks noChangeArrowheads="1"/>
          </p:cNvSpPr>
          <p:nvPr/>
        </p:nvSpPr>
        <p:spPr bwMode="auto">
          <a:xfrm>
            <a:off x="266700" y="1168667"/>
            <a:ext cx="426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800">
                <a:solidFill>
                  <a:schemeClr val="tx1"/>
                </a:solidFill>
                <a:latin typeface="Arial" panose="020B0604020202020204" pitchFamily="34" charset="0"/>
                <a:cs typeface="Arial" panose="020B0604020202020204" pitchFamily="34" charset="0"/>
              </a:defRPr>
            </a:lvl1pPr>
            <a:lvl2pPr marL="342900" indent="-34290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spcBef>
                <a:spcPct val="20000"/>
              </a:spcBef>
              <a:buFontTx/>
              <a:buChar char="•"/>
            </a:pPr>
            <a:r>
              <a:rPr lang="en-US" altLang="en-US" sz="2200" dirty="0" err="1">
                <a:solidFill>
                  <a:srgbClr val="102A72"/>
                </a:solidFill>
              </a:rPr>
              <a:t>Placemaking</a:t>
            </a:r>
            <a:r>
              <a:rPr lang="en-US" altLang="en-US" sz="2200" dirty="0">
                <a:solidFill>
                  <a:srgbClr val="102A72"/>
                </a:solidFill>
              </a:rPr>
              <a:t>: Viva </a:t>
            </a:r>
            <a:r>
              <a:rPr lang="en-US" altLang="en-US" sz="2200" dirty="0" err="1">
                <a:solidFill>
                  <a:srgbClr val="102A72"/>
                </a:solidFill>
              </a:rPr>
              <a:t>CalleSJ</a:t>
            </a:r>
            <a:r>
              <a:rPr lang="en-US" altLang="en-US" sz="2200" dirty="0">
                <a:solidFill>
                  <a:srgbClr val="102A72"/>
                </a:solidFill>
              </a:rPr>
              <a:t> and ¡</a:t>
            </a:r>
            <a:r>
              <a:rPr lang="en-US" altLang="en-US" sz="2200" dirty="0" err="1">
                <a:solidFill>
                  <a:srgbClr val="102A72"/>
                </a:solidFill>
              </a:rPr>
              <a:t>VivaParks</a:t>
            </a:r>
            <a:r>
              <a:rPr lang="en-US" altLang="en-US" sz="2200" dirty="0">
                <a:solidFill>
                  <a:srgbClr val="102A72"/>
                </a:solidFill>
              </a:rPr>
              <a:t>!</a:t>
            </a:r>
          </a:p>
          <a:p>
            <a:pPr lvl="1">
              <a:spcBef>
                <a:spcPct val="20000"/>
              </a:spcBef>
              <a:buFontTx/>
              <a:buChar char="•"/>
            </a:pPr>
            <a:r>
              <a:rPr lang="en-US" altLang="en-US" sz="2200" dirty="0">
                <a:solidFill>
                  <a:srgbClr val="102A72"/>
                </a:solidFill>
              </a:rPr>
              <a:t>Additional revenue-backed programming and scholarship funding</a:t>
            </a:r>
          </a:p>
          <a:p>
            <a:pPr lvl="1">
              <a:spcBef>
                <a:spcPct val="20000"/>
              </a:spcBef>
              <a:buFontTx/>
              <a:buChar char="•"/>
            </a:pPr>
            <a:r>
              <a:rPr lang="en-US" altLang="en-US" sz="2200" dirty="0">
                <a:solidFill>
                  <a:srgbClr val="102A72"/>
                </a:solidFill>
              </a:rPr>
              <a:t>Realignment in youth intervention services, </a:t>
            </a:r>
            <a:r>
              <a:rPr lang="en-US" altLang="en-US" sz="2200" dirty="0" smtClean="0">
                <a:solidFill>
                  <a:srgbClr val="102A72"/>
                </a:solidFill>
              </a:rPr>
              <a:t>parks </a:t>
            </a:r>
            <a:r>
              <a:rPr lang="en-US" altLang="en-US" sz="2200" dirty="0">
                <a:solidFill>
                  <a:srgbClr val="102A72"/>
                </a:solidFill>
              </a:rPr>
              <a:t>maintenance, and volunteer </a:t>
            </a:r>
            <a:r>
              <a:rPr lang="en-US" altLang="en-US" sz="2200" dirty="0" smtClean="0">
                <a:solidFill>
                  <a:srgbClr val="102A72"/>
                </a:solidFill>
              </a:rPr>
              <a:t>programs</a:t>
            </a:r>
          </a:p>
          <a:p>
            <a:pPr lvl="1">
              <a:spcBef>
                <a:spcPct val="20000"/>
              </a:spcBef>
              <a:buFontTx/>
              <a:buChar char="•"/>
            </a:pPr>
            <a:r>
              <a:rPr lang="en-US" altLang="en-US" sz="2200" dirty="0" smtClean="0">
                <a:solidFill>
                  <a:srgbClr val="102A72"/>
                </a:solidFill>
              </a:rPr>
              <a:t>Regional Parks – Monday Opening</a:t>
            </a:r>
            <a:endParaRPr lang="en-US" altLang="en-US" sz="2200" dirty="0">
              <a:solidFill>
                <a:srgbClr val="102A72"/>
              </a:solidFill>
            </a:endParaRPr>
          </a:p>
          <a:p>
            <a:pPr lvl="1">
              <a:spcBef>
                <a:spcPct val="20000"/>
              </a:spcBef>
              <a:buFontTx/>
              <a:buChar char="•"/>
            </a:pPr>
            <a:r>
              <a:rPr lang="en-US" altLang="en-US" sz="2200">
                <a:solidFill>
                  <a:srgbClr val="102A72"/>
                </a:solidFill>
              </a:rPr>
              <a:t>Parks </a:t>
            </a:r>
            <a:r>
              <a:rPr lang="en-US" altLang="en-US" sz="2200" smtClean="0">
                <a:solidFill>
                  <a:srgbClr val="102A72"/>
                </a:solidFill>
              </a:rPr>
              <a:t>Rehabilitation </a:t>
            </a:r>
            <a:r>
              <a:rPr lang="en-US" altLang="en-US" sz="2200" dirty="0">
                <a:solidFill>
                  <a:srgbClr val="102A72"/>
                </a:solidFill>
              </a:rPr>
              <a:t>Strike Team</a:t>
            </a:r>
          </a:p>
          <a:p>
            <a:pPr lvl="1">
              <a:spcBef>
                <a:spcPct val="20000"/>
              </a:spcBef>
              <a:buFontTx/>
              <a:buChar char="•"/>
            </a:pPr>
            <a:endParaRPr lang="en-US" altLang="en-US" sz="2400" dirty="0">
              <a:solidFill>
                <a:srgbClr val="102A72"/>
              </a:solidFill>
            </a:endParaRPr>
          </a:p>
          <a:p>
            <a:pPr lvl="1">
              <a:spcBef>
                <a:spcPct val="20000"/>
              </a:spcBef>
              <a:buFontTx/>
              <a:buChar char="•"/>
            </a:pPr>
            <a:endParaRPr lang="en-US" altLang="en-US" sz="2400" dirty="0">
              <a:solidFill>
                <a:srgbClr val="102A72"/>
              </a:solidFill>
            </a:endParaRPr>
          </a:p>
        </p:txBody>
      </p:sp>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t="37720" b="13414"/>
          <a:stretch>
            <a:fillRect/>
          </a:stretch>
        </p:blipFill>
        <p:spPr bwMode="auto">
          <a:xfrm>
            <a:off x="4953000" y="1295400"/>
            <a:ext cx="34940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p:cNvPicPr>
            <a:picLocks noChangeAspect="1"/>
          </p:cNvPicPr>
          <p:nvPr/>
        </p:nvPicPr>
        <p:blipFill>
          <a:blip r:embed="rId4">
            <a:extLst>
              <a:ext uri="{28A0092B-C50C-407E-A947-70E740481C1C}">
                <a14:useLocalDpi xmlns:a14="http://schemas.microsoft.com/office/drawing/2010/main" val="0"/>
              </a:ext>
            </a:extLst>
          </a:blip>
          <a:srcRect l="28088" r="24396" b="14999"/>
          <a:stretch>
            <a:fillRect/>
          </a:stretch>
        </p:blipFill>
        <p:spPr bwMode="auto">
          <a:xfrm>
            <a:off x="6553200" y="36195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l="6792" t="-391" r="19849" b="2167"/>
          <a:stretch>
            <a:fillRect/>
          </a:stretch>
        </p:blipFill>
        <p:spPr bwMode="auto">
          <a:xfrm>
            <a:off x="4256088" y="36195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2"/>
          <p:cNvSpPr txBox="1">
            <a:spLocks noGrp="1"/>
          </p:cNvSpPr>
          <p:nvPr/>
        </p:nvSpPr>
        <p:spPr bwMode="auto">
          <a:xfrm>
            <a:off x="304800" y="60960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r>
              <a:rPr lang="en-US" altLang="en-US" sz="2000" i="1">
                <a:solidFill>
                  <a:schemeClr val="bg1"/>
                </a:solidFill>
              </a:rPr>
              <a:t>NEIGHBORHOOD SERVICES 				         </a:t>
            </a:r>
            <a:fld id="{847AAF46-AA61-40BD-AC0A-FD2EABD78E93}" type="slidenum">
              <a:rPr lang="en-US" altLang="en-US" sz="2000" i="1">
                <a:solidFill>
                  <a:schemeClr val="bg1"/>
                </a:solidFill>
              </a:rPr>
              <a:pPr/>
              <a:t>12</a:t>
            </a:fld>
            <a:endParaRPr lang="en-US" altLang="en-US" sz="2000" i="1">
              <a:solidFill>
                <a:schemeClr val="bg1"/>
              </a:solidFill>
            </a:endParaRPr>
          </a:p>
          <a:p>
            <a:r>
              <a:rPr lang="en-US" altLang="en-US" sz="2000" i="1">
                <a:solidFill>
                  <a:schemeClr val="bg1"/>
                </a:solidFill>
              </a:rPr>
              <a:t>2016-2017 Budget Study Sessions</a:t>
            </a:r>
            <a:endParaRPr lang="en-US" altLang="en-US" sz="1400" i="1">
              <a:solidFill>
                <a:schemeClr val="bg1"/>
              </a:solidFill>
            </a:endParaRPr>
          </a:p>
          <a:p>
            <a:r>
              <a:rPr lang="en-US" altLang="en-US" sz="2000" i="1">
                <a:solidFill>
                  <a:schemeClr val="bg1"/>
                </a:solidFill>
              </a:rPr>
              <a:t>								</a:t>
            </a:r>
          </a:p>
        </p:txBody>
      </p:sp>
      <p:sp>
        <p:nvSpPr>
          <p:cNvPr id="16387" name="Rectangle 2"/>
          <p:cNvSpPr>
            <a:spLocks noGrp="1" noChangeArrowheads="1"/>
          </p:cNvSpPr>
          <p:nvPr>
            <p:ph type="title" idx="4294967295"/>
          </p:nvPr>
        </p:nvSpPr>
        <p:spPr>
          <a:xfrm>
            <a:off x="381000" y="304800"/>
            <a:ext cx="8458200" cy="685800"/>
          </a:xfrm>
        </p:spPr>
        <p:txBody>
          <a:bodyPr/>
          <a:lstStyle/>
          <a:p>
            <a:r>
              <a:rPr lang="en-US" altLang="en-US" sz="3600"/>
              <a:t>CSA Workplan Highlights</a:t>
            </a:r>
          </a:p>
        </p:txBody>
      </p:sp>
      <p:sp>
        <p:nvSpPr>
          <p:cNvPr id="16388" name="Rectangle 8"/>
          <p:cNvSpPr>
            <a:spLocks noGrp="1" noChangeArrowheads="1"/>
          </p:cNvSpPr>
          <p:nvPr>
            <p:ph type="body" sz="half" idx="4294967295"/>
          </p:nvPr>
        </p:nvSpPr>
        <p:spPr>
          <a:xfrm>
            <a:off x="631825" y="3581400"/>
            <a:ext cx="3810000" cy="1295400"/>
          </a:xfrm>
        </p:spPr>
        <p:txBody>
          <a:bodyPr/>
          <a:lstStyle/>
          <a:p>
            <a:pPr>
              <a:lnSpc>
                <a:spcPct val="80000"/>
              </a:lnSpc>
            </a:pPr>
            <a:r>
              <a:rPr lang="en-US" altLang="en-US" sz="2800"/>
              <a:t>Enhance public technology</a:t>
            </a:r>
          </a:p>
          <a:p>
            <a:r>
              <a:rPr lang="en-US" altLang="en-US" sz="2800"/>
              <a:t>Maintain responsive services to community priorities</a:t>
            </a:r>
          </a:p>
        </p:txBody>
      </p:sp>
      <p:sp>
        <p:nvSpPr>
          <p:cNvPr id="16389" name="Rectangle 9"/>
          <p:cNvSpPr>
            <a:spLocks noGrp="1" noChangeArrowheads="1"/>
          </p:cNvSpPr>
          <p:nvPr>
            <p:ph type="body" sz="half" idx="4294967295"/>
          </p:nvPr>
        </p:nvSpPr>
        <p:spPr>
          <a:xfrm>
            <a:off x="4495800" y="1295400"/>
            <a:ext cx="4572000" cy="1905000"/>
          </a:xfrm>
        </p:spPr>
        <p:txBody>
          <a:bodyPr/>
          <a:lstStyle/>
          <a:p>
            <a:pPr>
              <a:lnSpc>
                <a:spcPct val="80000"/>
              </a:lnSpc>
            </a:pPr>
            <a:r>
              <a:rPr lang="en-US" altLang="en-US" sz="2800"/>
              <a:t>Increase community access to services</a:t>
            </a:r>
          </a:p>
          <a:p>
            <a:pPr>
              <a:lnSpc>
                <a:spcPct val="80000"/>
              </a:lnSpc>
            </a:pPr>
            <a:r>
              <a:rPr lang="en-US" altLang="en-US" sz="2800"/>
              <a:t>Focus on health and safety</a:t>
            </a:r>
          </a:p>
        </p:txBody>
      </p:sp>
      <p:pic>
        <p:nvPicPr>
          <p:cNvPr id="16390" name="Picture 5" descr="H:\BUDGET\Budget 1516\Pics\16015272455_7a2c666dd6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0" y="3549650"/>
            <a:ext cx="3860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025" y="1219200"/>
            <a:ext cx="3657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447800" y="4419600"/>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spcBef>
                <a:spcPct val="20000"/>
              </a:spcBef>
            </a:pPr>
            <a:endParaRPr lang="en-US" altLang="en-US" sz="4400" b="1" i="1">
              <a:solidFill>
                <a:schemeClr val="bg1"/>
              </a:solidFill>
              <a:latin typeface="Times" panose="02020603050405020304" pitchFamily="18" charset="0"/>
            </a:endParaRPr>
          </a:p>
        </p:txBody>
      </p:sp>
      <p:sp>
        <p:nvSpPr>
          <p:cNvPr id="17411" name="Text Box 3"/>
          <p:cNvSpPr txBox="1">
            <a:spLocks noChangeArrowheads="1"/>
          </p:cNvSpPr>
          <p:nvPr/>
        </p:nvSpPr>
        <p:spPr bwMode="auto">
          <a:xfrm>
            <a:off x="228600" y="6096000"/>
            <a:ext cx="647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r>
              <a:rPr lang="en-US" altLang="en-US" sz="2000" i="1">
                <a:solidFill>
                  <a:schemeClr val="bg1"/>
                </a:solidFill>
              </a:rPr>
              <a:t>2016-2017 Budget Study Sessions</a:t>
            </a:r>
            <a:endParaRPr lang="en-US" altLang="en-US" sz="2000">
              <a:solidFill>
                <a:schemeClr val="bg1"/>
              </a:solidFill>
            </a:endParaRPr>
          </a:p>
        </p:txBody>
      </p:sp>
      <p:sp>
        <p:nvSpPr>
          <p:cNvPr id="6" name="TextBox 5"/>
          <p:cNvSpPr txBox="1"/>
          <p:nvPr/>
        </p:nvSpPr>
        <p:spPr>
          <a:xfrm>
            <a:off x="1219200" y="2971800"/>
            <a:ext cx="6705600" cy="2677656"/>
          </a:xfrm>
          <a:prstGeom prst="rect">
            <a:avLst/>
          </a:prstGeom>
          <a:noFill/>
        </p:spPr>
        <p:txBody>
          <a:bodyPr wrap="square" rtlCol="0">
            <a:spAutoFit/>
          </a:bodyPr>
          <a:lstStyle/>
          <a:p>
            <a:pPr marL="342900" indent="-342900">
              <a:buFontTx/>
              <a:buChar char="-"/>
            </a:pPr>
            <a:r>
              <a:rPr lang="en-US" sz="2400" dirty="0" smtClean="0">
                <a:solidFill>
                  <a:schemeClr val="bg1"/>
                </a:solidFill>
              </a:rPr>
              <a:t>Safe and Clean Parks, Facilities, and Attractions</a:t>
            </a:r>
          </a:p>
          <a:p>
            <a:pPr marL="342900" indent="-342900">
              <a:buFontTx/>
              <a:buChar char="-"/>
            </a:pPr>
            <a:r>
              <a:rPr lang="en-US" sz="2400" dirty="0" smtClean="0">
                <a:solidFill>
                  <a:schemeClr val="bg1"/>
                </a:solidFill>
              </a:rPr>
              <a:t>Vibrant Cultural, Learning, Recreation, and Leisure Opportunities</a:t>
            </a:r>
          </a:p>
          <a:p>
            <a:pPr marL="342900" indent="-342900">
              <a:buFontTx/>
              <a:buChar char="-"/>
            </a:pPr>
            <a:r>
              <a:rPr lang="en-US" sz="2400" dirty="0" smtClean="0">
                <a:solidFill>
                  <a:schemeClr val="bg1"/>
                </a:solidFill>
              </a:rPr>
              <a:t>Healthy Neighborhoods and Capable Communities</a:t>
            </a:r>
          </a:p>
          <a:p>
            <a:pPr marL="342900" indent="-342900">
              <a:buFontTx/>
              <a:buChar char="-"/>
            </a:pPr>
            <a:endParaRPr lang="en-US" sz="2400" dirty="0">
              <a:solidFill>
                <a:schemeClr val="bg1"/>
              </a:solidFill>
            </a:endParaRPr>
          </a:p>
        </p:txBody>
      </p:sp>
      <p:sp>
        <p:nvSpPr>
          <p:cNvPr id="7" name="Rectangle 6"/>
          <p:cNvSpPr>
            <a:spLocks noGrp="1" noChangeArrowheads="1"/>
          </p:cNvSpPr>
          <p:nvPr>
            <p:ph type="ctrTitle"/>
          </p:nvPr>
        </p:nvSpPr>
        <p:spPr>
          <a:xfrm>
            <a:off x="1143000" y="457200"/>
            <a:ext cx="7086600" cy="2971800"/>
          </a:xfrm>
        </p:spPr>
        <p:txBody>
          <a:bodyPr/>
          <a:lstStyle/>
          <a:p>
            <a:r>
              <a:rPr lang="en-US" altLang="en-US" sz="3600" dirty="0">
                <a:solidFill>
                  <a:schemeClr val="bg1"/>
                </a:solidFill>
              </a:rPr>
              <a:t>NEIGHBORHOOD </a:t>
            </a:r>
            <a:r>
              <a:rPr lang="en-US" altLang="en-US" sz="3600" dirty="0" smtClean="0">
                <a:solidFill>
                  <a:schemeClr val="bg1"/>
                </a:solidFill>
              </a:rPr>
              <a:t>SERVICES</a:t>
            </a:r>
            <a:br>
              <a:rPr lang="en-US" altLang="en-US" sz="3600" dirty="0" smtClean="0">
                <a:solidFill>
                  <a:schemeClr val="bg1"/>
                </a:solidFill>
              </a:rPr>
            </a:br>
            <a:r>
              <a:rPr lang="en-US" altLang="en-US" sz="2000" dirty="0">
                <a:solidFill>
                  <a:schemeClr val="bg1"/>
                </a:solidFill>
              </a:rPr>
              <a:t/>
            </a:r>
            <a:br>
              <a:rPr lang="en-US" altLang="en-US" sz="2000" dirty="0">
                <a:solidFill>
                  <a:schemeClr val="bg1"/>
                </a:solidFill>
              </a:rPr>
            </a:br>
            <a:r>
              <a:rPr lang="en-US" altLang="en-US" sz="3600" dirty="0" smtClean="0">
                <a:solidFill>
                  <a:schemeClr val="bg1"/>
                </a:solidFill>
              </a:rPr>
              <a:t>2016-2017 </a:t>
            </a:r>
            <a:r>
              <a:rPr lang="en-US" altLang="en-US" sz="3600" dirty="0">
                <a:solidFill>
                  <a:schemeClr val="bg1"/>
                </a:solidFill>
              </a:rPr>
              <a:t>Proposed Operating Budget</a:t>
            </a:r>
            <a:r>
              <a:rPr lang="en-US" altLang="en-US" sz="1500" dirty="0">
                <a:solidFill>
                  <a:schemeClr val="bg1"/>
                </a:solidFill>
              </a:rPr>
              <a:t/>
            </a:r>
            <a:br>
              <a:rPr lang="en-US" altLang="en-US" sz="1500" dirty="0">
                <a:solidFill>
                  <a:schemeClr val="bg1"/>
                </a:solidFill>
              </a:rPr>
            </a:br>
            <a:r>
              <a:rPr lang="en-US" altLang="en-US" sz="1500" dirty="0">
                <a:solidFill>
                  <a:schemeClr val="bg1"/>
                </a:solidFill>
              </a:rPr>
              <a:t/>
            </a:r>
            <a:br>
              <a:rPr lang="en-US" altLang="en-US" sz="1500" dirty="0">
                <a:solidFill>
                  <a:schemeClr val="bg1"/>
                </a:solidFill>
              </a:rPr>
            </a:br>
            <a:r>
              <a:rPr lang="en-US" altLang="en-US" sz="2400" dirty="0">
                <a:solidFill>
                  <a:schemeClr val="bg1"/>
                </a:solidFill>
              </a:rPr>
              <a:t>OUTCOMES:</a:t>
            </a:r>
            <a:br>
              <a:rPr lang="en-US" altLang="en-US" sz="2400" dirty="0">
                <a:solidFill>
                  <a:schemeClr val="bg1"/>
                </a:solidFill>
              </a:rPr>
            </a:br>
            <a:r>
              <a:rPr lang="en-US" altLang="en-US" sz="1500" dirty="0">
                <a:solidFill>
                  <a:schemeClr val="bg1"/>
                </a:solidFill>
              </a:rPr>
              <a:t/>
            </a:r>
            <a:br>
              <a:rPr lang="en-US" altLang="en-US" sz="1500" dirty="0">
                <a:solidFill>
                  <a:schemeClr val="bg1"/>
                </a:solidFill>
              </a:rPr>
            </a:br>
            <a:r>
              <a:rPr lang="en-US" altLang="en-US" sz="1500" dirty="0">
                <a:solidFill>
                  <a:schemeClr val="bg1"/>
                </a:solidFill>
              </a:rPr>
              <a:t/>
            </a:r>
            <a:br>
              <a:rPr lang="en-US" altLang="en-US" sz="1500" dirty="0">
                <a:solidFill>
                  <a:schemeClr val="bg1"/>
                </a:solidFill>
              </a:rPr>
            </a:br>
            <a:endParaRPr lang="en-US" altLang="en-US" sz="20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r>
              <a:rPr lang="en-US" altLang="en-US" sz="2000">
                <a:solidFill>
                  <a:schemeClr val="bg1"/>
                </a:solidFill>
              </a:rPr>
              <a:t>NEIGHBORHOOD SERVICES				         </a:t>
            </a:r>
            <a:fld id="{2594CF26-066E-4764-82B3-68BD5CAD2EA6}" type="slidenum">
              <a:rPr lang="en-US" altLang="en-US" sz="2000">
                <a:solidFill>
                  <a:schemeClr val="bg1"/>
                </a:solidFill>
              </a:rPr>
              <a:pPr/>
              <a:t>14</a:t>
            </a:fld>
            <a:endParaRPr lang="en-US" altLang="en-US" sz="2000">
              <a:solidFill>
                <a:schemeClr val="bg1"/>
              </a:solidFill>
            </a:endParaRPr>
          </a:p>
          <a:p>
            <a:r>
              <a:rPr lang="en-US" altLang="en-US" sz="2000">
                <a:solidFill>
                  <a:schemeClr val="bg1"/>
                </a:solidFill>
              </a:rPr>
              <a:t>2016-2017 Budget Study Sessions</a:t>
            </a:r>
            <a:endParaRPr lang="en-US" altLang="en-US" sz="1400">
              <a:solidFill>
                <a:schemeClr val="bg1"/>
              </a:solidFill>
            </a:endParaRPr>
          </a:p>
          <a:p>
            <a:r>
              <a:rPr lang="en-US" altLang="en-US" sz="2000">
                <a:solidFill>
                  <a:schemeClr val="bg1"/>
                </a:solidFill>
              </a:rPr>
              <a:t>								</a:t>
            </a:r>
          </a:p>
        </p:txBody>
      </p:sp>
      <p:sp>
        <p:nvSpPr>
          <p:cNvPr id="18435" name="Rectangle 2"/>
          <p:cNvSpPr>
            <a:spLocks noGrp="1" noChangeArrowheads="1"/>
          </p:cNvSpPr>
          <p:nvPr>
            <p:ph type="title"/>
          </p:nvPr>
        </p:nvSpPr>
        <p:spPr>
          <a:xfrm>
            <a:off x="304800" y="304800"/>
            <a:ext cx="5867400" cy="685800"/>
          </a:xfrm>
        </p:spPr>
        <p:txBody>
          <a:bodyPr/>
          <a:lstStyle/>
          <a:p>
            <a:r>
              <a:rPr lang="en-US" altLang="en-US" sz="3600" dirty="0"/>
              <a:t>Branch Library Schedules</a:t>
            </a:r>
          </a:p>
        </p:txBody>
      </p:sp>
      <p:grpSp>
        <p:nvGrpSpPr>
          <p:cNvPr id="18436" name="Group 42"/>
          <p:cNvGrpSpPr>
            <a:grpSpLocks/>
          </p:cNvGrpSpPr>
          <p:nvPr/>
        </p:nvGrpSpPr>
        <p:grpSpPr bwMode="auto">
          <a:xfrm>
            <a:off x="474663" y="914400"/>
            <a:ext cx="5849937" cy="5029200"/>
            <a:chOff x="981" y="1296"/>
            <a:chExt cx="10745" cy="10377"/>
          </a:xfrm>
        </p:grpSpPr>
        <p:graphicFrame>
          <p:nvGraphicFramePr>
            <p:cNvPr id="18440" name="Object 51"/>
            <p:cNvGraphicFramePr>
              <a:graphicFrameLocks noChangeAspect="1"/>
            </p:cNvGraphicFramePr>
            <p:nvPr/>
          </p:nvGraphicFramePr>
          <p:xfrm>
            <a:off x="1090" y="1296"/>
            <a:ext cx="10636" cy="10377"/>
          </p:xfrm>
          <a:graphic>
            <a:graphicData uri="http://schemas.openxmlformats.org/presentationml/2006/ole">
              <mc:AlternateContent xmlns:mc="http://schemas.openxmlformats.org/markup-compatibility/2006">
                <mc:Choice xmlns:v="urn:schemas-microsoft-com:vml" Requires="v">
                  <p:oleObj spid="_x0000_s43029" name="Bitmap Image" r:id="rId4" imgW="5485714" imgH="5353797" progId="Paint.Picture">
                    <p:embed/>
                  </p:oleObj>
                </mc:Choice>
                <mc:Fallback>
                  <p:oleObj name="Bitmap Image" r:id="rId4" imgW="5485714" imgH="5353797" progId="Paint.Picture">
                    <p:embed/>
                    <p:pic>
                      <p:nvPicPr>
                        <p:cNvPr id="18440" name="Object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0" y="1296"/>
                          <a:ext cx="10636" cy="10377"/>
                        </a:xfrm>
                        <a:prstGeom prst="rect">
                          <a:avLst/>
                        </a:prstGeom>
                        <a:gradFill rotWithShape="1">
                          <a:gsLst>
                            <a:gs pos="0">
                              <a:srgbClr val="FFCC99"/>
                            </a:gs>
                            <a:gs pos="100000">
                              <a:srgbClr val="FFE8D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1" name="Text Box 44"/>
            <p:cNvSpPr>
              <a:spLocks noChangeArrowheads="1"/>
            </p:cNvSpPr>
            <p:nvPr/>
          </p:nvSpPr>
          <p:spPr bwMode="auto">
            <a:xfrm>
              <a:off x="8001" y="5764"/>
              <a:ext cx="512" cy="415"/>
            </a:xfrm>
            <a:prstGeom prst="ellipse">
              <a:avLst/>
            </a:prstGeom>
            <a:solidFill>
              <a:schemeClr val="accent2"/>
            </a:solidFill>
            <a:ln w="6350">
              <a:solidFill>
                <a:srgbClr val="000000"/>
              </a:solidFill>
              <a:miter lim="800000"/>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b="1">
                  <a:solidFill>
                    <a:srgbClr val="FFFFFF"/>
                  </a:solidFill>
                  <a:latin typeface="Arial Narrow" panose="020B0606020202030204" pitchFamily="34" charset="0"/>
                </a:rPr>
                <a:t>14</a:t>
              </a:r>
            </a:p>
            <a:p>
              <a:pPr eaLnBrk="1" hangingPunct="1"/>
              <a:endParaRPr lang="en-US" altLang="en-US" sz="1800"/>
            </a:p>
          </p:txBody>
        </p:sp>
        <p:sp>
          <p:nvSpPr>
            <p:cNvPr id="18442" name="Text Box 45"/>
            <p:cNvSpPr>
              <a:spLocks noChangeArrowheads="1"/>
            </p:cNvSpPr>
            <p:nvPr/>
          </p:nvSpPr>
          <p:spPr bwMode="auto">
            <a:xfrm>
              <a:off x="3022" y="1804"/>
              <a:ext cx="560" cy="415"/>
            </a:xfrm>
            <a:prstGeom prst="ellipse">
              <a:avLst/>
            </a:prstGeom>
            <a:solidFill>
              <a:schemeClr val="accent2"/>
            </a:solidFill>
            <a:ln w="6350">
              <a:solidFill>
                <a:schemeClr val="tx1"/>
              </a:solidFill>
              <a:miter lim="800000"/>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b="1">
                  <a:solidFill>
                    <a:srgbClr val="FFFFFF"/>
                  </a:solidFill>
                  <a:latin typeface="Arial Narrow" panose="020B0606020202030204" pitchFamily="34" charset="0"/>
                </a:rPr>
                <a:t>04</a:t>
              </a:r>
            </a:p>
            <a:p>
              <a:pPr eaLnBrk="1" hangingPunct="1"/>
              <a:endParaRPr lang="en-US" altLang="en-US" sz="1800"/>
            </a:p>
          </p:txBody>
        </p:sp>
        <p:sp>
          <p:nvSpPr>
            <p:cNvPr id="18443" name="Text Box 46"/>
            <p:cNvSpPr>
              <a:spLocks noChangeArrowheads="1"/>
            </p:cNvSpPr>
            <p:nvPr/>
          </p:nvSpPr>
          <p:spPr bwMode="auto">
            <a:xfrm>
              <a:off x="6561" y="5224"/>
              <a:ext cx="520" cy="415"/>
            </a:xfrm>
            <a:prstGeom prst="ellipse">
              <a:avLst/>
            </a:prstGeom>
            <a:solidFill>
              <a:schemeClr val="accent2"/>
            </a:solidFill>
            <a:ln w="6350">
              <a:solidFill>
                <a:srgbClr val="000000"/>
              </a:solidFill>
              <a:miter lim="800000"/>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b="1">
                  <a:solidFill>
                    <a:srgbClr val="FFFFFF"/>
                  </a:solidFill>
                  <a:latin typeface="Arial Narrow" panose="020B0606020202030204" pitchFamily="34" charset="0"/>
                </a:rPr>
                <a:t>10</a:t>
              </a:r>
            </a:p>
            <a:p>
              <a:pPr eaLnBrk="1" hangingPunct="1"/>
              <a:endParaRPr lang="en-US" altLang="en-US" sz="1800"/>
            </a:p>
          </p:txBody>
        </p:sp>
        <p:sp>
          <p:nvSpPr>
            <p:cNvPr id="18444" name="Text Box 47"/>
            <p:cNvSpPr>
              <a:spLocks noChangeArrowheads="1"/>
            </p:cNvSpPr>
            <p:nvPr/>
          </p:nvSpPr>
          <p:spPr bwMode="auto">
            <a:xfrm>
              <a:off x="2462" y="7204"/>
              <a:ext cx="515" cy="415"/>
            </a:xfrm>
            <a:prstGeom prst="ellipse">
              <a:avLst/>
            </a:prstGeom>
            <a:solidFill>
              <a:schemeClr val="accent2"/>
            </a:solidFill>
            <a:ln w="6350">
              <a:solidFill>
                <a:srgbClr val="000000"/>
              </a:solidFill>
              <a:miter lim="800000"/>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b="1">
                  <a:solidFill>
                    <a:srgbClr val="FFFFFF"/>
                  </a:solidFill>
                  <a:latin typeface="Arial Narrow" panose="020B0606020202030204" pitchFamily="34" charset="0"/>
                </a:rPr>
                <a:t>23</a:t>
              </a:r>
            </a:p>
            <a:p>
              <a:pPr eaLnBrk="1" hangingPunct="1">
                <a:spcAft>
                  <a:spcPts val="1000"/>
                </a:spcAft>
              </a:pPr>
              <a:endParaRPr lang="en-US" altLang="en-US" sz="1100">
                <a:latin typeface="Times New Roman" panose="02020603050405020304" pitchFamily="18" charset="0"/>
              </a:endParaRPr>
            </a:p>
            <a:p>
              <a:pPr eaLnBrk="1" hangingPunct="1"/>
              <a:endParaRPr lang="en-US" altLang="en-US" sz="1800"/>
            </a:p>
          </p:txBody>
        </p:sp>
        <p:sp>
          <p:nvSpPr>
            <p:cNvPr id="18445" name="Text Box 48"/>
            <p:cNvSpPr>
              <a:spLocks noChangeArrowheads="1"/>
            </p:cNvSpPr>
            <p:nvPr/>
          </p:nvSpPr>
          <p:spPr bwMode="auto">
            <a:xfrm>
              <a:off x="5190" y="7204"/>
              <a:ext cx="491" cy="415"/>
            </a:xfrm>
            <a:prstGeom prst="ellipse">
              <a:avLst/>
            </a:prstGeom>
            <a:solidFill>
              <a:schemeClr val="accent2"/>
            </a:solidFill>
            <a:ln w="6350">
              <a:solidFill>
                <a:srgbClr val="000000"/>
              </a:solidFill>
              <a:miter lim="800000"/>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b="1">
                  <a:solidFill>
                    <a:srgbClr val="FFFFFF"/>
                  </a:solidFill>
                  <a:latin typeface="Arial Narrow" panose="020B0606020202030204" pitchFamily="34" charset="0"/>
                </a:rPr>
                <a:t>24</a:t>
              </a:r>
              <a:endParaRPr lang="en-US" altLang="en-US" sz="1800"/>
            </a:p>
          </p:txBody>
        </p:sp>
        <p:sp>
          <p:nvSpPr>
            <p:cNvPr id="18446" name="Text Box 49"/>
            <p:cNvSpPr>
              <a:spLocks noChangeArrowheads="1"/>
            </p:cNvSpPr>
            <p:nvPr/>
          </p:nvSpPr>
          <p:spPr bwMode="auto">
            <a:xfrm>
              <a:off x="6521" y="8644"/>
              <a:ext cx="472" cy="415"/>
            </a:xfrm>
            <a:prstGeom prst="ellipse">
              <a:avLst/>
            </a:prstGeom>
            <a:solidFill>
              <a:schemeClr val="accent2"/>
            </a:solidFill>
            <a:ln w="6350">
              <a:solidFill>
                <a:srgbClr val="000000"/>
              </a:solidFill>
              <a:miter lim="800000"/>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b="1">
                  <a:solidFill>
                    <a:srgbClr val="FFFFFF"/>
                  </a:solidFill>
                  <a:latin typeface="Arial Narrow" panose="020B0606020202030204" pitchFamily="34" charset="0"/>
                </a:rPr>
                <a:t>16</a:t>
              </a:r>
            </a:p>
            <a:p>
              <a:pPr eaLnBrk="1" hangingPunct="1"/>
              <a:endParaRPr lang="en-US" altLang="en-US" sz="1800"/>
            </a:p>
          </p:txBody>
        </p:sp>
        <p:sp>
          <p:nvSpPr>
            <p:cNvPr id="18447" name="Text Box 50"/>
            <p:cNvSpPr>
              <a:spLocks noChangeArrowheads="1"/>
            </p:cNvSpPr>
            <p:nvPr/>
          </p:nvSpPr>
          <p:spPr bwMode="auto">
            <a:xfrm>
              <a:off x="8776" y="10084"/>
              <a:ext cx="501" cy="415"/>
            </a:xfrm>
            <a:prstGeom prst="ellipse">
              <a:avLst/>
            </a:prstGeom>
            <a:solidFill>
              <a:schemeClr val="accent2"/>
            </a:solidFill>
            <a:ln w="6350">
              <a:solidFill>
                <a:srgbClr val="000000"/>
              </a:solidFill>
              <a:miter lim="800000"/>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b="1">
                  <a:solidFill>
                    <a:srgbClr val="FFFFFF"/>
                  </a:solidFill>
                  <a:latin typeface="Arial Narrow" panose="020B0606020202030204" pitchFamily="34" charset="0"/>
                </a:rPr>
                <a:t>18</a:t>
              </a:r>
            </a:p>
            <a:p>
              <a:pPr eaLnBrk="1" hangingPunct="1"/>
              <a:endParaRPr lang="en-US" altLang="en-US" sz="1800"/>
            </a:p>
          </p:txBody>
        </p:sp>
        <p:sp>
          <p:nvSpPr>
            <p:cNvPr id="18448" name="Text Box 51"/>
            <p:cNvSpPr>
              <a:spLocks noChangeArrowheads="1"/>
            </p:cNvSpPr>
            <p:nvPr/>
          </p:nvSpPr>
          <p:spPr bwMode="auto">
            <a:xfrm>
              <a:off x="6521" y="10624"/>
              <a:ext cx="560" cy="415"/>
            </a:xfrm>
            <a:prstGeom prst="ellipse">
              <a:avLst/>
            </a:prstGeom>
            <a:solidFill>
              <a:schemeClr val="accent2"/>
            </a:solidFill>
            <a:ln w="6350">
              <a:solidFill>
                <a:srgbClr val="000000"/>
              </a:solidFill>
              <a:miter lim="800000"/>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b="1">
                  <a:solidFill>
                    <a:srgbClr val="FFFFFF"/>
                  </a:solidFill>
                  <a:latin typeface="Arial Narrow" panose="020B0606020202030204" pitchFamily="34" charset="0"/>
                </a:rPr>
                <a:t>02</a:t>
              </a:r>
            </a:p>
            <a:p>
              <a:pPr eaLnBrk="1" hangingPunct="1"/>
              <a:endParaRPr lang="en-US" altLang="en-US" sz="1800"/>
            </a:p>
          </p:txBody>
        </p:sp>
        <p:sp>
          <p:nvSpPr>
            <p:cNvPr id="18449" name="Oval 52"/>
            <p:cNvSpPr>
              <a:spLocks noChangeArrowheads="1"/>
            </p:cNvSpPr>
            <p:nvPr/>
          </p:nvSpPr>
          <p:spPr bwMode="auto">
            <a:xfrm>
              <a:off x="7821" y="4504"/>
              <a:ext cx="544" cy="403"/>
            </a:xfrm>
            <a:prstGeom prst="ellipse">
              <a:avLst/>
            </a:prstGeom>
            <a:solidFill>
              <a:schemeClr val="accent2"/>
            </a:solidFill>
            <a:ln w="3175">
              <a:solidFill>
                <a:srgbClr val="000000"/>
              </a:solidFill>
              <a:round/>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03</a:t>
              </a:r>
              <a:endParaRPr lang="en-US" altLang="en-US" sz="1800">
                <a:latin typeface="Arial Narrow" panose="020B0606020202030204" pitchFamily="34" charset="0"/>
              </a:endParaRPr>
            </a:p>
          </p:txBody>
        </p:sp>
        <p:sp>
          <p:nvSpPr>
            <p:cNvPr id="18450" name="Oval 53"/>
            <p:cNvSpPr>
              <a:spLocks noChangeArrowheads="1"/>
            </p:cNvSpPr>
            <p:nvPr/>
          </p:nvSpPr>
          <p:spPr bwMode="auto">
            <a:xfrm>
              <a:off x="7461" y="6844"/>
              <a:ext cx="576" cy="403"/>
            </a:xfrm>
            <a:prstGeom prst="ellipse">
              <a:avLst/>
            </a:prstGeom>
            <a:solidFill>
              <a:schemeClr val="accent2"/>
            </a:solidFill>
            <a:ln w="3175">
              <a:solidFill>
                <a:srgbClr val="000000"/>
              </a:solidFill>
              <a:round/>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20</a:t>
              </a:r>
              <a:endParaRPr lang="en-US" altLang="en-US" sz="1800">
                <a:latin typeface="Arial Narrow" panose="020B0606020202030204" pitchFamily="34" charset="0"/>
              </a:endParaRPr>
            </a:p>
          </p:txBody>
        </p:sp>
        <p:sp>
          <p:nvSpPr>
            <p:cNvPr id="18451" name="Oval 54"/>
            <p:cNvSpPr>
              <a:spLocks noChangeArrowheads="1"/>
            </p:cNvSpPr>
            <p:nvPr/>
          </p:nvSpPr>
          <p:spPr bwMode="auto">
            <a:xfrm>
              <a:off x="6021" y="6484"/>
              <a:ext cx="576" cy="403"/>
            </a:xfrm>
            <a:prstGeom prst="ellipse">
              <a:avLst/>
            </a:prstGeom>
            <a:solidFill>
              <a:schemeClr val="accent2"/>
            </a:solidFill>
            <a:ln w="3175">
              <a:solidFill>
                <a:srgbClr val="000000"/>
              </a:solidFill>
              <a:round/>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07</a:t>
              </a:r>
              <a:endParaRPr lang="en-US" altLang="en-US" sz="1800">
                <a:latin typeface="Arial Narrow" panose="020B0606020202030204" pitchFamily="34" charset="0"/>
              </a:endParaRPr>
            </a:p>
          </p:txBody>
        </p:sp>
        <p:sp>
          <p:nvSpPr>
            <p:cNvPr id="18452" name="Oval 55"/>
            <p:cNvSpPr>
              <a:spLocks noChangeArrowheads="1"/>
            </p:cNvSpPr>
            <p:nvPr/>
          </p:nvSpPr>
          <p:spPr bwMode="auto">
            <a:xfrm>
              <a:off x="5661" y="5044"/>
              <a:ext cx="576" cy="403"/>
            </a:xfrm>
            <a:prstGeom prst="ellipse">
              <a:avLst/>
            </a:prstGeom>
            <a:solidFill>
              <a:schemeClr val="accent2"/>
            </a:solidFill>
            <a:ln w="3175">
              <a:solidFill>
                <a:srgbClr val="000000"/>
              </a:solidFill>
              <a:round/>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b="1">
                  <a:solidFill>
                    <a:srgbClr val="FFFFFF"/>
                  </a:solidFill>
                  <a:latin typeface="Calibri" panose="020F0502020204030204" pitchFamily="34" charset="0"/>
                </a:rPr>
                <a:t>15</a:t>
              </a:r>
              <a:endParaRPr lang="en-US" altLang="en-US" sz="1800"/>
            </a:p>
          </p:txBody>
        </p:sp>
        <p:sp>
          <p:nvSpPr>
            <p:cNvPr id="18453" name="Oval 56"/>
            <p:cNvSpPr>
              <a:spLocks noChangeArrowheads="1"/>
            </p:cNvSpPr>
            <p:nvPr/>
          </p:nvSpPr>
          <p:spPr bwMode="auto">
            <a:xfrm>
              <a:off x="4401" y="5764"/>
              <a:ext cx="576" cy="403"/>
            </a:xfrm>
            <a:prstGeom prst="ellipse">
              <a:avLst/>
            </a:prstGeom>
            <a:solidFill>
              <a:schemeClr val="accent2"/>
            </a:solidFill>
            <a:ln w="3175">
              <a:solidFill>
                <a:srgbClr val="000000"/>
              </a:solidFill>
              <a:round/>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17</a:t>
              </a:r>
              <a:endParaRPr lang="en-US" altLang="en-US" sz="1800">
                <a:latin typeface="Arial Narrow" panose="020B0606020202030204" pitchFamily="34" charset="0"/>
              </a:endParaRPr>
            </a:p>
          </p:txBody>
        </p:sp>
        <p:sp>
          <p:nvSpPr>
            <p:cNvPr id="18454" name="Oval 57"/>
            <p:cNvSpPr>
              <a:spLocks noChangeArrowheads="1"/>
            </p:cNvSpPr>
            <p:nvPr/>
          </p:nvSpPr>
          <p:spPr bwMode="auto">
            <a:xfrm>
              <a:off x="4761" y="8824"/>
              <a:ext cx="576" cy="403"/>
            </a:xfrm>
            <a:prstGeom prst="ellipse">
              <a:avLst/>
            </a:prstGeom>
            <a:solidFill>
              <a:schemeClr val="accent2"/>
            </a:solidFill>
            <a:ln w="3175">
              <a:solidFill>
                <a:srgbClr val="000000"/>
              </a:solidFill>
              <a:round/>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09</a:t>
              </a:r>
              <a:endParaRPr lang="en-US" altLang="en-US" sz="1800">
                <a:latin typeface="Arial Narrow" panose="020B0606020202030204" pitchFamily="34" charset="0"/>
              </a:endParaRPr>
            </a:p>
          </p:txBody>
        </p:sp>
        <p:sp>
          <p:nvSpPr>
            <p:cNvPr id="18455" name="Oval 58"/>
            <p:cNvSpPr>
              <a:spLocks noChangeArrowheads="1"/>
            </p:cNvSpPr>
            <p:nvPr/>
          </p:nvSpPr>
          <p:spPr bwMode="auto">
            <a:xfrm>
              <a:off x="5309" y="9904"/>
              <a:ext cx="576" cy="403"/>
            </a:xfrm>
            <a:prstGeom prst="ellipse">
              <a:avLst/>
            </a:prstGeom>
            <a:solidFill>
              <a:schemeClr val="accent2"/>
            </a:solidFill>
            <a:ln w="3175">
              <a:solidFill>
                <a:srgbClr val="000000"/>
              </a:solidFill>
              <a:round/>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22</a:t>
              </a:r>
              <a:endParaRPr lang="en-US" altLang="en-US" sz="1800">
                <a:latin typeface="Arial Narrow" panose="020B0606020202030204" pitchFamily="34" charset="0"/>
              </a:endParaRPr>
            </a:p>
          </p:txBody>
        </p:sp>
        <p:sp>
          <p:nvSpPr>
            <p:cNvPr id="18456" name="Oval 59"/>
            <p:cNvSpPr>
              <a:spLocks noChangeArrowheads="1"/>
            </p:cNvSpPr>
            <p:nvPr/>
          </p:nvSpPr>
          <p:spPr bwMode="auto">
            <a:xfrm>
              <a:off x="7789" y="8658"/>
              <a:ext cx="576" cy="403"/>
            </a:xfrm>
            <a:prstGeom prst="ellipse">
              <a:avLst/>
            </a:prstGeom>
            <a:solidFill>
              <a:schemeClr val="accent2"/>
            </a:solidFill>
            <a:ln w="3175">
              <a:solidFill>
                <a:srgbClr val="000000"/>
              </a:solidFill>
              <a:round/>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11</a:t>
              </a:r>
              <a:endParaRPr lang="en-US" altLang="en-US" sz="1800">
                <a:latin typeface="Arial Narrow" panose="020B0606020202030204" pitchFamily="34" charset="0"/>
              </a:endParaRPr>
            </a:p>
          </p:txBody>
        </p:sp>
        <p:sp>
          <p:nvSpPr>
            <p:cNvPr id="18457" name="AutoShape 60"/>
            <p:cNvSpPr>
              <a:spLocks noChangeArrowheads="1"/>
            </p:cNvSpPr>
            <p:nvPr/>
          </p:nvSpPr>
          <p:spPr bwMode="auto">
            <a:xfrm>
              <a:off x="5832" y="5584"/>
              <a:ext cx="576" cy="403"/>
            </a:xfrm>
            <a:prstGeom prst="octagon">
              <a:avLst>
                <a:gd name="adj" fmla="val 29287"/>
              </a:avLst>
            </a:prstGeom>
            <a:solidFill>
              <a:srgbClr val="339966"/>
            </a:solidFill>
            <a:ln w="12700">
              <a:solidFill>
                <a:srgbClr val="000000"/>
              </a:solidFill>
              <a:miter lim="800000"/>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000" b="1">
                  <a:latin typeface="Calibri" panose="020F0502020204030204" pitchFamily="34" charset="0"/>
                </a:rPr>
                <a:t> </a:t>
              </a:r>
              <a:r>
                <a:rPr lang="en-US" altLang="en-US" sz="1100" b="1">
                  <a:solidFill>
                    <a:srgbClr val="FFFFFF"/>
                  </a:solidFill>
                  <a:latin typeface="Arial Narrow" panose="020B0606020202030204" pitchFamily="34" charset="0"/>
                </a:rPr>
                <a:t>01</a:t>
              </a:r>
              <a:endParaRPr lang="en-US" altLang="en-US" sz="1800">
                <a:latin typeface="Arial Narrow" panose="020B0606020202030204" pitchFamily="34" charset="0"/>
              </a:endParaRPr>
            </a:p>
          </p:txBody>
        </p:sp>
        <p:sp>
          <p:nvSpPr>
            <p:cNvPr id="18458" name="Text Box 61"/>
            <p:cNvSpPr>
              <a:spLocks noChangeArrowheads="1"/>
            </p:cNvSpPr>
            <p:nvPr/>
          </p:nvSpPr>
          <p:spPr bwMode="auto">
            <a:xfrm>
              <a:off x="7165" y="3244"/>
              <a:ext cx="576" cy="415"/>
            </a:xfrm>
            <a:prstGeom prst="ellipse">
              <a:avLst/>
            </a:prstGeom>
            <a:solidFill>
              <a:schemeClr val="accent2"/>
            </a:solidFill>
            <a:ln w="6350">
              <a:solidFill>
                <a:srgbClr val="000000"/>
              </a:solidFill>
              <a:miter lim="800000"/>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b="1">
                  <a:solidFill>
                    <a:srgbClr val="FFFFFF"/>
                  </a:solidFill>
                  <a:latin typeface="Arial Narrow" panose="020B0606020202030204" pitchFamily="34" charset="0"/>
                </a:rPr>
                <a:t>06</a:t>
              </a:r>
            </a:p>
            <a:p>
              <a:pPr eaLnBrk="1" hangingPunct="1"/>
              <a:endParaRPr lang="en-US" altLang="en-US" sz="1800"/>
            </a:p>
          </p:txBody>
        </p:sp>
        <p:sp>
          <p:nvSpPr>
            <p:cNvPr id="18459" name="Oval 62"/>
            <p:cNvSpPr>
              <a:spLocks noChangeArrowheads="1"/>
            </p:cNvSpPr>
            <p:nvPr/>
          </p:nvSpPr>
          <p:spPr bwMode="auto">
            <a:xfrm>
              <a:off x="8513" y="6420"/>
              <a:ext cx="527" cy="403"/>
            </a:xfrm>
            <a:prstGeom prst="ellipse">
              <a:avLst/>
            </a:prstGeom>
            <a:solidFill>
              <a:schemeClr val="accent2"/>
            </a:solidFill>
            <a:ln w="3175">
              <a:solidFill>
                <a:srgbClr val="000000"/>
              </a:solidFill>
              <a:round/>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13</a:t>
              </a:r>
              <a:endParaRPr lang="en-US" altLang="en-US" sz="1800">
                <a:latin typeface="Arial Narrow" panose="020B0606020202030204" pitchFamily="34" charset="0"/>
              </a:endParaRPr>
            </a:p>
          </p:txBody>
        </p:sp>
        <p:sp>
          <p:nvSpPr>
            <p:cNvPr id="18460" name="Oval 63"/>
            <p:cNvSpPr>
              <a:spLocks noChangeArrowheads="1"/>
            </p:cNvSpPr>
            <p:nvPr/>
          </p:nvSpPr>
          <p:spPr bwMode="auto">
            <a:xfrm>
              <a:off x="981" y="7217"/>
              <a:ext cx="576" cy="403"/>
            </a:xfrm>
            <a:prstGeom prst="ellipse">
              <a:avLst/>
            </a:prstGeom>
            <a:solidFill>
              <a:schemeClr val="accent2"/>
            </a:solidFill>
            <a:ln w="3175">
              <a:solidFill>
                <a:srgbClr val="000000"/>
              </a:solidFill>
              <a:round/>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08</a:t>
              </a:r>
              <a:endParaRPr lang="en-US" altLang="en-US" sz="1800">
                <a:latin typeface="Arial Narrow" panose="020B0606020202030204" pitchFamily="34" charset="0"/>
              </a:endParaRPr>
            </a:p>
          </p:txBody>
        </p:sp>
        <p:sp>
          <p:nvSpPr>
            <p:cNvPr id="18461" name="Oval 64"/>
            <p:cNvSpPr>
              <a:spLocks noChangeArrowheads="1"/>
            </p:cNvSpPr>
            <p:nvPr/>
          </p:nvSpPr>
          <p:spPr bwMode="auto">
            <a:xfrm>
              <a:off x="6705" y="4461"/>
              <a:ext cx="576" cy="403"/>
            </a:xfrm>
            <a:prstGeom prst="ellipse">
              <a:avLst/>
            </a:prstGeom>
            <a:solidFill>
              <a:schemeClr val="accent2"/>
            </a:solidFill>
            <a:ln w="3175">
              <a:solidFill>
                <a:srgbClr val="000000"/>
              </a:solidFill>
              <a:round/>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12</a:t>
              </a:r>
              <a:endParaRPr lang="en-US" altLang="en-US" sz="1800">
                <a:latin typeface="Arial Narrow" panose="020B0606020202030204" pitchFamily="34" charset="0"/>
              </a:endParaRPr>
            </a:p>
          </p:txBody>
        </p:sp>
        <p:sp>
          <p:nvSpPr>
            <p:cNvPr id="18462" name="Text Box 65"/>
            <p:cNvSpPr>
              <a:spLocks noChangeArrowheads="1"/>
            </p:cNvSpPr>
            <p:nvPr/>
          </p:nvSpPr>
          <p:spPr bwMode="auto">
            <a:xfrm>
              <a:off x="4142" y="7067"/>
              <a:ext cx="533" cy="415"/>
            </a:xfrm>
            <a:prstGeom prst="ellipse">
              <a:avLst/>
            </a:prstGeom>
            <a:solidFill>
              <a:schemeClr val="accent2"/>
            </a:solidFill>
            <a:ln w="6350">
              <a:solidFill>
                <a:srgbClr val="000000"/>
              </a:solidFill>
              <a:miter lim="800000"/>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b="1">
                  <a:solidFill>
                    <a:srgbClr val="FFFFFF"/>
                  </a:solidFill>
                  <a:latin typeface="Arial Narrow" panose="020B0606020202030204" pitchFamily="34" charset="0"/>
                </a:rPr>
                <a:t>05</a:t>
              </a:r>
            </a:p>
            <a:p>
              <a:pPr eaLnBrk="1" hangingPunct="1"/>
              <a:endParaRPr lang="en-US" altLang="en-US" sz="1800"/>
            </a:p>
          </p:txBody>
        </p:sp>
        <p:sp>
          <p:nvSpPr>
            <p:cNvPr id="18463" name="Text Box 66"/>
            <p:cNvSpPr>
              <a:spLocks noChangeArrowheads="1"/>
            </p:cNvSpPr>
            <p:nvPr/>
          </p:nvSpPr>
          <p:spPr bwMode="auto">
            <a:xfrm>
              <a:off x="7749" y="7482"/>
              <a:ext cx="508" cy="415"/>
            </a:xfrm>
            <a:prstGeom prst="ellipse">
              <a:avLst/>
            </a:prstGeom>
            <a:solidFill>
              <a:schemeClr val="accent2"/>
            </a:solidFill>
            <a:ln w="6350">
              <a:solidFill>
                <a:srgbClr val="000000"/>
              </a:solidFill>
              <a:miter lim="800000"/>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b="1">
                  <a:solidFill>
                    <a:srgbClr val="FFFFFF"/>
                  </a:solidFill>
                  <a:latin typeface="Arial Narrow" panose="020B0606020202030204" pitchFamily="34" charset="0"/>
                </a:rPr>
                <a:t>19</a:t>
              </a:r>
            </a:p>
            <a:p>
              <a:pPr eaLnBrk="1" hangingPunct="1"/>
              <a:endParaRPr lang="en-US" altLang="en-US" sz="1800"/>
            </a:p>
          </p:txBody>
        </p:sp>
      </p:grpSp>
      <p:sp>
        <p:nvSpPr>
          <p:cNvPr id="606264" name="Rectangle 3"/>
          <p:cNvSpPr>
            <a:spLocks noChangeArrowheads="1"/>
          </p:cNvSpPr>
          <p:nvPr/>
        </p:nvSpPr>
        <p:spPr bwMode="auto">
          <a:xfrm>
            <a:off x="6553200" y="806450"/>
            <a:ext cx="2209800" cy="5181600"/>
          </a:xfrm>
          <a:prstGeom prst="rect">
            <a:avLst/>
          </a:prstGeom>
          <a:noFill/>
          <a:ln w="9525">
            <a:noFill/>
            <a:miter lim="800000"/>
            <a:headEnd/>
            <a:tailEnd/>
          </a:ln>
        </p:spPr>
        <p:txBody>
          <a:bodyPr/>
          <a:lstStyle/>
          <a:p>
            <a:pPr marL="342900" indent="-342900">
              <a:spcBef>
                <a:spcPct val="20000"/>
              </a:spcBef>
              <a:defRPr/>
            </a:pPr>
            <a:r>
              <a:rPr lang="en-US" sz="1050" b="1" dirty="0">
                <a:solidFill>
                  <a:srgbClr val="102A72"/>
                </a:solidFill>
                <a:latin typeface="Arial" charset="0"/>
                <a:cs typeface="Arial" charset="0"/>
              </a:rPr>
              <a:t>01 Martin Luther King Library</a:t>
            </a:r>
          </a:p>
          <a:p>
            <a:pPr marL="342900" indent="-342900">
              <a:spcBef>
                <a:spcPct val="20000"/>
              </a:spcBef>
              <a:defRPr/>
            </a:pPr>
            <a:endParaRPr lang="en-US" sz="1050" b="1" dirty="0">
              <a:solidFill>
                <a:srgbClr val="102A72"/>
              </a:solidFill>
              <a:latin typeface="Arial" charset="0"/>
              <a:cs typeface="Arial" charset="0"/>
            </a:endParaRPr>
          </a:p>
          <a:p>
            <a:pPr marL="342900" indent="-342900">
              <a:spcBef>
                <a:spcPct val="20000"/>
              </a:spcBef>
              <a:defRPr/>
            </a:pPr>
            <a:r>
              <a:rPr lang="en-US" sz="1200" b="1" dirty="0">
                <a:solidFill>
                  <a:srgbClr val="102A72"/>
                </a:solidFill>
                <a:latin typeface="Arial" charset="0"/>
                <a:cs typeface="Arial" charset="0"/>
              </a:rPr>
              <a:t>LIBRARY BRANCHES</a:t>
            </a:r>
          </a:p>
          <a:p>
            <a:pPr marL="342900" indent="-342900">
              <a:spcBef>
                <a:spcPct val="20000"/>
              </a:spcBef>
              <a:defRPr/>
            </a:pPr>
            <a:endParaRPr lang="en-US" sz="200" b="1" dirty="0">
              <a:solidFill>
                <a:srgbClr val="102A72"/>
              </a:solidFill>
              <a:latin typeface="Arial" charset="0"/>
              <a:cs typeface="Arial" charset="0"/>
            </a:endParaRPr>
          </a:p>
          <a:p>
            <a:pPr marL="342900" indent="-342900">
              <a:spcBef>
                <a:spcPct val="20000"/>
              </a:spcBef>
              <a:defRPr/>
            </a:pPr>
            <a:r>
              <a:rPr lang="en-US" sz="1000" b="1" dirty="0">
                <a:solidFill>
                  <a:srgbClr val="102A72"/>
                </a:solidFill>
                <a:latin typeface="Arial" charset="0"/>
                <a:cs typeface="Arial" charset="0"/>
              </a:rPr>
              <a:t>02  Almaden</a:t>
            </a:r>
          </a:p>
          <a:p>
            <a:pPr marL="342900" indent="-342900">
              <a:spcBef>
                <a:spcPct val="20000"/>
              </a:spcBef>
              <a:defRPr/>
            </a:pPr>
            <a:r>
              <a:rPr lang="en-US" sz="1000" b="1" dirty="0">
                <a:solidFill>
                  <a:srgbClr val="102A72"/>
                </a:solidFill>
                <a:latin typeface="Arial" charset="0"/>
                <a:cs typeface="Arial" charset="0"/>
              </a:rPr>
              <a:t>03  Cruz-Alum Rock</a:t>
            </a:r>
          </a:p>
          <a:p>
            <a:pPr marL="342900" indent="-342900">
              <a:spcBef>
                <a:spcPct val="20000"/>
              </a:spcBef>
              <a:defRPr/>
            </a:pPr>
            <a:r>
              <a:rPr lang="en-US" sz="1000" b="1" dirty="0">
                <a:solidFill>
                  <a:srgbClr val="102A72"/>
                </a:solidFill>
                <a:latin typeface="Arial" charset="0"/>
                <a:cs typeface="Arial" charset="0"/>
              </a:rPr>
              <a:t>04  Alviso</a:t>
            </a:r>
          </a:p>
          <a:p>
            <a:pPr marL="342900" indent="-342900">
              <a:spcBef>
                <a:spcPct val="20000"/>
              </a:spcBef>
              <a:defRPr/>
            </a:pPr>
            <a:r>
              <a:rPr lang="en-US" sz="1000" b="1" dirty="0">
                <a:solidFill>
                  <a:srgbClr val="102A72"/>
                </a:solidFill>
                <a:latin typeface="Arial" charset="0"/>
                <a:cs typeface="Arial" charset="0"/>
              </a:rPr>
              <a:t>05  Bascom</a:t>
            </a:r>
          </a:p>
          <a:p>
            <a:pPr marL="342900" indent="-342900">
              <a:spcBef>
                <a:spcPct val="20000"/>
              </a:spcBef>
              <a:defRPr/>
            </a:pPr>
            <a:r>
              <a:rPr lang="en-US" sz="1000" b="1" dirty="0">
                <a:solidFill>
                  <a:srgbClr val="102A72"/>
                </a:solidFill>
                <a:latin typeface="Arial" charset="0"/>
                <a:cs typeface="Arial" charset="0"/>
              </a:rPr>
              <a:t>06  Berryessa</a:t>
            </a:r>
          </a:p>
          <a:p>
            <a:pPr marL="342900" indent="-342900">
              <a:spcBef>
                <a:spcPct val="20000"/>
              </a:spcBef>
              <a:defRPr/>
            </a:pPr>
            <a:r>
              <a:rPr lang="en-US" sz="1000" b="1" dirty="0">
                <a:solidFill>
                  <a:srgbClr val="102A72"/>
                </a:solidFill>
                <a:latin typeface="Arial" charset="0"/>
                <a:cs typeface="Arial" charset="0"/>
              </a:rPr>
              <a:t>07  Biblioteca Latinoamericana</a:t>
            </a:r>
          </a:p>
          <a:p>
            <a:pPr marL="342900" indent="-342900">
              <a:spcBef>
                <a:spcPct val="20000"/>
              </a:spcBef>
              <a:defRPr/>
            </a:pPr>
            <a:r>
              <a:rPr lang="en-US" sz="1000" b="1" dirty="0">
                <a:solidFill>
                  <a:srgbClr val="102A72"/>
                </a:solidFill>
                <a:latin typeface="Arial" charset="0"/>
                <a:cs typeface="Arial" charset="0"/>
              </a:rPr>
              <a:t>08  Calabazas</a:t>
            </a:r>
          </a:p>
          <a:p>
            <a:pPr marL="342900" indent="-342900">
              <a:spcBef>
                <a:spcPct val="20000"/>
              </a:spcBef>
              <a:defRPr/>
            </a:pPr>
            <a:r>
              <a:rPr lang="en-US" sz="1000" b="1" dirty="0">
                <a:solidFill>
                  <a:srgbClr val="102A72"/>
                </a:solidFill>
                <a:latin typeface="Arial" charset="0"/>
                <a:cs typeface="Arial" charset="0"/>
              </a:rPr>
              <a:t>09  Cambrian</a:t>
            </a:r>
          </a:p>
          <a:p>
            <a:pPr marL="342900" indent="-342900">
              <a:spcBef>
                <a:spcPct val="20000"/>
              </a:spcBef>
              <a:defRPr/>
            </a:pPr>
            <a:r>
              <a:rPr lang="en-US" sz="1000" b="1" dirty="0">
                <a:solidFill>
                  <a:srgbClr val="102A72"/>
                </a:solidFill>
                <a:latin typeface="Arial" charset="0"/>
                <a:cs typeface="Arial" charset="0"/>
              </a:rPr>
              <a:t>10  East Carnegie</a:t>
            </a:r>
          </a:p>
          <a:p>
            <a:pPr marL="342900" indent="-342900">
              <a:spcBef>
                <a:spcPct val="20000"/>
              </a:spcBef>
              <a:defRPr/>
            </a:pPr>
            <a:r>
              <a:rPr lang="en-US" sz="1000" b="1" dirty="0">
                <a:solidFill>
                  <a:srgbClr val="102A72"/>
                </a:solidFill>
                <a:latin typeface="Arial" charset="0"/>
                <a:cs typeface="Arial" charset="0"/>
              </a:rPr>
              <a:t>11  Edenvale</a:t>
            </a:r>
          </a:p>
          <a:p>
            <a:pPr marL="342900" indent="-342900">
              <a:spcBef>
                <a:spcPct val="20000"/>
              </a:spcBef>
              <a:defRPr/>
            </a:pPr>
            <a:r>
              <a:rPr lang="en-US" sz="1000" b="1" dirty="0">
                <a:solidFill>
                  <a:srgbClr val="102A72"/>
                </a:solidFill>
                <a:latin typeface="Arial" charset="0"/>
                <a:cs typeface="Arial" charset="0"/>
              </a:rPr>
              <a:t>12  Educational Park</a:t>
            </a:r>
          </a:p>
          <a:p>
            <a:pPr marL="342900" indent="-342900">
              <a:spcBef>
                <a:spcPct val="20000"/>
              </a:spcBef>
              <a:defRPr/>
            </a:pPr>
            <a:r>
              <a:rPr lang="en-US" sz="1000" b="1" dirty="0">
                <a:solidFill>
                  <a:srgbClr val="102A72"/>
                </a:solidFill>
                <a:latin typeface="Arial" charset="0"/>
                <a:cs typeface="Arial" charset="0"/>
              </a:rPr>
              <a:t>13  Evergreen</a:t>
            </a:r>
          </a:p>
          <a:p>
            <a:pPr marL="342900" indent="-342900">
              <a:spcBef>
                <a:spcPct val="20000"/>
              </a:spcBef>
              <a:defRPr/>
            </a:pPr>
            <a:r>
              <a:rPr lang="en-US" sz="1000" b="1" dirty="0">
                <a:solidFill>
                  <a:srgbClr val="102A72"/>
                </a:solidFill>
                <a:latin typeface="Arial" charset="0"/>
                <a:cs typeface="Arial" charset="0"/>
              </a:rPr>
              <a:t>14  Hillview</a:t>
            </a:r>
          </a:p>
          <a:p>
            <a:pPr marL="342900" indent="-342900">
              <a:spcBef>
                <a:spcPct val="20000"/>
              </a:spcBef>
              <a:defRPr/>
            </a:pPr>
            <a:r>
              <a:rPr lang="en-US" sz="1000" b="1" dirty="0">
                <a:solidFill>
                  <a:srgbClr val="102A72"/>
                </a:solidFill>
                <a:latin typeface="Arial" charset="0"/>
                <a:cs typeface="Arial" charset="0"/>
              </a:rPr>
              <a:t>15  Joyce Ellington</a:t>
            </a:r>
          </a:p>
          <a:p>
            <a:pPr marL="342900" indent="-342900">
              <a:spcBef>
                <a:spcPct val="20000"/>
              </a:spcBef>
              <a:defRPr/>
            </a:pPr>
            <a:r>
              <a:rPr lang="en-US" sz="1000" b="1" dirty="0">
                <a:solidFill>
                  <a:srgbClr val="102A72"/>
                </a:solidFill>
                <a:latin typeface="Arial" charset="0"/>
                <a:cs typeface="Arial" charset="0"/>
              </a:rPr>
              <a:t>16  Pearl Avenue</a:t>
            </a:r>
          </a:p>
          <a:p>
            <a:pPr marL="342900" indent="-342900">
              <a:spcBef>
                <a:spcPct val="20000"/>
              </a:spcBef>
              <a:defRPr/>
            </a:pPr>
            <a:r>
              <a:rPr lang="en-US" sz="1000" b="1" dirty="0">
                <a:solidFill>
                  <a:srgbClr val="102A72"/>
                </a:solidFill>
                <a:latin typeface="Arial" charset="0"/>
                <a:cs typeface="Arial" charset="0"/>
              </a:rPr>
              <a:t>17  Rose Garden</a:t>
            </a:r>
          </a:p>
          <a:p>
            <a:pPr marL="342900" indent="-342900">
              <a:spcBef>
                <a:spcPct val="20000"/>
              </a:spcBef>
              <a:defRPr/>
            </a:pPr>
            <a:r>
              <a:rPr lang="en-US" sz="1000" b="1" dirty="0">
                <a:solidFill>
                  <a:srgbClr val="102A72"/>
                </a:solidFill>
                <a:latin typeface="Arial" charset="0"/>
                <a:cs typeface="Arial" charset="0"/>
              </a:rPr>
              <a:t>18  Santa Teresa</a:t>
            </a:r>
          </a:p>
          <a:p>
            <a:pPr marL="342900" indent="-342900">
              <a:spcBef>
                <a:spcPct val="20000"/>
              </a:spcBef>
              <a:defRPr/>
            </a:pPr>
            <a:r>
              <a:rPr lang="en-US" sz="1000" b="1" dirty="0">
                <a:solidFill>
                  <a:srgbClr val="102A72"/>
                </a:solidFill>
                <a:latin typeface="Arial" charset="0"/>
                <a:cs typeface="Arial" charset="0"/>
              </a:rPr>
              <a:t>19  Seven Trees</a:t>
            </a:r>
          </a:p>
          <a:p>
            <a:pPr marL="342900" indent="-342900">
              <a:spcBef>
                <a:spcPct val="20000"/>
              </a:spcBef>
              <a:defRPr/>
            </a:pPr>
            <a:r>
              <a:rPr lang="en-US" sz="1000" b="1" dirty="0">
                <a:solidFill>
                  <a:srgbClr val="102A72"/>
                </a:solidFill>
                <a:latin typeface="Arial" charset="0"/>
                <a:cs typeface="Arial" charset="0"/>
              </a:rPr>
              <a:t>20  Tully Community</a:t>
            </a:r>
          </a:p>
          <a:p>
            <a:pPr marL="342900" indent="-342900">
              <a:spcBef>
                <a:spcPct val="20000"/>
              </a:spcBef>
              <a:defRPr/>
            </a:pPr>
            <a:r>
              <a:rPr lang="en-US" sz="1000" b="1" dirty="0">
                <a:solidFill>
                  <a:srgbClr val="102A72"/>
                </a:solidFill>
                <a:latin typeface="Arial" charset="0"/>
                <a:cs typeface="Arial" charset="0"/>
              </a:rPr>
              <a:t>21  Village Square (spring 2016)</a:t>
            </a:r>
          </a:p>
          <a:p>
            <a:pPr marL="342900" indent="-342900">
              <a:spcBef>
                <a:spcPct val="20000"/>
              </a:spcBef>
              <a:defRPr/>
            </a:pPr>
            <a:r>
              <a:rPr lang="en-US" sz="1000" b="1" dirty="0">
                <a:solidFill>
                  <a:srgbClr val="102A72"/>
                </a:solidFill>
                <a:latin typeface="Arial" charset="0"/>
                <a:cs typeface="Arial" charset="0"/>
              </a:rPr>
              <a:t>22  Vineland</a:t>
            </a:r>
          </a:p>
          <a:p>
            <a:pPr marL="342900" indent="-342900">
              <a:spcBef>
                <a:spcPct val="20000"/>
              </a:spcBef>
              <a:defRPr/>
            </a:pPr>
            <a:r>
              <a:rPr lang="en-US" sz="1000" b="1" dirty="0">
                <a:solidFill>
                  <a:srgbClr val="102A72"/>
                </a:solidFill>
                <a:latin typeface="Arial" charset="0"/>
                <a:cs typeface="Arial" charset="0"/>
              </a:rPr>
              <a:t>23  West Valley</a:t>
            </a:r>
          </a:p>
          <a:p>
            <a:pPr marL="342900" indent="-342900">
              <a:spcBef>
                <a:spcPct val="20000"/>
              </a:spcBef>
              <a:defRPr/>
            </a:pPr>
            <a:r>
              <a:rPr lang="en-US" sz="1000" b="1" dirty="0">
                <a:solidFill>
                  <a:srgbClr val="102A72"/>
                </a:solidFill>
                <a:latin typeface="Arial" charset="0"/>
                <a:cs typeface="Arial" charset="0"/>
              </a:rPr>
              <a:t>24  Willow Glen</a:t>
            </a:r>
            <a:endParaRPr lang="en-US" sz="200" b="1" dirty="0">
              <a:solidFill>
                <a:srgbClr val="102A72"/>
              </a:solidFill>
              <a:latin typeface="Arial" charset="0"/>
              <a:cs typeface="Arial" charset="0"/>
            </a:endParaRPr>
          </a:p>
        </p:txBody>
      </p:sp>
      <p:sp>
        <p:nvSpPr>
          <p:cNvPr id="18438" name="Text Box 61"/>
          <p:cNvSpPr>
            <a:spLocks noChangeArrowheads="1"/>
          </p:cNvSpPr>
          <p:nvPr/>
        </p:nvSpPr>
        <p:spPr bwMode="auto">
          <a:xfrm>
            <a:off x="5638800" y="3571875"/>
            <a:ext cx="314325" cy="201613"/>
          </a:xfrm>
          <a:prstGeom prst="ellipse">
            <a:avLst/>
          </a:prstGeom>
          <a:solidFill>
            <a:schemeClr val="accent2"/>
          </a:solidFill>
          <a:ln w="6350">
            <a:solidFill>
              <a:srgbClr val="000000"/>
            </a:solidFill>
            <a:miter lim="800000"/>
            <a:headEnd/>
            <a:tailEnd/>
          </a:ln>
        </p:spPr>
        <p:txBody>
          <a:bodyPr lIns="0" tIns="0" rIns="0" bIns="0"/>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100" b="1">
                <a:solidFill>
                  <a:srgbClr val="FFFFFF"/>
                </a:solidFill>
                <a:latin typeface="Arial Narrow" panose="020B0606020202030204" pitchFamily="34" charset="0"/>
              </a:rPr>
              <a:t>21</a:t>
            </a:r>
          </a:p>
          <a:p>
            <a:pPr eaLnBrk="1" hangingPunct="1"/>
            <a:endParaRPr lang="en-US" altLang="en-US" sz="1800"/>
          </a:p>
        </p:txBody>
      </p:sp>
      <p:sp>
        <p:nvSpPr>
          <p:cNvPr id="33" name="Rectangle 3"/>
          <p:cNvSpPr>
            <a:spLocks noChangeArrowheads="1"/>
          </p:cNvSpPr>
          <p:nvPr/>
        </p:nvSpPr>
        <p:spPr bwMode="auto">
          <a:xfrm>
            <a:off x="8077200" y="1447800"/>
            <a:ext cx="879475" cy="882650"/>
          </a:xfrm>
          <a:prstGeom prst="rect">
            <a:avLst/>
          </a:prstGeom>
          <a:solidFill>
            <a:srgbClr val="92D050"/>
          </a:solidFill>
          <a:ln w="12700">
            <a:solidFill>
              <a:schemeClr val="tx1"/>
            </a:solidFill>
            <a:miter lim="800000"/>
            <a:headEnd/>
            <a:tailEnd/>
          </a:ln>
        </p:spPr>
        <p:txBody>
          <a:bodyPr/>
          <a:lstStyle/>
          <a:p>
            <a:pPr marL="342900" indent="-342900">
              <a:spcBef>
                <a:spcPct val="20000"/>
              </a:spcBef>
              <a:defRPr/>
            </a:pPr>
            <a:r>
              <a:rPr lang="en-US" sz="1050" b="1" dirty="0">
                <a:solidFill>
                  <a:srgbClr val="102A72"/>
                </a:solidFill>
                <a:latin typeface="Arial" charset="0"/>
                <a:cs typeface="Arial" charset="0"/>
              </a:rPr>
              <a:t>M 	1-6</a:t>
            </a:r>
          </a:p>
          <a:p>
            <a:pPr marL="342900" indent="-342900">
              <a:spcBef>
                <a:spcPct val="20000"/>
              </a:spcBef>
              <a:defRPr/>
            </a:pPr>
            <a:r>
              <a:rPr lang="en-US" sz="1050" b="1" dirty="0">
                <a:solidFill>
                  <a:srgbClr val="102A72"/>
                </a:solidFill>
                <a:latin typeface="Arial" charset="0"/>
                <a:cs typeface="Arial" charset="0"/>
              </a:rPr>
              <a:t>T- </a:t>
            </a:r>
            <a:r>
              <a:rPr lang="en-US" sz="1050" b="1" dirty="0" err="1">
                <a:solidFill>
                  <a:srgbClr val="102A72"/>
                </a:solidFill>
                <a:latin typeface="Arial" charset="0"/>
                <a:cs typeface="Arial" charset="0"/>
              </a:rPr>
              <a:t>Th</a:t>
            </a:r>
            <a:r>
              <a:rPr lang="en-US" sz="1050" b="1" dirty="0">
                <a:solidFill>
                  <a:srgbClr val="102A72"/>
                </a:solidFill>
                <a:latin typeface="Arial" charset="0"/>
                <a:cs typeface="Arial" charset="0"/>
              </a:rPr>
              <a:t>	10-7</a:t>
            </a:r>
          </a:p>
          <a:p>
            <a:pPr marL="342900" indent="-342900">
              <a:spcBef>
                <a:spcPct val="20000"/>
              </a:spcBef>
              <a:defRPr/>
            </a:pPr>
            <a:r>
              <a:rPr lang="en-US" sz="1050" b="1" dirty="0">
                <a:solidFill>
                  <a:srgbClr val="102A72"/>
                </a:solidFill>
                <a:latin typeface="Arial" charset="0"/>
                <a:cs typeface="Arial" charset="0"/>
              </a:rPr>
              <a:t>F	12-6</a:t>
            </a:r>
          </a:p>
          <a:p>
            <a:pPr marL="342900" indent="-342900">
              <a:spcBef>
                <a:spcPct val="20000"/>
              </a:spcBef>
              <a:defRPr/>
            </a:pPr>
            <a:r>
              <a:rPr lang="en-US" sz="1050" b="1" dirty="0">
                <a:solidFill>
                  <a:srgbClr val="102A72"/>
                </a:solidFill>
                <a:latin typeface="Arial" charset="0"/>
                <a:cs typeface="Arial" charset="0"/>
              </a:rPr>
              <a:t>Sat	10-6	</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r>
              <a:rPr lang="en-US" altLang="en-US" sz="2000">
                <a:solidFill>
                  <a:schemeClr val="bg1"/>
                </a:solidFill>
              </a:rPr>
              <a:t>NEIGHBORHOOD SERVICES 			  	       </a:t>
            </a:r>
            <a:fld id="{0EB3F83F-4A65-4A4C-AEF6-65554F856261}" type="slidenum">
              <a:rPr lang="en-US" altLang="en-US" sz="2000">
                <a:solidFill>
                  <a:schemeClr val="bg1"/>
                </a:solidFill>
              </a:rPr>
              <a:pPr/>
              <a:t>15</a:t>
            </a:fld>
            <a:endParaRPr lang="en-US" altLang="en-US" sz="2000">
              <a:solidFill>
                <a:schemeClr val="bg1"/>
              </a:solidFill>
            </a:endParaRPr>
          </a:p>
          <a:p>
            <a:r>
              <a:rPr lang="en-US" altLang="en-US" sz="2000">
                <a:solidFill>
                  <a:schemeClr val="bg1"/>
                </a:solidFill>
              </a:rPr>
              <a:t>2016-2017 Budget Study Sessions</a:t>
            </a:r>
            <a:endParaRPr lang="en-US" altLang="en-US" sz="1400">
              <a:solidFill>
                <a:schemeClr val="bg1"/>
              </a:solidFill>
            </a:endParaRPr>
          </a:p>
          <a:p>
            <a:r>
              <a:rPr lang="en-US" altLang="en-US" sz="2000">
                <a:solidFill>
                  <a:schemeClr val="bg1"/>
                </a:solidFill>
              </a:rPr>
              <a:t>								</a:t>
            </a:r>
          </a:p>
        </p:txBody>
      </p:sp>
      <p:sp>
        <p:nvSpPr>
          <p:cNvPr id="19459" name="Rectangle 2"/>
          <p:cNvSpPr>
            <a:spLocks noGrp="1" noChangeArrowheads="1"/>
          </p:cNvSpPr>
          <p:nvPr>
            <p:ph type="title"/>
          </p:nvPr>
        </p:nvSpPr>
        <p:spPr/>
        <p:txBody>
          <a:bodyPr/>
          <a:lstStyle/>
          <a:p>
            <a:r>
              <a:rPr lang="en-US" altLang="en-US" sz="3600" dirty="0"/>
              <a:t>Community</a:t>
            </a:r>
            <a:r>
              <a:rPr lang="en-US" altLang="en-US" sz="3600" dirty="0">
                <a:solidFill>
                  <a:srgbClr val="FC4526"/>
                </a:solidFill>
              </a:rPr>
              <a:t> </a:t>
            </a:r>
            <a:r>
              <a:rPr lang="en-US" altLang="en-US" sz="3600" dirty="0"/>
              <a:t>Centers</a:t>
            </a:r>
          </a:p>
        </p:txBody>
      </p:sp>
      <p:pic>
        <p:nvPicPr>
          <p:cNvPr id="6"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333500" y="990600"/>
            <a:ext cx="6400800" cy="494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PRNS Master Map</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143000"/>
            <a:ext cx="6291072" cy="4718304"/>
          </a:xfrm>
        </p:spPr>
      </p:pic>
      <p:sp>
        <p:nvSpPr>
          <p:cNvPr id="4" name="Footer Placeholder 3"/>
          <p:cNvSpPr>
            <a:spLocks noGrp="1"/>
          </p:cNvSpPr>
          <p:nvPr>
            <p:ph type="ftr" sz="quarter" idx="10"/>
          </p:nvPr>
        </p:nvSpPr>
        <p:spPr/>
        <p:txBody>
          <a:bodyPr/>
          <a:lstStyle/>
          <a:p>
            <a:r>
              <a:rPr lang="en-US" altLang="en-US" smtClean="0"/>
              <a:t>NEIGHBORHOOD SERVICES     </a:t>
            </a:r>
            <a:fld id="{93272B93-E046-4ADD-946D-8F57D03847CD}" type="slidenum">
              <a:rPr lang="en-US" altLang="en-US" smtClean="0"/>
              <a:pPr/>
              <a:t>16</a:t>
            </a:fld>
            <a:endParaRPr lang="en-US" altLang="en-US" smtClean="0"/>
          </a:p>
          <a:p>
            <a:r>
              <a:rPr lang="en-US" altLang="en-US" smtClean="0"/>
              <a:t>2014-2015 Budget Study Sessions</a:t>
            </a:r>
            <a:endParaRPr lang="en-US" altLang="en-US" sz="1400" smtClean="0"/>
          </a:p>
          <a:p>
            <a:r>
              <a:rPr lang="en-US" altLang="en-US" smtClean="0"/>
              <a:t>								</a:t>
            </a:r>
            <a:endParaRPr lang="en-US" altLang="en-US"/>
          </a:p>
        </p:txBody>
      </p:sp>
    </p:spTree>
    <p:extLst>
      <p:ext uri="{BB962C8B-B14F-4D97-AF65-F5344CB8AC3E}">
        <p14:creationId xmlns:p14="http://schemas.microsoft.com/office/powerpoint/2010/main" val="2447930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r>
              <a:rPr lang="en-US" altLang="en-US" sz="2000">
                <a:solidFill>
                  <a:schemeClr val="bg1"/>
                </a:solidFill>
              </a:rPr>
              <a:t>NEIGHBORHOOD SERVICES         				</a:t>
            </a:r>
            <a:fld id="{D65B5389-3EC4-45B3-868A-AC52238E9BB5}" type="slidenum">
              <a:rPr lang="en-US" altLang="en-US" sz="2000">
                <a:solidFill>
                  <a:schemeClr val="bg1"/>
                </a:solidFill>
              </a:rPr>
              <a:pPr/>
              <a:t>2</a:t>
            </a:fld>
            <a:endParaRPr lang="en-US" altLang="en-US" sz="2000">
              <a:solidFill>
                <a:schemeClr val="bg1"/>
              </a:solidFill>
            </a:endParaRPr>
          </a:p>
          <a:p>
            <a:r>
              <a:rPr lang="en-US" altLang="en-US" sz="2000">
                <a:solidFill>
                  <a:schemeClr val="bg1"/>
                </a:solidFill>
              </a:rPr>
              <a:t>2016-2017 Budget Study Sessions</a:t>
            </a:r>
            <a:endParaRPr lang="en-US" altLang="en-US" sz="1400">
              <a:solidFill>
                <a:schemeClr val="bg1"/>
              </a:solidFill>
            </a:endParaRPr>
          </a:p>
          <a:p>
            <a:r>
              <a:rPr lang="en-US" altLang="en-US" sz="2000">
                <a:solidFill>
                  <a:schemeClr val="bg1"/>
                </a:solidFill>
              </a:rPr>
              <a:t>								</a:t>
            </a:r>
          </a:p>
        </p:txBody>
      </p:sp>
      <p:sp>
        <p:nvSpPr>
          <p:cNvPr id="6147" name="Rectangle 2"/>
          <p:cNvSpPr>
            <a:spLocks noGrp="1" noChangeArrowheads="1"/>
          </p:cNvSpPr>
          <p:nvPr>
            <p:ph type="title"/>
          </p:nvPr>
        </p:nvSpPr>
        <p:spPr>
          <a:xfrm>
            <a:off x="457200" y="304800"/>
            <a:ext cx="8382000" cy="685800"/>
          </a:xfrm>
        </p:spPr>
        <p:txBody>
          <a:bodyPr/>
          <a:lstStyle/>
          <a:p>
            <a:r>
              <a:rPr lang="en-US" altLang="en-US" sz="3600" dirty="0"/>
              <a:t>NEIGHBORHOOD </a:t>
            </a:r>
            <a:r>
              <a:rPr lang="en-US" altLang="en-US" sz="3600" dirty="0" smtClean="0"/>
              <a:t>SERVICES</a:t>
            </a:r>
            <a:endParaRPr lang="en-US" altLang="en-US" sz="3200" dirty="0"/>
          </a:p>
        </p:txBody>
      </p:sp>
      <p:sp>
        <p:nvSpPr>
          <p:cNvPr id="6" name="Rectangle 8"/>
          <p:cNvSpPr txBox="1">
            <a:spLocks noChangeArrowheads="1"/>
          </p:cNvSpPr>
          <p:nvPr/>
        </p:nvSpPr>
        <p:spPr bwMode="auto">
          <a:xfrm>
            <a:off x="419501" y="1295400"/>
            <a:ext cx="3810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a:solidFill>
                  <a:srgbClr val="102A72"/>
                </a:solidFill>
                <a:latin typeface="+mn-lt"/>
              </a:defRPr>
            </a:lvl2pPr>
            <a:lvl3pPr marL="1143000" indent="-228600" algn="l" rtl="0" eaLnBrk="0" fontAlgn="base" hangingPunct="0">
              <a:spcBef>
                <a:spcPct val="20000"/>
              </a:spcBef>
              <a:spcAft>
                <a:spcPct val="0"/>
              </a:spcAft>
              <a:buChar char="•"/>
              <a:defRPr sz="2400">
                <a:solidFill>
                  <a:srgbClr val="102A72"/>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sz="2400" kern="0" smtClean="0"/>
              <a:t>Library</a:t>
            </a:r>
          </a:p>
          <a:p>
            <a:pPr marL="630936" lvl="1">
              <a:spcBef>
                <a:spcPts val="432"/>
              </a:spcBef>
              <a:buFont typeface="Arial" panose="020B0604020202020204" pitchFamily="34" charset="0"/>
              <a:buChar char="•"/>
              <a:defRPr/>
            </a:pPr>
            <a:r>
              <a:rPr lang="en-US" sz="2200" kern="0" smtClean="0"/>
              <a:t>Formal and Lifelong Self-Directed Education</a:t>
            </a:r>
          </a:p>
          <a:p>
            <a:pPr marL="630936" lvl="1">
              <a:spcBef>
                <a:spcPts val="432"/>
              </a:spcBef>
              <a:buFont typeface="Arial" panose="020B0604020202020204" pitchFamily="34" charset="0"/>
              <a:buChar char="•"/>
              <a:defRPr/>
            </a:pPr>
            <a:r>
              <a:rPr lang="en-US" sz="2200" kern="0" smtClean="0"/>
              <a:t>Access to Information, Library Materials &amp; Digital Resources</a:t>
            </a:r>
          </a:p>
          <a:p>
            <a:pPr marL="457200" lvl="1" indent="0">
              <a:lnSpc>
                <a:spcPct val="90000"/>
              </a:lnSpc>
              <a:buFontTx/>
              <a:buNone/>
              <a:defRPr/>
            </a:pPr>
            <a:endParaRPr lang="en-US" sz="2200" kern="0" smtClean="0"/>
          </a:p>
          <a:p>
            <a:pPr>
              <a:defRPr/>
            </a:pPr>
            <a:r>
              <a:rPr lang="en-US" sz="2400" kern="0" smtClean="0"/>
              <a:t>Planning, Building and Code Enforcement (PBCE)</a:t>
            </a:r>
          </a:p>
          <a:p>
            <a:pPr marL="630936" lvl="1">
              <a:spcBef>
                <a:spcPts val="432"/>
              </a:spcBef>
              <a:buFont typeface="Arial" panose="020B0604020202020204" pitchFamily="34" charset="0"/>
              <a:buChar char="•"/>
              <a:defRPr/>
            </a:pPr>
            <a:r>
              <a:rPr lang="en-US" sz="2200" kern="0" smtClean="0"/>
              <a:t>Community Code Enforcement</a:t>
            </a:r>
          </a:p>
          <a:p>
            <a:pPr marL="457200" lvl="1" indent="0">
              <a:lnSpc>
                <a:spcPct val="90000"/>
              </a:lnSpc>
              <a:buFontTx/>
              <a:buNone/>
              <a:defRPr/>
            </a:pPr>
            <a:endParaRPr lang="en-US" sz="2400" kern="0" smtClean="0"/>
          </a:p>
          <a:p>
            <a:pPr lvl="1">
              <a:lnSpc>
                <a:spcPct val="90000"/>
              </a:lnSpc>
              <a:buFontTx/>
              <a:buNone/>
              <a:defRPr/>
            </a:pPr>
            <a:endParaRPr lang="en-US" sz="1200" kern="0" dirty="0"/>
          </a:p>
        </p:txBody>
      </p:sp>
      <p:sp>
        <p:nvSpPr>
          <p:cNvPr id="7" name="Rectangle 9"/>
          <p:cNvSpPr txBox="1">
            <a:spLocks noChangeArrowheads="1"/>
          </p:cNvSpPr>
          <p:nvPr/>
        </p:nvSpPr>
        <p:spPr bwMode="auto">
          <a:xfrm>
            <a:off x="4648200" y="1295400"/>
            <a:ext cx="3810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a:solidFill>
                  <a:srgbClr val="102A72"/>
                </a:solidFill>
                <a:latin typeface="+mn-lt"/>
              </a:defRPr>
            </a:lvl2pPr>
            <a:lvl3pPr marL="1143000" indent="-228600" algn="l" rtl="0" eaLnBrk="0" fontAlgn="base" hangingPunct="0">
              <a:spcBef>
                <a:spcPct val="20000"/>
              </a:spcBef>
              <a:spcAft>
                <a:spcPct val="0"/>
              </a:spcAft>
              <a:buChar char="•"/>
              <a:defRPr sz="2400">
                <a:solidFill>
                  <a:srgbClr val="102A72"/>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400" kern="0" smtClean="0"/>
              <a:t>Parks, Recreation and Neighborhood Services (PRNS)</a:t>
            </a:r>
          </a:p>
          <a:p>
            <a:pPr lvl="1">
              <a:buFont typeface="Arial" panose="020B0604020202020204" pitchFamily="34" charset="0"/>
              <a:buChar char="•"/>
            </a:pPr>
            <a:r>
              <a:rPr lang="en-US" altLang="en-US" sz="2200" kern="0" smtClean="0"/>
              <a:t>Parks Maintenance and Operations</a:t>
            </a:r>
          </a:p>
          <a:p>
            <a:pPr lvl="1">
              <a:buFont typeface="Arial" panose="020B0604020202020204" pitchFamily="34" charset="0"/>
              <a:buChar char="•"/>
            </a:pPr>
            <a:r>
              <a:rPr lang="en-US" altLang="en-US" sz="2200" kern="0" smtClean="0"/>
              <a:t>Recreation and Community Services</a:t>
            </a:r>
          </a:p>
          <a:p>
            <a:pPr lvl="1">
              <a:buFontTx/>
              <a:buNone/>
            </a:pPr>
            <a:endParaRPr lang="en-US" altLang="en-US" sz="1000" kern="0" smtClean="0"/>
          </a:p>
          <a:p>
            <a:r>
              <a:rPr lang="en-US" altLang="en-US" sz="2400" kern="0" smtClean="0"/>
              <a:t>Public Works</a:t>
            </a:r>
          </a:p>
          <a:p>
            <a:pPr lvl="1">
              <a:buFont typeface="Arial" panose="020B0604020202020204" pitchFamily="34" charset="0"/>
              <a:buChar char="•"/>
            </a:pPr>
            <a:r>
              <a:rPr lang="en-US" altLang="en-US" sz="2200" kern="0" smtClean="0"/>
              <a:t>Animal Care and Services</a:t>
            </a:r>
            <a:endParaRPr lang="en-US" altLang="en-US" sz="2200" kern="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2"/>
          <p:cNvSpPr txBox="1">
            <a:spLocks noGrp="1"/>
          </p:cNvSpPr>
          <p:nvPr/>
        </p:nvSpPr>
        <p:spPr bwMode="auto">
          <a:xfrm>
            <a:off x="304800" y="60960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r>
              <a:rPr lang="en-US" altLang="en-US" sz="2000" i="1">
                <a:solidFill>
                  <a:schemeClr val="bg1"/>
                </a:solidFill>
              </a:rPr>
              <a:t>NEIGHBORHOOD SERVICES				         </a:t>
            </a:r>
            <a:fld id="{1CF0E056-8669-4FC6-8392-7C8CDBFE46C6}" type="slidenum">
              <a:rPr lang="en-US" altLang="en-US" sz="2000" i="1">
                <a:solidFill>
                  <a:schemeClr val="bg1"/>
                </a:solidFill>
              </a:rPr>
              <a:pPr/>
              <a:t>3</a:t>
            </a:fld>
            <a:endParaRPr lang="en-US" altLang="en-US" sz="2000" i="1">
              <a:solidFill>
                <a:schemeClr val="bg1"/>
              </a:solidFill>
            </a:endParaRPr>
          </a:p>
          <a:p>
            <a:r>
              <a:rPr lang="en-US" altLang="en-US" sz="2000" i="1">
                <a:solidFill>
                  <a:schemeClr val="bg1"/>
                </a:solidFill>
              </a:rPr>
              <a:t>2016-2017 Budget Study Sessions</a:t>
            </a:r>
            <a:endParaRPr lang="en-US" altLang="en-US" sz="1400" i="1">
              <a:solidFill>
                <a:schemeClr val="bg1"/>
              </a:solidFill>
            </a:endParaRPr>
          </a:p>
          <a:p>
            <a:r>
              <a:rPr lang="en-US" altLang="en-US" sz="2000" i="1">
                <a:solidFill>
                  <a:schemeClr val="bg1"/>
                </a:solidFill>
              </a:rPr>
              <a:t>								</a:t>
            </a:r>
          </a:p>
        </p:txBody>
      </p:sp>
      <p:sp>
        <p:nvSpPr>
          <p:cNvPr id="7171" name="Rectangle 2"/>
          <p:cNvSpPr>
            <a:spLocks noGrp="1" noChangeArrowheads="1"/>
          </p:cNvSpPr>
          <p:nvPr>
            <p:ph type="title" idx="4294967295"/>
          </p:nvPr>
        </p:nvSpPr>
        <p:spPr>
          <a:xfrm>
            <a:off x="533400" y="304800"/>
            <a:ext cx="8305800" cy="685800"/>
          </a:xfrm>
        </p:spPr>
        <p:txBody>
          <a:bodyPr/>
          <a:lstStyle/>
          <a:p>
            <a:r>
              <a:rPr lang="en-US" altLang="en-US" sz="3600" dirty="0" smtClean="0"/>
              <a:t>CSA Expected Service Delivery</a:t>
            </a:r>
            <a:endParaRPr lang="en-US" altLang="en-US" sz="3600" dirty="0"/>
          </a:p>
        </p:txBody>
      </p:sp>
      <p:sp>
        <p:nvSpPr>
          <p:cNvPr id="7172" name="Rectangle 9"/>
          <p:cNvSpPr>
            <a:spLocks noGrp="1" noChangeArrowheads="1"/>
          </p:cNvSpPr>
          <p:nvPr>
            <p:ph type="body" sz="half" idx="4294967295"/>
          </p:nvPr>
        </p:nvSpPr>
        <p:spPr>
          <a:xfrm>
            <a:off x="685800" y="1295400"/>
            <a:ext cx="7772400" cy="2590800"/>
          </a:xfrm>
        </p:spPr>
        <p:txBody>
          <a:bodyPr/>
          <a:lstStyle/>
          <a:p>
            <a:r>
              <a:rPr lang="en-US" altLang="en-US" sz="2400" dirty="0"/>
              <a:t>Cultivate healthy </a:t>
            </a:r>
            <a:r>
              <a:rPr lang="en-US" altLang="en-US" sz="2400" dirty="0" smtClean="0"/>
              <a:t>neighborhoods</a:t>
            </a:r>
            <a:endParaRPr lang="en-US" altLang="en-US" sz="2400" dirty="0"/>
          </a:p>
          <a:p>
            <a:r>
              <a:rPr lang="en-US" altLang="en-US" sz="2400" dirty="0"/>
              <a:t>Support an engaged and informed </a:t>
            </a:r>
            <a:r>
              <a:rPr lang="en-US" altLang="en-US" sz="2400" dirty="0" smtClean="0"/>
              <a:t>citizenry</a:t>
            </a:r>
            <a:endParaRPr lang="en-US" altLang="en-US" sz="2400" dirty="0"/>
          </a:p>
          <a:p>
            <a:r>
              <a:rPr lang="en-US" altLang="en-US" sz="2400" dirty="0"/>
              <a:t>Activate a thriving </a:t>
            </a:r>
            <a:r>
              <a:rPr lang="en-US" altLang="en-US" sz="2400" dirty="0" smtClean="0"/>
              <a:t>community</a:t>
            </a:r>
            <a:endParaRPr lang="en-US" altLang="en-US" sz="2400" dirty="0"/>
          </a:p>
          <a:p>
            <a:r>
              <a:rPr lang="en-US" altLang="en-US" sz="2400" dirty="0"/>
              <a:t>Steward well-managed, effective, and sustainable </a:t>
            </a:r>
            <a:r>
              <a:rPr lang="en-US" altLang="en-US" sz="2400" dirty="0" smtClean="0"/>
              <a:t>assets</a:t>
            </a:r>
            <a:endParaRPr lang="en-US" altLang="en-US" sz="1600" b="1" dirty="0">
              <a:solidFill>
                <a:srgbClr val="000000"/>
              </a:solidFill>
            </a:endParaRPr>
          </a:p>
          <a:p>
            <a:endParaRPr lang="en-US" altLang="en-US" sz="2400" dirty="0"/>
          </a:p>
        </p:txBody>
      </p:sp>
      <p:pic>
        <p:nvPicPr>
          <p:cNvPr id="717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81400"/>
            <a:ext cx="34512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descr="\\mlkfile\City Business Office\Business Office\Budget\FY 16-17\Production Documents\Pop up.jpg"/>
          <p:cNvPicPr>
            <a:picLocks noChangeAspect="1" noChangeArrowheads="1"/>
          </p:cNvPicPr>
          <p:nvPr/>
        </p:nvPicPr>
        <p:blipFill>
          <a:blip r:embed="rId4">
            <a:extLst>
              <a:ext uri="{28A0092B-C50C-407E-A947-70E740481C1C}">
                <a14:useLocalDpi xmlns:a14="http://schemas.microsoft.com/office/drawing/2010/main" val="0"/>
              </a:ext>
            </a:extLst>
          </a:blip>
          <a:srcRect l="14777" t="13641" r="17305" b="20053"/>
          <a:stretch>
            <a:fillRect/>
          </a:stretch>
        </p:blipFill>
        <p:spPr bwMode="auto">
          <a:xfrm>
            <a:off x="4746625" y="3581400"/>
            <a:ext cx="35099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r>
              <a:rPr lang="en-US" altLang="en-US" sz="2000">
                <a:solidFill>
                  <a:schemeClr val="bg1"/>
                </a:solidFill>
              </a:rPr>
              <a:t>NEIGHBORHOOD SERVICES				         </a:t>
            </a:r>
            <a:fld id="{54BAD139-FB21-490D-9944-9E051ECF5237}" type="slidenum">
              <a:rPr lang="en-US" altLang="en-US" sz="2000">
                <a:solidFill>
                  <a:schemeClr val="bg1"/>
                </a:solidFill>
              </a:rPr>
              <a:pPr/>
              <a:t>4</a:t>
            </a:fld>
            <a:endParaRPr lang="en-US" altLang="en-US" sz="2000">
              <a:solidFill>
                <a:schemeClr val="bg1"/>
              </a:solidFill>
            </a:endParaRPr>
          </a:p>
          <a:p>
            <a:r>
              <a:rPr lang="en-US" altLang="en-US" sz="2000">
                <a:solidFill>
                  <a:schemeClr val="bg1"/>
                </a:solidFill>
              </a:rPr>
              <a:t>2016-2017 Budget Study Sessions</a:t>
            </a:r>
            <a:endParaRPr lang="en-US" altLang="en-US" sz="1400">
              <a:solidFill>
                <a:schemeClr val="bg1"/>
              </a:solidFill>
            </a:endParaRPr>
          </a:p>
          <a:p>
            <a:r>
              <a:rPr lang="en-US" altLang="en-US" sz="2000">
                <a:solidFill>
                  <a:schemeClr val="bg1"/>
                </a:solidFill>
              </a:rPr>
              <a:t>								</a:t>
            </a:r>
          </a:p>
        </p:txBody>
      </p:sp>
      <p:sp>
        <p:nvSpPr>
          <p:cNvPr id="8195" name="Rectangle 2"/>
          <p:cNvSpPr>
            <a:spLocks noGrp="1" noChangeArrowheads="1"/>
          </p:cNvSpPr>
          <p:nvPr>
            <p:ph type="title"/>
          </p:nvPr>
        </p:nvSpPr>
        <p:spPr>
          <a:xfrm>
            <a:off x="457200" y="304800"/>
            <a:ext cx="8382000" cy="685800"/>
          </a:xfrm>
        </p:spPr>
        <p:txBody>
          <a:bodyPr/>
          <a:lstStyle/>
          <a:p>
            <a:r>
              <a:rPr lang="en-US" altLang="en-US" sz="3200"/>
              <a:t/>
            </a:r>
            <a:br>
              <a:rPr lang="en-US" altLang="en-US" sz="3200"/>
            </a:br>
            <a:r>
              <a:rPr lang="en-US" altLang="en-US" sz="3600"/>
              <a:t>Library Accomplishments and Expected Service Delivery</a:t>
            </a:r>
            <a:r>
              <a:rPr lang="en-US" altLang="en-US" sz="3200"/>
              <a:t/>
            </a:r>
            <a:br>
              <a:rPr lang="en-US" altLang="en-US" sz="3200"/>
            </a:br>
            <a:endParaRPr lang="en-US" altLang="en-US" sz="3200"/>
          </a:p>
        </p:txBody>
      </p:sp>
      <p:pic>
        <p:nvPicPr>
          <p:cNvPr id="8196" name="Picture 5"/>
          <p:cNvPicPr>
            <a:picLocks noChangeAspect="1"/>
          </p:cNvPicPr>
          <p:nvPr/>
        </p:nvPicPr>
        <p:blipFill>
          <a:blip r:embed="rId3">
            <a:extLst>
              <a:ext uri="{28A0092B-C50C-407E-A947-70E740481C1C}">
                <a14:useLocalDpi xmlns:a14="http://schemas.microsoft.com/office/drawing/2010/main" val="0"/>
              </a:ext>
            </a:extLst>
          </a:blip>
          <a:srcRect l="-449" t="84" r="17813" b="24597"/>
          <a:stretch>
            <a:fillRect/>
          </a:stretch>
        </p:blipFill>
        <p:spPr bwMode="auto">
          <a:xfrm>
            <a:off x="327025" y="1425575"/>
            <a:ext cx="41687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txBox="1">
            <a:spLocks noChangeArrowheads="1"/>
          </p:cNvSpPr>
          <p:nvPr/>
        </p:nvSpPr>
        <p:spPr bwMode="auto">
          <a:xfrm>
            <a:off x="4800600" y="1371600"/>
            <a:ext cx="41783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342900" indent="-342900" algn="l" rtl="0" eaLnBrk="0" fontAlgn="base" hangingPunct="0">
              <a:spcBef>
                <a:spcPct val="20000"/>
              </a:spcBef>
              <a:spcAft>
                <a:spcPct val="0"/>
              </a:spcAft>
              <a:buChar char="•"/>
              <a:defRPr sz="3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a:solidFill>
                  <a:srgbClr val="102A72"/>
                </a:solidFill>
                <a:latin typeface="+mn-lt"/>
              </a:defRPr>
            </a:lvl2pPr>
            <a:lvl3pPr marL="1143000" indent="-228600" algn="l" rtl="0" eaLnBrk="0" fontAlgn="base" hangingPunct="0">
              <a:spcBef>
                <a:spcPct val="20000"/>
              </a:spcBef>
              <a:spcAft>
                <a:spcPct val="0"/>
              </a:spcAft>
              <a:buChar char="•"/>
              <a:defRPr sz="2400">
                <a:solidFill>
                  <a:srgbClr val="102A72"/>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altLang="en-US" dirty="0"/>
              <a:t>Village Square Branch</a:t>
            </a:r>
          </a:p>
          <a:p>
            <a:pPr>
              <a:defRPr/>
            </a:pPr>
            <a:r>
              <a:rPr lang="en-US" altLang="en-US" dirty="0"/>
              <a:t>Enhanced </a:t>
            </a:r>
            <a:r>
              <a:rPr lang="en-US" altLang="en-US" dirty="0" smtClean="0"/>
              <a:t>Educationally-</a:t>
            </a:r>
            <a:r>
              <a:rPr lang="en-US" altLang="en-US" dirty="0"/>
              <a:t>F</a:t>
            </a:r>
            <a:r>
              <a:rPr lang="en-US" altLang="en-US" dirty="0" smtClean="0"/>
              <a:t>ocused </a:t>
            </a:r>
            <a:r>
              <a:rPr lang="en-US" altLang="en-US" dirty="0"/>
              <a:t>S</a:t>
            </a:r>
            <a:r>
              <a:rPr lang="en-US" altLang="en-US" dirty="0" smtClean="0"/>
              <a:t>ervices</a:t>
            </a:r>
            <a:endParaRPr lang="en-US" altLang="en-US" dirty="0"/>
          </a:p>
          <a:p>
            <a:pPr>
              <a:defRPr/>
            </a:pPr>
            <a:r>
              <a:rPr lang="en-US" altLang="en-US" dirty="0"/>
              <a:t>Radio Frequency Identification</a:t>
            </a:r>
          </a:p>
          <a:p>
            <a:pPr>
              <a:defRPr/>
            </a:pPr>
            <a:endParaRPr lang="en-US" altLang="en-US" sz="2800" dirty="0"/>
          </a:p>
        </p:txBody>
      </p:sp>
      <p:pic>
        <p:nvPicPr>
          <p:cNvPr id="819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075" y="4343400"/>
            <a:ext cx="4314825"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9"/>
          <p:cNvSpPr txBox="1">
            <a:spLocks noChangeArrowheads="1"/>
          </p:cNvSpPr>
          <p:nvPr/>
        </p:nvSpPr>
        <p:spPr bwMode="auto">
          <a:xfrm>
            <a:off x="361950" y="4267200"/>
            <a:ext cx="42100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spcBef>
                <a:spcPct val="20000"/>
              </a:spcBef>
              <a:buFontTx/>
              <a:buChar char="•"/>
            </a:pPr>
            <a:r>
              <a:rPr lang="en-US" altLang="en-US" sz="3200" dirty="0">
                <a:solidFill>
                  <a:srgbClr val="102A72"/>
                </a:solidFill>
              </a:rPr>
              <a:t>Maker[space]ship</a:t>
            </a:r>
          </a:p>
          <a:p>
            <a:pPr>
              <a:spcBef>
                <a:spcPct val="20000"/>
              </a:spcBef>
              <a:buFontTx/>
              <a:buChar char="•"/>
            </a:pPr>
            <a:r>
              <a:rPr lang="en-US" altLang="en-US" sz="3200" dirty="0">
                <a:solidFill>
                  <a:srgbClr val="102A72"/>
                </a:solidFill>
              </a:rPr>
              <a:t>1 Gigabit </a:t>
            </a:r>
            <a:r>
              <a:rPr lang="en-US" altLang="en-US" sz="3200" dirty="0" smtClean="0">
                <a:solidFill>
                  <a:srgbClr val="102A72"/>
                </a:solidFill>
              </a:rPr>
              <a:t>Connectivity</a:t>
            </a:r>
            <a:endParaRPr lang="en-US" altLang="en-US" sz="3200" dirty="0">
              <a:solidFill>
                <a:srgbClr val="102A72"/>
              </a:solidFill>
            </a:endParaRPr>
          </a:p>
          <a:p>
            <a:pPr>
              <a:spcBef>
                <a:spcPct val="20000"/>
              </a:spcBef>
              <a:buFontTx/>
              <a:buChar char="•"/>
            </a:pPr>
            <a:endParaRPr lang="en-US" altLang="en-US" sz="2800" dirty="0">
              <a:solidFill>
                <a:srgbClr val="102A7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r>
              <a:rPr lang="en-US" altLang="en-US" sz="2000">
                <a:solidFill>
                  <a:schemeClr val="bg1"/>
                </a:solidFill>
              </a:rPr>
              <a:t>NEIGHBORHOOD SERVICES				         </a:t>
            </a:r>
            <a:fld id="{49856DE7-E71C-4746-88B5-F9F9E5CF7BA0}" type="slidenum">
              <a:rPr lang="en-US" altLang="en-US" sz="2000">
                <a:solidFill>
                  <a:schemeClr val="bg1"/>
                </a:solidFill>
              </a:rPr>
              <a:pPr/>
              <a:t>5</a:t>
            </a:fld>
            <a:endParaRPr lang="en-US" altLang="en-US" sz="2000">
              <a:solidFill>
                <a:schemeClr val="bg1"/>
              </a:solidFill>
            </a:endParaRPr>
          </a:p>
          <a:p>
            <a:r>
              <a:rPr lang="en-US" altLang="en-US" sz="2000">
                <a:solidFill>
                  <a:schemeClr val="bg1"/>
                </a:solidFill>
              </a:rPr>
              <a:t>2016-2017 Budget Study Sessions</a:t>
            </a:r>
            <a:endParaRPr lang="en-US" altLang="en-US" sz="1400">
              <a:solidFill>
                <a:schemeClr val="bg1"/>
              </a:solidFill>
            </a:endParaRPr>
          </a:p>
          <a:p>
            <a:r>
              <a:rPr lang="en-US" altLang="en-US" sz="2000">
                <a:solidFill>
                  <a:schemeClr val="bg1"/>
                </a:solidFill>
              </a:rPr>
              <a:t>								</a:t>
            </a:r>
          </a:p>
        </p:txBody>
      </p:sp>
      <p:sp>
        <p:nvSpPr>
          <p:cNvPr id="9219" name="Rectangle 2"/>
          <p:cNvSpPr>
            <a:spLocks noGrp="1" noChangeArrowheads="1"/>
          </p:cNvSpPr>
          <p:nvPr>
            <p:ph type="title"/>
          </p:nvPr>
        </p:nvSpPr>
        <p:spPr>
          <a:xfrm>
            <a:off x="457200" y="304800"/>
            <a:ext cx="8382000" cy="685800"/>
          </a:xfrm>
        </p:spPr>
        <p:txBody>
          <a:bodyPr/>
          <a:lstStyle/>
          <a:p>
            <a:r>
              <a:rPr lang="en-US" altLang="en-US" sz="3600"/>
              <a:t> </a:t>
            </a:r>
            <a:br>
              <a:rPr lang="en-US" altLang="en-US" sz="3600"/>
            </a:br>
            <a:r>
              <a:rPr lang="en-US" altLang="en-US" sz="3600"/>
              <a:t>Library Proposed Budget Actions </a:t>
            </a:r>
            <a:br>
              <a:rPr lang="en-US" altLang="en-US" sz="3600"/>
            </a:br>
            <a:endParaRPr lang="en-US" altLang="en-US" sz="3600"/>
          </a:p>
        </p:txBody>
      </p:sp>
      <p:sp>
        <p:nvSpPr>
          <p:cNvPr id="9220" name="Rectangle 3"/>
          <p:cNvSpPr txBox="1">
            <a:spLocks noChangeArrowheads="1"/>
          </p:cNvSpPr>
          <p:nvPr/>
        </p:nvSpPr>
        <p:spPr bwMode="auto">
          <a:xfrm>
            <a:off x="4038600" y="1047750"/>
            <a:ext cx="5105400"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nSpc>
                <a:spcPct val="80000"/>
              </a:lnSpc>
              <a:spcBef>
                <a:spcPct val="20000"/>
              </a:spcBef>
              <a:buFontTx/>
              <a:buChar char="•"/>
            </a:pPr>
            <a:r>
              <a:rPr lang="en-US" altLang="en-US" sz="2300" dirty="0">
                <a:solidFill>
                  <a:srgbClr val="102A72"/>
                </a:solidFill>
              </a:rPr>
              <a:t>Library Works Center</a:t>
            </a:r>
          </a:p>
          <a:p>
            <a:pPr>
              <a:lnSpc>
                <a:spcPct val="80000"/>
              </a:lnSpc>
              <a:spcBef>
                <a:spcPct val="20000"/>
              </a:spcBef>
              <a:buFontTx/>
              <a:buChar char="•"/>
            </a:pPr>
            <a:r>
              <a:rPr lang="en-US" altLang="en-US" sz="2300" dirty="0">
                <a:solidFill>
                  <a:srgbClr val="102A72"/>
                </a:solidFill>
              </a:rPr>
              <a:t>Early Education </a:t>
            </a:r>
            <a:r>
              <a:rPr lang="en-US" altLang="en-US" sz="2300" dirty="0" smtClean="0">
                <a:solidFill>
                  <a:srgbClr val="102A72"/>
                </a:solidFill>
              </a:rPr>
              <a:t>Program Expansion</a:t>
            </a:r>
            <a:endParaRPr lang="en-US" altLang="en-US" sz="2300" dirty="0">
              <a:solidFill>
                <a:srgbClr val="102A72"/>
              </a:solidFill>
            </a:endParaRPr>
          </a:p>
          <a:p>
            <a:pPr>
              <a:lnSpc>
                <a:spcPct val="80000"/>
              </a:lnSpc>
              <a:spcBef>
                <a:spcPct val="20000"/>
              </a:spcBef>
              <a:buFontTx/>
              <a:buChar char="•"/>
            </a:pPr>
            <a:r>
              <a:rPr lang="en-US" altLang="en-US" sz="2300" dirty="0">
                <a:solidFill>
                  <a:srgbClr val="102A72"/>
                </a:solidFill>
              </a:rPr>
              <a:t>MLK Library Teen Center</a:t>
            </a:r>
          </a:p>
          <a:p>
            <a:pPr>
              <a:lnSpc>
                <a:spcPct val="80000"/>
              </a:lnSpc>
              <a:spcBef>
                <a:spcPct val="20000"/>
              </a:spcBef>
              <a:buFontTx/>
              <a:buChar char="•"/>
            </a:pPr>
            <a:r>
              <a:rPr lang="en-US" altLang="en-US" sz="2300" dirty="0">
                <a:solidFill>
                  <a:srgbClr val="102A72"/>
                </a:solidFill>
              </a:rPr>
              <a:t>Enhanced Education </a:t>
            </a:r>
            <a:r>
              <a:rPr lang="en-US" altLang="en-US" sz="2300" dirty="0" smtClean="0">
                <a:solidFill>
                  <a:srgbClr val="102A72"/>
                </a:solidFill>
              </a:rPr>
              <a:t>Coordination </a:t>
            </a:r>
            <a:r>
              <a:rPr lang="en-US" altLang="en-US" sz="2300" dirty="0">
                <a:solidFill>
                  <a:srgbClr val="102A72"/>
                </a:solidFill>
              </a:rPr>
              <a:t>and </a:t>
            </a:r>
            <a:r>
              <a:rPr lang="en-US" altLang="en-US" sz="2300" dirty="0" smtClean="0">
                <a:solidFill>
                  <a:srgbClr val="102A72"/>
                </a:solidFill>
              </a:rPr>
              <a:t>Services</a:t>
            </a:r>
          </a:p>
          <a:p>
            <a:pPr>
              <a:lnSpc>
                <a:spcPct val="80000"/>
              </a:lnSpc>
              <a:spcBef>
                <a:spcPct val="20000"/>
              </a:spcBef>
              <a:buFontTx/>
              <a:buChar char="•"/>
            </a:pPr>
            <a:r>
              <a:rPr lang="en-US" altLang="en-US" sz="2300" dirty="0" smtClean="0">
                <a:solidFill>
                  <a:srgbClr val="102A72"/>
                </a:solidFill>
              </a:rPr>
              <a:t>Reduced Library Fines</a:t>
            </a:r>
            <a:endParaRPr lang="en-US" altLang="en-US" sz="2300" dirty="0">
              <a:solidFill>
                <a:srgbClr val="102A72"/>
              </a:solidFill>
            </a:endParaRPr>
          </a:p>
          <a:p>
            <a:pPr>
              <a:lnSpc>
                <a:spcPct val="80000"/>
              </a:lnSpc>
              <a:spcBef>
                <a:spcPct val="20000"/>
              </a:spcBef>
              <a:buFontTx/>
              <a:buChar char="•"/>
            </a:pPr>
            <a:endParaRPr lang="en-US" altLang="en-US" sz="2400" dirty="0">
              <a:solidFill>
                <a:srgbClr val="102A72"/>
              </a:solidFill>
            </a:endParaRPr>
          </a:p>
          <a:p>
            <a:pPr>
              <a:lnSpc>
                <a:spcPct val="80000"/>
              </a:lnSpc>
              <a:spcBef>
                <a:spcPct val="20000"/>
              </a:spcBef>
              <a:buFontTx/>
              <a:buChar char="•"/>
            </a:pPr>
            <a:endParaRPr lang="en-US" altLang="en-US" sz="2400" dirty="0">
              <a:solidFill>
                <a:srgbClr val="102A72"/>
              </a:solidFill>
            </a:endParaRPr>
          </a:p>
        </p:txBody>
      </p:sp>
      <p:pic>
        <p:nvPicPr>
          <p:cNvPr id="9221" name="Picture 8" descr="\\mlkfile\City Business Office\Business Office\Budget\FY 16-17\Production Documents\Lobby Mockup.jpg"/>
          <p:cNvPicPr>
            <a:picLocks noChangeAspect="1" noChangeArrowheads="1"/>
          </p:cNvPicPr>
          <p:nvPr/>
        </p:nvPicPr>
        <p:blipFill>
          <a:blip r:embed="rId3">
            <a:extLst>
              <a:ext uri="{28A0092B-C50C-407E-A947-70E740481C1C}">
                <a14:useLocalDpi xmlns:a14="http://schemas.microsoft.com/office/drawing/2010/main" val="0"/>
              </a:ext>
            </a:extLst>
          </a:blip>
          <a:srcRect l="22334" t="19882" r="24239" b="42258"/>
          <a:stretch>
            <a:fillRect/>
          </a:stretch>
        </p:blipFill>
        <p:spPr bwMode="auto">
          <a:xfrm>
            <a:off x="533399" y="3508106"/>
            <a:ext cx="8374063" cy="255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p:cNvPicPr>
            <a:picLocks noChangeAspect="1"/>
          </p:cNvPicPr>
          <p:nvPr/>
        </p:nvPicPr>
        <p:blipFill>
          <a:blip r:embed="rId4">
            <a:extLst>
              <a:ext uri="{28A0092B-C50C-407E-A947-70E740481C1C}">
                <a14:useLocalDpi xmlns:a14="http://schemas.microsoft.com/office/drawing/2010/main" val="0"/>
              </a:ext>
            </a:extLst>
          </a:blip>
          <a:srcRect l="6136" r="3703" b="9366"/>
          <a:stretch>
            <a:fillRect/>
          </a:stretch>
        </p:blipFill>
        <p:spPr bwMode="auto">
          <a:xfrm>
            <a:off x="533400" y="1047750"/>
            <a:ext cx="3367088"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r>
              <a:rPr lang="en-US" altLang="en-US" sz="2000">
                <a:solidFill>
                  <a:schemeClr val="bg1"/>
                </a:solidFill>
              </a:rPr>
              <a:t>NEIGHBORHOOD SERVICES 			         </a:t>
            </a:r>
            <a:fld id="{EDECB275-5299-4CCB-8B4F-13060FC43DBC}" type="slidenum">
              <a:rPr lang="en-US" altLang="en-US" sz="2000">
                <a:solidFill>
                  <a:schemeClr val="bg1"/>
                </a:solidFill>
              </a:rPr>
              <a:pPr/>
              <a:t>6</a:t>
            </a:fld>
            <a:endParaRPr lang="en-US" altLang="en-US" sz="2000">
              <a:solidFill>
                <a:schemeClr val="bg1"/>
              </a:solidFill>
            </a:endParaRPr>
          </a:p>
          <a:p>
            <a:r>
              <a:rPr lang="en-US" altLang="en-US" sz="2000">
                <a:solidFill>
                  <a:schemeClr val="bg1"/>
                </a:solidFill>
              </a:rPr>
              <a:t>2016-2017 Budget Study Sessions</a:t>
            </a:r>
            <a:endParaRPr lang="en-US" altLang="en-US" sz="1400">
              <a:solidFill>
                <a:schemeClr val="bg1"/>
              </a:solidFill>
            </a:endParaRPr>
          </a:p>
          <a:p>
            <a:r>
              <a:rPr lang="en-US" altLang="en-US" sz="2000">
                <a:solidFill>
                  <a:schemeClr val="bg1"/>
                </a:solidFill>
              </a:rPr>
              <a:t>								</a:t>
            </a:r>
          </a:p>
        </p:txBody>
      </p:sp>
      <p:sp>
        <p:nvSpPr>
          <p:cNvPr id="10243" name="Rectangle 2"/>
          <p:cNvSpPr>
            <a:spLocks noGrp="1" noChangeArrowheads="1"/>
          </p:cNvSpPr>
          <p:nvPr>
            <p:ph type="title"/>
          </p:nvPr>
        </p:nvSpPr>
        <p:spPr>
          <a:xfrm>
            <a:off x="381000" y="609600"/>
            <a:ext cx="9296400" cy="685800"/>
          </a:xfrm>
        </p:spPr>
        <p:txBody>
          <a:bodyPr/>
          <a:lstStyle/>
          <a:p>
            <a:r>
              <a:rPr lang="en-US" altLang="en-US" sz="3600" dirty="0"/>
              <a:t>PBCE Accomplishments and Expected Service Delivery</a:t>
            </a:r>
            <a:br>
              <a:rPr lang="en-US" altLang="en-US" sz="3600" dirty="0"/>
            </a:br>
            <a:endParaRPr lang="en-US" altLang="en-US" sz="3600" dirty="0"/>
          </a:p>
        </p:txBody>
      </p:sp>
      <p:pic>
        <p:nvPicPr>
          <p:cNvPr id="10244" name="Picture 4" descr="thumbnail_Code Story Rd-staircase Jess &amp; Gwen No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27272"/>
            <a:ext cx="2650579"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7"/>
          <p:cNvSpPr txBox="1">
            <a:spLocks noChangeArrowheads="1"/>
          </p:cNvSpPr>
          <p:nvPr/>
        </p:nvSpPr>
        <p:spPr bwMode="auto">
          <a:xfrm>
            <a:off x="381000" y="1443038"/>
            <a:ext cx="558165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Aft>
                <a:spcPts val="300"/>
              </a:spcAft>
              <a:defRPr/>
            </a:pPr>
            <a:r>
              <a:rPr lang="en-US" altLang="en-US" sz="2800" dirty="0"/>
              <a:t>Responded to life safety complaints within 24 to </a:t>
            </a:r>
            <a:r>
              <a:rPr lang="en-US" altLang="en-US" sz="2800" dirty="0" smtClean="0"/>
              <a:t>72 hours </a:t>
            </a:r>
            <a:r>
              <a:rPr lang="en-US" altLang="en-US" dirty="0" smtClean="0"/>
              <a:t> </a:t>
            </a:r>
            <a:endParaRPr lang="en-US" altLang="en-US" dirty="0"/>
          </a:p>
          <a:p>
            <a:pPr>
              <a:spcAft>
                <a:spcPts val="300"/>
              </a:spcAft>
              <a:defRPr/>
            </a:pPr>
            <a:r>
              <a:rPr lang="en-US" altLang="en-US" sz="2800" dirty="0" smtClean="0"/>
              <a:t>Closure </a:t>
            </a:r>
            <a:r>
              <a:rPr lang="en-US" altLang="en-US" sz="2800" dirty="0"/>
              <a:t>of non-registered Medical </a:t>
            </a:r>
            <a:r>
              <a:rPr lang="en-US" altLang="en-US" sz="2800" dirty="0" smtClean="0"/>
              <a:t>Marijuana collectives</a:t>
            </a:r>
            <a:endParaRPr lang="en-US" altLang="en-US" sz="2800" dirty="0"/>
          </a:p>
          <a:p>
            <a:pPr>
              <a:spcAft>
                <a:spcPts val="300"/>
              </a:spcAft>
              <a:defRPr/>
            </a:pPr>
            <a:r>
              <a:rPr lang="en-US" altLang="en-US" sz="2800" dirty="0"/>
              <a:t>Completed second year of redesigned Multiple Housing Program</a:t>
            </a:r>
          </a:p>
          <a:p>
            <a:pPr>
              <a:lnSpc>
                <a:spcPct val="80000"/>
              </a:lnSpc>
              <a:defRPr/>
            </a:pPr>
            <a:endParaRPr lang="en-US"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600"/>
              <a:t> PBCE Proposed Budget Actions </a:t>
            </a:r>
          </a:p>
        </p:txBody>
      </p:sp>
      <p:sp>
        <p:nvSpPr>
          <p:cNvPr id="1126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r>
              <a:rPr lang="en-US" altLang="en-US" sz="2000">
                <a:solidFill>
                  <a:schemeClr val="bg1"/>
                </a:solidFill>
              </a:rPr>
              <a:t>NEIGHBORHOOD SERVICES     			</a:t>
            </a:r>
            <a:fld id="{4E8D8E62-C6AC-4739-902A-66CC62D88CDE}" type="slidenum">
              <a:rPr lang="en-US" altLang="en-US" sz="2000">
                <a:solidFill>
                  <a:schemeClr val="bg1"/>
                </a:solidFill>
              </a:rPr>
              <a:pPr/>
              <a:t>7</a:t>
            </a:fld>
            <a:endParaRPr lang="en-US" altLang="en-US" sz="2000">
              <a:solidFill>
                <a:schemeClr val="bg1"/>
              </a:solidFill>
            </a:endParaRPr>
          </a:p>
          <a:p>
            <a:r>
              <a:rPr lang="en-US" altLang="en-US" sz="2000">
                <a:solidFill>
                  <a:schemeClr val="bg1"/>
                </a:solidFill>
              </a:rPr>
              <a:t>2016-2017 Budget Study Sessions</a:t>
            </a:r>
            <a:endParaRPr lang="en-US" altLang="en-US" sz="1400">
              <a:solidFill>
                <a:schemeClr val="bg1"/>
              </a:solidFill>
            </a:endParaRPr>
          </a:p>
          <a:p>
            <a:r>
              <a:rPr lang="en-US" altLang="en-US" sz="2000">
                <a:solidFill>
                  <a:schemeClr val="bg1"/>
                </a:solidFill>
              </a:rPr>
              <a:t>								</a:t>
            </a:r>
          </a:p>
        </p:txBody>
      </p:sp>
      <p:sp>
        <p:nvSpPr>
          <p:cNvPr id="2" name="Rectangle 1"/>
          <p:cNvSpPr/>
          <p:nvPr/>
        </p:nvSpPr>
        <p:spPr>
          <a:xfrm>
            <a:off x="457200" y="1143000"/>
            <a:ext cx="4876800" cy="4772076"/>
          </a:xfrm>
          <a:prstGeom prst="rect">
            <a:avLst/>
          </a:prstGeom>
        </p:spPr>
        <p:txBody>
          <a:bodyPr wrap="square">
            <a:spAutoFit/>
          </a:bodyPr>
          <a:lstStyle/>
          <a:p>
            <a:pPr marL="342900" indent="-342900">
              <a:spcBef>
                <a:spcPct val="20000"/>
              </a:spcBef>
              <a:spcAft>
                <a:spcPts val="500"/>
              </a:spcAft>
              <a:buFontTx/>
              <a:buChar char="•"/>
              <a:defRPr/>
            </a:pPr>
            <a:r>
              <a:rPr lang="en-US" altLang="en-US" sz="2800" kern="0" dirty="0">
                <a:solidFill>
                  <a:srgbClr val="102A72"/>
                </a:solidFill>
                <a:latin typeface="Arial"/>
                <a:cs typeface="+mn-cs"/>
              </a:rPr>
              <a:t>Increase innovative technology using mobile devices and in preparation of new permit system  </a:t>
            </a:r>
            <a:endParaRPr lang="en-US" altLang="en-US" sz="2800" kern="0" dirty="0" smtClean="0">
              <a:solidFill>
                <a:srgbClr val="102A72"/>
              </a:solidFill>
              <a:latin typeface="Arial"/>
              <a:cs typeface="+mn-cs"/>
            </a:endParaRPr>
          </a:p>
          <a:p>
            <a:pPr>
              <a:spcBef>
                <a:spcPct val="20000"/>
              </a:spcBef>
              <a:spcAft>
                <a:spcPts val="500"/>
              </a:spcAft>
              <a:defRPr/>
            </a:pPr>
            <a:endParaRPr lang="en-US" altLang="en-US" sz="1500" kern="0" dirty="0" smtClean="0">
              <a:solidFill>
                <a:srgbClr val="102A72"/>
              </a:solidFill>
              <a:latin typeface="Arial"/>
              <a:cs typeface="+mn-cs"/>
            </a:endParaRPr>
          </a:p>
          <a:p>
            <a:pPr marL="342900" indent="-342900">
              <a:spcBef>
                <a:spcPct val="20000"/>
              </a:spcBef>
              <a:spcAft>
                <a:spcPts val="500"/>
              </a:spcAft>
              <a:buFontTx/>
              <a:buChar char="•"/>
              <a:defRPr/>
            </a:pPr>
            <a:r>
              <a:rPr lang="en-US" altLang="en-US" sz="2800" kern="0" dirty="0" smtClean="0">
                <a:solidFill>
                  <a:srgbClr val="102A72"/>
                </a:solidFill>
                <a:latin typeface="Arial"/>
                <a:cs typeface="+mn-cs"/>
              </a:rPr>
              <a:t>Add additional funding for the Integrated Permit System Implementation project</a:t>
            </a:r>
            <a:endParaRPr lang="en-US" altLang="en-US" sz="2800" kern="0" dirty="0">
              <a:solidFill>
                <a:srgbClr val="102A72"/>
              </a:solidFill>
              <a:latin typeface="Arial"/>
              <a:cs typeface="+mn-cs"/>
            </a:endParaRPr>
          </a:p>
          <a:p>
            <a:pPr marL="342900" indent="-342900">
              <a:lnSpc>
                <a:spcPct val="90000"/>
              </a:lnSpc>
              <a:spcBef>
                <a:spcPct val="20000"/>
              </a:spcBef>
              <a:defRPr/>
            </a:pPr>
            <a:endParaRPr lang="en-US" sz="1200" kern="0" dirty="0">
              <a:solidFill>
                <a:srgbClr val="102A72"/>
              </a:solidFill>
              <a:latin typeface="Arial"/>
              <a:cs typeface="+mn-cs"/>
            </a:endParaRPr>
          </a:p>
          <a:p>
            <a:pPr marL="342900" indent="-342900">
              <a:lnSpc>
                <a:spcPct val="90000"/>
              </a:lnSpc>
              <a:spcBef>
                <a:spcPct val="20000"/>
              </a:spcBef>
              <a:defRPr/>
            </a:pPr>
            <a:endParaRPr lang="en-US" sz="2800" kern="0" dirty="0">
              <a:solidFill>
                <a:srgbClr val="102A72"/>
              </a:solidFill>
              <a:latin typeface="Arial"/>
              <a:cs typeface="+mn-cs"/>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543" b="5000"/>
          <a:stretch/>
        </p:blipFill>
        <p:spPr>
          <a:xfrm>
            <a:off x="5297993" y="1142999"/>
            <a:ext cx="2703007" cy="233441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7993" y="3658338"/>
            <a:ext cx="3309991" cy="219842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r>
              <a:rPr lang="en-US" altLang="en-US" sz="2000">
                <a:solidFill>
                  <a:schemeClr val="bg1"/>
                </a:solidFill>
              </a:rPr>
              <a:t>NEIGHBORHOOD SERVICES				         </a:t>
            </a:r>
            <a:fld id="{A1A46A51-680B-41F0-A80B-FD82650DA765}" type="slidenum">
              <a:rPr lang="en-US" altLang="en-US" sz="2000">
                <a:solidFill>
                  <a:schemeClr val="bg1"/>
                </a:solidFill>
              </a:rPr>
              <a:pPr/>
              <a:t>8</a:t>
            </a:fld>
            <a:endParaRPr lang="en-US" altLang="en-US" sz="2000">
              <a:solidFill>
                <a:schemeClr val="bg1"/>
              </a:solidFill>
            </a:endParaRPr>
          </a:p>
          <a:p>
            <a:r>
              <a:rPr lang="en-US" altLang="en-US" sz="2000">
                <a:solidFill>
                  <a:schemeClr val="bg1"/>
                </a:solidFill>
              </a:rPr>
              <a:t>2016-2017 Budget Study Sessions</a:t>
            </a:r>
            <a:endParaRPr lang="en-US" altLang="en-US" sz="1400">
              <a:solidFill>
                <a:schemeClr val="bg1"/>
              </a:solidFill>
            </a:endParaRPr>
          </a:p>
          <a:p>
            <a:r>
              <a:rPr lang="en-US" altLang="en-US" sz="2000">
                <a:solidFill>
                  <a:schemeClr val="bg1"/>
                </a:solidFill>
              </a:rPr>
              <a:t>								</a:t>
            </a:r>
          </a:p>
        </p:txBody>
      </p:sp>
      <p:sp>
        <p:nvSpPr>
          <p:cNvPr id="12291" name="Rectangle 2"/>
          <p:cNvSpPr>
            <a:spLocks noGrp="1" noChangeArrowheads="1"/>
          </p:cNvSpPr>
          <p:nvPr>
            <p:ph type="title"/>
          </p:nvPr>
        </p:nvSpPr>
        <p:spPr>
          <a:xfrm>
            <a:off x="381000" y="838200"/>
            <a:ext cx="8534400" cy="685800"/>
          </a:xfrm>
        </p:spPr>
        <p:txBody>
          <a:bodyPr/>
          <a:lstStyle/>
          <a:p>
            <a:r>
              <a:rPr lang="en-US" altLang="en-US" sz="3600" dirty="0"/>
              <a:t>Public </a:t>
            </a:r>
            <a:r>
              <a:rPr lang="en-US" altLang="en-US" sz="3600" dirty="0" smtClean="0"/>
              <a:t>Works - Animal </a:t>
            </a:r>
            <a:r>
              <a:rPr lang="en-US" altLang="en-US" sz="3600" dirty="0"/>
              <a:t>Care Accomplishments and Expected Service Delivery</a:t>
            </a:r>
            <a:br>
              <a:rPr lang="en-US" altLang="en-US" sz="3600" dirty="0"/>
            </a:br>
            <a:endParaRPr lang="en-US" altLang="en-US" sz="3600" dirty="0"/>
          </a:p>
        </p:txBody>
      </p:sp>
      <p:sp>
        <p:nvSpPr>
          <p:cNvPr id="12292" name="Rectangle 8"/>
          <p:cNvSpPr>
            <a:spLocks noGrp="1" noChangeArrowheads="1"/>
          </p:cNvSpPr>
          <p:nvPr>
            <p:ph type="body" sz="half" idx="4294967295"/>
          </p:nvPr>
        </p:nvSpPr>
        <p:spPr>
          <a:xfrm>
            <a:off x="4572000" y="1828800"/>
            <a:ext cx="4253138" cy="1143000"/>
          </a:xfrm>
        </p:spPr>
        <p:txBody>
          <a:bodyPr/>
          <a:lstStyle/>
          <a:p>
            <a:pPr>
              <a:lnSpc>
                <a:spcPct val="80000"/>
              </a:lnSpc>
            </a:pPr>
            <a:r>
              <a:rPr lang="en-US" altLang="en-US" sz="2400" dirty="0"/>
              <a:t>Exceeded </a:t>
            </a:r>
            <a:r>
              <a:rPr lang="en-US" altLang="en-US" sz="2400" dirty="0" smtClean="0"/>
              <a:t>Live </a:t>
            </a:r>
            <a:r>
              <a:rPr lang="en-US" altLang="en-US" sz="2400" dirty="0"/>
              <a:t>R</a:t>
            </a:r>
            <a:r>
              <a:rPr lang="en-US" altLang="en-US" sz="2400" dirty="0" smtClean="0"/>
              <a:t>elease Rate</a:t>
            </a:r>
            <a:r>
              <a:rPr lang="en-US" altLang="en-US" sz="2400" dirty="0"/>
              <a:t>: 87% in </a:t>
            </a:r>
            <a:r>
              <a:rPr lang="en-US" altLang="en-US" sz="2400" dirty="0" smtClean="0"/>
              <a:t>2015-2016</a:t>
            </a:r>
            <a:endParaRPr lang="en-US" altLang="en-US" sz="2400" dirty="0"/>
          </a:p>
          <a:p>
            <a:pPr>
              <a:lnSpc>
                <a:spcPct val="80000"/>
              </a:lnSpc>
            </a:pPr>
            <a:r>
              <a:rPr lang="en-US" altLang="en-US" sz="2400" dirty="0"/>
              <a:t>Maintained High </a:t>
            </a:r>
            <a:r>
              <a:rPr lang="en-US" altLang="en-US" sz="2400" dirty="0" smtClean="0"/>
              <a:t>Response Rate </a:t>
            </a:r>
            <a:r>
              <a:rPr lang="en-US" altLang="en-US" sz="2400" dirty="0"/>
              <a:t>to </a:t>
            </a:r>
            <a:r>
              <a:rPr lang="en-US" altLang="en-US" sz="2400" dirty="0" smtClean="0"/>
              <a:t>Priority </a:t>
            </a:r>
            <a:r>
              <a:rPr lang="en-US" altLang="en-US" sz="2400" dirty="0"/>
              <a:t>C</a:t>
            </a:r>
            <a:r>
              <a:rPr lang="en-US" altLang="en-US" sz="2400" dirty="0" smtClean="0"/>
              <a:t>alls</a:t>
            </a:r>
            <a:endParaRPr lang="en-US" altLang="en-US" sz="2400" dirty="0"/>
          </a:p>
        </p:txBody>
      </p:sp>
      <p:sp>
        <p:nvSpPr>
          <p:cNvPr id="12293" name="Rectangle 9"/>
          <p:cNvSpPr>
            <a:spLocks noGrp="1" noChangeArrowheads="1"/>
          </p:cNvSpPr>
          <p:nvPr>
            <p:ph type="body" sz="half" idx="4294967295"/>
          </p:nvPr>
        </p:nvSpPr>
        <p:spPr>
          <a:xfrm>
            <a:off x="381000" y="4450246"/>
            <a:ext cx="3810000" cy="1626704"/>
          </a:xfrm>
        </p:spPr>
        <p:txBody>
          <a:bodyPr/>
          <a:lstStyle/>
          <a:p>
            <a:pPr>
              <a:lnSpc>
                <a:spcPct val="80000"/>
              </a:lnSpc>
            </a:pPr>
            <a:r>
              <a:rPr lang="en-US" altLang="en-US" sz="2400" dirty="0"/>
              <a:t>Prioritize Health and Safety C</a:t>
            </a:r>
            <a:r>
              <a:rPr lang="en-US" altLang="en-US" sz="2400" dirty="0" smtClean="0"/>
              <a:t>alls</a:t>
            </a:r>
            <a:endParaRPr lang="en-US" altLang="en-US" sz="2400" dirty="0"/>
          </a:p>
          <a:p>
            <a:pPr>
              <a:lnSpc>
                <a:spcPct val="80000"/>
              </a:lnSpc>
            </a:pPr>
            <a:r>
              <a:rPr lang="en-US" altLang="en-US" sz="2400" dirty="0"/>
              <a:t>Low </a:t>
            </a:r>
            <a:r>
              <a:rPr lang="en-US" altLang="en-US" sz="2400" dirty="0" smtClean="0"/>
              <a:t>Cost </a:t>
            </a:r>
            <a:r>
              <a:rPr lang="en-US" altLang="en-US" sz="2400" dirty="0"/>
              <a:t>S</a:t>
            </a:r>
            <a:r>
              <a:rPr lang="en-US" altLang="en-US" sz="2400" dirty="0" smtClean="0"/>
              <a:t>pay </a:t>
            </a:r>
            <a:r>
              <a:rPr lang="en-US" altLang="en-US" sz="2400" dirty="0"/>
              <a:t>and </a:t>
            </a:r>
            <a:r>
              <a:rPr lang="en-US" altLang="en-US" sz="2400" dirty="0" smtClean="0"/>
              <a:t>Neuter </a:t>
            </a:r>
            <a:r>
              <a:rPr lang="en-US" altLang="en-US" sz="2400" dirty="0"/>
              <a:t>S</a:t>
            </a:r>
            <a:r>
              <a:rPr lang="en-US" altLang="en-US" sz="2400" dirty="0" smtClean="0"/>
              <a:t>ervices </a:t>
            </a:r>
            <a:r>
              <a:rPr lang="en-US" altLang="en-US" sz="2400" dirty="0"/>
              <a:t>for </a:t>
            </a:r>
            <a:r>
              <a:rPr lang="en-US" altLang="en-US" sz="2400" dirty="0" smtClean="0"/>
              <a:t>Public</a:t>
            </a:r>
            <a:endParaRPr lang="en-US" altLang="en-US" sz="2400" dirty="0"/>
          </a:p>
        </p:txBody>
      </p:sp>
      <p:pic>
        <p:nvPicPr>
          <p:cNvPr id="12294" name="Picture 8" descr="services_surg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00400"/>
            <a:ext cx="44196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descr="cute-kittens-2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3700463" cy="253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r>
              <a:rPr lang="en-US" altLang="en-US" sz="2000">
                <a:solidFill>
                  <a:schemeClr val="bg1"/>
                </a:solidFill>
              </a:rPr>
              <a:t>NEIGHBORHOOD SERVICES 				         </a:t>
            </a:r>
            <a:fld id="{740A944E-1E9A-46FB-B56E-E05C4C82CC6D}" type="slidenum">
              <a:rPr lang="en-US" altLang="en-US" sz="2000">
                <a:solidFill>
                  <a:schemeClr val="bg1"/>
                </a:solidFill>
              </a:rPr>
              <a:pPr/>
              <a:t>9</a:t>
            </a:fld>
            <a:endParaRPr lang="en-US" altLang="en-US" sz="2000">
              <a:solidFill>
                <a:schemeClr val="bg1"/>
              </a:solidFill>
            </a:endParaRPr>
          </a:p>
          <a:p>
            <a:r>
              <a:rPr lang="en-US" altLang="en-US" sz="2000">
                <a:solidFill>
                  <a:schemeClr val="bg1"/>
                </a:solidFill>
              </a:rPr>
              <a:t>2016-2017 Budget Study Sessions</a:t>
            </a:r>
            <a:endParaRPr lang="en-US" altLang="en-US" sz="1400">
              <a:solidFill>
                <a:schemeClr val="bg1"/>
              </a:solidFill>
            </a:endParaRPr>
          </a:p>
          <a:p>
            <a:r>
              <a:rPr lang="en-US" altLang="en-US" sz="2000">
                <a:solidFill>
                  <a:schemeClr val="bg1"/>
                </a:solidFill>
              </a:rPr>
              <a:t>								</a:t>
            </a:r>
          </a:p>
        </p:txBody>
      </p:sp>
      <p:sp>
        <p:nvSpPr>
          <p:cNvPr id="13315" name="Rectangle 2"/>
          <p:cNvSpPr>
            <a:spLocks noGrp="1" noChangeArrowheads="1"/>
          </p:cNvSpPr>
          <p:nvPr>
            <p:ph type="title"/>
          </p:nvPr>
        </p:nvSpPr>
        <p:spPr>
          <a:xfrm>
            <a:off x="381000" y="472373"/>
            <a:ext cx="8458200" cy="685800"/>
          </a:xfrm>
        </p:spPr>
        <p:txBody>
          <a:bodyPr/>
          <a:lstStyle/>
          <a:p>
            <a:r>
              <a:rPr lang="en-US" altLang="en-US" sz="3200" dirty="0"/>
              <a:t> </a:t>
            </a:r>
            <a:br>
              <a:rPr lang="en-US" altLang="en-US" sz="3200" dirty="0"/>
            </a:br>
            <a:r>
              <a:rPr lang="en-US" altLang="en-US" sz="3600" dirty="0"/>
              <a:t>Public Works - Animal Care </a:t>
            </a:r>
            <a:r>
              <a:rPr lang="en-US" altLang="en-US" sz="3600" dirty="0" smtClean="0"/>
              <a:t/>
            </a:r>
            <a:br>
              <a:rPr lang="en-US" altLang="en-US" sz="3600" dirty="0" smtClean="0"/>
            </a:br>
            <a:r>
              <a:rPr lang="en-US" altLang="en-US" sz="3600" dirty="0" smtClean="0"/>
              <a:t>Proposed </a:t>
            </a:r>
            <a:r>
              <a:rPr lang="en-US" altLang="en-US" sz="3600" dirty="0"/>
              <a:t>Budget Actions</a:t>
            </a:r>
            <a:r>
              <a:rPr lang="en-US" altLang="en-US" sz="3200" dirty="0"/>
              <a:t> </a:t>
            </a:r>
            <a:br>
              <a:rPr lang="en-US" altLang="en-US" sz="3200" dirty="0"/>
            </a:br>
            <a:endParaRPr lang="en-US" altLang="en-US" sz="3200" dirty="0"/>
          </a:p>
        </p:txBody>
      </p:sp>
      <p:sp>
        <p:nvSpPr>
          <p:cNvPr id="13316" name="Rectangle 9"/>
          <p:cNvSpPr>
            <a:spLocks noGrp="1" noChangeArrowheads="1"/>
          </p:cNvSpPr>
          <p:nvPr>
            <p:ph type="body" sz="half" idx="4294967295"/>
          </p:nvPr>
        </p:nvSpPr>
        <p:spPr>
          <a:xfrm>
            <a:off x="207579" y="1874486"/>
            <a:ext cx="3678621" cy="4419600"/>
          </a:xfrm>
        </p:spPr>
        <p:txBody>
          <a:bodyPr/>
          <a:lstStyle/>
          <a:p>
            <a:r>
              <a:rPr lang="en-US" altLang="en-US" sz="3000" dirty="0"/>
              <a:t>Funds critical facility upgrades: </a:t>
            </a:r>
            <a:endParaRPr lang="en-US" altLang="en-US" sz="3000" dirty="0" smtClean="0"/>
          </a:p>
          <a:p>
            <a:pPr lvl="1">
              <a:buFont typeface="Arial" panose="020B0604020202020204" pitchFamily="34" charset="0"/>
              <a:buChar char="•"/>
            </a:pPr>
            <a:r>
              <a:rPr lang="en-US" altLang="en-US" dirty="0" smtClean="0"/>
              <a:t>Animal intake</a:t>
            </a:r>
          </a:p>
          <a:p>
            <a:pPr lvl="1">
              <a:buFont typeface="Arial" panose="020B0604020202020204" pitchFamily="34" charset="0"/>
              <a:buChar char="•"/>
            </a:pPr>
            <a:r>
              <a:rPr lang="en-US" altLang="en-US" dirty="0" smtClean="0"/>
              <a:t>Adoption </a:t>
            </a:r>
            <a:r>
              <a:rPr lang="en-US" altLang="en-US" dirty="0"/>
              <a:t>area </a:t>
            </a:r>
            <a:r>
              <a:rPr lang="en-US" altLang="en-US" dirty="0" smtClean="0"/>
              <a:t>improvements </a:t>
            </a:r>
          </a:p>
          <a:p>
            <a:pPr lvl="1">
              <a:buFont typeface="Arial" panose="020B0604020202020204" pitchFamily="34" charset="0"/>
              <a:buChar char="•"/>
            </a:pPr>
            <a:r>
              <a:rPr lang="en-US" altLang="en-US" dirty="0" smtClean="0"/>
              <a:t>One new vehicle</a:t>
            </a:r>
            <a:endParaRPr lang="en-US" altLang="en-US" dirty="0"/>
          </a:p>
        </p:txBody>
      </p:sp>
      <p:sp>
        <p:nvSpPr>
          <p:cNvPr id="13317" name="AutoShape 10" descr="https://pod51045.outlook.com/owa/service.svc/s/GetFileAttachment?id=AAMkAGQ0OGQ2ZDE3LWVmY2EtNGNkZi05OGUxLTQyODY5MTY5MmZmYQBGAAAAAAATHEe4eLXSEaW6AAjHpC9fBwC1f%2Bx4VnPSEaWxAAjHpC9fAAAAN%2FrAAAAkWN29TlO3RLKp0qAaK0k5AAADQSNaAAABEgAQAGRbPSLQ0gFCnuaDLUY0W1A%3D&amp;isImagePreview=True&amp;X-OWA-CANARY=50ba7Y1XA0WV8IED5EW5u9nZt4agM9EIWcQTuejjzGuQ4VHRaZxYs9106GZWc5HPdTgY9g7VbVY."/>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eaLnBrk="1" hangingPunct="1">
              <a:buFontTx/>
              <a:buChar char="•"/>
            </a:pPr>
            <a:endParaRPr lang="en-US" altLang="en-US"/>
          </a:p>
        </p:txBody>
      </p:sp>
      <p:sp>
        <p:nvSpPr>
          <p:cNvPr id="13318" name="AutoShape 12" descr="https://pod51045.outlook.com/owa/service.svc/s/GetFileAttachment?id=AAMkAGQ0OGQ2ZDE3LWVmY2EtNGNkZi05OGUxLTQyODY5MTY5MmZmYQBGAAAAAAATHEe4eLXSEaW6AAjHpC9fBwC1f%2Bx4VnPSEaWxAAjHpC9fAAAAN%2FrAAAAkWN29TlO3RLKp0qAaK0k5AAADQSNaAAABEgAQAGRbPSLQ0gFCnuaDLUY0W1A%3D&amp;isImagePreview=True&amp;X-OWA-CANARY=50ba7Y1XA0WV8IED5EW5u9nZt4agM9EIWcQTuejjzGuQ4VHRaZxYs9106GZWc5HPdTgY9g7VbVY."/>
          <p:cNvSpPr>
            <a:spLocks noChangeAspect="1" noChangeArrowheads="1"/>
          </p:cNvSpPr>
          <p:nvPr/>
        </p:nvSpPr>
        <p:spPr bwMode="auto">
          <a:xfrm>
            <a:off x="2286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eaLnBrk="1" hangingPunct="1">
              <a:buFontTx/>
              <a:buChar char="•"/>
            </a:pPr>
            <a:endParaRPr lang="en-US" alt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200" y="1908645"/>
            <a:ext cx="4826000" cy="361950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chemeClr val="bg1"/>
          </a:solidFill>
          <a:prstDash val="solid"/>
          <a:round/>
          <a:headEnd type="none" w="med" len="med"/>
          <a:tailEnd type="none" w="med" len="med"/>
        </a:ln>
        <a:effectLst>
          <a:outerShdw dist="35921" dir="2700000" algn="ctr" rotWithShape="0">
            <a:schemeClr val="bg2"/>
          </a:outerShdw>
        </a:effectLst>
      </a:spPr>
      <a:bodyPr vert="horz" wrap="square" lIns="18288" tIns="18288" rIns="18288" bIns="18288" numCol="1" anchor="ctr" anchorCtr="0" compatLnSpc="1">
        <a:prstTxWarp prst="textNoShape">
          <a:avLst/>
        </a:prstTxWarp>
      </a:bodyPr>
      <a:lstStyle>
        <a:defPPr marL="112713" marR="0" indent="-112713" algn="ctr" defTabSz="914400" rtl="0" eaLnBrk="1" fontAlgn="base" latinLnBrk="0" hangingPunct="1">
          <a:lnSpc>
            <a:spcPct val="100000"/>
          </a:lnSpc>
          <a:spcBef>
            <a:spcPct val="0"/>
          </a:spcBef>
          <a:spcAft>
            <a:spcPct val="0"/>
          </a:spcAft>
          <a:buClrTx/>
          <a:buSzTx/>
          <a:buFontTx/>
          <a:buChar char="•"/>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28575" cap="flat" cmpd="sng" algn="ctr">
          <a:solidFill>
            <a:schemeClr val="bg1"/>
          </a:solidFill>
          <a:prstDash val="solid"/>
          <a:round/>
          <a:headEnd type="none" w="med" len="med"/>
          <a:tailEnd type="none" w="med" len="med"/>
        </a:ln>
        <a:effectLst>
          <a:outerShdw dist="35921" dir="2700000" algn="ctr" rotWithShape="0">
            <a:schemeClr val="bg2"/>
          </a:outerShdw>
        </a:effectLst>
      </a:spPr>
      <a:bodyPr vert="horz" wrap="square" lIns="18288" tIns="18288" rIns="18288" bIns="18288" numCol="1" anchor="ctr" anchorCtr="0" compatLnSpc="1">
        <a:prstTxWarp prst="textNoShape">
          <a:avLst/>
        </a:prstTxWarp>
      </a:bodyPr>
      <a:lstStyle>
        <a:defPPr marL="112713" marR="0" indent="-112713" algn="ctr" defTabSz="914400" rtl="0" eaLnBrk="1" fontAlgn="base" latinLnBrk="0" hangingPunct="1">
          <a:lnSpc>
            <a:spcPct val="100000"/>
          </a:lnSpc>
          <a:spcBef>
            <a:spcPct val="0"/>
          </a:spcBef>
          <a:spcAft>
            <a:spcPct val="0"/>
          </a:spcAft>
          <a:buClrTx/>
          <a:buSzTx/>
          <a:buFontTx/>
          <a:buChar char="•"/>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20595</TotalTime>
  <Words>1181</Words>
  <Application>Microsoft Office PowerPoint</Application>
  <PresentationFormat>On-screen Show (4:3)</PresentationFormat>
  <Paragraphs>244</Paragraphs>
  <Slides>16</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Arial Narrow</vt:lpstr>
      <vt:lpstr>Calibri</vt:lpstr>
      <vt:lpstr>Times</vt:lpstr>
      <vt:lpstr>Times New Roman</vt:lpstr>
      <vt:lpstr>Default Design</vt:lpstr>
      <vt:lpstr>Bitmap Image</vt:lpstr>
      <vt:lpstr>PowerPoint Presentation</vt:lpstr>
      <vt:lpstr>NEIGHBORHOOD SERVICES</vt:lpstr>
      <vt:lpstr>CSA Expected Service Delivery</vt:lpstr>
      <vt:lpstr> Library Accomplishments and Expected Service Delivery </vt:lpstr>
      <vt:lpstr>  Library Proposed Budget Actions  </vt:lpstr>
      <vt:lpstr>PBCE Accomplishments and Expected Service Delivery </vt:lpstr>
      <vt:lpstr> PBCE Proposed Budget Actions </vt:lpstr>
      <vt:lpstr>Public Works - Animal Care Accomplishments and Expected Service Delivery </vt:lpstr>
      <vt:lpstr>  Public Works - Animal Care  Proposed Budget Actions  </vt:lpstr>
      <vt:lpstr>PRNS Accomplishments and Expected Service Delivery</vt:lpstr>
      <vt:lpstr>  PRNS Proposed Budget Actions  </vt:lpstr>
      <vt:lpstr>CSA Workplan Highlights</vt:lpstr>
      <vt:lpstr>NEIGHBORHOOD SERVICES  2016-2017 Proposed Operating Budget  OUTCOMES:   </vt:lpstr>
      <vt:lpstr>Branch Library Schedules</vt:lpstr>
      <vt:lpstr>Community Centers</vt:lpstr>
      <vt:lpstr>PRNS Master Map</vt:lpstr>
    </vt:vector>
  </TitlesOfParts>
  <Company>City of San Jose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ckenny</dc:creator>
  <cp:lastModifiedBy>Hoang, Tess</cp:lastModifiedBy>
  <cp:revision>1062</cp:revision>
  <cp:lastPrinted>2016-05-11T23:21:55Z</cp:lastPrinted>
  <dcterms:created xsi:type="dcterms:W3CDTF">2000-07-06T22:01:17Z</dcterms:created>
  <dcterms:modified xsi:type="dcterms:W3CDTF">2016-05-11T23:21:56Z</dcterms:modified>
</cp:coreProperties>
</file>