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Lst>
  <p:notesMasterIdLst>
    <p:notesMasterId r:id="rId15"/>
  </p:notesMasterIdLst>
  <p:handoutMasterIdLst>
    <p:handoutMasterId r:id="rId16"/>
  </p:handoutMasterIdLst>
  <p:sldIdLst>
    <p:sldId id="408" r:id="rId3"/>
    <p:sldId id="487" r:id="rId4"/>
    <p:sldId id="501" r:id="rId5"/>
    <p:sldId id="503" r:id="rId6"/>
    <p:sldId id="500" r:id="rId7"/>
    <p:sldId id="504" r:id="rId8"/>
    <p:sldId id="511" r:id="rId9"/>
    <p:sldId id="498" r:id="rId10"/>
    <p:sldId id="512" r:id="rId11"/>
    <p:sldId id="510" r:id="rId12"/>
    <p:sldId id="484" r:id="rId13"/>
    <p:sldId id="507" r:id="rId14"/>
  </p:sldIdLst>
  <p:sldSz cx="9144000" cy="6858000" type="screen4x3"/>
  <p:notesSz cx="7010400" cy="9296400"/>
  <p:defaultTextStyle>
    <a:defPPr>
      <a:defRPr lang="en-US"/>
    </a:defPPr>
    <a:lvl1pPr algn="l" rtl="0" eaLnBrk="0" fontAlgn="base" hangingPunct="0">
      <a:spcBef>
        <a:spcPct val="0"/>
      </a:spcBef>
      <a:spcAft>
        <a:spcPct val="0"/>
      </a:spcAft>
      <a:defRPr sz="800" kern="1200">
        <a:solidFill>
          <a:schemeClr val="tx1"/>
        </a:solidFill>
        <a:latin typeface="Arial" charset="0"/>
        <a:ea typeface="+mn-ea"/>
        <a:cs typeface="+mn-cs"/>
      </a:defRPr>
    </a:lvl1pPr>
    <a:lvl2pPr marL="457200" algn="l" rtl="0" eaLnBrk="0" fontAlgn="base" hangingPunct="0">
      <a:spcBef>
        <a:spcPct val="0"/>
      </a:spcBef>
      <a:spcAft>
        <a:spcPct val="0"/>
      </a:spcAft>
      <a:defRPr sz="800" kern="1200">
        <a:solidFill>
          <a:schemeClr val="tx1"/>
        </a:solidFill>
        <a:latin typeface="Arial" charset="0"/>
        <a:ea typeface="+mn-ea"/>
        <a:cs typeface="+mn-cs"/>
      </a:defRPr>
    </a:lvl2pPr>
    <a:lvl3pPr marL="914400" algn="l" rtl="0" eaLnBrk="0" fontAlgn="base" hangingPunct="0">
      <a:spcBef>
        <a:spcPct val="0"/>
      </a:spcBef>
      <a:spcAft>
        <a:spcPct val="0"/>
      </a:spcAft>
      <a:defRPr sz="800" kern="1200">
        <a:solidFill>
          <a:schemeClr val="tx1"/>
        </a:solidFill>
        <a:latin typeface="Arial" charset="0"/>
        <a:ea typeface="+mn-ea"/>
        <a:cs typeface="+mn-cs"/>
      </a:defRPr>
    </a:lvl3pPr>
    <a:lvl4pPr marL="1371600" algn="l" rtl="0" eaLnBrk="0" fontAlgn="base" hangingPunct="0">
      <a:spcBef>
        <a:spcPct val="0"/>
      </a:spcBef>
      <a:spcAft>
        <a:spcPct val="0"/>
      </a:spcAft>
      <a:defRPr sz="800" kern="1200">
        <a:solidFill>
          <a:schemeClr val="tx1"/>
        </a:solidFill>
        <a:latin typeface="Arial" charset="0"/>
        <a:ea typeface="+mn-ea"/>
        <a:cs typeface="+mn-cs"/>
      </a:defRPr>
    </a:lvl4pPr>
    <a:lvl5pPr marL="1828800" algn="l" rtl="0" eaLnBrk="0" fontAlgn="base" hangingPunct="0">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A72"/>
    <a:srgbClr val="FC4526"/>
    <a:srgbClr val="669900"/>
    <a:srgbClr val="9966FF"/>
    <a:srgbClr val="FD745D"/>
    <a:srgbClr val="FA7A60"/>
    <a:srgbClr val="F96547"/>
    <a:srgbClr val="FC5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0" autoAdjust="0"/>
    <p:restoredTop sz="84802" autoAdjust="0"/>
  </p:normalViewPr>
  <p:slideViewPr>
    <p:cSldViewPr>
      <p:cViewPr varScale="1">
        <p:scale>
          <a:sx n="113" d="100"/>
          <a:sy n="113" d="100"/>
        </p:scale>
        <p:origin x="1332" y="108"/>
      </p:cViewPr>
      <p:guideLst>
        <p:guide orient="horz"/>
        <p:guide/>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48"/>
    </p:cViewPr>
  </p:sorterViewPr>
  <p:notesViewPr>
    <p:cSldViewPr>
      <p:cViewPr>
        <p:scale>
          <a:sx n="100" d="100"/>
          <a:sy n="100" d="100"/>
        </p:scale>
        <p:origin x="-780" y="242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2"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buFontTx/>
              <a:buNone/>
              <a:defRPr sz="1200" smtClean="0">
                <a:latin typeface="Times New Roman" panose="02020603050405020304" pitchFamily="18" charset="0"/>
              </a:defRPr>
            </a:lvl1pPr>
          </a:lstStyle>
          <a:p>
            <a:pPr>
              <a:defRPr/>
            </a:pPr>
            <a:endParaRPr lang="en-US" altLang="en-US"/>
          </a:p>
        </p:txBody>
      </p:sp>
      <p:sp>
        <p:nvSpPr>
          <p:cNvPr id="61443" name="Rectangle 3"/>
          <p:cNvSpPr>
            <a:spLocks noGrp="1" noChangeArrowheads="1"/>
          </p:cNvSpPr>
          <p:nvPr>
            <p:ph type="dt" sz="quarter" idx="1"/>
          </p:nvPr>
        </p:nvSpPr>
        <p:spPr bwMode="auto">
          <a:xfrm>
            <a:off x="3971926"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buFontTx/>
              <a:buNone/>
              <a:defRPr sz="1200" smtClean="0">
                <a:latin typeface="Times New Roman" panose="02020603050405020304" pitchFamily="18" charset="0"/>
              </a:defRPr>
            </a:lvl1pPr>
          </a:lstStyle>
          <a:p>
            <a:pPr>
              <a:defRPr/>
            </a:pPr>
            <a:endParaRPr lang="en-US" altLang="en-US"/>
          </a:p>
        </p:txBody>
      </p:sp>
      <p:sp>
        <p:nvSpPr>
          <p:cNvPr id="61444" name="Rectangle 4"/>
          <p:cNvSpPr>
            <a:spLocks noGrp="1" noChangeArrowheads="1"/>
          </p:cNvSpPr>
          <p:nvPr>
            <p:ph type="ftr" sz="quarter" idx="2"/>
          </p:nvPr>
        </p:nvSpPr>
        <p:spPr bwMode="auto">
          <a:xfrm>
            <a:off x="2" y="8831266"/>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buFontTx/>
              <a:buNone/>
              <a:defRPr sz="1200" smtClean="0">
                <a:latin typeface="Times New Roman" panose="02020603050405020304" pitchFamily="18" charset="0"/>
              </a:defRPr>
            </a:lvl1pPr>
          </a:lstStyle>
          <a:p>
            <a:pPr>
              <a:defRPr/>
            </a:pPr>
            <a:endParaRPr lang="en-US" altLang="en-US"/>
          </a:p>
        </p:txBody>
      </p:sp>
      <p:sp>
        <p:nvSpPr>
          <p:cNvPr id="61445" name="Rectangle 5"/>
          <p:cNvSpPr>
            <a:spLocks noGrp="1" noChangeArrowheads="1"/>
          </p:cNvSpPr>
          <p:nvPr>
            <p:ph type="sldNum" sz="quarter" idx="3"/>
          </p:nvPr>
        </p:nvSpPr>
        <p:spPr bwMode="auto">
          <a:xfrm>
            <a:off x="3971926" y="8831266"/>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9DA741C8-3932-43E4-BAC1-CF2FA3360641}" type="slidenum">
              <a:rPr lang="en-US" altLang="en-US"/>
              <a:pPr/>
              <a:t>‹#›</a:t>
            </a:fld>
            <a:endParaRPr lang="en-US" altLang="en-US"/>
          </a:p>
        </p:txBody>
      </p:sp>
    </p:spTree>
    <p:extLst>
      <p:ext uri="{BB962C8B-B14F-4D97-AF65-F5344CB8AC3E}">
        <p14:creationId xmlns:p14="http://schemas.microsoft.com/office/powerpoint/2010/main" val="5520627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2"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buFontTx/>
              <a:buNone/>
              <a:defRPr sz="1200" smtClean="0">
                <a:latin typeface="Times New Roman" panose="02020603050405020304" pitchFamily="18" charset="0"/>
              </a:defRPr>
            </a:lvl1pPr>
          </a:lstStyle>
          <a:p>
            <a:pPr>
              <a:defRPr/>
            </a:pPr>
            <a:endParaRPr lang="en-US" altLang="en-US"/>
          </a:p>
        </p:txBody>
      </p:sp>
      <p:sp>
        <p:nvSpPr>
          <p:cNvPr id="93187" name="Rectangle 3"/>
          <p:cNvSpPr>
            <a:spLocks noGrp="1" noChangeArrowheads="1"/>
          </p:cNvSpPr>
          <p:nvPr>
            <p:ph type="dt" idx="1"/>
          </p:nvPr>
        </p:nvSpPr>
        <p:spPr bwMode="auto">
          <a:xfrm>
            <a:off x="3971926"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buFontTx/>
              <a:buNone/>
              <a:defRPr sz="1200" smtClean="0">
                <a:latin typeface="Times New Roman"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9" name="Rectangle 5"/>
          <p:cNvSpPr>
            <a:spLocks noGrp="1" noChangeArrowheads="1"/>
          </p:cNvSpPr>
          <p:nvPr>
            <p:ph type="body" sz="quarter" idx="3"/>
          </p:nvPr>
        </p:nvSpPr>
        <p:spPr bwMode="auto">
          <a:xfrm>
            <a:off x="935038" y="4416428"/>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3190" name="Rectangle 6"/>
          <p:cNvSpPr>
            <a:spLocks noGrp="1" noChangeArrowheads="1"/>
          </p:cNvSpPr>
          <p:nvPr>
            <p:ph type="ftr" sz="quarter" idx="4"/>
          </p:nvPr>
        </p:nvSpPr>
        <p:spPr bwMode="auto">
          <a:xfrm>
            <a:off x="2" y="8831266"/>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buFontTx/>
              <a:buNone/>
              <a:defRPr sz="1200" smtClean="0">
                <a:latin typeface="Times New Roman" panose="02020603050405020304" pitchFamily="18" charset="0"/>
              </a:defRPr>
            </a:lvl1pPr>
          </a:lstStyle>
          <a:p>
            <a:pPr>
              <a:defRPr/>
            </a:pPr>
            <a:endParaRPr lang="en-US" altLang="en-US"/>
          </a:p>
        </p:txBody>
      </p:sp>
      <p:sp>
        <p:nvSpPr>
          <p:cNvPr id="93191" name="Rectangle 7"/>
          <p:cNvSpPr>
            <a:spLocks noGrp="1" noChangeArrowheads="1"/>
          </p:cNvSpPr>
          <p:nvPr>
            <p:ph type="sldNum" sz="quarter" idx="5"/>
          </p:nvPr>
        </p:nvSpPr>
        <p:spPr bwMode="auto">
          <a:xfrm>
            <a:off x="3971926" y="8831266"/>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522FE685-0004-40BB-8661-3BCAD13A4923}" type="slidenum">
              <a:rPr lang="en-US" altLang="en-US"/>
              <a:pPr/>
              <a:t>‹#›</a:t>
            </a:fld>
            <a:endParaRPr lang="en-US" altLang="en-US"/>
          </a:p>
        </p:txBody>
      </p:sp>
    </p:spTree>
    <p:extLst>
      <p:ext uri="{BB962C8B-B14F-4D97-AF65-F5344CB8AC3E}">
        <p14:creationId xmlns:p14="http://schemas.microsoft.com/office/powerpoint/2010/main" val="7438634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r">
              <a:buFontTx/>
              <a:buNone/>
            </a:pPr>
            <a:fld id="{F23CB638-3082-4A59-AC25-B60B7A951233}" type="slidenum">
              <a:rPr lang="en-US" altLang="en-US" sz="1200">
                <a:latin typeface="Times New Roman" pitchFamily="18" charset="0"/>
              </a:rPr>
              <a:pPr algn="r">
                <a:buFontTx/>
                <a:buNone/>
              </a:pPr>
              <a:t>1</a:t>
            </a:fld>
            <a:endParaRPr lang="en-US" altLang="en-US" sz="1200">
              <a:latin typeface="Times New Roman"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spcBef>
                <a:spcPct val="50000"/>
              </a:spcBef>
            </a:pPr>
            <a:r>
              <a:rPr lang="en-US" altLang="en-US" sz="1400" u="sng" dirty="0" smtClean="0">
                <a:solidFill>
                  <a:schemeClr val="tx1"/>
                </a:solidFill>
                <a:latin typeface="Times New Roman" panose="02020603050405020304" pitchFamily="18" charset="0"/>
                <a:cs typeface="Times New Roman" panose="02020603050405020304" pitchFamily="18" charset="0"/>
              </a:rPr>
              <a:t>Chief Garcia</a:t>
            </a:r>
            <a:r>
              <a:rPr lang="en-US" altLang="en-US" sz="1400" dirty="0" smtClean="0">
                <a:solidFill>
                  <a:schemeClr val="tx1"/>
                </a:solidFill>
                <a:latin typeface="Times New Roman" panose="02020603050405020304" pitchFamily="18" charset="0"/>
                <a:cs typeface="Times New Roman" panose="02020603050405020304" pitchFamily="18" charset="0"/>
              </a:rPr>
              <a:t>:</a:t>
            </a:r>
          </a:p>
          <a:p>
            <a:pPr eaLnBrk="1" hangingPunct="1">
              <a:spcBef>
                <a:spcPct val="50000"/>
              </a:spcBef>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50000"/>
              </a:spcBef>
              <a:spcAft>
                <a:spcPct val="0"/>
              </a:spcAft>
              <a:buClrTx/>
              <a:buSzTx/>
              <a:buFontTx/>
              <a:buNone/>
              <a:tabLst/>
              <a:defRPr/>
            </a:pPr>
            <a:r>
              <a:rPr lang="en-US" altLang="en-US" sz="1400" dirty="0" smtClean="0">
                <a:solidFill>
                  <a:schemeClr val="tx1"/>
                </a:solidFill>
                <a:latin typeface="Times New Roman" panose="02020603050405020304" pitchFamily="18" charset="0"/>
                <a:cs typeface="Times New Roman" panose="02020603050405020304" pitchFamily="18" charset="0"/>
              </a:rPr>
              <a:t>Good morning, I’m Police Chief Eddie Garcia and this</a:t>
            </a:r>
            <a:r>
              <a:rPr lang="en-US" altLang="en-US" sz="1400" baseline="0" dirty="0" smtClean="0">
                <a:solidFill>
                  <a:schemeClr val="tx1"/>
                </a:solidFill>
                <a:latin typeface="Times New Roman" panose="02020603050405020304" pitchFamily="18" charset="0"/>
                <a:cs typeface="Times New Roman" panose="02020603050405020304" pitchFamily="18" charset="0"/>
              </a:rPr>
              <a:t> is the 2016-2017 Proposed Operating Budget presentation for the Public Safety City Service Area. This CSA includes the Police and Fire Departments , and the Office of the Independent Police Auditor. With me today are Assistant Police Chief Dave Knopf, Fire Chief Curtis Jacobson, Assistant Fire Chief Johnny Dellinger, and Walter Katz</a:t>
            </a:r>
            <a:r>
              <a:rPr lang="en-US" altLang="en-US" sz="1400" dirty="0" smtClean="0">
                <a:solidFill>
                  <a:schemeClr val="tx1"/>
                </a:solidFill>
                <a:latin typeface="Times New Roman" panose="02020603050405020304" pitchFamily="18" charset="0"/>
                <a:cs typeface="Times New Roman" panose="02020603050405020304" pitchFamily="18" charset="0"/>
              </a:rPr>
              <a:t>.</a:t>
            </a:r>
            <a:r>
              <a:rPr lang="en-US" altLang="en-US" sz="1400" baseline="0" dirty="0" smtClean="0">
                <a:solidFill>
                  <a:schemeClr val="tx1"/>
                </a:solidFill>
                <a:latin typeface="Times New Roman" panose="02020603050405020304" pitchFamily="18" charset="0"/>
                <a:cs typeface="Times New Roman" panose="02020603050405020304" pitchFamily="18" charset="0"/>
              </a:rPr>
              <a:t> Our collective mission is to provide prevention and emergency response services for crime, fire, medical, hazardous, and disaster related situations. </a:t>
            </a:r>
          </a:p>
          <a:p>
            <a:pPr eaLnBrk="1" hangingPunct="1">
              <a:spcBef>
                <a:spcPct val="50000"/>
              </a:spcBef>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1400" dirty="0" smtClean="0">
                <a:solidFill>
                  <a:schemeClr val="tx1"/>
                </a:solidFill>
                <a:latin typeface="Times New Roman" panose="02020603050405020304" pitchFamily="18" charset="0"/>
                <a:cs typeface="Times New Roman" panose="02020603050405020304" pitchFamily="18" charset="0"/>
              </a:rPr>
              <a:t>Our CSA Outcomes are two-fold:</a:t>
            </a:r>
            <a:r>
              <a:rPr lang="en-US" altLang="en-US" sz="1400" baseline="0" dirty="0" smtClean="0">
                <a:solidFill>
                  <a:schemeClr val="tx1"/>
                </a:solidFill>
                <a:latin typeface="Times New Roman" panose="02020603050405020304" pitchFamily="18" charset="0"/>
                <a:cs typeface="Times New Roman" panose="02020603050405020304" pitchFamily="18" charset="0"/>
              </a:rPr>
              <a:t> </a:t>
            </a:r>
            <a:r>
              <a:rPr lang="en-US" altLang="en-US" sz="1400" dirty="0" smtClean="0">
                <a:solidFill>
                  <a:schemeClr val="tx1"/>
                </a:solidFill>
                <a:latin typeface="Times New Roman" panose="02020603050405020304" pitchFamily="18" charset="0"/>
                <a:cs typeface="Times New Roman" panose="02020603050405020304" pitchFamily="18" charset="0"/>
              </a:rPr>
              <a:t>The Public Feels Safe Anywhere, Anytime in San José, and Residents Share the Responsibility for Public Safety.</a:t>
            </a:r>
          </a:p>
        </p:txBody>
      </p:sp>
    </p:spTree>
    <p:extLst>
      <p:ext uri="{BB962C8B-B14F-4D97-AF65-F5344CB8AC3E}">
        <p14:creationId xmlns:p14="http://schemas.microsoft.com/office/powerpoint/2010/main" val="49540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400" u="sng" dirty="0" smtClean="0">
                <a:latin typeface="Times New Roman" panose="02020603050405020304" pitchFamily="18" charset="0"/>
                <a:cs typeface="Times New Roman" panose="02020603050405020304" pitchFamily="18" charset="0"/>
              </a:rPr>
              <a:t>Walter Katz</a:t>
            </a:r>
            <a:r>
              <a:rPr lang="en-US" altLang="en-US" sz="1400" u="none" dirty="0" smtClean="0">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The Independent Police Auditor’s workplan continues</a:t>
            </a:r>
            <a:r>
              <a:rPr lang="en-US" sz="1400" baseline="0" dirty="0" smtClean="0">
                <a:solidFill>
                  <a:schemeClr val="tx1"/>
                </a:solidFill>
                <a:latin typeface="Times New Roman" panose="02020603050405020304" pitchFamily="18" charset="0"/>
                <a:cs typeface="Times New Roman" panose="02020603050405020304" pitchFamily="18" charset="0"/>
              </a:rPr>
              <a:t> to:</a:t>
            </a:r>
            <a:endParaRPr lang="en-US" sz="1400" dirty="0" smtClean="0">
              <a:solidFill>
                <a:schemeClr val="tx1"/>
              </a:solidFill>
              <a:latin typeface="Times New Roman" panose="02020603050405020304" pitchFamily="18" charset="0"/>
              <a:cs typeface="Times New Roman" panose="02020603050405020304" pitchFamily="18" charset="0"/>
            </a:endParaRPr>
          </a:p>
          <a:p>
            <a:endParaRPr lang="en-US" altLang="en-US" sz="1400" u="sng" dirty="0" smtClean="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pPr marL="285750" indent="-285750">
              <a:buFontTx/>
              <a:buChar char="-"/>
            </a:pPr>
            <a:r>
              <a:rPr lang="en-US" sz="1400" dirty="0" smtClean="0">
                <a:latin typeface="Times New Roman" panose="02020603050405020304" pitchFamily="18" charset="0"/>
                <a:cs typeface="Times New Roman" panose="02020603050405020304" pitchFamily="18" charset="0"/>
              </a:rPr>
              <a:t>Identify new ways to inform San José residents about the IPA office and the services it provides.</a:t>
            </a:r>
          </a:p>
          <a:p>
            <a:pPr marL="285750" indent="-285750">
              <a:buFontTx/>
              <a:buChar char="-"/>
            </a:pPr>
            <a:endParaRPr lang="en-US" sz="1400" dirty="0" smtClean="0">
              <a:latin typeface="Times New Roman" panose="02020603050405020304" pitchFamily="18" charset="0"/>
              <a:cs typeface="Times New Roman" panose="02020603050405020304" pitchFamily="18" charset="0"/>
            </a:endParaRPr>
          </a:p>
          <a:p>
            <a:pPr marL="285750" indent="-285750">
              <a:buFontTx/>
              <a:buChar char="-"/>
            </a:pPr>
            <a:r>
              <a:rPr lang="en-US" sz="1400" dirty="0" smtClean="0">
                <a:latin typeface="Times New Roman" panose="02020603050405020304" pitchFamily="18" charset="0"/>
                <a:cs typeface="Times New Roman" panose="02020603050405020304" pitchFamily="18" charset="0"/>
              </a:rPr>
              <a:t>Develop and publish the 5th edition of the Student’s Guide to Police Practices.</a:t>
            </a:r>
          </a:p>
          <a:p>
            <a:pPr marL="285750" indent="-285750">
              <a:buFontTx/>
              <a:buChar char="-"/>
            </a:pPr>
            <a:endParaRPr lang="en-US" sz="1400" dirty="0" smtClean="0">
              <a:latin typeface="Times New Roman" panose="02020603050405020304" pitchFamily="18" charset="0"/>
              <a:cs typeface="Times New Roman" panose="02020603050405020304" pitchFamily="18" charset="0"/>
            </a:endParaRPr>
          </a:p>
          <a:p>
            <a:pPr marL="285750" indent="-285750">
              <a:buFontTx/>
              <a:buChar char="-"/>
            </a:pPr>
            <a:r>
              <a:rPr lang="en-US" sz="1400" dirty="0" smtClean="0">
                <a:latin typeface="Times New Roman" panose="02020603050405020304" pitchFamily="18" charset="0"/>
                <a:cs typeface="Times New Roman" panose="02020603050405020304" pitchFamily="18" charset="0"/>
              </a:rPr>
              <a:t>Incorporate the lessons learned through the Teen Leadership Council (IPA-TLC) to identify new ways to reach young adult San Jose residents.</a:t>
            </a:r>
          </a:p>
          <a:p>
            <a:pPr marL="285750" indent="-285750">
              <a:buFontTx/>
              <a:buChar char="-"/>
            </a:pP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 Utilize location-based analysis of complaint data to assist in directing outreach services.</a:t>
            </a:r>
          </a:p>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22FE685-0004-40BB-8661-3BCAD13A4923}" type="slidenum">
              <a:rPr lang="en-US" altLang="en-US" smtClean="0"/>
              <a:pPr/>
              <a:t>10</a:t>
            </a:fld>
            <a:endParaRPr lang="en-US" altLang="en-US"/>
          </a:p>
        </p:txBody>
      </p:sp>
    </p:spTree>
    <p:extLst>
      <p:ext uri="{BB962C8B-B14F-4D97-AF65-F5344CB8AC3E}">
        <p14:creationId xmlns:p14="http://schemas.microsoft.com/office/powerpoint/2010/main" val="333889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r">
              <a:buFontTx/>
              <a:buNone/>
            </a:pPr>
            <a:fld id="{CB52DBD8-B283-4F1D-83E6-7DD395B709D1}" type="slidenum">
              <a:rPr lang="en-US" altLang="en-US" sz="1200">
                <a:latin typeface="Times New Roman" pitchFamily="18" charset="0"/>
              </a:rPr>
              <a:pPr algn="r">
                <a:buFontTx/>
                <a:buNone/>
              </a:pPr>
              <a:t>11</a:t>
            </a:fld>
            <a:endParaRPr lang="en-US" altLang="en-US" sz="1200">
              <a:latin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r>
              <a:rPr lang="en-US" altLang="en-US" sz="1400" u="sng" dirty="0" smtClean="0">
                <a:solidFill>
                  <a:schemeClr val="tx1"/>
                </a:solidFill>
                <a:latin typeface="Times New Roman" panose="02020603050405020304" pitchFamily="18" charset="0"/>
                <a:cs typeface="Times New Roman" panose="02020603050405020304" pitchFamily="18" charset="0"/>
              </a:rPr>
              <a:t>Chief Garcia:</a:t>
            </a:r>
          </a:p>
          <a:p>
            <a:pPr eaLnBrk="1" hangingPunct="1">
              <a:spcBef>
                <a:spcPct val="50000"/>
              </a:spcBef>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1400" dirty="0" smtClean="0">
                <a:solidFill>
                  <a:schemeClr val="tx1"/>
                </a:solidFill>
                <a:latin typeface="Times New Roman" panose="02020603050405020304" pitchFamily="18" charset="0"/>
                <a:cs typeface="Times New Roman" panose="02020603050405020304" pitchFamily="18" charset="0"/>
              </a:rPr>
              <a:t>In summary, preserving emergency response capacity remains the highest priority of the CSA. Resources will continue to focus on providing essential emergency services in a timely manner in order to protect life, property, and the environment.</a:t>
            </a:r>
          </a:p>
          <a:p>
            <a:pPr eaLnBrk="1" hangingPunct="1">
              <a:spcBef>
                <a:spcPct val="50000"/>
              </a:spcBef>
            </a:pPr>
            <a:endParaRPr lang="en-US" altLang="en-US" sz="1400" baseline="0" dirty="0" smtClean="0">
              <a:solidFill>
                <a:schemeClr val="tx1"/>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1400" baseline="0" dirty="0" smtClean="0">
                <a:solidFill>
                  <a:schemeClr val="tx1"/>
                </a:solidFill>
                <a:latin typeface="Times New Roman" panose="02020603050405020304" pitchFamily="18" charset="0"/>
                <a:cs typeface="Times New Roman" panose="02020603050405020304" pitchFamily="18" charset="0"/>
              </a:rPr>
              <a:t>We will continue to look for efficiencies, technology, revenue, grant opportunities and data analytics in order to improve service levels and address crime, medical, or fire related situations successfully.</a:t>
            </a:r>
            <a:endParaRPr lang="en-US" altLang="en-US" sz="1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754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r">
              <a:buFontTx/>
              <a:buNone/>
            </a:pPr>
            <a:fld id="{F23CB638-3082-4A59-AC25-B60B7A951233}" type="slidenum">
              <a:rPr lang="en-US" altLang="en-US" sz="1200">
                <a:solidFill>
                  <a:prstClr val="black"/>
                </a:solidFill>
                <a:latin typeface="Times New Roman" pitchFamily="18" charset="0"/>
              </a:rPr>
              <a:pPr algn="r">
                <a:buFontTx/>
                <a:buNone/>
              </a:pPr>
              <a:t>12</a:t>
            </a:fld>
            <a:endParaRPr lang="en-US" altLang="en-US" sz="1200">
              <a:solidFill>
                <a:prstClr val="black"/>
              </a:solidFill>
              <a:latin typeface="Times New Roman"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spcBef>
                <a:spcPct val="50000"/>
              </a:spcBef>
            </a:pPr>
            <a:r>
              <a:rPr lang="en-US" altLang="en-US" sz="1400" u="sng" smtClean="0">
                <a:solidFill>
                  <a:schemeClr val="tx1"/>
                </a:solidFill>
                <a:latin typeface="Times New Roman" panose="02020603050405020304" pitchFamily="18" charset="0"/>
                <a:cs typeface="Times New Roman" panose="02020603050405020304" pitchFamily="18" charset="0"/>
              </a:rPr>
              <a:t>Chief </a:t>
            </a:r>
            <a:r>
              <a:rPr lang="en-US" altLang="en-US" sz="1400" u="sng" dirty="0" smtClean="0">
                <a:solidFill>
                  <a:schemeClr val="tx1"/>
                </a:solidFill>
                <a:latin typeface="Times New Roman" panose="02020603050405020304" pitchFamily="18" charset="0"/>
                <a:cs typeface="Times New Roman" panose="02020603050405020304" pitchFamily="18" charset="0"/>
              </a:rPr>
              <a:t>Garcia</a:t>
            </a:r>
            <a:r>
              <a:rPr lang="en-US" altLang="en-US" sz="1400" dirty="0" smtClean="0">
                <a:solidFill>
                  <a:schemeClr val="tx1"/>
                </a:solidFill>
                <a:latin typeface="Times New Roman" panose="02020603050405020304" pitchFamily="18" charset="0"/>
                <a:cs typeface="Times New Roman" panose="02020603050405020304" pitchFamily="18" charset="0"/>
              </a:rPr>
              <a:t>:</a:t>
            </a:r>
          </a:p>
          <a:p>
            <a:pPr marL="0" marR="0" indent="0" algn="l" defTabSz="914400" rtl="0" eaLnBrk="1" fontAlgn="base" latinLnBrk="0" hangingPunct="1">
              <a:lnSpc>
                <a:spcPct val="100000"/>
              </a:lnSpc>
              <a:spcBef>
                <a:spcPct val="50000"/>
              </a:spcBef>
              <a:spcAft>
                <a:spcPct val="0"/>
              </a:spcAft>
              <a:buClrTx/>
              <a:buSzTx/>
              <a:buFontTx/>
              <a:buNone/>
              <a:tabLst/>
              <a:defRPr/>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50000"/>
              </a:spcBef>
              <a:spcAft>
                <a:spcPct val="0"/>
              </a:spcAft>
              <a:buClrTx/>
              <a:buSzTx/>
              <a:buFontTx/>
              <a:buNone/>
              <a:tabLst/>
              <a:defRPr/>
            </a:pPr>
            <a:r>
              <a:rPr lang="en-US" altLang="en-US" sz="1400" dirty="0" smtClean="0">
                <a:solidFill>
                  <a:schemeClr val="tx1"/>
                </a:solidFill>
                <a:latin typeface="Times New Roman" panose="02020603050405020304" pitchFamily="18" charset="0"/>
                <a:cs typeface="Times New Roman" panose="02020603050405020304" pitchFamily="18" charset="0"/>
              </a:rPr>
              <a:t>That concludes our presentation and staff are available for questions.</a:t>
            </a:r>
          </a:p>
        </p:txBody>
      </p:sp>
    </p:spTree>
    <p:extLst>
      <p:ext uri="{BB962C8B-B14F-4D97-AF65-F5344CB8AC3E}">
        <p14:creationId xmlns:p14="http://schemas.microsoft.com/office/powerpoint/2010/main" val="391710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r">
              <a:buFontTx/>
              <a:buNone/>
            </a:pPr>
            <a:fld id="{647554B0-4DCC-4857-A9B6-C57307A35FF4}" type="slidenum">
              <a:rPr lang="en-US" altLang="en-US" sz="1200">
                <a:latin typeface="Times New Roman" pitchFamily="18" charset="0"/>
              </a:rPr>
              <a:pPr algn="r">
                <a:buFontTx/>
                <a:buNone/>
              </a:pPr>
              <a:t>2</a:t>
            </a:fld>
            <a:endParaRPr lang="en-US" altLang="en-US" sz="1200">
              <a:latin typeface="Times New Roman"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sz="1400" u="sng" dirty="0" smtClean="0">
                <a:solidFill>
                  <a:schemeClr val="tx1"/>
                </a:solidFill>
                <a:latin typeface="Times New Roman" panose="02020603050405020304" pitchFamily="18" charset="0"/>
                <a:cs typeface="Times New Roman" panose="02020603050405020304" pitchFamily="18" charset="0"/>
              </a:rPr>
              <a:t>Chief Garcia:</a:t>
            </a:r>
          </a:p>
          <a:p>
            <a:pPr eaLnBrk="1" hangingPunct="1"/>
            <a:endParaRPr lang="en-US" altLang="en-US" sz="1400" u="sng"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dirty="0" smtClean="0">
                <a:solidFill>
                  <a:schemeClr val="tx1"/>
                </a:solidFill>
                <a:latin typeface="Times New Roman" panose="02020603050405020304" pitchFamily="18" charset="0"/>
                <a:cs typeface="Times New Roman" panose="02020603050405020304" pitchFamily="18" charset="0"/>
              </a:rPr>
              <a:t>For</a:t>
            </a:r>
            <a:r>
              <a:rPr lang="en-US" altLang="en-US" sz="1400" u="none" baseline="0" dirty="0" smtClean="0">
                <a:solidFill>
                  <a:schemeClr val="tx1"/>
                </a:solidFill>
                <a:latin typeface="Times New Roman" panose="02020603050405020304" pitchFamily="18" charset="0"/>
                <a:cs typeface="Times New Roman" panose="02020603050405020304" pitchFamily="18" charset="0"/>
              </a:rPr>
              <a:t> the Police Department, our core services are the following:</a:t>
            </a:r>
          </a:p>
          <a:p>
            <a:pPr eaLnBrk="1" hangingPunct="1"/>
            <a:endParaRPr lang="en-US" altLang="en-US" sz="1400" u="none"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baseline="0" dirty="0" smtClean="0">
                <a:solidFill>
                  <a:schemeClr val="tx1"/>
                </a:solidFill>
                <a:latin typeface="Times New Roman" panose="02020603050405020304" pitchFamily="18" charset="0"/>
                <a:cs typeface="Times New Roman" panose="02020603050405020304" pitchFamily="18" charset="0"/>
              </a:rPr>
              <a:t>-Crime Prevention and Community Education</a:t>
            </a:r>
          </a:p>
          <a:p>
            <a:pPr eaLnBrk="1" hangingPunct="1"/>
            <a:endParaRPr lang="en-US" altLang="en-US" sz="1400" u="none"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baseline="0" dirty="0" smtClean="0">
                <a:solidFill>
                  <a:schemeClr val="tx1"/>
                </a:solidFill>
                <a:latin typeface="Times New Roman" panose="02020603050405020304" pitchFamily="18" charset="0"/>
                <a:cs typeface="Times New Roman" panose="02020603050405020304" pitchFamily="18" charset="0"/>
              </a:rPr>
              <a:t>-Respond to Calls for Service</a:t>
            </a:r>
          </a:p>
          <a:p>
            <a:pPr eaLnBrk="1" hangingPunct="1"/>
            <a:endParaRPr lang="en-US" altLang="en-US" sz="1400" u="none"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baseline="0" dirty="0" smtClean="0">
                <a:solidFill>
                  <a:schemeClr val="tx1"/>
                </a:solidFill>
                <a:latin typeface="Times New Roman" panose="02020603050405020304" pitchFamily="18" charset="0"/>
                <a:cs typeface="Times New Roman" panose="02020603050405020304" pitchFamily="18" charset="0"/>
              </a:rPr>
              <a:t>-Investigative Services</a:t>
            </a:r>
          </a:p>
          <a:p>
            <a:pPr eaLnBrk="1" hangingPunct="1"/>
            <a:endParaRPr lang="en-US" altLang="en-US" sz="1400" u="none"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baseline="0" dirty="0" smtClean="0">
                <a:solidFill>
                  <a:schemeClr val="tx1"/>
                </a:solidFill>
                <a:latin typeface="Times New Roman" panose="02020603050405020304" pitchFamily="18" charset="0"/>
                <a:cs typeface="Times New Roman" panose="02020603050405020304" pitchFamily="18" charset="0"/>
              </a:rPr>
              <a:t>-Regulatory Services, and</a:t>
            </a:r>
          </a:p>
          <a:p>
            <a:pPr eaLnBrk="1" hangingPunct="1"/>
            <a:endParaRPr lang="en-US" altLang="en-US" sz="1400" u="none"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baseline="0" dirty="0" smtClean="0">
                <a:solidFill>
                  <a:schemeClr val="tx1"/>
                </a:solidFill>
                <a:latin typeface="Times New Roman" panose="02020603050405020304" pitchFamily="18" charset="0"/>
                <a:cs typeface="Times New Roman" panose="02020603050405020304" pitchFamily="18" charset="0"/>
              </a:rPr>
              <a:t>-Special Events Services.</a:t>
            </a:r>
          </a:p>
        </p:txBody>
      </p:sp>
    </p:spTree>
    <p:extLst>
      <p:ext uri="{BB962C8B-B14F-4D97-AF65-F5344CB8AC3E}">
        <p14:creationId xmlns:p14="http://schemas.microsoft.com/office/powerpoint/2010/main" val="114265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r">
              <a:buFontTx/>
              <a:buNone/>
            </a:pPr>
            <a:fld id="{647554B0-4DCC-4857-A9B6-C57307A35FF4}" type="slidenum">
              <a:rPr lang="en-US" altLang="en-US" sz="1200">
                <a:latin typeface="Times New Roman" pitchFamily="18" charset="0"/>
              </a:rPr>
              <a:pPr algn="r">
                <a:buFontTx/>
                <a:buNone/>
              </a:pPr>
              <a:t>3</a:t>
            </a:fld>
            <a:endParaRPr lang="en-US" altLang="en-US" sz="1200">
              <a:latin typeface="Times New Roman"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sz="1400" u="sng" dirty="0" smtClean="0">
                <a:solidFill>
                  <a:schemeClr val="tx1"/>
                </a:solidFill>
                <a:latin typeface="Times New Roman" panose="02020603050405020304" pitchFamily="18" charset="0"/>
                <a:cs typeface="Times New Roman" panose="02020603050405020304" pitchFamily="18" charset="0"/>
              </a:rPr>
              <a:t>Chief Jacobson:</a:t>
            </a:r>
          </a:p>
          <a:p>
            <a:pPr eaLnBrk="1" hangingPunct="1"/>
            <a:endParaRPr lang="en-US" altLang="en-US" sz="1400" u="sng"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dirty="0" smtClean="0">
                <a:solidFill>
                  <a:schemeClr val="tx1"/>
                </a:solidFill>
                <a:latin typeface="Times New Roman" panose="02020603050405020304" pitchFamily="18" charset="0"/>
                <a:cs typeface="Times New Roman" panose="02020603050405020304" pitchFamily="18" charset="0"/>
              </a:rPr>
              <a:t>For the Fire</a:t>
            </a:r>
            <a:r>
              <a:rPr lang="en-US" altLang="en-US" sz="1400" u="none" baseline="0" dirty="0" smtClean="0">
                <a:solidFill>
                  <a:schemeClr val="tx1"/>
                </a:solidFill>
                <a:latin typeface="Times New Roman" panose="02020603050405020304" pitchFamily="18" charset="0"/>
                <a:cs typeface="Times New Roman" panose="02020603050405020304" pitchFamily="18" charset="0"/>
              </a:rPr>
              <a:t> Department, our core services are the following:</a:t>
            </a:r>
          </a:p>
          <a:p>
            <a:pPr eaLnBrk="1" hangingPunct="1"/>
            <a:endParaRPr lang="en-US" altLang="en-US" sz="1400" u="none"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baseline="0" dirty="0" smtClean="0">
                <a:solidFill>
                  <a:schemeClr val="tx1"/>
                </a:solidFill>
                <a:latin typeface="Times New Roman" panose="02020603050405020304" pitchFamily="18" charset="0"/>
                <a:cs typeface="Times New Roman" panose="02020603050405020304" pitchFamily="18" charset="0"/>
              </a:rPr>
              <a:t>-Emergency Response which includes fire suppression, EMS, EOC and dispatch, and </a:t>
            </a:r>
          </a:p>
          <a:p>
            <a:pPr eaLnBrk="1" hangingPunct="1"/>
            <a:r>
              <a:rPr lang="en-US" altLang="en-US" sz="1400" u="none" baseline="0" dirty="0" smtClean="0">
                <a:solidFill>
                  <a:schemeClr val="tx1"/>
                </a:solidFill>
                <a:latin typeface="Times New Roman" panose="02020603050405020304" pitchFamily="18" charset="0"/>
                <a:cs typeface="Times New Roman" panose="02020603050405020304" pitchFamily="18" charset="0"/>
              </a:rPr>
              <a:t>-Fire Prevention.  </a:t>
            </a:r>
          </a:p>
          <a:p>
            <a:pPr eaLnBrk="1" hangingPunct="1"/>
            <a:endParaRPr lang="en-US" altLang="en-US" sz="1400" u="none"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baseline="0" dirty="0" smtClean="0">
                <a:solidFill>
                  <a:schemeClr val="tx1"/>
                </a:solidFill>
                <a:latin typeface="Times New Roman" panose="02020603050405020304" pitchFamily="18" charset="0"/>
                <a:cs typeface="Times New Roman" panose="02020603050405020304" pitchFamily="18" charset="0"/>
              </a:rPr>
              <a:t>Our third core service, Fire Safety Code Compliance was discussed in the Community and Economic Development CSA.</a:t>
            </a:r>
          </a:p>
          <a:p>
            <a:pPr eaLnBrk="1" hangingPunct="1"/>
            <a:endParaRPr lang="en-US" altLang="en-US" sz="1400" u="none"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sng" dirty="0" smtClean="0">
                <a:solidFill>
                  <a:schemeClr val="tx1"/>
                </a:solidFill>
                <a:latin typeface="Times New Roman" panose="02020603050405020304" pitchFamily="18" charset="0"/>
                <a:cs typeface="Times New Roman" panose="02020603050405020304" pitchFamily="18" charset="0"/>
              </a:rPr>
              <a:t>Walter Katz:</a:t>
            </a:r>
          </a:p>
          <a:p>
            <a:pPr eaLnBrk="1" hangingPunct="1"/>
            <a:endParaRPr lang="en-US" altLang="en-US" sz="1400" u="sng"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dirty="0" smtClean="0">
                <a:solidFill>
                  <a:schemeClr val="tx1"/>
                </a:solidFill>
                <a:latin typeface="Times New Roman" panose="02020603050405020304" pitchFamily="18" charset="0"/>
                <a:cs typeface="Times New Roman" panose="02020603050405020304" pitchFamily="18" charset="0"/>
              </a:rPr>
              <a:t>For the Independent Police Auditor </a:t>
            </a:r>
            <a:r>
              <a:rPr lang="en-US" altLang="en-US" sz="1400" u="none" baseline="0" dirty="0" smtClean="0">
                <a:solidFill>
                  <a:schemeClr val="tx1"/>
                </a:solidFill>
                <a:latin typeface="Times New Roman" panose="02020603050405020304" pitchFamily="18" charset="0"/>
                <a:cs typeface="Times New Roman" panose="02020603050405020304" pitchFamily="18" charset="0"/>
              </a:rPr>
              <a:t>Department, our core service is independent police oversight.</a:t>
            </a:r>
            <a:endParaRPr lang="en-US" altLang="en-US" sz="1400" u="none"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39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r">
              <a:buFontTx/>
              <a:buNone/>
            </a:pPr>
            <a:fld id="{9B821C2A-4CEA-47FB-8873-3E805B318C0A}" type="slidenum">
              <a:rPr lang="en-US" altLang="en-US" sz="1200">
                <a:latin typeface="Times New Roman" pitchFamily="18" charset="0"/>
              </a:rPr>
              <a:pPr algn="r">
                <a:buFontTx/>
                <a:buNone/>
              </a:pPr>
              <a:t>4</a:t>
            </a:fld>
            <a:endParaRPr lang="en-US" altLang="en-US" sz="1200">
              <a:latin typeface="Times New Roman"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spcBef>
                <a:spcPts val="0"/>
              </a:spcBef>
              <a:spcAft>
                <a:spcPts val="0"/>
              </a:spcAft>
            </a:pPr>
            <a:r>
              <a:rPr lang="en-US" altLang="en-US" sz="1400" u="sng" dirty="0" smtClean="0">
                <a:solidFill>
                  <a:schemeClr val="tx1"/>
                </a:solidFill>
                <a:latin typeface="Times New Roman" panose="02020603050405020304" pitchFamily="18" charset="0"/>
                <a:cs typeface="Times New Roman" panose="02020603050405020304" pitchFamily="18" charset="0"/>
              </a:rPr>
              <a:t>Chief Garcia:</a:t>
            </a:r>
          </a:p>
          <a:p>
            <a:pPr eaLnBrk="1" hangingPunct="1">
              <a:spcBef>
                <a:spcPts val="0"/>
              </a:spcBef>
              <a:spcAft>
                <a:spcPts val="0"/>
              </a:spcAft>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1" hangingPunct="1">
              <a:spcBef>
                <a:spcPts val="0"/>
              </a:spcBef>
              <a:spcAft>
                <a:spcPts val="0"/>
              </a:spcAft>
            </a:pPr>
            <a:r>
              <a:rPr lang="en-US" altLang="en-US" sz="1400" dirty="0" smtClean="0">
                <a:solidFill>
                  <a:schemeClr val="tx1"/>
                </a:solidFill>
                <a:latin typeface="Times New Roman" panose="02020603050405020304" pitchFamily="18" charset="0"/>
                <a:cs typeface="Times New Roman" panose="02020603050405020304" pitchFamily="18" charset="0"/>
              </a:rPr>
              <a:t>The expected service delivery for this CSA is as follows:</a:t>
            </a:r>
          </a:p>
          <a:p>
            <a:pPr eaLnBrk="1" hangingPunct="1">
              <a:spcBef>
                <a:spcPts val="0"/>
              </a:spcBef>
              <a:spcAft>
                <a:spcPts val="0"/>
              </a:spcAft>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0" hangingPunct="0">
              <a:spcBef>
                <a:spcPts val="0"/>
              </a:spcBef>
              <a:spcAft>
                <a:spcPts val="0"/>
              </a:spcAft>
              <a:buFontTx/>
              <a:buNone/>
            </a:pPr>
            <a:r>
              <a:rPr lang="en-US" altLang="en-US" sz="1400" dirty="0" smtClean="0">
                <a:solidFill>
                  <a:schemeClr val="tx1"/>
                </a:solidFill>
                <a:latin typeface="Times New Roman" panose="02020603050405020304" pitchFamily="18" charset="0"/>
                <a:cs typeface="Times New Roman" panose="02020603050405020304" pitchFamily="18" charset="0"/>
              </a:rPr>
              <a:t>-Provide essential emergency services, which</a:t>
            </a:r>
            <a:r>
              <a:rPr lang="en-US" altLang="en-US" sz="1400" baseline="0" dirty="0" smtClean="0">
                <a:solidFill>
                  <a:schemeClr val="tx1"/>
                </a:solidFill>
                <a:latin typeface="Times New Roman" panose="02020603050405020304" pitchFamily="18" charset="0"/>
                <a:cs typeface="Times New Roman" panose="02020603050405020304" pitchFamily="18" charset="0"/>
              </a:rPr>
              <a:t> includes </a:t>
            </a:r>
            <a:r>
              <a:rPr lang="en-US" altLang="en-US" sz="1400" dirty="0" smtClean="0">
                <a:solidFill>
                  <a:schemeClr val="tx1"/>
                </a:solidFill>
                <a:latin typeface="Times New Roman" panose="02020603050405020304" pitchFamily="18" charset="0"/>
                <a:cs typeface="Times New Roman" panose="02020603050405020304" pitchFamily="18" charset="0"/>
              </a:rPr>
              <a:t>patrol, fire suppression, and emergency medical services, in a timely and effective manner</a:t>
            </a:r>
          </a:p>
          <a:p>
            <a:pPr eaLnBrk="0" hangingPunct="0">
              <a:spcBef>
                <a:spcPts val="0"/>
              </a:spcBef>
              <a:spcAft>
                <a:spcPts val="0"/>
              </a:spcAft>
              <a:buFontTx/>
              <a:buNone/>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0" hangingPunct="0">
              <a:spcBef>
                <a:spcPts val="0"/>
              </a:spcBef>
              <a:spcAft>
                <a:spcPts val="0"/>
              </a:spcAft>
              <a:buFontTx/>
              <a:buNone/>
            </a:pPr>
            <a:r>
              <a:rPr lang="en-US" altLang="en-US" sz="1400" dirty="0" smtClean="0">
                <a:solidFill>
                  <a:schemeClr val="tx1"/>
                </a:solidFill>
                <a:latin typeface="Times New Roman" panose="02020603050405020304" pitchFamily="18" charset="0"/>
                <a:cs typeface="Times New Roman" panose="02020603050405020304" pitchFamily="18" charset="0"/>
              </a:rPr>
              <a:t>-Effectively investigate crimes and seek successful prosecution of suspects with a focus on gang crimes</a:t>
            </a:r>
          </a:p>
          <a:p>
            <a:pPr eaLnBrk="0" hangingPunct="0">
              <a:spcBef>
                <a:spcPts val="0"/>
              </a:spcBef>
              <a:spcAft>
                <a:spcPts val="0"/>
              </a:spcAft>
              <a:buFontTx/>
              <a:buNone/>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0" hangingPunct="0">
              <a:spcBef>
                <a:spcPts val="0"/>
              </a:spcBef>
              <a:spcAft>
                <a:spcPts val="0"/>
              </a:spcAft>
              <a:buFontTx/>
              <a:buNone/>
            </a:pPr>
            <a:r>
              <a:rPr lang="en-US" altLang="en-US" sz="1400" dirty="0" smtClean="0">
                <a:solidFill>
                  <a:schemeClr val="tx1"/>
                </a:solidFill>
                <a:latin typeface="Times New Roman" panose="02020603050405020304" pitchFamily="18" charset="0"/>
                <a:cs typeface="Times New Roman" panose="02020603050405020304" pitchFamily="18" charset="0"/>
              </a:rPr>
              <a:t>-Continue to improve response time performance</a:t>
            </a:r>
          </a:p>
          <a:p>
            <a:pPr eaLnBrk="0" hangingPunct="0">
              <a:spcBef>
                <a:spcPts val="0"/>
              </a:spcBef>
              <a:spcAft>
                <a:spcPts val="0"/>
              </a:spcAft>
              <a:buFontTx/>
              <a:buNone/>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0" hangingPunct="0">
              <a:spcBef>
                <a:spcPts val="0"/>
              </a:spcBef>
              <a:spcAft>
                <a:spcPts val="0"/>
              </a:spcAft>
              <a:buFontTx/>
              <a:buNone/>
            </a:pPr>
            <a:r>
              <a:rPr lang="en-US" altLang="en-US" sz="1400" dirty="0" smtClean="0">
                <a:solidFill>
                  <a:schemeClr val="tx1"/>
                </a:solidFill>
                <a:latin typeface="Times New Roman" panose="02020603050405020304" pitchFamily="18" charset="0"/>
                <a:cs typeface="Times New Roman" panose="02020603050405020304" pitchFamily="18" charset="0"/>
              </a:rPr>
              <a:t>-Continue regional all-risk emergency management </a:t>
            </a:r>
          </a:p>
          <a:p>
            <a:pPr eaLnBrk="0" hangingPunct="0">
              <a:spcBef>
                <a:spcPts val="0"/>
              </a:spcBef>
              <a:spcAft>
                <a:spcPts val="0"/>
              </a:spcAft>
              <a:buFontTx/>
              <a:buNone/>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0" hangingPunct="0">
              <a:spcBef>
                <a:spcPts val="0"/>
              </a:spcBef>
              <a:spcAft>
                <a:spcPts val="0"/>
              </a:spcAft>
              <a:buFontTx/>
              <a:buNone/>
            </a:pPr>
            <a:r>
              <a:rPr lang="en-US" altLang="en-US" sz="1400" dirty="0" smtClean="0">
                <a:solidFill>
                  <a:schemeClr val="tx1"/>
                </a:solidFill>
                <a:latin typeface="Times New Roman" panose="02020603050405020304" pitchFamily="18" charset="0"/>
                <a:cs typeface="Times New Roman" panose="02020603050405020304" pitchFamily="18" charset="0"/>
              </a:rPr>
              <a:t>-Provide a thorough and fair police misconduct complaint process, and</a:t>
            </a:r>
          </a:p>
          <a:p>
            <a:pPr eaLnBrk="0" hangingPunct="0">
              <a:spcBef>
                <a:spcPts val="0"/>
              </a:spcBef>
              <a:spcAft>
                <a:spcPts val="0"/>
              </a:spcAft>
              <a:buFontTx/>
              <a:buNone/>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0" hangingPunct="0">
              <a:spcBef>
                <a:spcPts val="0"/>
              </a:spcBef>
              <a:spcAft>
                <a:spcPts val="0"/>
              </a:spcAft>
              <a:buFontTx/>
              <a:buNone/>
            </a:pPr>
            <a:r>
              <a:rPr lang="en-US" altLang="en-US" sz="1400" dirty="0" smtClean="0">
                <a:solidFill>
                  <a:schemeClr val="tx1"/>
                </a:solidFill>
                <a:latin typeface="Times New Roman" panose="02020603050405020304" pitchFamily="18" charset="0"/>
                <a:cs typeface="Times New Roman" panose="02020603050405020304" pitchFamily="18" charset="0"/>
              </a:rPr>
              <a:t>-Continue crime and fire prevention efforts</a:t>
            </a:r>
          </a:p>
        </p:txBody>
      </p:sp>
    </p:spTree>
    <p:extLst>
      <p:ext uri="{BB962C8B-B14F-4D97-AF65-F5344CB8AC3E}">
        <p14:creationId xmlns:p14="http://schemas.microsoft.com/office/powerpoint/2010/main" val="373177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u="sng" dirty="0" smtClean="0">
                <a:solidFill>
                  <a:schemeClr val="tx1"/>
                </a:solidFill>
                <a:latin typeface="Times New Roman" panose="02020603050405020304" pitchFamily="18" charset="0"/>
                <a:cs typeface="Times New Roman" panose="02020603050405020304" pitchFamily="18" charset="0"/>
              </a:rPr>
              <a:t>Chief Garcia:</a:t>
            </a:r>
            <a:r>
              <a:rPr lang="en-US" sz="1400" u="none" dirty="0" smtClean="0">
                <a:solidFill>
                  <a:schemeClr val="tx1"/>
                </a:solidFill>
                <a:latin typeface="Times New Roman" panose="02020603050405020304" pitchFamily="18" charset="0"/>
                <a:cs typeface="Times New Roman" panose="02020603050405020304" pitchFamily="18" charset="0"/>
              </a:rPr>
              <a:t>  For 2016-2017, the Police Department is proposing</a:t>
            </a:r>
            <a:r>
              <a:rPr lang="en-US" sz="1400" u="none" baseline="0" dirty="0" smtClean="0">
                <a:solidFill>
                  <a:schemeClr val="tx1"/>
                </a:solidFill>
                <a:latin typeface="Times New Roman" panose="02020603050405020304" pitchFamily="18" charset="0"/>
                <a:cs typeface="Times New Roman" panose="02020603050405020304" pitchFamily="18" charset="0"/>
              </a:rPr>
              <a:t> the following budget actions</a:t>
            </a:r>
            <a:endParaRPr lang="en-US" sz="1400" u="none" dirty="0" smtClean="0">
              <a:solidFill>
                <a:schemeClr val="tx1"/>
              </a:solidFill>
              <a:latin typeface="Times New Roman" panose="02020603050405020304" pitchFamily="18" charset="0"/>
              <a:cs typeface="Times New Roman" panose="02020603050405020304" pitchFamily="18" charset="0"/>
            </a:endParaRPr>
          </a:p>
          <a:p>
            <a:pPr eaLnBrk="1" hangingPunct="1">
              <a:defRPr/>
            </a:pPr>
            <a:endParaRPr lang="en-US" sz="1400" dirty="0" smtClean="0">
              <a:solidFill>
                <a:schemeClr val="tx1"/>
              </a:solidFill>
              <a:latin typeface="Times New Roman" panose="02020603050405020304" pitchFamily="18" charset="0"/>
              <a:cs typeface="Times New Roman" panose="02020603050405020304" pitchFamily="18" charset="0"/>
            </a:endParaRPr>
          </a:p>
          <a:p>
            <a:pPr marL="342850" indent="-342850">
              <a:lnSpc>
                <a:spcPct val="80000"/>
              </a:lnSpc>
              <a:buFont typeface="Arial" pitchFamily="34" charset="0"/>
              <a:buChar char="•"/>
              <a:defRPr/>
            </a:pPr>
            <a:r>
              <a:rPr lang="en-US" sz="1400" dirty="0" smtClean="0">
                <a:solidFill>
                  <a:schemeClr val="tx1"/>
                </a:solidFill>
                <a:latin typeface="Times New Roman" panose="02020603050405020304" pitchFamily="18" charset="0"/>
                <a:cs typeface="Times New Roman" panose="02020603050405020304" pitchFamily="18" charset="0"/>
              </a:rPr>
              <a:t>Increase Police Overtime</a:t>
            </a:r>
            <a:r>
              <a:rPr lang="en-US" sz="1400" baseline="0"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 this action has set aside additional overtime resources that will be used to backfill for vacant patrol positions</a:t>
            </a:r>
            <a:r>
              <a:rPr lang="en-US" sz="1400" baseline="0" dirty="0" smtClean="0">
                <a:solidFill>
                  <a:schemeClr val="tx1"/>
                </a:solidFill>
                <a:latin typeface="Times New Roman" panose="02020603050405020304" pitchFamily="18" charset="0"/>
                <a:cs typeface="Times New Roman" panose="02020603050405020304" pitchFamily="18" charset="0"/>
              </a:rPr>
              <a:t>;</a:t>
            </a:r>
            <a:r>
              <a:rPr lang="en-US" sz="1400" dirty="0" smtClean="0">
                <a:solidFill>
                  <a:schemeClr val="tx1"/>
                </a:solidFill>
                <a:latin typeface="Times New Roman" panose="02020603050405020304" pitchFamily="18" charset="0"/>
                <a:cs typeface="Times New Roman" panose="02020603050405020304" pitchFamily="18" charset="0"/>
              </a:rPr>
              <a:t> maintain targeted enforcement of high crime activity through suppression cars specifically related to gang enforcement, prostitution, and graffiti;</a:t>
            </a:r>
            <a:r>
              <a:rPr lang="en-US" sz="1400" baseline="0" dirty="0" smtClean="0">
                <a:solidFill>
                  <a:schemeClr val="tx1"/>
                </a:solidFill>
                <a:latin typeface="Times New Roman" panose="02020603050405020304" pitchFamily="18" charset="0"/>
                <a:cs typeface="Times New Roman" panose="02020603050405020304" pitchFamily="18" charset="0"/>
              </a:rPr>
              <a:t> and maintain the Downtown Foot Patrol program.</a:t>
            </a:r>
          </a:p>
          <a:p>
            <a:pPr marL="342850" indent="-342850">
              <a:lnSpc>
                <a:spcPct val="80000"/>
              </a:lnSpc>
              <a:buFont typeface="Arial" pitchFamily="34" charset="0"/>
              <a:buChar char="•"/>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342850" indent="-342850">
              <a:lnSpc>
                <a:spcPct val="80000"/>
              </a:lnSpc>
              <a:buFont typeface="Arial" pitchFamily="34" charset="0"/>
              <a:buChar char="•"/>
              <a:defRPr/>
            </a:pPr>
            <a:r>
              <a:rPr lang="en-US" sz="1400" baseline="0" dirty="0" smtClean="0">
                <a:solidFill>
                  <a:schemeClr val="tx1"/>
                </a:solidFill>
                <a:latin typeface="Times New Roman" panose="02020603050405020304" pitchFamily="18" charset="0"/>
                <a:cs typeface="Times New Roman" panose="02020603050405020304" pitchFamily="18" charset="0"/>
              </a:rPr>
              <a:t>Implement a Body Worn Camera Program – this action authorizes the ongoing resources necessary to implement a successful Body Worn Camera Program. The Body Worn Cameras will provide added oversight for both Department members as well as members of the community who come in contact with officers wearing a body camera. The Department plans phasing in the issuance of a body camera as part of their regular required uniform for sworn positions. This budget action provides the appropriate staffing to administer the program as well as the non-personal and contractual allocations required. </a:t>
            </a:r>
          </a:p>
          <a:p>
            <a:pPr marL="0" indent="0">
              <a:lnSpc>
                <a:spcPct val="80000"/>
              </a:lnSpc>
              <a:buFont typeface="Arial" pitchFamily="34" charset="0"/>
              <a:buNone/>
              <a:defRPr/>
            </a:pPr>
            <a:r>
              <a:rPr lang="en-US" sz="1400" baseline="0" dirty="0" smtClean="0">
                <a:solidFill>
                  <a:schemeClr val="tx1"/>
                </a:solidFill>
                <a:latin typeface="Times New Roman" panose="02020603050405020304" pitchFamily="18" charset="0"/>
                <a:cs typeface="Times New Roman" panose="02020603050405020304" pitchFamily="18" charset="0"/>
              </a:rPr>
              <a:t> </a:t>
            </a:r>
          </a:p>
          <a:p>
            <a:pPr marL="342850" indent="-342850">
              <a:lnSpc>
                <a:spcPct val="80000"/>
              </a:lnSpc>
              <a:buFont typeface="Arial" pitchFamily="34" charset="0"/>
              <a:buChar char="•"/>
              <a:defRPr/>
            </a:pPr>
            <a:r>
              <a:rPr lang="en-US" sz="1400" baseline="0" dirty="0" smtClean="0">
                <a:solidFill>
                  <a:schemeClr val="tx1"/>
                </a:solidFill>
                <a:latin typeface="Times New Roman" panose="02020603050405020304" pitchFamily="18" charset="0"/>
                <a:cs typeface="Times New Roman" panose="02020603050405020304" pitchFamily="18" charset="0"/>
              </a:rPr>
              <a:t>AIR2 Maintenance Needs – this action provides one-time funding from the State Drug Forfeiture Fund in order to provide required maintenance to the Department's helicopter in order to keep it air worthy until it can be replaced.</a:t>
            </a:r>
          </a:p>
          <a:p>
            <a:pPr marL="0" indent="0">
              <a:lnSpc>
                <a:spcPct val="80000"/>
              </a:lnSpc>
              <a:buFont typeface="Arial" pitchFamily="34" charset="0"/>
              <a:buNone/>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342850" indent="-342850">
              <a:lnSpc>
                <a:spcPct val="80000"/>
              </a:lnSpc>
              <a:buFont typeface="Arial" pitchFamily="34" charset="0"/>
              <a:buChar char="•"/>
              <a:defRPr/>
            </a:pPr>
            <a:r>
              <a:rPr lang="en-US" sz="1400" baseline="0" dirty="0" smtClean="0">
                <a:solidFill>
                  <a:schemeClr val="tx1"/>
                </a:solidFill>
                <a:latin typeface="Times New Roman" panose="02020603050405020304" pitchFamily="18" charset="0"/>
                <a:cs typeface="Times New Roman" panose="02020603050405020304" pitchFamily="18" charset="0"/>
              </a:rPr>
              <a:t>Business Permit and Licensing System – this action provides funding to replace the Department’s antiquated Business Permit and Licensing software to increase efficiency and accuracy for the Permit Unit’s operation </a:t>
            </a:r>
          </a:p>
          <a:p>
            <a:pPr marL="342850" indent="-342850">
              <a:lnSpc>
                <a:spcPct val="80000"/>
              </a:lnSpc>
              <a:buFont typeface="Arial" pitchFamily="34" charset="0"/>
              <a:buChar char="•"/>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342850" indent="-342850">
              <a:lnSpc>
                <a:spcPct val="80000"/>
              </a:lnSpc>
              <a:buFont typeface="Arial" pitchFamily="34" charset="0"/>
              <a:buChar char="•"/>
              <a:defRPr/>
            </a:pPr>
            <a:r>
              <a:rPr lang="en-US" sz="1400" dirty="0" smtClean="0">
                <a:solidFill>
                  <a:schemeClr val="tx1"/>
                </a:solidFill>
                <a:latin typeface="Times New Roman" panose="02020603050405020304" pitchFamily="18" charset="0"/>
                <a:cs typeface="Times New Roman" panose="02020603050405020304" pitchFamily="18" charset="0"/>
              </a:rPr>
              <a:t>Recruiting</a:t>
            </a:r>
            <a:r>
              <a:rPr lang="en-US" sz="1400" baseline="0" dirty="0" smtClean="0">
                <a:solidFill>
                  <a:schemeClr val="tx1"/>
                </a:solidFill>
                <a:latin typeface="Times New Roman" panose="02020603050405020304" pitchFamily="18" charset="0"/>
                <a:cs typeface="Times New Roman" panose="02020603050405020304" pitchFamily="18" charset="0"/>
              </a:rPr>
              <a:t> resources </a:t>
            </a:r>
            <a:r>
              <a:rPr lang="en-US" sz="1400" dirty="0" smtClean="0">
                <a:solidFill>
                  <a:schemeClr val="tx1"/>
                </a:solidFill>
                <a:latin typeface="Times New Roman" panose="02020603050405020304" pitchFamily="18" charset="0"/>
                <a:cs typeface="Times New Roman" panose="02020603050405020304" pitchFamily="18" charset="0"/>
              </a:rPr>
              <a:t>– this action maintains appropriate resources that will allow Recruiting to continue the high volume of marketing necessary for upcoming Police Recruit Academies as well as critical civilian positions, such as Community Service Officer and Communications/9-1-1 Dispatchers</a:t>
            </a:r>
          </a:p>
          <a:p>
            <a:pPr marL="342850" indent="-342850">
              <a:lnSpc>
                <a:spcPct val="80000"/>
              </a:lnSpc>
              <a:buFont typeface="Arial" pitchFamily="34" charset="0"/>
              <a:buChar char="•"/>
              <a:defRPr/>
            </a:pPr>
            <a:endParaRPr lang="en-US" sz="1400" dirty="0" smtClean="0">
              <a:solidFill>
                <a:schemeClr val="tx1"/>
              </a:solidFill>
              <a:latin typeface="Times New Roman" panose="02020603050405020304" pitchFamily="18" charset="0"/>
              <a:cs typeface="Times New Roman" panose="02020603050405020304" pitchFamily="18" charset="0"/>
            </a:endParaRPr>
          </a:p>
          <a:p>
            <a:pPr marL="342850" marR="0" indent="-342850" algn="l" defTabSz="914400" rtl="0" eaLnBrk="0" fontAlgn="base" latinLnBrk="0" hangingPunct="0">
              <a:lnSpc>
                <a:spcPct val="80000"/>
              </a:lnSpc>
              <a:spcBef>
                <a:spcPct val="30000"/>
              </a:spcBef>
              <a:spcAft>
                <a:spcPct val="0"/>
              </a:spcAft>
              <a:buClrTx/>
              <a:buSzTx/>
              <a:buFont typeface="Arial" pitchFamily="34" charset="0"/>
              <a:buChar char="•"/>
              <a:tabLst/>
              <a:defRPr/>
            </a:pPr>
            <a:r>
              <a:rPr lang="en-US" sz="1400" dirty="0" smtClean="0">
                <a:solidFill>
                  <a:schemeClr val="tx1"/>
                </a:solidFill>
                <a:latin typeface="Times New Roman" panose="02020603050405020304" pitchFamily="18" charset="0"/>
                <a:cs typeface="Times New Roman" panose="02020603050405020304" pitchFamily="18" charset="0"/>
              </a:rPr>
              <a:t>Civilian Manager Position</a:t>
            </a:r>
            <a:r>
              <a:rPr lang="en-US" sz="1400" baseline="0" dirty="0" smtClean="0">
                <a:solidFill>
                  <a:schemeClr val="tx1"/>
                </a:solidFill>
                <a:latin typeface="Times New Roman" panose="02020603050405020304" pitchFamily="18" charset="0"/>
                <a:cs typeface="Times New Roman" panose="02020603050405020304" pitchFamily="18" charset="0"/>
              </a:rPr>
              <a:t> – the addition of a Deputy Director position is part of a Department structure review and re-organization.</a:t>
            </a:r>
            <a:endParaRPr lang="en-US" sz="1400"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22FE685-0004-40BB-8661-3BCAD13A4923}" type="slidenum">
              <a:rPr lang="en-US" altLang="en-US" smtClean="0"/>
              <a:pPr/>
              <a:t>5</a:t>
            </a:fld>
            <a:endParaRPr lang="en-US" altLang="en-US"/>
          </a:p>
        </p:txBody>
      </p:sp>
    </p:spTree>
    <p:extLst>
      <p:ext uri="{BB962C8B-B14F-4D97-AF65-F5344CB8AC3E}">
        <p14:creationId xmlns:p14="http://schemas.microsoft.com/office/powerpoint/2010/main" val="263150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buFont typeface="Arial" pitchFamily="34" charset="0"/>
              <a:buNone/>
              <a:defRPr/>
            </a:pPr>
            <a:r>
              <a:rPr lang="en-US" sz="1400" u="sng" dirty="0" smtClean="0">
                <a:solidFill>
                  <a:schemeClr val="tx1"/>
                </a:solidFill>
                <a:latin typeface="Times New Roman" panose="02020603050405020304" pitchFamily="18" charset="0"/>
                <a:cs typeface="Times New Roman" panose="02020603050405020304" pitchFamily="18" charset="0"/>
              </a:rPr>
              <a:t>Chief Garcia: </a:t>
            </a:r>
          </a:p>
          <a:p>
            <a:pPr marL="0" indent="0">
              <a:lnSpc>
                <a:spcPct val="80000"/>
              </a:lnSpc>
              <a:buFont typeface="Arial" pitchFamily="34" charset="0"/>
              <a:buNone/>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171450" indent="-171450">
              <a:lnSpc>
                <a:spcPct val="80000"/>
              </a:lnSpc>
              <a:buFont typeface="Arial" pitchFamily="34" charset="0"/>
              <a:buChar char="•"/>
              <a:defRPr/>
            </a:pPr>
            <a:r>
              <a:rPr lang="en-US" sz="1400" baseline="0" dirty="0" smtClean="0">
                <a:solidFill>
                  <a:schemeClr val="tx1"/>
                </a:solidFill>
                <a:latin typeface="Times New Roman" panose="02020603050405020304" pitchFamily="18" charset="0"/>
                <a:cs typeface="Times New Roman" panose="02020603050405020304" pitchFamily="18" charset="0"/>
              </a:rPr>
              <a:t>Medical Marijuana Control Division Staffing – this action provides resources to establish a new Division within the Police Department in order to regulate the approved collectives with costs offset by the annual regulatory fee. </a:t>
            </a:r>
          </a:p>
          <a:p>
            <a:pPr marL="0" indent="0">
              <a:lnSpc>
                <a:spcPct val="80000"/>
              </a:lnSpc>
              <a:buFont typeface="Arial" pitchFamily="34" charset="0"/>
              <a:buNone/>
              <a:defRPr/>
            </a:pPr>
            <a:endParaRPr lang="en-US" sz="1400" dirty="0" smtClean="0">
              <a:solidFill>
                <a:schemeClr val="tx1"/>
              </a:solidFill>
              <a:latin typeface="Times New Roman" panose="02020603050405020304" pitchFamily="18" charset="0"/>
              <a:cs typeface="Times New Roman" panose="02020603050405020304" pitchFamily="18" charset="0"/>
            </a:endParaRPr>
          </a:p>
          <a:p>
            <a:pPr marL="171450" indent="-171450">
              <a:lnSpc>
                <a:spcPct val="80000"/>
              </a:lnSpc>
              <a:buFont typeface="Arial" pitchFamily="34" charset="0"/>
              <a:buChar char="•"/>
              <a:defRPr/>
            </a:pPr>
            <a:r>
              <a:rPr lang="en-US" sz="1400" baseline="0" dirty="0" smtClean="0">
                <a:solidFill>
                  <a:schemeClr val="tx1"/>
                </a:solidFill>
                <a:latin typeface="Times New Roman" panose="02020603050405020304" pitchFamily="18" charset="0"/>
                <a:cs typeface="Times New Roman" panose="02020603050405020304" pitchFamily="18" charset="0"/>
              </a:rPr>
              <a:t>Anti-Human Trafficking – this action continues prior one-time funding ongoing in order to support the South Bay Coalition to End Human Trafficking.</a:t>
            </a:r>
          </a:p>
          <a:p>
            <a:pPr marL="171450" indent="-171450">
              <a:lnSpc>
                <a:spcPct val="80000"/>
              </a:lnSpc>
              <a:buFont typeface="Arial" pitchFamily="34" charset="0"/>
              <a:buChar char="•"/>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171450" indent="-171450">
              <a:lnSpc>
                <a:spcPct val="80000"/>
              </a:lnSpc>
              <a:buFont typeface="Arial" pitchFamily="34" charset="0"/>
              <a:buChar char="•"/>
              <a:defRPr/>
            </a:pPr>
            <a:r>
              <a:rPr lang="en-US" sz="1400" baseline="0" dirty="0" smtClean="0">
                <a:solidFill>
                  <a:schemeClr val="tx1"/>
                </a:solidFill>
                <a:latin typeface="Times New Roman" panose="02020603050405020304" pitchFamily="18" charset="0"/>
                <a:cs typeface="Times New Roman" panose="02020603050405020304" pitchFamily="18" charset="0"/>
              </a:rPr>
              <a:t>Intelligence Technology Enhancements – this action supports the Department’s investigative resources by acquiring technology that will increase efficiency in location-based social media intelligence gathering in order to deter criminal activity.</a:t>
            </a:r>
          </a:p>
          <a:p>
            <a:pPr marL="171450" indent="-171450">
              <a:lnSpc>
                <a:spcPct val="80000"/>
              </a:lnSpc>
              <a:buFont typeface="Arial" pitchFamily="34" charset="0"/>
              <a:buChar char="•"/>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171450" indent="-171450">
              <a:lnSpc>
                <a:spcPct val="80000"/>
              </a:lnSpc>
              <a:buFont typeface="Arial" pitchFamily="34" charset="0"/>
              <a:buChar char="•"/>
              <a:defRPr/>
            </a:pPr>
            <a:r>
              <a:rPr lang="en-US" sz="1400" dirty="0" smtClean="0">
                <a:solidFill>
                  <a:schemeClr val="tx1"/>
                </a:solidFill>
                <a:latin typeface="Times New Roman" panose="02020603050405020304" pitchFamily="18" charset="0"/>
                <a:cs typeface="Times New Roman" panose="02020603050405020304" pitchFamily="18" charset="0"/>
              </a:rPr>
              <a:t>Gang Investigations Technology Enhancements – this action provides one-time funding that</a:t>
            </a:r>
            <a:r>
              <a:rPr lang="en-US" sz="1400" baseline="0" dirty="0" smtClean="0">
                <a:solidFill>
                  <a:schemeClr val="tx1"/>
                </a:solidFill>
                <a:latin typeface="Times New Roman" panose="02020603050405020304" pitchFamily="18" charset="0"/>
                <a:cs typeface="Times New Roman" panose="02020603050405020304" pitchFamily="18" charset="0"/>
              </a:rPr>
              <a:t> will increase efficiencies by utilizing bridge software that will electronically connect between the Police Department’s records management system and the statewide shared gang database to help identify possible gang related entries.</a:t>
            </a:r>
          </a:p>
          <a:p>
            <a:pPr marL="171450" indent="-171450">
              <a:lnSpc>
                <a:spcPct val="80000"/>
              </a:lnSpc>
              <a:buFont typeface="Arial" pitchFamily="34" charset="0"/>
              <a:buChar char="•"/>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171450" indent="-171450">
              <a:lnSpc>
                <a:spcPct val="80000"/>
              </a:lnSpc>
              <a:buFont typeface="Arial" pitchFamily="34" charset="0"/>
              <a:buChar char="•"/>
              <a:defRPr/>
            </a:pPr>
            <a:r>
              <a:rPr lang="en-US" sz="1400" baseline="0" dirty="0" smtClean="0">
                <a:solidFill>
                  <a:schemeClr val="tx1"/>
                </a:solidFill>
                <a:latin typeface="Times New Roman" panose="02020603050405020304" pitchFamily="18" charset="0"/>
                <a:cs typeface="Times New Roman" panose="02020603050405020304" pitchFamily="18" charset="0"/>
              </a:rPr>
              <a:t>Background Investigator Positions – this action adds positions to the Backgrounds Unit but is subject to final meet and confer. These positions are being set aside to support the background function pending the determination of the final service delivery approach. </a:t>
            </a:r>
          </a:p>
          <a:p>
            <a:pPr marL="171450" indent="-171450">
              <a:lnSpc>
                <a:spcPct val="80000"/>
              </a:lnSpc>
              <a:buFont typeface="Arial" pitchFamily="34" charset="0"/>
              <a:buChar char="•"/>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171450" indent="-171450">
              <a:lnSpc>
                <a:spcPct val="80000"/>
              </a:lnSpc>
              <a:buFont typeface="Arial" pitchFamily="34" charset="0"/>
              <a:buChar char="•"/>
              <a:defRPr/>
            </a:pPr>
            <a:r>
              <a:rPr lang="en-US" sz="1400" baseline="0" dirty="0" smtClean="0">
                <a:solidFill>
                  <a:schemeClr val="tx1"/>
                </a:solidFill>
                <a:latin typeface="Times New Roman" panose="02020603050405020304" pitchFamily="18" charset="0"/>
                <a:cs typeface="Times New Roman" panose="02020603050405020304" pitchFamily="18" charset="0"/>
              </a:rPr>
              <a:t>Crime Prevention Program Meeting Space – this action provides one-time support to help offset rental costs for facilities in order to host neighborhood watch meetings.</a:t>
            </a:r>
          </a:p>
        </p:txBody>
      </p:sp>
      <p:sp>
        <p:nvSpPr>
          <p:cNvPr id="4" name="Slide Number Placeholder 3"/>
          <p:cNvSpPr>
            <a:spLocks noGrp="1"/>
          </p:cNvSpPr>
          <p:nvPr>
            <p:ph type="sldNum" sz="quarter" idx="10"/>
          </p:nvPr>
        </p:nvSpPr>
        <p:spPr/>
        <p:txBody>
          <a:bodyPr/>
          <a:lstStyle/>
          <a:p>
            <a:fld id="{522FE685-0004-40BB-8661-3BCAD13A4923}" type="slidenum">
              <a:rPr lang="en-US" altLang="en-US" smtClean="0"/>
              <a:pPr/>
              <a:t>6</a:t>
            </a:fld>
            <a:endParaRPr lang="en-US" altLang="en-US"/>
          </a:p>
        </p:txBody>
      </p:sp>
    </p:spTree>
    <p:extLst>
      <p:ext uri="{BB962C8B-B14F-4D97-AF65-F5344CB8AC3E}">
        <p14:creationId xmlns:p14="http://schemas.microsoft.com/office/powerpoint/2010/main" val="210185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smtClean="0">
                <a:solidFill>
                  <a:schemeClr val="tx1"/>
                </a:solidFill>
                <a:latin typeface="Times New Roman" panose="02020603050405020304" pitchFamily="18" charset="0"/>
                <a:cs typeface="Times New Roman" panose="02020603050405020304" pitchFamily="18" charset="0"/>
              </a:rPr>
              <a:t>Chief Jacobson</a:t>
            </a:r>
            <a:r>
              <a:rPr lang="en-US" sz="1400" dirty="0" smtClean="0">
                <a:solidFill>
                  <a:schemeClr val="tx1"/>
                </a:solidFill>
                <a:latin typeface="Times New Roman" panose="02020603050405020304" pitchFamily="18" charset="0"/>
                <a:cs typeface="Times New Roman" panose="02020603050405020304" pitchFamily="18" charset="0"/>
              </a:rPr>
              <a:t>:  In</a:t>
            </a:r>
            <a:r>
              <a:rPr lang="en-US" sz="1400" baseline="0" dirty="0" smtClean="0">
                <a:solidFill>
                  <a:schemeClr val="tx1"/>
                </a:solidFill>
                <a:latin typeface="Times New Roman" panose="02020603050405020304" pitchFamily="18" charset="0"/>
                <a:cs typeface="Times New Roman" panose="02020603050405020304" pitchFamily="18" charset="0"/>
              </a:rPr>
              <a:t> the Public Safety CSA, the Fire Department’s major budget actions are:</a:t>
            </a:r>
          </a:p>
          <a:p>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aseline="0" dirty="0" smtClean="0">
                <a:solidFill>
                  <a:schemeClr val="tx1"/>
                </a:solidFill>
                <a:latin typeface="Times New Roman" panose="02020603050405020304" pitchFamily="18" charset="0"/>
                <a:cs typeface="Times New Roman" panose="02020603050405020304" pitchFamily="18" charset="0"/>
              </a:rPr>
              <a:t>Permanent staffing for Engine companies 30 and 34.  This action would realign staffing from four squad companies: Squads 4, 18, 5 and 26 Realignment of staffing at Squads 4 and 18 will provide appropriate staffing to keep Engine 34 in operation 24/7.  Staffing at Squads 5 and 26 will staff Engine 30 24/7. This proposed action will improve response time from a 3-year average of 67% in the Las Plumas area and 72% in </a:t>
            </a:r>
            <a:r>
              <a:rPr lang="en-US" sz="1400" baseline="0" dirty="0" err="1" smtClean="0">
                <a:solidFill>
                  <a:schemeClr val="tx1"/>
                </a:solidFill>
                <a:latin typeface="Times New Roman" panose="02020603050405020304" pitchFamily="18" charset="0"/>
                <a:cs typeface="Times New Roman" panose="02020603050405020304" pitchFamily="18" charset="0"/>
              </a:rPr>
              <a:t>Azurerais</a:t>
            </a:r>
            <a:r>
              <a:rPr lang="en-US" sz="1400" baseline="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aseline="0" dirty="0" smtClean="0">
                <a:solidFill>
                  <a:schemeClr val="tx1"/>
                </a:solidFill>
                <a:latin typeface="Times New Roman" panose="02020603050405020304" pitchFamily="18" charset="0"/>
                <a:cs typeface="Times New Roman" panose="02020603050405020304" pitchFamily="18" charset="0"/>
              </a:rPr>
              <a:t>Additional resources for the Office of Emergency Services will support the Emergency Operations Center and provide resources for OES to deliver programs and manage grants.  {approx. $700k in 16-17 for </a:t>
            </a:r>
            <a:r>
              <a:rPr lang="en-US" sz="1400" baseline="0" dirty="0" err="1" smtClean="0">
                <a:solidFill>
                  <a:schemeClr val="tx1"/>
                </a:solidFill>
                <a:latin typeface="Times New Roman" panose="02020603050405020304" pitchFamily="18" charset="0"/>
                <a:cs typeface="Times New Roman" panose="02020603050405020304" pitchFamily="18" charset="0"/>
              </a:rPr>
              <a:t>OES</a:t>
            </a:r>
            <a:r>
              <a:rPr lang="en-US" sz="1400" baseline="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aseline="0" dirty="0" smtClean="0">
                <a:solidFill>
                  <a:schemeClr val="tx1"/>
                </a:solidFill>
                <a:latin typeface="Times New Roman" panose="02020603050405020304" pitchFamily="18" charset="0"/>
                <a:cs typeface="Times New Roman" panose="02020603050405020304" pitchFamily="18" charset="0"/>
              </a:rPr>
              <a:t>Realignment of administrative personnel to support priority department initiatives including development of Fire Department Information Technology master plan.</a:t>
            </a:r>
          </a:p>
          <a:p>
            <a:pPr marL="285750" indent="-285750">
              <a:buFont typeface="Arial" panose="020B0604020202020204" pitchFamily="34" charset="0"/>
              <a:buChar cha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aseline="0" dirty="0" smtClean="0">
                <a:solidFill>
                  <a:schemeClr val="tx1"/>
                </a:solidFill>
                <a:latin typeface="Times New Roman" panose="02020603050405020304" pitchFamily="18" charset="0"/>
                <a:cs typeface="Times New Roman" panose="02020603050405020304" pitchFamily="18" charset="0"/>
              </a:rPr>
              <a:t>Overtime funding in 2016-2017 {$57k} will enable staff to increase inspection of state-mandated occupancies and assemblies. </a:t>
            </a:r>
          </a:p>
          <a:p>
            <a:pPr marL="0" indent="0">
              <a:buFont typeface="Arial" panose="020B0604020202020204" pitchFamily="34" charset="0"/>
              <a:buNone/>
            </a:pPr>
            <a:endParaRPr lang="en-US" sz="1400" baseline="0"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22FE685-0004-40BB-8661-3BCAD13A4923}" type="slidenum">
              <a:rPr lang="en-US" altLang="en-US" smtClean="0"/>
              <a:pPr/>
              <a:t>7</a:t>
            </a:fld>
            <a:endParaRPr lang="en-US" altLang="en-US"/>
          </a:p>
        </p:txBody>
      </p:sp>
    </p:spTree>
    <p:extLst>
      <p:ext uri="{BB962C8B-B14F-4D97-AF65-F5344CB8AC3E}">
        <p14:creationId xmlns:p14="http://schemas.microsoft.com/office/powerpoint/2010/main" val="288380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u="sng" dirty="0" smtClean="0">
                <a:solidFill>
                  <a:schemeClr val="tx1"/>
                </a:solidFill>
                <a:latin typeface="Times New Roman" panose="02020603050405020304" pitchFamily="18" charset="0"/>
                <a:cs typeface="Times New Roman" panose="02020603050405020304" pitchFamily="18" charset="0"/>
              </a:rPr>
              <a:t>Chief Garcia:</a:t>
            </a:r>
          </a:p>
          <a:p>
            <a:endParaRPr lang="en-US" sz="1400" dirty="0" smtClean="0">
              <a:solidFill>
                <a:schemeClr val="tx1"/>
              </a:solidFill>
              <a:latin typeface="Times New Roman" panose="02020603050405020304" pitchFamily="18" charset="0"/>
              <a:cs typeface="Times New Roman" panose="02020603050405020304" pitchFamily="18" charset="0"/>
            </a:endParaRPr>
          </a:p>
          <a:p>
            <a:r>
              <a:rPr lang="en-US" sz="1400" dirty="0" smtClean="0">
                <a:solidFill>
                  <a:schemeClr val="tx1"/>
                </a:solidFill>
                <a:latin typeface="Times New Roman" panose="02020603050405020304" pitchFamily="18" charset="0"/>
                <a:cs typeface="Times New Roman" panose="02020603050405020304" pitchFamily="18" charset="0"/>
              </a:rPr>
              <a:t>The Police Department’s workplan continues</a:t>
            </a:r>
            <a:r>
              <a:rPr lang="en-US" sz="1400" baseline="0" dirty="0" smtClean="0">
                <a:solidFill>
                  <a:schemeClr val="tx1"/>
                </a:solidFill>
                <a:latin typeface="Times New Roman" panose="02020603050405020304" pitchFamily="18" charset="0"/>
                <a:cs typeface="Times New Roman" panose="02020603050405020304" pitchFamily="18" charset="0"/>
              </a:rPr>
              <a:t> to:</a:t>
            </a:r>
            <a:endParaRPr lang="en-US" sz="1400" dirty="0" smtClean="0">
              <a:solidFill>
                <a:schemeClr val="tx1"/>
              </a:solidFill>
              <a:latin typeface="Times New Roman" panose="02020603050405020304" pitchFamily="18" charset="0"/>
              <a:cs typeface="Times New Roman" panose="02020603050405020304" pitchFamily="18" charset="0"/>
            </a:endParaRPr>
          </a:p>
          <a:p>
            <a:endParaRPr lang="en-US" sz="1400" dirty="0" smtClean="0">
              <a:solidFill>
                <a:schemeClr val="tx1"/>
              </a:solidFill>
              <a:latin typeface="Times New Roman" panose="02020603050405020304" pitchFamily="18" charset="0"/>
              <a:cs typeface="Times New Roman" panose="02020603050405020304" pitchFamily="18" charset="0"/>
            </a:endParaRPr>
          </a:p>
          <a:p>
            <a:r>
              <a:rPr lang="en-US" sz="1400" dirty="0" smtClean="0">
                <a:solidFill>
                  <a:schemeClr val="tx1"/>
                </a:solidFill>
                <a:latin typeface="Times New Roman" panose="02020603050405020304" pitchFamily="18" charset="0"/>
                <a:cs typeface="Times New Roman" panose="02020603050405020304" pitchFamily="18" charset="0"/>
              </a:rPr>
              <a:t>- Provide effective and timely response to calls for service by delivering high quality police services in order to maintain a vibrant and safe community</a:t>
            </a:r>
          </a:p>
          <a:p>
            <a:endParaRPr lang="en-US" sz="1400" dirty="0" smtClean="0">
              <a:solidFill>
                <a:schemeClr val="tx1"/>
              </a:solidFill>
              <a:latin typeface="Times New Roman" panose="02020603050405020304" pitchFamily="18" charset="0"/>
              <a:cs typeface="Times New Roman" panose="02020603050405020304" pitchFamily="18" charset="0"/>
            </a:endParaRPr>
          </a:p>
          <a:p>
            <a:r>
              <a:rPr lang="en-US" sz="1400" dirty="0" smtClean="0">
                <a:solidFill>
                  <a:schemeClr val="tx1"/>
                </a:solidFill>
                <a:latin typeface="Times New Roman" panose="02020603050405020304" pitchFamily="18" charset="0"/>
                <a:cs typeface="Times New Roman" panose="02020603050405020304" pitchFamily="18" charset="0"/>
              </a:rPr>
              <a:t>- Effectively investigate crimes and seek successful prosecution of suspects</a:t>
            </a:r>
          </a:p>
          <a:p>
            <a:endParaRPr lang="en-US" sz="1400" dirty="0" smtClean="0">
              <a:solidFill>
                <a:schemeClr val="tx1"/>
              </a:solidFill>
              <a:latin typeface="Times New Roman" panose="02020603050405020304" pitchFamily="18" charset="0"/>
              <a:cs typeface="Times New Roman" panose="02020603050405020304" pitchFamily="18" charset="0"/>
            </a:endParaRPr>
          </a:p>
          <a:p>
            <a:r>
              <a:rPr lang="en-US" sz="1400" dirty="0" smtClean="0">
                <a:solidFill>
                  <a:schemeClr val="tx1"/>
                </a:solidFill>
                <a:latin typeface="Times New Roman" panose="02020603050405020304" pitchFamily="18" charset="0"/>
                <a:cs typeface="Times New Roman" panose="02020603050405020304" pitchFamily="18" charset="0"/>
              </a:rPr>
              <a:t>- Maintain a positive relationship with the community, and </a:t>
            </a:r>
          </a:p>
          <a:p>
            <a:endParaRPr lang="en-US" sz="1400" dirty="0" smtClean="0">
              <a:solidFill>
                <a:schemeClr val="tx1"/>
              </a:solidFill>
              <a:latin typeface="Times New Roman" panose="02020603050405020304" pitchFamily="18" charset="0"/>
              <a:cs typeface="Times New Roman" panose="02020603050405020304" pitchFamily="18" charset="0"/>
            </a:endParaRPr>
          </a:p>
          <a:p>
            <a:r>
              <a:rPr lang="en-US" sz="1400" dirty="0" smtClean="0">
                <a:solidFill>
                  <a:schemeClr val="tx1"/>
                </a:solidFill>
                <a:latin typeface="Times New Roman" panose="02020603050405020304" pitchFamily="18" charset="0"/>
                <a:cs typeface="Times New Roman" panose="02020603050405020304" pitchFamily="18" charset="0"/>
              </a:rPr>
              <a:t>- Make investments in technology in order to gain</a:t>
            </a:r>
            <a:r>
              <a:rPr lang="en-US" sz="1400" baseline="0"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efficiencies.</a:t>
            </a:r>
          </a:p>
        </p:txBody>
      </p:sp>
      <p:sp>
        <p:nvSpPr>
          <p:cNvPr id="4" name="Slide Number Placeholder 3"/>
          <p:cNvSpPr>
            <a:spLocks noGrp="1"/>
          </p:cNvSpPr>
          <p:nvPr>
            <p:ph type="sldNum" sz="quarter" idx="10"/>
          </p:nvPr>
        </p:nvSpPr>
        <p:spPr/>
        <p:txBody>
          <a:bodyPr/>
          <a:lstStyle/>
          <a:p>
            <a:fld id="{522FE685-0004-40BB-8661-3BCAD13A4923}" type="slidenum">
              <a:rPr lang="en-US" altLang="en-US" smtClean="0"/>
              <a:pPr/>
              <a:t>8</a:t>
            </a:fld>
            <a:endParaRPr lang="en-US" altLang="en-US"/>
          </a:p>
        </p:txBody>
      </p:sp>
    </p:spTree>
    <p:extLst>
      <p:ext uri="{BB962C8B-B14F-4D97-AF65-F5344CB8AC3E}">
        <p14:creationId xmlns:p14="http://schemas.microsoft.com/office/powerpoint/2010/main" val="292886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u="sng" dirty="0" smtClean="0">
                <a:solidFill>
                  <a:schemeClr val="tx1"/>
                </a:solidFill>
                <a:latin typeface="Times New Roman" panose="02020603050405020304" pitchFamily="18" charset="0"/>
                <a:cs typeface="Times New Roman" panose="02020603050405020304" pitchFamily="18" charset="0"/>
              </a:rPr>
              <a:t>Chief Jacobson: </a:t>
            </a:r>
            <a:r>
              <a:rPr lang="en-US" altLang="en-US" sz="1400" u="none" dirty="0" smtClean="0">
                <a:solidFill>
                  <a:schemeClr val="tx1"/>
                </a:solidFill>
                <a:latin typeface="Times New Roman" panose="02020603050405020304" pitchFamily="18" charset="0"/>
                <a:cs typeface="Times New Roman" panose="02020603050405020304" pitchFamily="18" charset="0"/>
              </a:rPr>
              <a:t>The Fire Department’s workplan continues to:</a:t>
            </a:r>
          </a:p>
          <a:p>
            <a:endParaRPr lang="en-US" altLang="en-US" sz="1400" u="sng" dirty="0" smtClean="0">
              <a:solidFill>
                <a:schemeClr val="tx1"/>
              </a:solidFill>
              <a:latin typeface="Times New Roman" panose="02020603050405020304" pitchFamily="18" charset="0"/>
              <a:cs typeface="Times New Roman" panose="02020603050405020304" pitchFamily="18" charset="0"/>
            </a:endParaRPr>
          </a:p>
          <a:p>
            <a:endParaRPr lang="en-US" altLang="en-US" sz="1400" u="sng" dirty="0" smtClean="0">
              <a:solidFill>
                <a:schemeClr val="tx1"/>
              </a:solidFill>
              <a:latin typeface="Times New Roman" panose="02020603050405020304" pitchFamily="18" charset="0"/>
              <a:cs typeface="Times New Roman" panose="02020603050405020304" pitchFamily="18" charset="0"/>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400" dirty="0" smtClean="0">
                <a:solidFill>
                  <a:schemeClr val="tx1"/>
                </a:solidFill>
              </a:rPr>
              <a:t>Work on achieving</a:t>
            </a:r>
            <a:r>
              <a:rPr lang="en-US" altLang="en-US" sz="1400" baseline="0" dirty="0" smtClean="0">
                <a:solidFill>
                  <a:schemeClr val="tx1"/>
                </a:solidFill>
              </a:rPr>
              <a:t> </a:t>
            </a:r>
            <a:r>
              <a:rPr lang="en-US" altLang="en-US" sz="1400" dirty="0" smtClean="0">
                <a:solidFill>
                  <a:schemeClr val="tx1"/>
                </a:solidFill>
              </a:rPr>
              <a:t>the City performance target of arriving at the scene of a Priority 1 incident within 8</a:t>
            </a:r>
            <a:r>
              <a:rPr lang="en-US" altLang="en-US" sz="1400" baseline="0" dirty="0" smtClean="0">
                <a:solidFill>
                  <a:schemeClr val="tx1"/>
                </a:solidFill>
              </a:rPr>
              <a:t> </a:t>
            </a:r>
            <a:r>
              <a:rPr lang="en-US" altLang="en-US" sz="1400" dirty="0" smtClean="0">
                <a:solidFill>
                  <a:schemeClr val="tx1"/>
                </a:solidFill>
              </a:rPr>
              <a:t>minutes 80% of the time. </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400" dirty="0" smtClean="0">
              <a:solidFill>
                <a:schemeClr val="tx1"/>
              </a:solidFill>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400" baseline="0" dirty="0" smtClean="0">
                <a:solidFill>
                  <a:schemeClr val="tx1"/>
                </a:solidFill>
              </a:rPr>
              <a:t>Under the leadership of the Santa Clara Fire Chief’s Association, the Fire Department continues work with other local agencies on fire and emergency regional deployment models.  Current efforts include the establishment of a consolidated 9-1-1 call and emergency command center </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400" baseline="0" dirty="0" smtClean="0">
              <a:solidFill>
                <a:schemeClr val="tx1"/>
              </a:solidFill>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400" baseline="0" dirty="0" smtClean="0">
                <a:solidFill>
                  <a:schemeClr val="tx1"/>
                </a:solidFill>
              </a:rPr>
              <a:t>The Department continues to work on innovations to support improvements in response times.  Included in the Proposed Capital Budget is funding for an IP-based alert system.  This system will allow broadcast of an event to happen immediately upon unit assignment, which should decrease dispatch time. </a:t>
            </a:r>
            <a:endParaRPr lang="en-US" altLang="en-US" sz="1400" dirty="0" smtClean="0">
              <a:solidFill>
                <a:schemeClr val="tx1"/>
              </a:solidFill>
            </a:endParaRPr>
          </a:p>
        </p:txBody>
      </p:sp>
      <p:sp>
        <p:nvSpPr>
          <p:cNvPr id="4" name="Slide Number Placeholder 3"/>
          <p:cNvSpPr>
            <a:spLocks noGrp="1"/>
          </p:cNvSpPr>
          <p:nvPr>
            <p:ph type="sldNum" sz="quarter" idx="10"/>
          </p:nvPr>
        </p:nvSpPr>
        <p:spPr/>
        <p:txBody>
          <a:bodyPr/>
          <a:lstStyle/>
          <a:p>
            <a:fld id="{522FE685-0004-40BB-8661-3BCAD13A4923}" type="slidenum">
              <a:rPr lang="en-US" altLang="en-US" smtClean="0"/>
              <a:pPr/>
              <a:t>9</a:t>
            </a:fld>
            <a:endParaRPr lang="en-US" altLang="en-US"/>
          </a:p>
        </p:txBody>
      </p:sp>
    </p:spTree>
    <p:extLst>
      <p:ext uri="{BB962C8B-B14F-4D97-AF65-F5344CB8AC3E}">
        <p14:creationId xmlns:p14="http://schemas.microsoft.com/office/powerpoint/2010/main" val="3338897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3"/>
          <p:cNvSpPr>
            <a:spLocks noGrp="1" noChangeArrowheads="1"/>
          </p:cNvSpPr>
          <p:nvPr>
            <p:ph type="ftr" sz="quarter" idx="10"/>
          </p:nvPr>
        </p:nvSpPr>
        <p:spPr>
          <a:xfrm>
            <a:off x="3124200" y="6248400"/>
            <a:ext cx="2895600" cy="457200"/>
          </a:xfrm>
        </p:spPr>
        <p:txBody>
          <a:bodyPr/>
          <a:lstStyle>
            <a:lvl1pPr algn="ctr">
              <a:defRPr sz="1400" i="0" smtClean="0">
                <a:solidFill>
                  <a:schemeClr val="tx1"/>
                </a:solidFill>
                <a:latin typeface="Times New Roman" panose="02020603050405020304" pitchFamily="18" charset="0"/>
              </a:defRPr>
            </a:lvl1pPr>
          </a:lstStyle>
          <a:p>
            <a:pPr>
              <a:defRPr/>
            </a:pPr>
            <a:endParaRPr lang="en-US" altLang="en-US"/>
          </a:p>
        </p:txBody>
      </p:sp>
    </p:spTree>
    <p:extLst>
      <p:ext uri="{BB962C8B-B14F-4D97-AF65-F5344CB8AC3E}">
        <p14:creationId xmlns:p14="http://schemas.microsoft.com/office/powerpoint/2010/main" val="22222317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169762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1439074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3"/>
          <p:cNvSpPr>
            <a:spLocks noGrp="1" noChangeArrowheads="1"/>
          </p:cNvSpPr>
          <p:nvPr>
            <p:ph type="ftr" sz="quarter" idx="10"/>
          </p:nvPr>
        </p:nvSpPr>
        <p:spPr>
          <a:xfrm>
            <a:off x="3124200" y="6248400"/>
            <a:ext cx="2895600" cy="457200"/>
          </a:xfrm>
        </p:spPr>
        <p:txBody>
          <a:bodyPr/>
          <a:lstStyle>
            <a:lvl1pPr algn="ctr">
              <a:defRPr sz="1400" i="0" smtClean="0">
                <a:solidFill>
                  <a:schemeClr val="tx1"/>
                </a:solidFill>
                <a:latin typeface="Times New Roman" panose="02020603050405020304" pitchFamily="18" charset="0"/>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31242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793950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594724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823997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506243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324032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152708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1380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txBox="1">
            <a:spLocks noChangeArrowheads="1"/>
          </p:cNvSpPr>
          <p:nvPr userDrawn="1"/>
        </p:nvSpPr>
        <p:spPr bwMode="auto">
          <a:xfrm>
            <a:off x="304800" y="6172200"/>
            <a:ext cx="845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000" i="1" kern="1200">
                <a:solidFill>
                  <a:schemeClr val="bg1"/>
                </a:solidFill>
                <a:latin typeface="Arial" charset="0"/>
                <a:ea typeface="+mn-ea"/>
                <a:cs typeface="+mn-cs"/>
              </a:defRPr>
            </a:lvl1pPr>
            <a:lvl2pPr marL="457200" algn="l" rtl="0" eaLnBrk="0" fontAlgn="base" hangingPunct="0">
              <a:spcBef>
                <a:spcPct val="0"/>
              </a:spcBef>
              <a:spcAft>
                <a:spcPct val="0"/>
              </a:spcAft>
              <a:defRPr sz="800" kern="1200">
                <a:solidFill>
                  <a:schemeClr val="tx1"/>
                </a:solidFill>
                <a:latin typeface="Arial" charset="0"/>
                <a:ea typeface="+mn-ea"/>
                <a:cs typeface="+mn-cs"/>
              </a:defRPr>
            </a:lvl2pPr>
            <a:lvl3pPr marL="914400" algn="l" rtl="0" eaLnBrk="0" fontAlgn="base" hangingPunct="0">
              <a:spcBef>
                <a:spcPct val="0"/>
              </a:spcBef>
              <a:spcAft>
                <a:spcPct val="0"/>
              </a:spcAft>
              <a:defRPr sz="800" kern="1200">
                <a:solidFill>
                  <a:schemeClr val="tx1"/>
                </a:solidFill>
                <a:latin typeface="Arial" charset="0"/>
                <a:ea typeface="+mn-ea"/>
                <a:cs typeface="+mn-cs"/>
              </a:defRPr>
            </a:lvl3pPr>
            <a:lvl4pPr marL="1371600" algn="l" rtl="0" eaLnBrk="0" fontAlgn="base" hangingPunct="0">
              <a:spcBef>
                <a:spcPct val="0"/>
              </a:spcBef>
              <a:spcAft>
                <a:spcPct val="0"/>
              </a:spcAft>
              <a:defRPr sz="800" kern="1200">
                <a:solidFill>
                  <a:schemeClr val="tx1"/>
                </a:solidFill>
                <a:latin typeface="Arial" charset="0"/>
                <a:ea typeface="+mn-ea"/>
                <a:cs typeface="+mn-cs"/>
              </a:defRPr>
            </a:lvl4pPr>
            <a:lvl5pPr marL="1828800" algn="l" rtl="0" eaLnBrk="0" fontAlgn="base" hangingPunct="0">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a:lstStyle>
          <a:p>
            <a:r>
              <a:rPr lang="en-US" altLang="en-US" dirty="0" smtClean="0"/>
              <a:t>PUBLIC SAFETY				         </a:t>
            </a:r>
            <a:fld id="{49716B5F-46A1-4D8C-B9B9-4753035B29C9}" type="slidenum">
              <a:rPr lang="en-US" altLang="en-US" smtClean="0"/>
              <a:pPr/>
              <a:t>‹#›</a:t>
            </a:fld>
            <a:endParaRPr lang="en-US" altLang="en-US" dirty="0" smtClean="0"/>
          </a:p>
          <a:p>
            <a:r>
              <a:rPr lang="en-US" altLang="en-US" dirty="0" smtClean="0"/>
              <a:t>2016-2017 Budget Study Sessions</a:t>
            </a:r>
            <a:endParaRPr lang="en-US" altLang="en-US" sz="1400" dirty="0" smtClean="0"/>
          </a:p>
          <a:p>
            <a:r>
              <a:rPr lang="en-US" altLang="en-US" dirty="0" smtClean="0"/>
              <a:t>								</a:t>
            </a:r>
            <a:endParaRPr lang="en-US" altLang="en-US" dirty="0"/>
          </a:p>
        </p:txBody>
      </p:sp>
    </p:spTree>
    <p:extLst>
      <p:ext uri="{BB962C8B-B14F-4D97-AF65-F5344CB8AC3E}">
        <p14:creationId xmlns:p14="http://schemas.microsoft.com/office/powerpoint/2010/main" val="7352911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11727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230512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7390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274528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421748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117474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406412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324846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344248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285645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New Employee Orientation	</a:t>
            </a:r>
          </a:p>
        </p:txBody>
      </p:sp>
      <p:sp>
        <p:nvSpPr>
          <p:cNvPr id="1027" name="Rectangle 3"/>
          <p:cNvSpPr>
            <a:spLocks noGrp="1" noChangeArrowheads="1"/>
          </p:cNvSpPr>
          <p:nvPr>
            <p:ph type="body" idx="1"/>
          </p:nvPr>
        </p:nvSpPr>
        <p:spPr bwMode="auto">
          <a:xfrm>
            <a:off x="685800" y="1295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Key Policies and Procedures</a:t>
            </a:r>
          </a:p>
          <a:p>
            <a:pPr lvl="1"/>
            <a:r>
              <a:rPr lang="en-US" altLang="en-US" smtClean="0"/>
              <a:t>Code of Ethics</a:t>
            </a:r>
          </a:p>
          <a:p>
            <a:pPr lvl="2"/>
            <a:r>
              <a:rPr lang="en-US" altLang="en-US" smtClean="0"/>
              <a:t>Gift Ordinance</a:t>
            </a:r>
          </a:p>
          <a:p>
            <a:pPr lvl="2"/>
            <a:r>
              <a:rPr lang="en-US" altLang="en-US" smtClean="0"/>
              <a:t>Conflict of Interest</a:t>
            </a:r>
          </a:p>
          <a:p>
            <a:pPr lvl="2"/>
            <a:r>
              <a:rPr lang="en-US" altLang="en-US" smtClean="0"/>
              <a:t>Stock Ownership</a:t>
            </a:r>
          </a:p>
        </p:txBody>
      </p:sp>
      <p:sp>
        <p:nvSpPr>
          <p:cNvPr id="1029" name="Rectangle 5"/>
          <p:cNvSpPr>
            <a:spLocks noGrp="1" noChangeArrowheads="1"/>
          </p:cNvSpPr>
          <p:nvPr>
            <p:ph type="ftr" sz="quarter" idx="3"/>
          </p:nvPr>
        </p:nvSpPr>
        <p:spPr bwMode="auto">
          <a:xfrm>
            <a:off x="304800" y="6096000"/>
            <a:ext cx="845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00" i="1">
                <a:solidFill>
                  <a:schemeClr val="bg1"/>
                </a:solidFill>
              </a:defRPr>
            </a:lvl1pPr>
          </a:lstStyle>
          <a:p>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l" rtl="0" eaLnBrk="0" fontAlgn="base" hangingPunct="0">
        <a:spcBef>
          <a:spcPct val="0"/>
        </a:spcBef>
        <a:spcAft>
          <a:spcPct val="0"/>
        </a:spcAft>
        <a:defRPr sz="4000" b="1" kern="1200">
          <a:solidFill>
            <a:srgbClr val="102A72"/>
          </a:solidFill>
          <a:latin typeface="+mj-lt"/>
          <a:ea typeface="+mj-ea"/>
          <a:cs typeface="+mj-cs"/>
        </a:defRPr>
      </a:lvl1pPr>
      <a:lvl2pPr algn="l" rtl="0" eaLnBrk="0" fontAlgn="base" hangingPunct="0">
        <a:spcBef>
          <a:spcPct val="0"/>
        </a:spcBef>
        <a:spcAft>
          <a:spcPct val="0"/>
        </a:spcAft>
        <a:defRPr sz="4000" b="1">
          <a:solidFill>
            <a:srgbClr val="102A72"/>
          </a:solidFill>
          <a:latin typeface="Arial" panose="020B0604020202020204" pitchFamily="34" charset="0"/>
        </a:defRPr>
      </a:lvl2pPr>
      <a:lvl3pPr algn="l" rtl="0" eaLnBrk="0" fontAlgn="base" hangingPunct="0">
        <a:spcBef>
          <a:spcPct val="0"/>
        </a:spcBef>
        <a:spcAft>
          <a:spcPct val="0"/>
        </a:spcAft>
        <a:defRPr sz="4000" b="1">
          <a:solidFill>
            <a:srgbClr val="102A72"/>
          </a:solidFill>
          <a:latin typeface="Arial" panose="020B0604020202020204" pitchFamily="34" charset="0"/>
        </a:defRPr>
      </a:lvl3pPr>
      <a:lvl4pPr algn="l" rtl="0" eaLnBrk="0" fontAlgn="base" hangingPunct="0">
        <a:spcBef>
          <a:spcPct val="0"/>
        </a:spcBef>
        <a:spcAft>
          <a:spcPct val="0"/>
        </a:spcAft>
        <a:defRPr sz="4000" b="1">
          <a:solidFill>
            <a:srgbClr val="102A72"/>
          </a:solidFill>
          <a:latin typeface="Arial" panose="020B0604020202020204" pitchFamily="34" charset="0"/>
        </a:defRPr>
      </a:lvl4pPr>
      <a:lvl5pPr algn="l" rtl="0" eaLnBrk="0" fontAlgn="base" hangingPunct="0">
        <a:spcBef>
          <a:spcPct val="0"/>
        </a:spcBef>
        <a:spcAft>
          <a:spcPct val="0"/>
        </a:spcAft>
        <a:defRPr sz="4000" b="1">
          <a:solidFill>
            <a:srgbClr val="102A72"/>
          </a:solidFill>
          <a:latin typeface="Arial" panose="020B0604020202020204" pitchFamily="34" charset="0"/>
        </a:defRPr>
      </a:lvl5pPr>
      <a:lvl6pPr marL="457200" algn="l" rtl="0" eaLnBrk="0" fontAlgn="base" hangingPunct="0">
        <a:spcBef>
          <a:spcPct val="0"/>
        </a:spcBef>
        <a:spcAft>
          <a:spcPct val="0"/>
        </a:spcAft>
        <a:defRPr sz="4000" b="1">
          <a:solidFill>
            <a:srgbClr val="102A72"/>
          </a:solidFill>
          <a:latin typeface="Arial" panose="020B0604020202020204" pitchFamily="34" charset="0"/>
        </a:defRPr>
      </a:lvl6pPr>
      <a:lvl7pPr marL="914400" algn="l" rtl="0" eaLnBrk="0" fontAlgn="base" hangingPunct="0">
        <a:spcBef>
          <a:spcPct val="0"/>
        </a:spcBef>
        <a:spcAft>
          <a:spcPct val="0"/>
        </a:spcAft>
        <a:defRPr sz="4000" b="1">
          <a:solidFill>
            <a:srgbClr val="102A72"/>
          </a:solidFill>
          <a:latin typeface="Arial" panose="020B0604020202020204" pitchFamily="34" charset="0"/>
        </a:defRPr>
      </a:lvl7pPr>
      <a:lvl8pPr marL="1371600" algn="l" rtl="0" eaLnBrk="0" fontAlgn="base" hangingPunct="0">
        <a:spcBef>
          <a:spcPct val="0"/>
        </a:spcBef>
        <a:spcAft>
          <a:spcPct val="0"/>
        </a:spcAft>
        <a:defRPr sz="4000" b="1">
          <a:solidFill>
            <a:srgbClr val="102A72"/>
          </a:solidFill>
          <a:latin typeface="Arial" panose="020B0604020202020204" pitchFamily="34" charset="0"/>
        </a:defRPr>
      </a:lvl8pPr>
      <a:lvl9pPr marL="1828800" algn="l" rtl="0" eaLnBrk="0" fontAlgn="base" hangingPunct="0">
        <a:spcBef>
          <a:spcPct val="0"/>
        </a:spcBef>
        <a:spcAft>
          <a:spcPct val="0"/>
        </a:spcAft>
        <a:defRPr sz="4000" b="1">
          <a:solidFill>
            <a:srgbClr val="102A7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New Employee Orientation	</a:t>
            </a:r>
          </a:p>
        </p:txBody>
      </p:sp>
      <p:sp>
        <p:nvSpPr>
          <p:cNvPr id="1027" name="Rectangle 3"/>
          <p:cNvSpPr>
            <a:spLocks noGrp="1" noChangeArrowheads="1"/>
          </p:cNvSpPr>
          <p:nvPr>
            <p:ph type="body" idx="1"/>
          </p:nvPr>
        </p:nvSpPr>
        <p:spPr bwMode="auto">
          <a:xfrm>
            <a:off x="685800" y="1295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Key Policies and Procedures</a:t>
            </a:r>
          </a:p>
          <a:p>
            <a:pPr lvl="1"/>
            <a:r>
              <a:rPr lang="en-US" altLang="en-US" smtClean="0"/>
              <a:t>Code of Ethics</a:t>
            </a:r>
          </a:p>
          <a:p>
            <a:pPr lvl="2"/>
            <a:r>
              <a:rPr lang="en-US" altLang="en-US" smtClean="0"/>
              <a:t>Gift Ordinance</a:t>
            </a:r>
          </a:p>
          <a:p>
            <a:pPr lvl="2"/>
            <a:r>
              <a:rPr lang="en-US" altLang="en-US" smtClean="0"/>
              <a:t>Conflict of Interest</a:t>
            </a:r>
          </a:p>
          <a:p>
            <a:pPr lvl="2"/>
            <a:r>
              <a:rPr lang="en-US" altLang="en-US" smtClean="0"/>
              <a:t>Stock Ownership</a:t>
            </a:r>
          </a:p>
        </p:txBody>
      </p:sp>
      <p:sp>
        <p:nvSpPr>
          <p:cNvPr id="1029" name="Rectangle 5"/>
          <p:cNvSpPr>
            <a:spLocks noGrp="1" noChangeArrowheads="1"/>
          </p:cNvSpPr>
          <p:nvPr>
            <p:ph type="ftr" sz="quarter" idx="3"/>
          </p:nvPr>
        </p:nvSpPr>
        <p:spPr bwMode="auto">
          <a:xfrm>
            <a:off x="304800" y="6096000"/>
            <a:ext cx="845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00" i="1">
                <a:solidFill>
                  <a:schemeClr val="bg1"/>
                </a:solidFill>
              </a:defRPr>
            </a:lvl1pPr>
          </a:lstStyle>
          <a:p>
            <a:endParaRPr lang="en-US" altLang="en-US">
              <a:solidFill>
                <a:srgbClr val="FFFFFF"/>
              </a:solidFill>
            </a:endParaRPr>
          </a:p>
        </p:txBody>
      </p:sp>
    </p:spTree>
    <p:extLst>
      <p:ext uri="{BB962C8B-B14F-4D97-AF65-F5344CB8AC3E}">
        <p14:creationId xmlns:p14="http://schemas.microsoft.com/office/powerpoint/2010/main" val="2488458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4000" b="1" kern="1200">
          <a:solidFill>
            <a:srgbClr val="102A72"/>
          </a:solidFill>
          <a:latin typeface="+mj-lt"/>
          <a:ea typeface="+mj-ea"/>
          <a:cs typeface="+mj-cs"/>
        </a:defRPr>
      </a:lvl1pPr>
      <a:lvl2pPr algn="l" rtl="0" eaLnBrk="0" fontAlgn="base" hangingPunct="0">
        <a:spcBef>
          <a:spcPct val="0"/>
        </a:spcBef>
        <a:spcAft>
          <a:spcPct val="0"/>
        </a:spcAft>
        <a:defRPr sz="4000" b="1">
          <a:solidFill>
            <a:srgbClr val="102A72"/>
          </a:solidFill>
          <a:latin typeface="Arial" panose="020B0604020202020204" pitchFamily="34" charset="0"/>
        </a:defRPr>
      </a:lvl2pPr>
      <a:lvl3pPr algn="l" rtl="0" eaLnBrk="0" fontAlgn="base" hangingPunct="0">
        <a:spcBef>
          <a:spcPct val="0"/>
        </a:spcBef>
        <a:spcAft>
          <a:spcPct val="0"/>
        </a:spcAft>
        <a:defRPr sz="4000" b="1">
          <a:solidFill>
            <a:srgbClr val="102A72"/>
          </a:solidFill>
          <a:latin typeface="Arial" panose="020B0604020202020204" pitchFamily="34" charset="0"/>
        </a:defRPr>
      </a:lvl3pPr>
      <a:lvl4pPr algn="l" rtl="0" eaLnBrk="0" fontAlgn="base" hangingPunct="0">
        <a:spcBef>
          <a:spcPct val="0"/>
        </a:spcBef>
        <a:spcAft>
          <a:spcPct val="0"/>
        </a:spcAft>
        <a:defRPr sz="4000" b="1">
          <a:solidFill>
            <a:srgbClr val="102A72"/>
          </a:solidFill>
          <a:latin typeface="Arial" panose="020B0604020202020204" pitchFamily="34" charset="0"/>
        </a:defRPr>
      </a:lvl4pPr>
      <a:lvl5pPr algn="l" rtl="0" eaLnBrk="0" fontAlgn="base" hangingPunct="0">
        <a:spcBef>
          <a:spcPct val="0"/>
        </a:spcBef>
        <a:spcAft>
          <a:spcPct val="0"/>
        </a:spcAft>
        <a:defRPr sz="4000" b="1">
          <a:solidFill>
            <a:srgbClr val="102A72"/>
          </a:solidFill>
          <a:latin typeface="Arial" panose="020B0604020202020204" pitchFamily="34" charset="0"/>
        </a:defRPr>
      </a:lvl5pPr>
      <a:lvl6pPr marL="457200" algn="l" rtl="0" eaLnBrk="0" fontAlgn="base" hangingPunct="0">
        <a:spcBef>
          <a:spcPct val="0"/>
        </a:spcBef>
        <a:spcAft>
          <a:spcPct val="0"/>
        </a:spcAft>
        <a:defRPr sz="4000" b="1">
          <a:solidFill>
            <a:srgbClr val="102A72"/>
          </a:solidFill>
          <a:latin typeface="Arial" panose="020B0604020202020204" pitchFamily="34" charset="0"/>
        </a:defRPr>
      </a:lvl6pPr>
      <a:lvl7pPr marL="914400" algn="l" rtl="0" eaLnBrk="0" fontAlgn="base" hangingPunct="0">
        <a:spcBef>
          <a:spcPct val="0"/>
        </a:spcBef>
        <a:spcAft>
          <a:spcPct val="0"/>
        </a:spcAft>
        <a:defRPr sz="4000" b="1">
          <a:solidFill>
            <a:srgbClr val="102A72"/>
          </a:solidFill>
          <a:latin typeface="Arial" panose="020B0604020202020204" pitchFamily="34" charset="0"/>
        </a:defRPr>
      </a:lvl7pPr>
      <a:lvl8pPr marL="1371600" algn="l" rtl="0" eaLnBrk="0" fontAlgn="base" hangingPunct="0">
        <a:spcBef>
          <a:spcPct val="0"/>
        </a:spcBef>
        <a:spcAft>
          <a:spcPct val="0"/>
        </a:spcAft>
        <a:defRPr sz="4000" b="1">
          <a:solidFill>
            <a:srgbClr val="102A72"/>
          </a:solidFill>
          <a:latin typeface="Arial" panose="020B0604020202020204" pitchFamily="34" charset="0"/>
        </a:defRPr>
      </a:lvl8pPr>
      <a:lvl9pPr marL="1828800" algn="l" rtl="0" eaLnBrk="0" fontAlgn="base" hangingPunct="0">
        <a:spcBef>
          <a:spcPct val="0"/>
        </a:spcBef>
        <a:spcAft>
          <a:spcPct val="0"/>
        </a:spcAft>
        <a:defRPr sz="4000" b="1">
          <a:solidFill>
            <a:srgbClr val="102A7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47800" y="4419600"/>
            <a:ext cx="495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spcBef>
                <a:spcPct val="20000"/>
              </a:spcBef>
              <a:buFontTx/>
              <a:buNone/>
            </a:pPr>
            <a:endParaRPr lang="en-US" altLang="en-US" sz="4400" b="1" i="1">
              <a:solidFill>
                <a:schemeClr val="bg1"/>
              </a:solidFill>
              <a:latin typeface="Times" pitchFamily="18" charset="0"/>
            </a:endParaRPr>
          </a:p>
        </p:txBody>
      </p:sp>
      <p:sp>
        <p:nvSpPr>
          <p:cNvPr id="5123" name="Text Box 3"/>
          <p:cNvSpPr txBox="1">
            <a:spLocks noChangeArrowheads="1"/>
          </p:cNvSpPr>
          <p:nvPr/>
        </p:nvSpPr>
        <p:spPr bwMode="auto">
          <a:xfrm>
            <a:off x="228600" y="6096000"/>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i="1" dirty="0" smtClean="0">
                <a:solidFill>
                  <a:schemeClr val="bg1"/>
                </a:solidFill>
              </a:rPr>
              <a:t>2016-2017 </a:t>
            </a:r>
            <a:r>
              <a:rPr lang="en-US" altLang="en-US" sz="2000" i="1" dirty="0">
                <a:solidFill>
                  <a:schemeClr val="bg1"/>
                </a:solidFill>
              </a:rPr>
              <a:t>Budget Study Sessions</a:t>
            </a:r>
            <a:endParaRPr lang="en-US" altLang="en-US" sz="2000" dirty="0">
              <a:solidFill>
                <a:schemeClr val="bg1"/>
              </a:solidFill>
            </a:endParaRPr>
          </a:p>
        </p:txBody>
      </p:sp>
      <p:sp>
        <p:nvSpPr>
          <p:cNvPr id="5124" name="Rectangle 6"/>
          <p:cNvSpPr>
            <a:spLocks noGrp="1" noChangeArrowheads="1"/>
          </p:cNvSpPr>
          <p:nvPr>
            <p:ph type="ctrTitle"/>
          </p:nvPr>
        </p:nvSpPr>
        <p:spPr>
          <a:xfrm>
            <a:off x="1143000" y="304800"/>
            <a:ext cx="7086600" cy="3581400"/>
          </a:xfrm>
          <a:noFill/>
        </p:spPr>
        <p:txBody>
          <a:bodyPr/>
          <a:lstStyle/>
          <a:p>
            <a:r>
              <a:rPr lang="en-US" altLang="en-US" sz="4400" dirty="0" smtClean="0">
                <a:solidFill>
                  <a:schemeClr val="bg1"/>
                </a:solidFill>
              </a:rPr>
              <a:t>PUBLIC SAFETY</a:t>
            </a:r>
            <a:r>
              <a:rPr lang="en-US" altLang="en-US" sz="3600" dirty="0" smtClean="0">
                <a:solidFill>
                  <a:schemeClr val="bg1"/>
                </a:solidFill>
              </a:rPr>
              <a:t/>
            </a:r>
            <a:br>
              <a:rPr lang="en-US" altLang="en-US" sz="3600" dirty="0" smtClean="0">
                <a:solidFill>
                  <a:schemeClr val="bg1"/>
                </a:solidFill>
              </a:rPr>
            </a:br>
            <a:r>
              <a:rPr lang="en-US" altLang="en-US" sz="2000" dirty="0" smtClean="0">
                <a:solidFill>
                  <a:schemeClr val="bg1"/>
                </a:solidFill>
              </a:rPr>
              <a:t/>
            </a:r>
            <a:br>
              <a:rPr lang="en-US" altLang="en-US" sz="2000" dirty="0" smtClean="0">
                <a:solidFill>
                  <a:schemeClr val="bg1"/>
                </a:solidFill>
              </a:rPr>
            </a:br>
            <a:r>
              <a:rPr lang="en-US" altLang="en-US" sz="4400" dirty="0" smtClean="0">
                <a:solidFill>
                  <a:schemeClr val="bg1"/>
                </a:solidFill>
              </a:rPr>
              <a:t>2016-2017 Proposed Operating Budget</a:t>
            </a:r>
            <a:r>
              <a:rPr lang="en-US" altLang="en-US" sz="1500" dirty="0" smtClean="0">
                <a:solidFill>
                  <a:schemeClr val="bg1"/>
                </a:solidFill>
              </a:rPr>
              <a:t/>
            </a:r>
            <a:br>
              <a:rPr lang="en-US" altLang="en-US" sz="15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2400" dirty="0" smtClean="0">
                <a:solidFill>
                  <a:schemeClr val="bg1"/>
                </a:solidFill>
              </a:rPr>
              <a:t>OUTCOMES:</a:t>
            </a:r>
            <a:br>
              <a:rPr lang="en-US" altLang="en-US" sz="24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1800" dirty="0">
                <a:solidFill>
                  <a:schemeClr val="bg1"/>
                </a:solidFill>
              </a:rPr>
              <a:t/>
            </a:r>
            <a:br>
              <a:rPr lang="en-US" altLang="en-US" sz="1800" dirty="0">
                <a:solidFill>
                  <a:schemeClr val="bg1"/>
                </a:solidFill>
              </a:rPr>
            </a:br>
            <a:r>
              <a:rPr lang="en-US" altLang="en-US" sz="1800" dirty="0">
                <a:solidFill>
                  <a:schemeClr val="bg1"/>
                </a:solidFill>
              </a:rPr>
              <a:t/>
            </a:r>
            <a:br>
              <a:rPr lang="en-US" altLang="en-US" sz="1800" dirty="0">
                <a:solidFill>
                  <a:schemeClr val="bg1"/>
                </a:solidFill>
              </a:rPr>
            </a:br>
            <a:endParaRPr lang="en-US" altLang="en-US" sz="2000" dirty="0" smtClean="0">
              <a:solidFill>
                <a:schemeClr val="bg1"/>
              </a:solidFill>
            </a:endParaRPr>
          </a:p>
        </p:txBody>
      </p:sp>
      <p:sp>
        <p:nvSpPr>
          <p:cNvPr id="2" name="TextBox 1"/>
          <p:cNvSpPr txBox="1"/>
          <p:nvPr/>
        </p:nvSpPr>
        <p:spPr>
          <a:xfrm>
            <a:off x="1143000" y="3352800"/>
            <a:ext cx="7467600" cy="2123658"/>
          </a:xfrm>
          <a:prstGeom prst="rect">
            <a:avLst/>
          </a:prstGeom>
          <a:noFill/>
        </p:spPr>
        <p:txBody>
          <a:bodyPr wrap="square" rtlCol="0">
            <a:spAutoFit/>
          </a:bodyPr>
          <a:lstStyle/>
          <a:p>
            <a:pPr marL="285750" indent="-285750">
              <a:buFontTx/>
              <a:buChar char="-"/>
            </a:pPr>
            <a:r>
              <a:rPr lang="en-US" sz="2800" dirty="0" smtClean="0">
                <a:solidFill>
                  <a:schemeClr val="bg1"/>
                </a:solidFill>
              </a:rPr>
              <a:t>The Public Feels Safe Anywhere, Anytime in San José</a:t>
            </a:r>
          </a:p>
          <a:p>
            <a:endParaRPr lang="en-US" sz="2000" dirty="0" smtClean="0">
              <a:solidFill>
                <a:schemeClr val="bg1"/>
              </a:solidFill>
            </a:endParaRPr>
          </a:p>
          <a:p>
            <a:pPr marL="285750" indent="-285750">
              <a:buFontTx/>
              <a:buChar char="-"/>
            </a:pPr>
            <a:r>
              <a:rPr lang="en-US" sz="2800" dirty="0" smtClean="0">
                <a:solidFill>
                  <a:schemeClr val="bg1"/>
                </a:solidFill>
              </a:rPr>
              <a:t>Residents Share the Responsibility for Public Safety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CSA Workplan Highlights - IPA</a:t>
            </a:r>
            <a:br>
              <a:rPr lang="en-US" altLang="en-US" sz="3600" dirty="0" smtClean="0"/>
            </a:br>
            <a:endParaRPr lang="en-US" altLang="en-US" sz="3600" dirty="0" smtClean="0"/>
          </a:p>
        </p:txBody>
      </p:sp>
      <p:sp>
        <p:nvSpPr>
          <p:cNvPr id="7" name="Rectangle 3"/>
          <p:cNvSpPr txBox="1">
            <a:spLocks noChangeArrowheads="1"/>
          </p:cNvSpPr>
          <p:nvPr/>
        </p:nvSpPr>
        <p:spPr bwMode="auto">
          <a:xfrm>
            <a:off x="685800" y="12954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US" sz="2400" dirty="0"/>
              <a:t>Continue to identify new ways to inform San </a:t>
            </a:r>
            <a:r>
              <a:rPr lang="en-US" sz="2400" dirty="0" smtClean="0"/>
              <a:t>José </a:t>
            </a:r>
            <a:r>
              <a:rPr lang="en-US" sz="2400" dirty="0"/>
              <a:t>residents about the IPA office and the services it provides.</a:t>
            </a:r>
          </a:p>
          <a:p>
            <a:pPr>
              <a:spcAft>
                <a:spcPts val="500"/>
              </a:spcAft>
            </a:pPr>
            <a:r>
              <a:rPr lang="en-US" sz="2400" dirty="0"/>
              <a:t>Develop and publish the 5th edition of the Student’s Guide to Police Practices.</a:t>
            </a:r>
          </a:p>
          <a:p>
            <a:pPr>
              <a:spcAft>
                <a:spcPts val="500"/>
              </a:spcAft>
            </a:pPr>
            <a:r>
              <a:rPr lang="en-US" sz="2400" dirty="0"/>
              <a:t>Incorporate the lessons learned through the Teen Leadership Council (IPA-TLC) to identify new ways to reach young adult San </a:t>
            </a:r>
            <a:r>
              <a:rPr lang="en-US" sz="2400" dirty="0" smtClean="0"/>
              <a:t>José </a:t>
            </a:r>
            <a:r>
              <a:rPr lang="en-US" sz="2400" dirty="0"/>
              <a:t>residents.</a:t>
            </a:r>
          </a:p>
          <a:p>
            <a:pPr>
              <a:spcAft>
                <a:spcPts val="500"/>
              </a:spcAft>
            </a:pPr>
            <a:r>
              <a:rPr lang="en-US" sz="2400" dirty="0"/>
              <a:t>Utilize location-based analysis of complaint data to assist in directing outreach services.</a:t>
            </a:r>
          </a:p>
        </p:txBody>
      </p:sp>
    </p:spTree>
    <p:extLst>
      <p:ext uri="{BB962C8B-B14F-4D97-AF65-F5344CB8AC3E}">
        <p14:creationId xmlns:p14="http://schemas.microsoft.com/office/powerpoint/2010/main" val="367499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noFill/>
          <a:extLst>
            <a:ext uri="{91240B29-F687-4F45-9708-019B960494DF}">
              <a14:hiddenLine xmlns:a14="http://schemas.microsoft.com/office/drawing/2010/main" w="57150">
                <a:solidFill>
                  <a:schemeClr val="tx1"/>
                </a:solidFill>
                <a:miter lim="800000"/>
                <a:headEnd/>
                <a:tailEnd/>
              </a14:hiddenLine>
            </a:ext>
          </a:extLst>
        </p:spPr>
        <p:txBody>
          <a:bodyPr/>
          <a:lstStyle/>
          <a:p>
            <a:r>
              <a:rPr lang="en-US" altLang="en-US" sz="3600" dirty="0" smtClean="0"/>
              <a:t>Summary</a:t>
            </a:r>
          </a:p>
        </p:txBody>
      </p:sp>
      <p:sp>
        <p:nvSpPr>
          <p:cNvPr id="13316" name="Text Box 3"/>
          <p:cNvSpPr txBox="1">
            <a:spLocks noChangeArrowheads="1"/>
          </p:cNvSpPr>
          <p:nvPr/>
        </p:nvSpPr>
        <p:spPr bwMode="auto">
          <a:xfrm>
            <a:off x="825500" y="1436688"/>
            <a:ext cx="8077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spcBef>
                <a:spcPct val="20000"/>
              </a:spcBef>
              <a:buChar char="•"/>
              <a:defRPr sz="3200">
                <a:solidFill>
                  <a:srgbClr val="102A72"/>
                </a:solidFill>
                <a:latin typeface="Arial" charset="0"/>
              </a:defRPr>
            </a:lvl1pPr>
            <a:lvl2pPr marL="347663" indent="-285750">
              <a:spcBef>
                <a:spcPct val="20000"/>
              </a:spcBef>
              <a:buChar char="–"/>
              <a:defRPr sz="2800">
                <a:solidFill>
                  <a:srgbClr val="102A72"/>
                </a:solidFill>
                <a:latin typeface="Arial" charset="0"/>
              </a:defRPr>
            </a:lvl2pPr>
            <a:lvl3pPr marL="461963" indent="-228600">
              <a:spcBef>
                <a:spcPct val="20000"/>
              </a:spcBef>
              <a:buChar char="•"/>
              <a:defRPr sz="2400">
                <a:solidFill>
                  <a:srgbClr val="102A72"/>
                </a:solidFill>
                <a:latin typeface="Arial" charset="0"/>
              </a:defRPr>
            </a:lvl3pPr>
            <a:lvl4pPr marL="576263" indent="-228600">
              <a:spcBef>
                <a:spcPct val="20000"/>
              </a:spcBef>
              <a:buChar char="–"/>
              <a:defRPr sz="2000">
                <a:solidFill>
                  <a:schemeClr val="tx1"/>
                </a:solidFill>
                <a:latin typeface="Arial" charset="0"/>
              </a:defRPr>
            </a:lvl4pPr>
            <a:lvl5pPr marL="690563" indent="-228600">
              <a:spcBef>
                <a:spcPct val="20000"/>
              </a:spcBef>
              <a:buChar char="»"/>
              <a:defRPr sz="2000">
                <a:solidFill>
                  <a:schemeClr val="tx1"/>
                </a:solidFill>
                <a:latin typeface="Arial" charset="0"/>
              </a:defRPr>
            </a:lvl5pPr>
            <a:lvl6pPr marL="1147763" indent="-228600" eaLnBrk="0" fontAlgn="base" hangingPunct="0">
              <a:spcBef>
                <a:spcPct val="20000"/>
              </a:spcBef>
              <a:spcAft>
                <a:spcPct val="0"/>
              </a:spcAft>
              <a:buChar char="»"/>
              <a:defRPr sz="2000">
                <a:solidFill>
                  <a:schemeClr val="tx1"/>
                </a:solidFill>
                <a:latin typeface="Arial" charset="0"/>
              </a:defRPr>
            </a:lvl6pPr>
            <a:lvl7pPr marL="1604963" indent="-228600" eaLnBrk="0" fontAlgn="base" hangingPunct="0">
              <a:spcBef>
                <a:spcPct val="20000"/>
              </a:spcBef>
              <a:spcAft>
                <a:spcPct val="0"/>
              </a:spcAft>
              <a:buChar char="»"/>
              <a:defRPr sz="2000">
                <a:solidFill>
                  <a:schemeClr val="tx1"/>
                </a:solidFill>
                <a:latin typeface="Arial" charset="0"/>
              </a:defRPr>
            </a:lvl7pPr>
            <a:lvl8pPr marL="2062163" indent="-228600" eaLnBrk="0" fontAlgn="base" hangingPunct="0">
              <a:spcBef>
                <a:spcPct val="20000"/>
              </a:spcBef>
              <a:spcAft>
                <a:spcPct val="0"/>
              </a:spcAft>
              <a:buChar char="»"/>
              <a:defRPr sz="2000">
                <a:solidFill>
                  <a:schemeClr val="tx1"/>
                </a:solidFill>
                <a:latin typeface="Arial" charset="0"/>
              </a:defRPr>
            </a:lvl8pPr>
            <a:lvl9pPr marL="2519363" indent="-228600" eaLnBrk="0" fontAlgn="base" hangingPunct="0">
              <a:spcBef>
                <a:spcPct val="20000"/>
              </a:spcBef>
              <a:spcAft>
                <a:spcPct val="0"/>
              </a:spcAft>
              <a:buChar char="»"/>
              <a:defRPr sz="2000">
                <a:solidFill>
                  <a:schemeClr val="tx1"/>
                </a:solidFill>
                <a:latin typeface="Arial" charset="0"/>
              </a:defRPr>
            </a:lvl9pPr>
          </a:lstStyle>
          <a:p>
            <a:pPr>
              <a:spcBef>
                <a:spcPct val="50000"/>
              </a:spcBef>
            </a:pPr>
            <a:endParaRPr lang="en-US" altLang="en-US" sz="3600"/>
          </a:p>
          <a:p>
            <a:pPr>
              <a:spcBef>
                <a:spcPct val="50000"/>
              </a:spcBef>
            </a:pPr>
            <a:endParaRPr lang="en-US" altLang="en-US" sz="3600"/>
          </a:p>
          <a:p>
            <a:pPr>
              <a:spcBef>
                <a:spcPct val="50000"/>
              </a:spcBef>
              <a:buFontTx/>
              <a:buNone/>
            </a:pPr>
            <a:endParaRPr lang="en-US" altLang="en-US" sz="3600"/>
          </a:p>
        </p:txBody>
      </p:sp>
      <p:sp>
        <p:nvSpPr>
          <p:cNvPr id="13317" name="Text Box 5"/>
          <p:cNvSpPr txBox="1">
            <a:spLocks noChangeArrowheads="1"/>
          </p:cNvSpPr>
          <p:nvPr/>
        </p:nvSpPr>
        <p:spPr bwMode="auto">
          <a:xfrm>
            <a:off x="825500" y="1436688"/>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spcBef>
                <a:spcPct val="20000"/>
              </a:spcBef>
              <a:buChar char="•"/>
              <a:defRPr sz="3200">
                <a:solidFill>
                  <a:srgbClr val="102A72"/>
                </a:solidFill>
                <a:latin typeface="Arial" charset="0"/>
              </a:defRPr>
            </a:lvl1pPr>
            <a:lvl2pPr marL="347663" indent="-285750">
              <a:spcBef>
                <a:spcPct val="20000"/>
              </a:spcBef>
              <a:buChar char="–"/>
              <a:defRPr sz="2800">
                <a:solidFill>
                  <a:srgbClr val="102A72"/>
                </a:solidFill>
                <a:latin typeface="Arial" charset="0"/>
              </a:defRPr>
            </a:lvl2pPr>
            <a:lvl3pPr marL="461963" indent="-228600">
              <a:spcBef>
                <a:spcPct val="20000"/>
              </a:spcBef>
              <a:buChar char="•"/>
              <a:defRPr sz="2400">
                <a:solidFill>
                  <a:srgbClr val="102A72"/>
                </a:solidFill>
                <a:latin typeface="Arial" charset="0"/>
              </a:defRPr>
            </a:lvl3pPr>
            <a:lvl4pPr marL="576263" indent="-228600">
              <a:spcBef>
                <a:spcPct val="20000"/>
              </a:spcBef>
              <a:buChar char="–"/>
              <a:defRPr sz="2000">
                <a:solidFill>
                  <a:schemeClr val="tx1"/>
                </a:solidFill>
                <a:latin typeface="Arial" charset="0"/>
              </a:defRPr>
            </a:lvl4pPr>
            <a:lvl5pPr marL="690563" indent="-228600">
              <a:spcBef>
                <a:spcPct val="20000"/>
              </a:spcBef>
              <a:buChar char="»"/>
              <a:defRPr sz="2000">
                <a:solidFill>
                  <a:schemeClr val="tx1"/>
                </a:solidFill>
                <a:latin typeface="Arial" charset="0"/>
              </a:defRPr>
            </a:lvl5pPr>
            <a:lvl6pPr marL="1147763" indent="-228600" eaLnBrk="0" fontAlgn="base" hangingPunct="0">
              <a:spcBef>
                <a:spcPct val="20000"/>
              </a:spcBef>
              <a:spcAft>
                <a:spcPct val="0"/>
              </a:spcAft>
              <a:buChar char="»"/>
              <a:defRPr sz="2000">
                <a:solidFill>
                  <a:schemeClr val="tx1"/>
                </a:solidFill>
                <a:latin typeface="Arial" charset="0"/>
              </a:defRPr>
            </a:lvl6pPr>
            <a:lvl7pPr marL="1604963" indent="-228600" eaLnBrk="0" fontAlgn="base" hangingPunct="0">
              <a:spcBef>
                <a:spcPct val="20000"/>
              </a:spcBef>
              <a:spcAft>
                <a:spcPct val="0"/>
              </a:spcAft>
              <a:buChar char="»"/>
              <a:defRPr sz="2000">
                <a:solidFill>
                  <a:schemeClr val="tx1"/>
                </a:solidFill>
                <a:latin typeface="Arial" charset="0"/>
              </a:defRPr>
            </a:lvl7pPr>
            <a:lvl8pPr marL="2062163" indent="-228600" eaLnBrk="0" fontAlgn="base" hangingPunct="0">
              <a:spcBef>
                <a:spcPct val="20000"/>
              </a:spcBef>
              <a:spcAft>
                <a:spcPct val="0"/>
              </a:spcAft>
              <a:buChar char="»"/>
              <a:defRPr sz="2000">
                <a:solidFill>
                  <a:schemeClr val="tx1"/>
                </a:solidFill>
                <a:latin typeface="Arial" charset="0"/>
              </a:defRPr>
            </a:lvl8pPr>
            <a:lvl9pPr marL="2519363" indent="-228600" eaLnBrk="0" fontAlgn="base" hangingPunct="0">
              <a:spcBef>
                <a:spcPct val="20000"/>
              </a:spcBef>
              <a:spcAft>
                <a:spcPct val="0"/>
              </a:spcAft>
              <a:buChar char="»"/>
              <a:defRPr sz="2000">
                <a:solidFill>
                  <a:schemeClr val="tx1"/>
                </a:solidFill>
                <a:latin typeface="Arial" charset="0"/>
              </a:defRPr>
            </a:lvl9pPr>
          </a:lstStyle>
          <a:p>
            <a:pPr>
              <a:spcBef>
                <a:spcPct val="50000"/>
              </a:spcBef>
            </a:pPr>
            <a:endParaRPr lang="en-US" altLang="en-US" sz="3600"/>
          </a:p>
        </p:txBody>
      </p:sp>
      <p:sp>
        <p:nvSpPr>
          <p:cNvPr id="7" name="Text Box 7"/>
          <p:cNvSpPr txBox="1">
            <a:spLocks noChangeArrowheads="1"/>
          </p:cNvSpPr>
          <p:nvPr/>
        </p:nvSpPr>
        <p:spPr bwMode="auto">
          <a:xfrm>
            <a:off x="381000" y="1101328"/>
            <a:ext cx="42672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a:defRPr sz="800">
                <a:solidFill>
                  <a:schemeClr val="tx1"/>
                </a:solidFill>
                <a:latin typeface="Arial" charset="0"/>
                <a:cs typeface="Arial" charset="0"/>
              </a:defRPr>
            </a:lvl1pPr>
            <a:lvl2pPr marL="742950" indent="-285750">
              <a:defRPr sz="800">
                <a:solidFill>
                  <a:schemeClr val="tx1"/>
                </a:solidFill>
                <a:latin typeface="Arial" charset="0"/>
                <a:cs typeface="Arial" charset="0"/>
              </a:defRPr>
            </a:lvl2pPr>
            <a:lvl3pPr marL="228600">
              <a:defRPr sz="800">
                <a:solidFill>
                  <a:schemeClr val="tx1"/>
                </a:solidFill>
                <a:latin typeface="Arial" charset="0"/>
                <a:cs typeface="Arial" charset="0"/>
              </a:defRPr>
            </a:lvl3pPr>
            <a:lvl4pPr marL="1600200" indent="-228600">
              <a:defRPr sz="800">
                <a:solidFill>
                  <a:schemeClr val="tx1"/>
                </a:solidFill>
                <a:latin typeface="Arial" charset="0"/>
                <a:cs typeface="Arial" charset="0"/>
              </a:defRPr>
            </a:lvl4pPr>
            <a:lvl5pPr marL="2057400" indent="-228600">
              <a:defRPr sz="800">
                <a:solidFill>
                  <a:schemeClr val="tx1"/>
                </a:solidFill>
                <a:latin typeface="Arial" charset="0"/>
                <a:cs typeface="Arial" charset="0"/>
              </a:defRPr>
            </a:lvl5pPr>
            <a:lvl6pPr marL="2514600" indent="-228600" fontAlgn="base">
              <a:spcBef>
                <a:spcPct val="0"/>
              </a:spcBef>
              <a:spcAft>
                <a:spcPct val="0"/>
              </a:spcAft>
              <a:defRPr sz="800">
                <a:solidFill>
                  <a:schemeClr val="tx1"/>
                </a:solidFill>
                <a:latin typeface="Arial" charset="0"/>
                <a:cs typeface="Arial" charset="0"/>
              </a:defRPr>
            </a:lvl6pPr>
            <a:lvl7pPr marL="2971800" indent="-228600" fontAlgn="base">
              <a:spcBef>
                <a:spcPct val="0"/>
              </a:spcBef>
              <a:spcAft>
                <a:spcPct val="0"/>
              </a:spcAft>
              <a:defRPr sz="800">
                <a:solidFill>
                  <a:schemeClr val="tx1"/>
                </a:solidFill>
                <a:latin typeface="Arial" charset="0"/>
                <a:cs typeface="Arial" charset="0"/>
              </a:defRPr>
            </a:lvl7pPr>
            <a:lvl8pPr marL="3429000" indent="-228600" fontAlgn="base">
              <a:spcBef>
                <a:spcPct val="0"/>
              </a:spcBef>
              <a:spcAft>
                <a:spcPct val="0"/>
              </a:spcAft>
              <a:defRPr sz="800">
                <a:solidFill>
                  <a:schemeClr val="tx1"/>
                </a:solidFill>
                <a:latin typeface="Arial" charset="0"/>
                <a:cs typeface="Arial" charset="0"/>
              </a:defRPr>
            </a:lvl8pPr>
            <a:lvl9pPr marL="3886200" indent="-228600" fontAlgn="base">
              <a:spcBef>
                <a:spcPct val="0"/>
              </a:spcBef>
              <a:spcAft>
                <a:spcPct val="0"/>
              </a:spcAft>
              <a:defRPr sz="800">
                <a:solidFill>
                  <a:schemeClr val="tx1"/>
                </a:solidFill>
                <a:latin typeface="Arial" charset="0"/>
                <a:cs typeface="Arial" charset="0"/>
              </a:defRPr>
            </a:lvl9pPr>
          </a:lstStyle>
          <a:p>
            <a:pPr marL="347472" indent="-347472">
              <a:spcBef>
                <a:spcPts val="600"/>
              </a:spcBef>
              <a:spcAft>
                <a:spcPts val="600"/>
              </a:spcAft>
              <a:buFont typeface="Arial" panose="020B0604020202020204" pitchFamily="34" charset="0"/>
              <a:buChar char="•"/>
            </a:pPr>
            <a:r>
              <a:rPr lang="en-US" altLang="en-US" sz="2400" dirty="0" smtClean="0">
                <a:solidFill>
                  <a:srgbClr val="102A72"/>
                </a:solidFill>
              </a:rPr>
              <a:t>Resources </a:t>
            </a:r>
            <a:r>
              <a:rPr lang="en-US" altLang="en-US" sz="2400" dirty="0">
                <a:solidFill>
                  <a:srgbClr val="102A72"/>
                </a:solidFill>
              </a:rPr>
              <a:t>will continue to focus on providing essential emergency services in a timely manner in order to protect life, property, and the environment</a:t>
            </a:r>
          </a:p>
          <a:p>
            <a:pPr marL="347472" indent="-347472" eaLnBrk="0" hangingPunct="0">
              <a:spcBef>
                <a:spcPts val="600"/>
              </a:spcBef>
              <a:spcAft>
                <a:spcPts val="600"/>
              </a:spcAft>
              <a:buFontTx/>
              <a:buChar char="•"/>
            </a:pPr>
            <a:r>
              <a:rPr lang="en-US" altLang="en-US" sz="2400" dirty="0" smtClean="0">
                <a:solidFill>
                  <a:srgbClr val="102A72"/>
                </a:solidFill>
              </a:rPr>
              <a:t>CSA </a:t>
            </a:r>
            <a:r>
              <a:rPr lang="en-US" altLang="en-US" sz="2400" dirty="0">
                <a:solidFill>
                  <a:srgbClr val="102A72"/>
                </a:solidFill>
              </a:rPr>
              <a:t>Partners will continue to </a:t>
            </a:r>
            <a:r>
              <a:rPr lang="en-US" altLang="en-US" sz="2400" dirty="0" smtClean="0">
                <a:solidFill>
                  <a:srgbClr val="102A72"/>
                </a:solidFill>
              </a:rPr>
              <a:t>look </a:t>
            </a:r>
            <a:r>
              <a:rPr lang="en-US" altLang="en-US" sz="2400" dirty="0">
                <a:solidFill>
                  <a:srgbClr val="102A72"/>
                </a:solidFill>
              </a:rPr>
              <a:t>for efficiencies, technology, </a:t>
            </a:r>
            <a:r>
              <a:rPr lang="en-US" altLang="en-US" sz="2400" dirty="0" smtClean="0">
                <a:solidFill>
                  <a:srgbClr val="102A72"/>
                </a:solidFill>
              </a:rPr>
              <a:t>revenue</a:t>
            </a:r>
            <a:r>
              <a:rPr lang="en-US" altLang="en-US" sz="2400" dirty="0">
                <a:solidFill>
                  <a:srgbClr val="102A72"/>
                </a:solidFill>
              </a:rPr>
              <a:t>, </a:t>
            </a:r>
            <a:r>
              <a:rPr lang="en-US" altLang="en-US" sz="2400" dirty="0" smtClean="0">
                <a:solidFill>
                  <a:srgbClr val="102A72"/>
                </a:solidFill>
              </a:rPr>
              <a:t>grant opportunities and data analytics.</a:t>
            </a:r>
            <a:endParaRPr lang="en-US" altLang="en-US" sz="1400" dirty="0">
              <a:solidFill>
                <a:srgbClr val="102A72"/>
              </a:solidFill>
            </a:endParaRPr>
          </a:p>
        </p:txBody>
      </p:sp>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51"/>
          <a:stretch/>
        </p:blipFill>
        <p:spPr bwMode="auto">
          <a:xfrm>
            <a:off x="4648200" y="533400"/>
            <a:ext cx="4343400" cy="228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048000"/>
            <a:ext cx="4343400" cy="2895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47800" y="4419600"/>
            <a:ext cx="495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spcBef>
                <a:spcPct val="20000"/>
              </a:spcBef>
              <a:buFontTx/>
              <a:buNone/>
            </a:pPr>
            <a:endParaRPr lang="en-US" altLang="en-US" sz="4400" b="1" i="1">
              <a:solidFill>
                <a:srgbClr val="FFFFFF"/>
              </a:solidFill>
              <a:latin typeface="Times" pitchFamily="18" charset="0"/>
            </a:endParaRPr>
          </a:p>
        </p:txBody>
      </p:sp>
      <p:sp>
        <p:nvSpPr>
          <p:cNvPr id="5123" name="Text Box 3"/>
          <p:cNvSpPr txBox="1">
            <a:spLocks noChangeArrowheads="1"/>
          </p:cNvSpPr>
          <p:nvPr/>
        </p:nvSpPr>
        <p:spPr bwMode="auto">
          <a:xfrm>
            <a:off x="228600" y="6096000"/>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i="1" dirty="0" smtClean="0">
                <a:solidFill>
                  <a:srgbClr val="FFFFFF"/>
                </a:solidFill>
              </a:rPr>
              <a:t>2016-2017 </a:t>
            </a:r>
            <a:r>
              <a:rPr lang="en-US" altLang="en-US" sz="2000" i="1" dirty="0">
                <a:solidFill>
                  <a:srgbClr val="FFFFFF"/>
                </a:solidFill>
              </a:rPr>
              <a:t>Budget Study Sessions</a:t>
            </a:r>
            <a:endParaRPr lang="en-US" altLang="en-US" sz="2000" dirty="0">
              <a:solidFill>
                <a:srgbClr val="FFFFFF"/>
              </a:solidFill>
            </a:endParaRPr>
          </a:p>
        </p:txBody>
      </p:sp>
      <p:sp>
        <p:nvSpPr>
          <p:cNvPr id="6" name="Rectangle 6"/>
          <p:cNvSpPr>
            <a:spLocks noGrp="1" noChangeArrowheads="1"/>
          </p:cNvSpPr>
          <p:nvPr>
            <p:ph type="ctrTitle"/>
          </p:nvPr>
        </p:nvSpPr>
        <p:spPr>
          <a:xfrm>
            <a:off x="1143000" y="304800"/>
            <a:ext cx="7086600" cy="3581400"/>
          </a:xfrm>
          <a:noFill/>
        </p:spPr>
        <p:txBody>
          <a:bodyPr/>
          <a:lstStyle/>
          <a:p>
            <a:r>
              <a:rPr lang="en-US" altLang="en-US" sz="4400" dirty="0" smtClean="0">
                <a:solidFill>
                  <a:schemeClr val="bg1"/>
                </a:solidFill>
              </a:rPr>
              <a:t>PUBLIC SAFETY</a:t>
            </a:r>
            <a:r>
              <a:rPr lang="en-US" altLang="en-US" sz="3600" dirty="0" smtClean="0">
                <a:solidFill>
                  <a:schemeClr val="bg1"/>
                </a:solidFill>
              </a:rPr>
              <a:t/>
            </a:r>
            <a:br>
              <a:rPr lang="en-US" altLang="en-US" sz="3600" dirty="0" smtClean="0">
                <a:solidFill>
                  <a:schemeClr val="bg1"/>
                </a:solidFill>
              </a:rPr>
            </a:br>
            <a:r>
              <a:rPr lang="en-US" altLang="en-US" sz="2000" dirty="0" smtClean="0">
                <a:solidFill>
                  <a:schemeClr val="bg1"/>
                </a:solidFill>
              </a:rPr>
              <a:t/>
            </a:r>
            <a:br>
              <a:rPr lang="en-US" altLang="en-US" sz="2000" dirty="0" smtClean="0">
                <a:solidFill>
                  <a:schemeClr val="bg1"/>
                </a:solidFill>
              </a:rPr>
            </a:br>
            <a:r>
              <a:rPr lang="en-US" altLang="en-US" sz="4400" dirty="0" smtClean="0">
                <a:solidFill>
                  <a:schemeClr val="bg1"/>
                </a:solidFill>
              </a:rPr>
              <a:t>2016-2017 Proposed Operating Budget</a:t>
            </a:r>
            <a:r>
              <a:rPr lang="en-US" altLang="en-US" sz="1500" dirty="0" smtClean="0">
                <a:solidFill>
                  <a:schemeClr val="bg1"/>
                </a:solidFill>
              </a:rPr>
              <a:t/>
            </a:r>
            <a:br>
              <a:rPr lang="en-US" altLang="en-US" sz="15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2400" dirty="0" smtClean="0">
                <a:solidFill>
                  <a:schemeClr val="bg1"/>
                </a:solidFill>
              </a:rPr>
              <a:t>OUTCOMES:</a:t>
            </a:r>
            <a:br>
              <a:rPr lang="en-US" altLang="en-US" sz="24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1800" dirty="0">
                <a:solidFill>
                  <a:schemeClr val="bg1"/>
                </a:solidFill>
              </a:rPr>
              <a:t/>
            </a:r>
            <a:br>
              <a:rPr lang="en-US" altLang="en-US" sz="1800" dirty="0">
                <a:solidFill>
                  <a:schemeClr val="bg1"/>
                </a:solidFill>
              </a:rPr>
            </a:br>
            <a:r>
              <a:rPr lang="en-US" altLang="en-US" sz="1800" dirty="0">
                <a:solidFill>
                  <a:schemeClr val="bg1"/>
                </a:solidFill>
              </a:rPr>
              <a:t/>
            </a:r>
            <a:br>
              <a:rPr lang="en-US" altLang="en-US" sz="1800" dirty="0">
                <a:solidFill>
                  <a:schemeClr val="bg1"/>
                </a:solidFill>
              </a:rPr>
            </a:br>
            <a:endParaRPr lang="en-US" altLang="en-US" sz="2000" dirty="0" smtClean="0">
              <a:solidFill>
                <a:schemeClr val="bg1"/>
              </a:solidFill>
            </a:endParaRPr>
          </a:p>
        </p:txBody>
      </p:sp>
      <p:sp>
        <p:nvSpPr>
          <p:cNvPr id="7" name="TextBox 6"/>
          <p:cNvSpPr txBox="1"/>
          <p:nvPr/>
        </p:nvSpPr>
        <p:spPr>
          <a:xfrm>
            <a:off x="1143000" y="3352800"/>
            <a:ext cx="7467600" cy="2123658"/>
          </a:xfrm>
          <a:prstGeom prst="rect">
            <a:avLst/>
          </a:prstGeom>
          <a:noFill/>
        </p:spPr>
        <p:txBody>
          <a:bodyPr wrap="square" rtlCol="0">
            <a:spAutoFit/>
          </a:bodyPr>
          <a:lstStyle/>
          <a:p>
            <a:pPr marL="285750" indent="-285750">
              <a:buFontTx/>
              <a:buChar char="-"/>
            </a:pPr>
            <a:r>
              <a:rPr lang="en-US" sz="2800" dirty="0" smtClean="0">
                <a:solidFill>
                  <a:schemeClr val="bg1"/>
                </a:solidFill>
              </a:rPr>
              <a:t>The Public Feels Safe Anywhere, Anytime in San José</a:t>
            </a:r>
          </a:p>
          <a:p>
            <a:endParaRPr lang="en-US" sz="2000" dirty="0" smtClean="0">
              <a:solidFill>
                <a:schemeClr val="bg1"/>
              </a:solidFill>
            </a:endParaRPr>
          </a:p>
          <a:p>
            <a:pPr marL="285750" indent="-285750">
              <a:buFontTx/>
              <a:buChar char="-"/>
            </a:pPr>
            <a:r>
              <a:rPr lang="en-US" sz="2800" dirty="0" smtClean="0">
                <a:solidFill>
                  <a:schemeClr val="bg1"/>
                </a:solidFill>
              </a:rPr>
              <a:t>Residents Share the Responsibility for Public Safety </a:t>
            </a:r>
            <a:endParaRPr lang="en-US" sz="2800" dirty="0">
              <a:solidFill>
                <a:schemeClr val="bg1"/>
              </a:solidFill>
            </a:endParaRPr>
          </a:p>
        </p:txBody>
      </p:sp>
    </p:spTree>
    <p:extLst>
      <p:ext uri="{BB962C8B-B14F-4D97-AF65-F5344CB8AC3E}">
        <p14:creationId xmlns:p14="http://schemas.microsoft.com/office/powerpoint/2010/main" val="2744531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0"/>
            <a:ext cx="8458200" cy="685800"/>
          </a:xfrm>
          <a:noFill/>
          <a:extLst>
            <a:ext uri="{91240B29-F687-4F45-9708-019B960494DF}">
              <a14:hiddenLine xmlns:a14="http://schemas.microsoft.com/office/drawing/2010/main" w="57150">
                <a:solidFill>
                  <a:schemeClr val="tx1"/>
                </a:solidFill>
                <a:miter lim="800000"/>
                <a:headEnd/>
                <a:tailEnd/>
              </a14:hiddenLine>
            </a:ext>
          </a:extLst>
        </p:spPr>
        <p:txBody>
          <a:bodyPr/>
          <a:lstStyle/>
          <a:p>
            <a:r>
              <a:rPr lang="en-US" altLang="en-US" sz="3600" dirty="0" smtClean="0"/>
              <a:t/>
            </a:r>
            <a:br>
              <a:rPr lang="en-US" altLang="en-US" sz="3600" dirty="0" smtClean="0"/>
            </a:br>
            <a:r>
              <a:rPr lang="en-US" altLang="en-US" sz="3600" dirty="0" smtClean="0"/>
              <a:t>PUBLIC SAFETY</a:t>
            </a:r>
            <a:endParaRPr lang="en-US" altLang="en-US" sz="3200" dirty="0" smtClean="0"/>
          </a:p>
        </p:txBody>
      </p:sp>
      <p:sp>
        <p:nvSpPr>
          <p:cNvPr id="5" name="Text Box 3"/>
          <p:cNvSpPr txBox="1">
            <a:spLocks noChangeArrowheads="1"/>
          </p:cNvSpPr>
          <p:nvPr/>
        </p:nvSpPr>
        <p:spPr bwMode="auto">
          <a:xfrm>
            <a:off x="228600" y="1447800"/>
            <a:ext cx="8445500" cy="392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61963" algn="l"/>
              </a:tabLst>
              <a:defRPr sz="800">
                <a:solidFill>
                  <a:schemeClr val="tx1"/>
                </a:solidFill>
                <a:latin typeface="Arial" charset="0"/>
                <a:cs typeface="Arial" charset="0"/>
              </a:defRPr>
            </a:lvl1pPr>
            <a:lvl2pPr marL="461963" indent="-114300">
              <a:tabLst>
                <a:tab pos="461963" algn="l"/>
              </a:tabLst>
              <a:defRPr sz="800">
                <a:solidFill>
                  <a:schemeClr val="tx1"/>
                </a:solidFill>
                <a:latin typeface="Arial" charset="0"/>
                <a:cs typeface="Arial" charset="0"/>
              </a:defRPr>
            </a:lvl2pPr>
            <a:lvl3pPr marL="1143000" indent="-228600">
              <a:tabLst>
                <a:tab pos="461963" algn="l"/>
              </a:tabLst>
              <a:defRPr sz="800">
                <a:solidFill>
                  <a:schemeClr val="tx1"/>
                </a:solidFill>
                <a:latin typeface="Arial" charset="0"/>
                <a:cs typeface="Arial" charset="0"/>
              </a:defRPr>
            </a:lvl3pPr>
            <a:lvl4pPr marL="1600200" indent="-228600">
              <a:tabLst>
                <a:tab pos="461963" algn="l"/>
              </a:tabLst>
              <a:defRPr sz="800">
                <a:solidFill>
                  <a:schemeClr val="tx1"/>
                </a:solidFill>
                <a:latin typeface="Arial" charset="0"/>
                <a:cs typeface="Arial" charset="0"/>
              </a:defRPr>
            </a:lvl4pPr>
            <a:lvl5pPr marL="2057400" indent="-228600">
              <a:tabLst>
                <a:tab pos="461963" algn="l"/>
              </a:tabLst>
              <a:defRPr sz="800">
                <a:solidFill>
                  <a:schemeClr val="tx1"/>
                </a:solidFill>
                <a:latin typeface="Arial" charset="0"/>
                <a:cs typeface="Arial" charset="0"/>
              </a:defRPr>
            </a:lvl5pPr>
            <a:lvl6pPr marL="2514600" indent="-228600" fontAlgn="base">
              <a:spcBef>
                <a:spcPct val="0"/>
              </a:spcBef>
              <a:spcAft>
                <a:spcPct val="0"/>
              </a:spcAft>
              <a:tabLst>
                <a:tab pos="461963" algn="l"/>
              </a:tabLst>
              <a:defRPr sz="800">
                <a:solidFill>
                  <a:schemeClr val="tx1"/>
                </a:solidFill>
                <a:latin typeface="Arial" charset="0"/>
                <a:cs typeface="Arial" charset="0"/>
              </a:defRPr>
            </a:lvl6pPr>
            <a:lvl7pPr marL="2971800" indent="-228600" fontAlgn="base">
              <a:spcBef>
                <a:spcPct val="0"/>
              </a:spcBef>
              <a:spcAft>
                <a:spcPct val="0"/>
              </a:spcAft>
              <a:tabLst>
                <a:tab pos="461963" algn="l"/>
              </a:tabLst>
              <a:defRPr sz="800">
                <a:solidFill>
                  <a:schemeClr val="tx1"/>
                </a:solidFill>
                <a:latin typeface="Arial" charset="0"/>
                <a:cs typeface="Arial" charset="0"/>
              </a:defRPr>
            </a:lvl7pPr>
            <a:lvl8pPr marL="3429000" indent="-228600" fontAlgn="base">
              <a:spcBef>
                <a:spcPct val="0"/>
              </a:spcBef>
              <a:spcAft>
                <a:spcPct val="0"/>
              </a:spcAft>
              <a:tabLst>
                <a:tab pos="461963" algn="l"/>
              </a:tabLst>
              <a:defRPr sz="800">
                <a:solidFill>
                  <a:schemeClr val="tx1"/>
                </a:solidFill>
                <a:latin typeface="Arial" charset="0"/>
                <a:cs typeface="Arial" charset="0"/>
              </a:defRPr>
            </a:lvl8pPr>
            <a:lvl9pPr marL="3886200" indent="-228600" fontAlgn="base">
              <a:spcBef>
                <a:spcPct val="0"/>
              </a:spcBef>
              <a:spcAft>
                <a:spcPct val="0"/>
              </a:spcAft>
              <a:tabLst>
                <a:tab pos="461963" algn="l"/>
              </a:tabLst>
              <a:defRPr sz="800">
                <a:solidFill>
                  <a:schemeClr val="tx1"/>
                </a:solidFill>
                <a:latin typeface="Arial" charset="0"/>
                <a:cs typeface="Arial" charset="0"/>
              </a:defRPr>
            </a:lvl9pPr>
          </a:lstStyle>
          <a:p>
            <a:pPr eaLnBrk="0" hangingPunct="0">
              <a:buFontTx/>
              <a:buChar char="•"/>
            </a:pPr>
            <a:r>
              <a:rPr lang="en-US" altLang="en-US" sz="3200" dirty="0">
                <a:solidFill>
                  <a:srgbClr val="102A72"/>
                </a:solidFill>
              </a:rPr>
              <a:t> </a:t>
            </a:r>
            <a:r>
              <a:rPr lang="en-US" altLang="en-US" sz="3200" dirty="0" smtClean="0">
                <a:solidFill>
                  <a:srgbClr val="102A72"/>
                </a:solidFill>
              </a:rPr>
              <a:t>Police</a:t>
            </a:r>
          </a:p>
          <a:p>
            <a:pPr lvl="1">
              <a:spcBef>
                <a:spcPts val="400"/>
              </a:spcBef>
              <a:spcAft>
                <a:spcPts val="500"/>
              </a:spcAft>
              <a:buFontTx/>
              <a:buChar char="•"/>
            </a:pPr>
            <a:r>
              <a:rPr lang="en-US" altLang="en-US" sz="2400" dirty="0" smtClean="0">
                <a:solidFill>
                  <a:srgbClr val="102A72"/>
                </a:solidFill>
              </a:rPr>
              <a:t> Crime Prevention and Community Education</a:t>
            </a:r>
          </a:p>
          <a:p>
            <a:pPr marL="571500" lvl="1" indent="-228600" defTabSz="523875">
              <a:spcBef>
                <a:spcPts val="400"/>
              </a:spcBef>
              <a:spcAft>
                <a:spcPts val="500"/>
              </a:spcAft>
              <a:buFontTx/>
              <a:buChar char="•"/>
              <a:tabLst>
                <a:tab pos="514350" algn="l"/>
                <a:tab pos="2628900" algn="l"/>
              </a:tabLst>
            </a:pPr>
            <a:r>
              <a:rPr lang="en-US" altLang="en-US" sz="2400" dirty="0" smtClean="0">
                <a:solidFill>
                  <a:srgbClr val="102A72"/>
                </a:solidFill>
              </a:rPr>
              <a:t>Respond </a:t>
            </a:r>
            <a:r>
              <a:rPr lang="en-US" altLang="en-US" sz="2400" dirty="0">
                <a:solidFill>
                  <a:srgbClr val="102A72"/>
                </a:solidFill>
              </a:rPr>
              <a:t>to </a:t>
            </a:r>
            <a:r>
              <a:rPr lang="en-US" altLang="en-US" sz="2400" dirty="0" smtClean="0">
                <a:solidFill>
                  <a:srgbClr val="102A72"/>
                </a:solidFill>
              </a:rPr>
              <a:t>Calls for                                                             Service</a:t>
            </a:r>
          </a:p>
          <a:p>
            <a:pPr marL="571500" lvl="1" indent="-228600" defTabSz="523875">
              <a:spcBef>
                <a:spcPts val="400"/>
              </a:spcBef>
              <a:spcAft>
                <a:spcPts val="500"/>
              </a:spcAft>
              <a:buFontTx/>
              <a:buChar char="•"/>
              <a:tabLst>
                <a:tab pos="514350" algn="l"/>
                <a:tab pos="2628900" algn="l"/>
              </a:tabLst>
            </a:pPr>
            <a:r>
              <a:rPr lang="en-US" altLang="en-US" sz="2400" dirty="0" smtClean="0">
                <a:solidFill>
                  <a:srgbClr val="102A72"/>
                </a:solidFill>
              </a:rPr>
              <a:t>Investigative Services</a:t>
            </a:r>
          </a:p>
          <a:p>
            <a:pPr marL="571500" lvl="1" indent="-228600" defTabSz="523875">
              <a:spcBef>
                <a:spcPts val="400"/>
              </a:spcBef>
              <a:spcAft>
                <a:spcPts val="500"/>
              </a:spcAft>
              <a:buFontTx/>
              <a:buChar char="•"/>
              <a:tabLst>
                <a:tab pos="514350" algn="l"/>
                <a:tab pos="2628900" algn="l"/>
              </a:tabLst>
            </a:pPr>
            <a:r>
              <a:rPr lang="en-US" altLang="en-US" sz="2400" dirty="0" smtClean="0">
                <a:solidFill>
                  <a:srgbClr val="102A72"/>
                </a:solidFill>
              </a:rPr>
              <a:t>Regulatory Services</a:t>
            </a:r>
          </a:p>
          <a:p>
            <a:pPr marL="571500" lvl="1" indent="-228600" defTabSz="523875">
              <a:spcBef>
                <a:spcPts val="400"/>
              </a:spcBef>
              <a:spcAft>
                <a:spcPts val="500"/>
              </a:spcAft>
              <a:buFontTx/>
              <a:buChar char="•"/>
              <a:tabLst>
                <a:tab pos="514350" algn="l"/>
                <a:tab pos="2628900" algn="l"/>
              </a:tabLst>
            </a:pPr>
            <a:r>
              <a:rPr lang="en-US" altLang="en-US" sz="2400" dirty="0" smtClean="0">
                <a:solidFill>
                  <a:srgbClr val="102A72"/>
                </a:solidFill>
              </a:rPr>
              <a:t>Special Events Services</a:t>
            </a:r>
          </a:p>
          <a:p>
            <a:pPr marL="571500" lvl="1" indent="-228600" defTabSz="523875">
              <a:spcBef>
                <a:spcPts val="400"/>
              </a:spcBef>
              <a:buFontTx/>
              <a:buChar char="•"/>
              <a:tabLst>
                <a:tab pos="514350" algn="l"/>
                <a:tab pos="2628900" algn="l"/>
              </a:tabLst>
            </a:pPr>
            <a:endParaRPr lang="en-US" altLang="en-US" sz="3200" dirty="0">
              <a:solidFill>
                <a:srgbClr val="102A7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58" y="2438400"/>
            <a:ext cx="4581242" cy="251592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0"/>
            <a:ext cx="8458200" cy="685800"/>
          </a:xfrm>
          <a:noFill/>
          <a:extLst>
            <a:ext uri="{91240B29-F687-4F45-9708-019B960494DF}">
              <a14:hiddenLine xmlns:a14="http://schemas.microsoft.com/office/drawing/2010/main" w="57150">
                <a:solidFill>
                  <a:schemeClr val="tx1"/>
                </a:solidFill>
                <a:miter lim="800000"/>
                <a:headEnd/>
                <a:tailEnd/>
              </a14:hiddenLine>
            </a:ext>
          </a:extLst>
        </p:spPr>
        <p:txBody>
          <a:bodyPr/>
          <a:lstStyle/>
          <a:p>
            <a:r>
              <a:rPr lang="en-US" altLang="en-US" sz="3600" dirty="0" smtClean="0"/>
              <a:t/>
            </a:r>
            <a:br>
              <a:rPr lang="en-US" altLang="en-US" sz="3600" dirty="0" smtClean="0"/>
            </a:br>
            <a:r>
              <a:rPr lang="en-US" altLang="en-US" sz="3600" dirty="0" smtClean="0"/>
              <a:t>PUBLIC SAFETY</a:t>
            </a:r>
            <a:endParaRPr lang="en-US" altLang="en-US" sz="3200" dirty="0" smtClean="0"/>
          </a:p>
        </p:txBody>
      </p:sp>
      <p:sp>
        <p:nvSpPr>
          <p:cNvPr id="6" name="Text Box 3"/>
          <p:cNvSpPr txBox="1">
            <a:spLocks noChangeArrowheads="1"/>
          </p:cNvSpPr>
          <p:nvPr/>
        </p:nvSpPr>
        <p:spPr bwMode="auto">
          <a:xfrm>
            <a:off x="457200" y="1232219"/>
            <a:ext cx="6400800" cy="379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a:defRPr sz="800">
                <a:solidFill>
                  <a:schemeClr val="tx1"/>
                </a:solidFill>
                <a:latin typeface="Arial" charset="0"/>
                <a:cs typeface="Arial" charset="0"/>
              </a:defRPr>
            </a:lvl1pPr>
            <a:lvl2pPr marL="347663">
              <a:defRPr sz="800">
                <a:solidFill>
                  <a:schemeClr val="tx1"/>
                </a:solidFill>
                <a:latin typeface="Arial" charset="0"/>
                <a:cs typeface="Arial" charset="0"/>
              </a:defRPr>
            </a:lvl2pPr>
            <a:lvl3pPr marL="1143000" indent="-228600">
              <a:defRPr sz="800">
                <a:solidFill>
                  <a:schemeClr val="tx1"/>
                </a:solidFill>
                <a:latin typeface="Arial" charset="0"/>
                <a:cs typeface="Arial" charset="0"/>
              </a:defRPr>
            </a:lvl3pPr>
            <a:lvl4pPr marL="1600200" indent="-228600">
              <a:defRPr sz="800">
                <a:solidFill>
                  <a:schemeClr val="tx1"/>
                </a:solidFill>
                <a:latin typeface="Arial" charset="0"/>
                <a:cs typeface="Arial" charset="0"/>
              </a:defRPr>
            </a:lvl4pPr>
            <a:lvl5pPr marL="2057400" indent="-228600">
              <a:defRPr sz="800">
                <a:solidFill>
                  <a:schemeClr val="tx1"/>
                </a:solidFill>
                <a:latin typeface="Arial" charset="0"/>
                <a:cs typeface="Arial" charset="0"/>
              </a:defRPr>
            </a:lvl5pPr>
            <a:lvl6pPr marL="2514600" indent="-228600" fontAlgn="base">
              <a:spcBef>
                <a:spcPct val="0"/>
              </a:spcBef>
              <a:spcAft>
                <a:spcPct val="0"/>
              </a:spcAft>
              <a:defRPr sz="800">
                <a:solidFill>
                  <a:schemeClr val="tx1"/>
                </a:solidFill>
                <a:latin typeface="Arial" charset="0"/>
                <a:cs typeface="Arial" charset="0"/>
              </a:defRPr>
            </a:lvl6pPr>
            <a:lvl7pPr marL="2971800" indent="-228600" fontAlgn="base">
              <a:spcBef>
                <a:spcPct val="0"/>
              </a:spcBef>
              <a:spcAft>
                <a:spcPct val="0"/>
              </a:spcAft>
              <a:defRPr sz="800">
                <a:solidFill>
                  <a:schemeClr val="tx1"/>
                </a:solidFill>
                <a:latin typeface="Arial" charset="0"/>
                <a:cs typeface="Arial" charset="0"/>
              </a:defRPr>
            </a:lvl7pPr>
            <a:lvl8pPr marL="3429000" indent="-228600" fontAlgn="base">
              <a:spcBef>
                <a:spcPct val="0"/>
              </a:spcBef>
              <a:spcAft>
                <a:spcPct val="0"/>
              </a:spcAft>
              <a:defRPr sz="800">
                <a:solidFill>
                  <a:schemeClr val="tx1"/>
                </a:solidFill>
                <a:latin typeface="Arial" charset="0"/>
                <a:cs typeface="Arial" charset="0"/>
              </a:defRPr>
            </a:lvl8pPr>
            <a:lvl9pPr marL="3886200" indent="-228600" fontAlgn="base">
              <a:spcBef>
                <a:spcPct val="0"/>
              </a:spcBef>
              <a:spcAft>
                <a:spcPct val="0"/>
              </a:spcAft>
              <a:defRPr sz="800">
                <a:solidFill>
                  <a:schemeClr val="tx1"/>
                </a:solidFill>
                <a:latin typeface="Arial" charset="0"/>
                <a:cs typeface="Arial" charset="0"/>
              </a:defRPr>
            </a:lvl9pPr>
          </a:lstStyle>
          <a:p>
            <a:pPr lvl="1" eaLnBrk="0" hangingPunct="0">
              <a:spcBef>
                <a:spcPct val="20000"/>
              </a:spcBef>
              <a:buFontTx/>
              <a:buChar char="•"/>
            </a:pPr>
            <a:endParaRPr lang="en-US" altLang="en-US" sz="2000" dirty="0">
              <a:solidFill>
                <a:srgbClr val="102A72"/>
              </a:solidFill>
            </a:endParaRPr>
          </a:p>
          <a:p>
            <a:pPr>
              <a:spcBef>
                <a:spcPct val="20000"/>
              </a:spcBef>
              <a:buFontTx/>
              <a:buChar char="•"/>
            </a:pPr>
            <a:r>
              <a:rPr lang="en-US" altLang="en-US" sz="3200" dirty="0">
                <a:solidFill>
                  <a:srgbClr val="102A72"/>
                </a:solidFill>
              </a:rPr>
              <a:t>Fire Department</a:t>
            </a:r>
            <a:endParaRPr lang="en-US" altLang="en-US" sz="1000" dirty="0">
              <a:solidFill>
                <a:srgbClr val="102A72"/>
              </a:solidFill>
            </a:endParaRPr>
          </a:p>
          <a:p>
            <a:pPr lvl="1">
              <a:spcBef>
                <a:spcPct val="20000"/>
              </a:spcBef>
              <a:buFontTx/>
              <a:buChar char="•"/>
            </a:pPr>
            <a:r>
              <a:rPr lang="en-US" altLang="en-US" sz="2400" dirty="0">
                <a:solidFill>
                  <a:srgbClr val="102A72"/>
                </a:solidFill>
              </a:rPr>
              <a:t> Emergency Response</a:t>
            </a:r>
          </a:p>
          <a:p>
            <a:pPr lvl="1">
              <a:spcBef>
                <a:spcPct val="20000"/>
              </a:spcBef>
              <a:buFontTx/>
              <a:buChar char="•"/>
            </a:pPr>
            <a:r>
              <a:rPr lang="en-US" altLang="en-US" sz="2400" dirty="0">
                <a:solidFill>
                  <a:srgbClr val="102A72"/>
                </a:solidFill>
              </a:rPr>
              <a:t> Fire </a:t>
            </a:r>
            <a:r>
              <a:rPr lang="en-US" altLang="en-US" sz="2400" dirty="0" smtClean="0">
                <a:solidFill>
                  <a:srgbClr val="102A72"/>
                </a:solidFill>
              </a:rPr>
              <a:t>Prevention</a:t>
            </a:r>
          </a:p>
          <a:p>
            <a:pPr lvl="1">
              <a:spcBef>
                <a:spcPct val="20000"/>
              </a:spcBef>
            </a:pPr>
            <a:endParaRPr lang="en-US" altLang="en-US" sz="2400" dirty="0">
              <a:solidFill>
                <a:srgbClr val="102A72"/>
              </a:solidFill>
            </a:endParaRPr>
          </a:p>
          <a:p>
            <a:pPr lvl="1">
              <a:spcBef>
                <a:spcPct val="20000"/>
              </a:spcBef>
            </a:pPr>
            <a:endParaRPr lang="en-US" altLang="en-US" sz="2400" dirty="0">
              <a:solidFill>
                <a:srgbClr val="102A72"/>
              </a:solidFill>
            </a:endParaRPr>
          </a:p>
          <a:p>
            <a:pPr eaLnBrk="0" hangingPunct="0">
              <a:spcBef>
                <a:spcPct val="20000"/>
              </a:spcBef>
              <a:buFontTx/>
              <a:buChar char="•"/>
            </a:pPr>
            <a:r>
              <a:rPr lang="en-US" altLang="en-US" sz="3200" dirty="0" smtClean="0">
                <a:solidFill>
                  <a:srgbClr val="102A72"/>
                </a:solidFill>
              </a:rPr>
              <a:t>Independent </a:t>
            </a:r>
            <a:r>
              <a:rPr lang="en-US" altLang="en-US" sz="3200" dirty="0">
                <a:solidFill>
                  <a:srgbClr val="102A72"/>
                </a:solidFill>
              </a:rPr>
              <a:t>Police </a:t>
            </a:r>
            <a:r>
              <a:rPr lang="en-US" altLang="en-US" sz="3200" dirty="0" smtClean="0">
                <a:solidFill>
                  <a:srgbClr val="102A72"/>
                </a:solidFill>
              </a:rPr>
              <a:t>Auditor (IPA)</a:t>
            </a:r>
            <a:endParaRPr lang="en-US" altLang="en-US" sz="1000" dirty="0">
              <a:solidFill>
                <a:srgbClr val="102A72"/>
              </a:solidFill>
            </a:endParaRPr>
          </a:p>
          <a:p>
            <a:pPr lvl="1">
              <a:spcBef>
                <a:spcPct val="20000"/>
              </a:spcBef>
              <a:buFontTx/>
              <a:buChar char="•"/>
            </a:pPr>
            <a:r>
              <a:rPr lang="en-US" altLang="en-US" sz="2400" dirty="0">
                <a:solidFill>
                  <a:srgbClr val="102A72"/>
                </a:solidFill>
              </a:rPr>
              <a:t> </a:t>
            </a:r>
            <a:r>
              <a:rPr lang="en-US" altLang="en-US" sz="2400" dirty="0" smtClean="0">
                <a:solidFill>
                  <a:srgbClr val="102A72"/>
                </a:solidFill>
              </a:rPr>
              <a:t>Independent Police Oversight</a:t>
            </a:r>
            <a:endParaRPr lang="en-US" altLang="en-US" sz="2400" dirty="0">
              <a:solidFill>
                <a:srgbClr val="102A72"/>
              </a:solidFill>
            </a:endParaRPr>
          </a:p>
        </p:txBody>
      </p:sp>
      <p:pic>
        <p:nvPicPr>
          <p:cNvPr id="5" name="Picture 7" descr="IMG_26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378110"/>
            <a:ext cx="412192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202" y="4000501"/>
            <a:ext cx="1762125" cy="1952625"/>
          </a:xfrm>
          <a:prstGeom prst="rect">
            <a:avLst/>
          </a:prstGeom>
        </p:spPr>
      </p:pic>
    </p:spTree>
    <p:extLst>
      <p:ext uri="{BB962C8B-B14F-4D97-AF65-F5344CB8AC3E}">
        <p14:creationId xmlns:p14="http://schemas.microsoft.com/office/powerpoint/2010/main" val="4222224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26"/>
          <p:cNvSpPr>
            <a:spLocks noGrp="1" noChangeArrowheads="1"/>
          </p:cNvSpPr>
          <p:nvPr>
            <p:ph type="title"/>
          </p:nvPr>
        </p:nvSpPr>
        <p:spPr>
          <a:noFill/>
          <a:extLst>
            <a:ext uri="{91240B29-F687-4F45-9708-019B960494DF}">
              <a14:hiddenLine xmlns:a14="http://schemas.microsoft.com/office/drawing/2010/main" w="57150">
                <a:solidFill>
                  <a:schemeClr val="tx1"/>
                </a:solidFill>
                <a:miter lim="800000"/>
                <a:headEnd/>
                <a:tailEnd/>
              </a14:hiddenLine>
            </a:ext>
          </a:extLst>
        </p:spPr>
        <p:txBody>
          <a:bodyPr/>
          <a:lstStyle/>
          <a:p>
            <a:r>
              <a:rPr lang="en-US" altLang="en-US" sz="3600" dirty="0" smtClean="0"/>
              <a:t/>
            </a:r>
            <a:br>
              <a:rPr lang="en-US" altLang="en-US" sz="3600" dirty="0" smtClean="0"/>
            </a:br>
            <a:r>
              <a:rPr lang="en-US" altLang="en-US" sz="3600" dirty="0" smtClean="0"/>
              <a:t>CSA Expected Service Delivery</a:t>
            </a:r>
            <a:br>
              <a:rPr lang="en-US" altLang="en-US" sz="3600" dirty="0" smtClean="0"/>
            </a:br>
            <a:endParaRPr lang="en-US" altLang="en-US" sz="3600" b="0" dirty="0" smtClean="0"/>
          </a:p>
        </p:txBody>
      </p:sp>
      <p:sp>
        <p:nvSpPr>
          <p:cNvPr id="5" name="Rectangle 5"/>
          <p:cNvSpPr>
            <a:spLocks noChangeArrowheads="1"/>
          </p:cNvSpPr>
          <p:nvPr/>
        </p:nvSpPr>
        <p:spPr bwMode="auto">
          <a:xfrm>
            <a:off x="457200" y="1447800"/>
            <a:ext cx="784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800">
                <a:solidFill>
                  <a:schemeClr val="tx1"/>
                </a:solidFill>
                <a:latin typeface="Arial" charset="0"/>
                <a:cs typeface="Arial" charset="0"/>
              </a:defRPr>
            </a:lvl1pPr>
            <a:lvl2pPr marL="742950" indent="-285750">
              <a:defRPr sz="800">
                <a:solidFill>
                  <a:schemeClr val="tx1"/>
                </a:solidFill>
                <a:latin typeface="Arial" charset="0"/>
                <a:cs typeface="Arial" charset="0"/>
              </a:defRPr>
            </a:lvl2pPr>
            <a:lvl3pPr marL="1143000" indent="-228600">
              <a:defRPr sz="800">
                <a:solidFill>
                  <a:schemeClr val="tx1"/>
                </a:solidFill>
                <a:latin typeface="Arial" charset="0"/>
                <a:cs typeface="Arial" charset="0"/>
              </a:defRPr>
            </a:lvl3pPr>
            <a:lvl4pPr marL="1600200" indent="-228600">
              <a:defRPr sz="800">
                <a:solidFill>
                  <a:schemeClr val="tx1"/>
                </a:solidFill>
                <a:latin typeface="Arial" charset="0"/>
                <a:cs typeface="Arial" charset="0"/>
              </a:defRPr>
            </a:lvl4pPr>
            <a:lvl5pPr marL="2057400" indent="-228600">
              <a:defRPr sz="800">
                <a:solidFill>
                  <a:schemeClr val="tx1"/>
                </a:solidFill>
                <a:latin typeface="Arial" charset="0"/>
                <a:cs typeface="Arial" charset="0"/>
              </a:defRPr>
            </a:lvl5pPr>
            <a:lvl6pPr marL="2514600" indent="-228600" fontAlgn="base">
              <a:spcBef>
                <a:spcPct val="0"/>
              </a:spcBef>
              <a:spcAft>
                <a:spcPct val="0"/>
              </a:spcAft>
              <a:defRPr sz="800">
                <a:solidFill>
                  <a:schemeClr val="tx1"/>
                </a:solidFill>
                <a:latin typeface="Arial" charset="0"/>
                <a:cs typeface="Arial" charset="0"/>
              </a:defRPr>
            </a:lvl6pPr>
            <a:lvl7pPr marL="2971800" indent="-228600" fontAlgn="base">
              <a:spcBef>
                <a:spcPct val="0"/>
              </a:spcBef>
              <a:spcAft>
                <a:spcPct val="0"/>
              </a:spcAft>
              <a:defRPr sz="800">
                <a:solidFill>
                  <a:schemeClr val="tx1"/>
                </a:solidFill>
                <a:latin typeface="Arial" charset="0"/>
                <a:cs typeface="Arial" charset="0"/>
              </a:defRPr>
            </a:lvl7pPr>
            <a:lvl8pPr marL="3429000" indent="-228600" fontAlgn="base">
              <a:spcBef>
                <a:spcPct val="0"/>
              </a:spcBef>
              <a:spcAft>
                <a:spcPct val="0"/>
              </a:spcAft>
              <a:defRPr sz="800">
                <a:solidFill>
                  <a:schemeClr val="tx1"/>
                </a:solidFill>
                <a:latin typeface="Arial" charset="0"/>
                <a:cs typeface="Arial" charset="0"/>
              </a:defRPr>
            </a:lvl8pPr>
            <a:lvl9pPr marL="3886200" indent="-228600" fontAlgn="base">
              <a:spcBef>
                <a:spcPct val="0"/>
              </a:spcBef>
              <a:spcAft>
                <a:spcPct val="0"/>
              </a:spcAft>
              <a:defRPr sz="800">
                <a:solidFill>
                  <a:schemeClr val="tx1"/>
                </a:solidFill>
                <a:latin typeface="Arial" charset="0"/>
                <a:cs typeface="Arial" charset="0"/>
              </a:defRPr>
            </a:lvl9pPr>
          </a:lstStyle>
          <a:p>
            <a:pPr>
              <a:spcBef>
                <a:spcPts val="600"/>
              </a:spcBef>
              <a:spcAft>
                <a:spcPts val="600"/>
              </a:spcAft>
              <a:buFontTx/>
              <a:buChar char="•"/>
            </a:pPr>
            <a:r>
              <a:rPr lang="en-US" altLang="en-US" sz="2400" dirty="0">
                <a:solidFill>
                  <a:srgbClr val="102A72"/>
                </a:solidFill>
              </a:rPr>
              <a:t>Provide essential emergency </a:t>
            </a:r>
            <a:r>
              <a:rPr lang="en-US" altLang="en-US" sz="2400" dirty="0" smtClean="0">
                <a:solidFill>
                  <a:srgbClr val="102A72"/>
                </a:solidFill>
              </a:rPr>
              <a:t>services </a:t>
            </a:r>
            <a:r>
              <a:rPr lang="en-US" altLang="en-US" sz="2400" dirty="0">
                <a:solidFill>
                  <a:srgbClr val="102A72"/>
                </a:solidFill>
              </a:rPr>
              <a:t>in a timely and effective </a:t>
            </a:r>
            <a:r>
              <a:rPr lang="en-US" altLang="en-US" sz="2400" dirty="0" smtClean="0">
                <a:solidFill>
                  <a:srgbClr val="102A72"/>
                </a:solidFill>
              </a:rPr>
              <a:t>manner </a:t>
            </a:r>
            <a:endParaRPr lang="en-US" altLang="en-US" sz="2400" dirty="0">
              <a:solidFill>
                <a:srgbClr val="102A72"/>
              </a:solidFill>
            </a:endParaRPr>
          </a:p>
          <a:p>
            <a:pPr>
              <a:spcBef>
                <a:spcPts val="600"/>
              </a:spcBef>
              <a:spcAft>
                <a:spcPts val="600"/>
              </a:spcAft>
              <a:buFontTx/>
              <a:buChar char="•"/>
            </a:pPr>
            <a:r>
              <a:rPr lang="en-US" altLang="en-US" sz="2400" dirty="0">
                <a:solidFill>
                  <a:srgbClr val="102A72"/>
                </a:solidFill>
              </a:rPr>
              <a:t>Effectively investigate crimes and seek successful prosecution of </a:t>
            </a:r>
            <a:r>
              <a:rPr lang="en-US" altLang="en-US" sz="2400" dirty="0" smtClean="0">
                <a:solidFill>
                  <a:srgbClr val="102A72"/>
                </a:solidFill>
              </a:rPr>
              <a:t>suspects with a focus on gang crimes</a:t>
            </a:r>
            <a:endParaRPr lang="en-US" altLang="en-US" sz="2400" dirty="0">
              <a:solidFill>
                <a:srgbClr val="102A72"/>
              </a:solidFill>
            </a:endParaRPr>
          </a:p>
          <a:p>
            <a:pPr>
              <a:spcBef>
                <a:spcPts val="600"/>
              </a:spcBef>
              <a:spcAft>
                <a:spcPts val="600"/>
              </a:spcAft>
              <a:buFontTx/>
              <a:buChar char="•"/>
            </a:pPr>
            <a:r>
              <a:rPr lang="en-US" altLang="en-US" sz="2400" dirty="0" smtClean="0">
                <a:solidFill>
                  <a:srgbClr val="102A72"/>
                </a:solidFill>
              </a:rPr>
              <a:t>Continue to improve response time performance</a:t>
            </a:r>
          </a:p>
          <a:p>
            <a:pPr>
              <a:spcBef>
                <a:spcPts val="600"/>
              </a:spcBef>
              <a:spcAft>
                <a:spcPts val="600"/>
              </a:spcAft>
              <a:buFontTx/>
              <a:buChar char="•"/>
            </a:pPr>
            <a:r>
              <a:rPr lang="en-US" altLang="en-US" sz="2400" dirty="0" smtClean="0">
                <a:solidFill>
                  <a:srgbClr val="102A72"/>
                </a:solidFill>
              </a:rPr>
              <a:t>Continue </a:t>
            </a:r>
            <a:r>
              <a:rPr lang="en-US" altLang="en-US" sz="2400" dirty="0">
                <a:solidFill>
                  <a:srgbClr val="102A72"/>
                </a:solidFill>
              </a:rPr>
              <a:t>regional all-risk emergency management</a:t>
            </a:r>
          </a:p>
          <a:p>
            <a:pPr>
              <a:spcBef>
                <a:spcPts val="600"/>
              </a:spcBef>
              <a:spcAft>
                <a:spcPts val="600"/>
              </a:spcAft>
              <a:buFontTx/>
              <a:buChar char="•"/>
            </a:pPr>
            <a:r>
              <a:rPr lang="en-US" altLang="en-US" sz="2400" dirty="0">
                <a:solidFill>
                  <a:srgbClr val="102A72"/>
                </a:solidFill>
              </a:rPr>
              <a:t>Provide a thorough and objective police misconduct</a:t>
            </a:r>
            <a:br>
              <a:rPr lang="en-US" altLang="en-US" sz="2400" dirty="0">
                <a:solidFill>
                  <a:srgbClr val="102A72"/>
                </a:solidFill>
              </a:rPr>
            </a:br>
            <a:r>
              <a:rPr lang="en-US" altLang="en-US" sz="2400" dirty="0">
                <a:solidFill>
                  <a:srgbClr val="102A72"/>
                </a:solidFill>
              </a:rPr>
              <a:t>complaint process</a:t>
            </a:r>
          </a:p>
          <a:p>
            <a:pPr>
              <a:spcBef>
                <a:spcPts val="600"/>
              </a:spcBef>
              <a:spcAft>
                <a:spcPts val="600"/>
              </a:spcAft>
              <a:buFontTx/>
              <a:buChar char="•"/>
            </a:pPr>
            <a:r>
              <a:rPr lang="en-US" altLang="en-US" sz="2400" dirty="0">
                <a:solidFill>
                  <a:srgbClr val="102A72"/>
                </a:solidFill>
              </a:rPr>
              <a:t>Continue crime and fire prevention efforts</a:t>
            </a:r>
          </a:p>
          <a:p>
            <a:pPr>
              <a:spcBef>
                <a:spcPts val="600"/>
              </a:spcBef>
              <a:spcAft>
                <a:spcPts val="600"/>
              </a:spcAft>
              <a:buFontTx/>
              <a:buChar char="•"/>
            </a:pPr>
            <a:endParaRPr lang="en-US" altLang="en-US" sz="2400" dirty="0">
              <a:solidFill>
                <a:srgbClr val="102A72"/>
              </a:solidFill>
            </a:endParaRPr>
          </a:p>
        </p:txBody>
      </p:sp>
      <p:sp>
        <p:nvSpPr>
          <p:cNvPr id="6" name="Rectangle 5"/>
          <p:cNvSpPr>
            <a:spLocks noChangeArrowheads="1"/>
          </p:cNvSpPr>
          <p:nvPr/>
        </p:nvSpPr>
        <p:spPr bwMode="auto">
          <a:xfrm>
            <a:off x="476250" y="3352800"/>
            <a:ext cx="7829550" cy="25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800">
                <a:solidFill>
                  <a:schemeClr val="tx1"/>
                </a:solidFill>
                <a:latin typeface="Arial" charset="0"/>
                <a:cs typeface="Arial" charset="0"/>
              </a:defRPr>
            </a:lvl1pPr>
            <a:lvl2pPr marL="742950" indent="-285750">
              <a:defRPr sz="800">
                <a:solidFill>
                  <a:schemeClr val="tx1"/>
                </a:solidFill>
                <a:latin typeface="Arial" charset="0"/>
                <a:cs typeface="Arial" charset="0"/>
              </a:defRPr>
            </a:lvl2pPr>
            <a:lvl3pPr marL="1143000" indent="-228600">
              <a:defRPr sz="800">
                <a:solidFill>
                  <a:schemeClr val="tx1"/>
                </a:solidFill>
                <a:latin typeface="Arial" charset="0"/>
                <a:cs typeface="Arial" charset="0"/>
              </a:defRPr>
            </a:lvl3pPr>
            <a:lvl4pPr marL="1600200" indent="-228600">
              <a:defRPr sz="800">
                <a:solidFill>
                  <a:schemeClr val="tx1"/>
                </a:solidFill>
                <a:latin typeface="Arial" charset="0"/>
                <a:cs typeface="Arial" charset="0"/>
              </a:defRPr>
            </a:lvl4pPr>
            <a:lvl5pPr marL="2057400" indent="-228600">
              <a:defRPr sz="800">
                <a:solidFill>
                  <a:schemeClr val="tx1"/>
                </a:solidFill>
                <a:latin typeface="Arial" charset="0"/>
                <a:cs typeface="Arial" charset="0"/>
              </a:defRPr>
            </a:lvl5pPr>
            <a:lvl6pPr marL="2514600" indent="-228600" fontAlgn="base">
              <a:spcBef>
                <a:spcPct val="0"/>
              </a:spcBef>
              <a:spcAft>
                <a:spcPct val="0"/>
              </a:spcAft>
              <a:defRPr sz="800">
                <a:solidFill>
                  <a:schemeClr val="tx1"/>
                </a:solidFill>
                <a:latin typeface="Arial" charset="0"/>
                <a:cs typeface="Arial" charset="0"/>
              </a:defRPr>
            </a:lvl6pPr>
            <a:lvl7pPr marL="2971800" indent="-228600" fontAlgn="base">
              <a:spcBef>
                <a:spcPct val="0"/>
              </a:spcBef>
              <a:spcAft>
                <a:spcPct val="0"/>
              </a:spcAft>
              <a:defRPr sz="800">
                <a:solidFill>
                  <a:schemeClr val="tx1"/>
                </a:solidFill>
                <a:latin typeface="Arial" charset="0"/>
                <a:cs typeface="Arial" charset="0"/>
              </a:defRPr>
            </a:lvl7pPr>
            <a:lvl8pPr marL="3429000" indent="-228600" fontAlgn="base">
              <a:spcBef>
                <a:spcPct val="0"/>
              </a:spcBef>
              <a:spcAft>
                <a:spcPct val="0"/>
              </a:spcAft>
              <a:defRPr sz="800">
                <a:solidFill>
                  <a:schemeClr val="tx1"/>
                </a:solidFill>
                <a:latin typeface="Arial" charset="0"/>
                <a:cs typeface="Arial" charset="0"/>
              </a:defRPr>
            </a:lvl8pPr>
            <a:lvl9pPr marL="3886200" indent="-228600" fontAlgn="base">
              <a:spcBef>
                <a:spcPct val="0"/>
              </a:spcBef>
              <a:spcAft>
                <a:spcPct val="0"/>
              </a:spcAft>
              <a:defRPr sz="800">
                <a:solidFill>
                  <a:schemeClr val="tx1"/>
                </a:solidFill>
                <a:latin typeface="Arial" charset="0"/>
                <a:cs typeface="Arial" charset="0"/>
              </a:defRPr>
            </a:lvl9pPr>
          </a:lstStyle>
          <a:p>
            <a:pPr>
              <a:spcBef>
                <a:spcPts val="600"/>
              </a:spcBef>
              <a:spcAft>
                <a:spcPts val="600"/>
              </a:spcAft>
              <a:buFontTx/>
              <a:buChar char="•"/>
            </a:pPr>
            <a:endParaRPr lang="en-US" altLang="en-US" sz="2400" dirty="0">
              <a:solidFill>
                <a:srgbClr val="102A72"/>
              </a:solidFill>
            </a:endParaRPr>
          </a:p>
        </p:txBody>
      </p:sp>
    </p:spTree>
    <p:extLst>
      <p:ext uri="{BB962C8B-B14F-4D97-AF65-F5344CB8AC3E}">
        <p14:creationId xmlns:p14="http://schemas.microsoft.com/office/powerpoint/2010/main" val="10129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Proposed Budget Actions </a:t>
            </a:r>
            <a:br>
              <a:rPr lang="en-US" altLang="en-US" sz="3600" dirty="0" smtClean="0"/>
            </a:br>
            <a:endParaRPr lang="en-US" altLang="en-US" sz="3600" dirty="0" smtClean="0"/>
          </a:p>
        </p:txBody>
      </p:sp>
      <p:sp>
        <p:nvSpPr>
          <p:cNvPr id="9" name="Rectangle 3"/>
          <p:cNvSpPr txBox="1">
            <a:spLocks noChangeArrowheads="1"/>
          </p:cNvSpPr>
          <p:nvPr/>
        </p:nvSpPr>
        <p:spPr bwMode="auto">
          <a:xfrm>
            <a:off x="537750" y="1688279"/>
            <a:ext cx="4724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altLang="en-US" sz="2400" dirty="0" smtClean="0"/>
              <a:t>Increase Police Overtime</a:t>
            </a:r>
            <a:endParaRPr lang="en-US" altLang="en-US" sz="1100" dirty="0" smtClean="0"/>
          </a:p>
          <a:p>
            <a:pPr>
              <a:spcBef>
                <a:spcPts val="600"/>
              </a:spcBef>
            </a:pPr>
            <a:r>
              <a:rPr lang="en-US" altLang="en-US" sz="2400" dirty="0" smtClean="0"/>
              <a:t>Implement a Body Worn Camera Program</a:t>
            </a:r>
            <a:endParaRPr lang="en-US" altLang="en-US" sz="1100" dirty="0" smtClean="0"/>
          </a:p>
          <a:p>
            <a:pPr>
              <a:spcBef>
                <a:spcPts val="600"/>
              </a:spcBef>
            </a:pPr>
            <a:r>
              <a:rPr lang="en-US" altLang="en-US" sz="2400" dirty="0" smtClean="0"/>
              <a:t>AIR2 Maintenance Needs</a:t>
            </a:r>
          </a:p>
          <a:p>
            <a:pPr>
              <a:spcBef>
                <a:spcPts val="600"/>
              </a:spcBef>
            </a:pPr>
            <a:r>
              <a:rPr lang="en-US" altLang="en-US" sz="2400" dirty="0" smtClean="0"/>
              <a:t>Business Permit and Licensing System</a:t>
            </a:r>
            <a:endParaRPr lang="en-US" altLang="en-US" sz="1100" dirty="0" smtClean="0"/>
          </a:p>
          <a:p>
            <a:pPr>
              <a:spcBef>
                <a:spcPts val="600"/>
              </a:spcBef>
            </a:pPr>
            <a:r>
              <a:rPr lang="en-US" altLang="en-US" sz="2400" dirty="0" smtClean="0"/>
              <a:t>Continue Police Recruiting Resources</a:t>
            </a:r>
          </a:p>
          <a:p>
            <a:pPr>
              <a:spcBef>
                <a:spcPts val="600"/>
              </a:spcBef>
            </a:pPr>
            <a:r>
              <a:rPr lang="en-US" altLang="en-US" sz="2400" dirty="0"/>
              <a:t>Civilian Manager </a:t>
            </a:r>
            <a:r>
              <a:rPr lang="en-US" altLang="en-US" sz="2400" dirty="0" smtClean="0"/>
              <a:t>Position</a:t>
            </a:r>
            <a:endParaRPr lang="en-US" altLang="en-US" sz="20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8000"/>
          <a:stretch/>
        </p:blipFill>
        <p:spPr>
          <a:xfrm>
            <a:off x="5224050" y="990600"/>
            <a:ext cx="3691350" cy="2186940"/>
          </a:xfrm>
          <a:prstGeom prst="rect">
            <a:avLst/>
          </a:prstGeom>
        </p:spPr>
      </p:pic>
      <p:sp>
        <p:nvSpPr>
          <p:cNvPr id="8" name="Rectangle 3"/>
          <p:cNvSpPr txBox="1">
            <a:spLocks noChangeArrowheads="1"/>
          </p:cNvSpPr>
          <p:nvPr/>
        </p:nvSpPr>
        <p:spPr bwMode="auto">
          <a:xfrm>
            <a:off x="533400" y="1150171"/>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sz="2800" b="1" dirty="0" smtClean="0"/>
              <a:t>Police</a:t>
            </a:r>
          </a:p>
          <a:p>
            <a:pPr>
              <a:lnSpc>
                <a:spcPct val="80000"/>
              </a:lnSpc>
              <a:buFontTx/>
              <a:buNone/>
            </a:pPr>
            <a:endParaRPr lang="en-US" altLang="en-US" sz="2800" dirty="0" smtClean="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305" r="6102" b="5826"/>
          <a:stretch/>
        </p:blipFill>
        <p:spPr>
          <a:xfrm>
            <a:off x="5257801" y="3258448"/>
            <a:ext cx="3657600" cy="26828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Proposed Budget Actions </a:t>
            </a:r>
            <a:br>
              <a:rPr lang="en-US" altLang="en-US" sz="3600" dirty="0" smtClean="0"/>
            </a:br>
            <a:endParaRPr lang="en-US" altLang="en-US" sz="3600" dirty="0" smtClean="0"/>
          </a:p>
        </p:txBody>
      </p:sp>
      <p:sp>
        <p:nvSpPr>
          <p:cNvPr id="7" name="Rectangle 3"/>
          <p:cNvSpPr txBox="1">
            <a:spLocks noChangeArrowheads="1"/>
          </p:cNvSpPr>
          <p:nvPr/>
        </p:nvSpPr>
        <p:spPr bwMode="auto">
          <a:xfrm>
            <a:off x="533400" y="1494432"/>
            <a:ext cx="4876800" cy="4495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Medical Marijuana Control Division Staffing</a:t>
            </a:r>
          </a:p>
          <a:p>
            <a:r>
              <a:rPr lang="en-US" altLang="en-US" sz="2400" dirty="0" smtClean="0"/>
              <a:t>Anti-Human </a:t>
            </a:r>
            <a:r>
              <a:rPr lang="en-US" altLang="en-US" sz="2400" dirty="0"/>
              <a:t>Trafficking Program </a:t>
            </a:r>
            <a:endParaRPr lang="en-US" altLang="en-US" sz="2400" dirty="0" smtClean="0"/>
          </a:p>
          <a:p>
            <a:r>
              <a:rPr lang="en-US" altLang="en-US" sz="2400" dirty="0"/>
              <a:t>Intelligence Technology </a:t>
            </a:r>
            <a:r>
              <a:rPr lang="en-US" altLang="en-US" sz="2400" dirty="0" smtClean="0"/>
              <a:t>Enhancements</a:t>
            </a:r>
          </a:p>
          <a:p>
            <a:r>
              <a:rPr lang="en-US" altLang="en-US" sz="2400" dirty="0"/>
              <a:t>Gang Investigations Technology </a:t>
            </a:r>
            <a:r>
              <a:rPr lang="en-US" altLang="en-US" sz="2400" dirty="0" smtClean="0"/>
              <a:t>Enhancements</a:t>
            </a:r>
          </a:p>
          <a:p>
            <a:r>
              <a:rPr lang="en-US" altLang="en-US" sz="2400" dirty="0" smtClean="0"/>
              <a:t>Background Investigator Positions</a:t>
            </a:r>
          </a:p>
          <a:p>
            <a:r>
              <a:rPr lang="en-US" altLang="en-US" sz="2400" dirty="0" smtClean="0"/>
              <a:t>Crime Prevention Program Meeting Space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9234"/>
            <a:ext cx="3124200" cy="2131966"/>
          </a:xfrm>
          <a:prstGeom prst="rect">
            <a:avLst/>
          </a:prstGeom>
          <a:ln w="190500" cap="sq">
            <a:solidFill>
              <a:srgbClr val="00206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Rectangle 3"/>
          <p:cNvSpPr txBox="1">
            <a:spLocks noChangeArrowheads="1"/>
          </p:cNvSpPr>
          <p:nvPr/>
        </p:nvSpPr>
        <p:spPr bwMode="auto">
          <a:xfrm>
            <a:off x="533400" y="990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sz="2800" b="1" dirty="0" smtClean="0"/>
              <a:t>Police </a:t>
            </a:r>
            <a:r>
              <a:rPr lang="en-US" altLang="en-US" sz="2400" dirty="0" smtClean="0"/>
              <a:t>(Cont’d.)</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646832"/>
            <a:ext cx="3352800" cy="1858368"/>
          </a:xfrm>
          <a:prstGeom prst="rect">
            <a:avLst/>
          </a:prstGeom>
        </p:spPr>
      </p:pic>
    </p:spTree>
    <p:extLst>
      <p:ext uri="{BB962C8B-B14F-4D97-AF65-F5344CB8AC3E}">
        <p14:creationId xmlns:p14="http://schemas.microsoft.com/office/powerpoint/2010/main" val="1896276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Proposed Budget Actions </a:t>
            </a:r>
            <a:br>
              <a:rPr lang="en-US" altLang="en-US" sz="3600" dirty="0" smtClean="0"/>
            </a:br>
            <a:endParaRPr lang="en-US" altLang="en-US" sz="3600" dirty="0" smtClean="0"/>
          </a:p>
        </p:txBody>
      </p:sp>
      <p:sp>
        <p:nvSpPr>
          <p:cNvPr id="9" name="Rectangle 3"/>
          <p:cNvSpPr txBox="1">
            <a:spLocks noChangeArrowheads="1"/>
          </p:cNvSpPr>
          <p:nvPr/>
        </p:nvSpPr>
        <p:spPr bwMode="auto">
          <a:xfrm>
            <a:off x="457200" y="1142999"/>
            <a:ext cx="5334000"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altLang="en-US" sz="2800" b="1" dirty="0" smtClean="0"/>
              <a:t>Fire</a:t>
            </a:r>
            <a:endParaRPr lang="en-US" altLang="en-US" sz="2800" b="1" dirty="0"/>
          </a:p>
          <a:p>
            <a:pPr marL="0" indent="0">
              <a:lnSpc>
                <a:spcPct val="80000"/>
              </a:lnSpc>
              <a:buNone/>
            </a:pPr>
            <a:endParaRPr lang="en-US" altLang="en-US" sz="2400" dirty="0" smtClean="0"/>
          </a:p>
          <a:p>
            <a:pPr marL="0" indent="0">
              <a:lnSpc>
                <a:spcPct val="80000"/>
              </a:lnSpc>
              <a:buNone/>
            </a:pPr>
            <a:endParaRPr lang="en-US" altLang="en-US" sz="900" dirty="0" smtClean="0"/>
          </a:p>
          <a:p>
            <a:pPr marL="0" indent="0">
              <a:lnSpc>
                <a:spcPct val="80000"/>
              </a:lnSpc>
              <a:buNone/>
            </a:pPr>
            <a:endParaRPr lang="en-US" altLang="en-US" sz="900" dirty="0" smtClean="0"/>
          </a:p>
        </p:txBody>
      </p:sp>
      <p:pic>
        <p:nvPicPr>
          <p:cNvPr id="11" name="Picture 2" descr="211152_297773830335359_1976375880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538" y="2884742"/>
            <a:ext cx="2209800" cy="132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
          <p:cNvSpPr txBox="1">
            <a:spLocks noChangeArrowheads="1"/>
          </p:cNvSpPr>
          <p:nvPr/>
        </p:nvSpPr>
        <p:spPr bwMode="auto">
          <a:xfrm>
            <a:off x="389862" y="1664918"/>
            <a:ext cx="6010938" cy="426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smtClean="0"/>
              <a:t>Fire Engines 30 and 34/ Squad Units Staffing Realignment</a:t>
            </a:r>
          </a:p>
          <a:p>
            <a:r>
              <a:rPr lang="en-US" altLang="en-US" sz="2400" dirty="0" smtClean="0"/>
              <a:t>Additional Resources for the Office of Emergency Services</a:t>
            </a:r>
          </a:p>
          <a:p>
            <a:r>
              <a:rPr lang="en-US" altLang="en-US" sz="2400" dirty="0" smtClean="0"/>
              <a:t>Administrative Staffing Realignment to Support Technology Systems and Employee Relations</a:t>
            </a:r>
          </a:p>
          <a:p>
            <a:r>
              <a:rPr lang="en-US" altLang="en-US" sz="2400" dirty="0" smtClean="0"/>
              <a:t>Increase Number of Fire Safety Inspections</a:t>
            </a:r>
          </a:p>
          <a:p>
            <a:r>
              <a:rPr lang="en-US" altLang="en-US" sz="2400" dirty="0" smtClean="0"/>
              <a:t>Increase Diversity in Recruitment Efforts</a:t>
            </a:r>
          </a:p>
          <a:p>
            <a:pPr marL="0" indent="0">
              <a:lnSpc>
                <a:spcPct val="80000"/>
              </a:lnSpc>
              <a:buNone/>
            </a:pPr>
            <a:endParaRPr lang="en-US" altLang="en-US" sz="2400" dirty="0" smtClean="0"/>
          </a:p>
          <a:p>
            <a:pPr marL="0" indent="0">
              <a:lnSpc>
                <a:spcPct val="80000"/>
              </a:lnSpc>
              <a:buNone/>
            </a:pPr>
            <a:endParaRPr lang="en-US" altLang="en-US" sz="900" dirty="0" smtClean="0"/>
          </a:p>
          <a:p>
            <a:pPr marL="0" indent="0">
              <a:lnSpc>
                <a:spcPct val="80000"/>
              </a:lnSpc>
              <a:buNone/>
            </a:pPr>
            <a:endParaRPr lang="en-US" altLang="en-US" sz="900" dirty="0" smtClean="0"/>
          </a:p>
        </p:txBody>
      </p:sp>
      <p:pic>
        <p:nvPicPr>
          <p:cNvPr id="26" name="Picture 4" descr="untitled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127050"/>
            <a:ext cx="2945538" cy="165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1361" y="4313541"/>
            <a:ext cx="1903977" cy="168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761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CSA Workplan Highlights - Police</a:t>
            </a:r>
            <a:br>
              <a:rPr lang="en-US" altLang="en-US" sz="3600" dirty="0" smtClean="0"/>
            </a:br>
            <a:endParaRPr lang="en-US" altLang="en-US" sz="3600" dirty="0" smtClean="0"/>
          </a:p>
        </p:txBody>
      </p:sp>
      <p:sp>
        <p:nvSpPr>
          <p:cNvPr id="7" name="Rectangle 5"/>
          <p:cNvSpPr>
            <a:spLocks noChangeArrowheads="1"/>
          </p:cNvSpPr>
          <p:nvPr/>
        </p:nvSpPr>
        <p:spPr bwMode="auto">
          <a:xfrm>
            <a:off x="533400" y="1143000"/>
            <a:ext cx="5410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800">
                <a:solidFill>
                  <a:schemeClr val="tx1"/>
                </a:solidFill>
                <a:latin typeface="Arial" charset="0"/>
                <a:cs typeface="Arial" charset="0"/>
              </a:defRPr>
            </a:lvl1pPr>
            <a:lvl2pPr marL="742950" indent="-285750">
              <a:defRPr sz="800">
                <a:solidFill>
                  <a:schemeClr val="tx1"/>
                </a:solidFill>
                <a:latin typeface="Arial" charset="0"/>
                <a:cs typeface="Arial" charset="0"/>
              </a:defRPr>
            </a:lvl2pPr>
            <a:lvl3pPr marL="1143000" indent="-228600">
              <a:defRPr sz="800">
                <a:solidFill>
                  <a:schemeClr val="tx1"/>
                </a:solidFill>
                <a:latin typeface="Arial" charset="0"/>
                <a:cs typeface="Arial" charset="0"/>
              </a:defRPr>
            </a:lvl3pPr>
            <a:lvl4pPr marL="1600200" indent="-228600">
              <a:defRPr sz="800">
                <a:solidFill>
                  <a:schemeClr val="tx1"/>
                </a:solidFill>
                <a:latin typeface="Arial" charset="0"/>
                <a:cs typeface="Arial" charset="0"/>
              </a:defRPr>
            </a:lvl4pPr>
            <a:lvl5pPr marL="2057400" indent="-228600">
              <a:defRPr sz="800">
                <a:solidFill>
                  <a:schemeClr val="tx1"/>
                </a:solidFill>
                <a:latin typeface="Arial" charset="0"/>
                <a:cs typeface="Arial" charset="0"/>
              </a:defRPr>
            </a:lvl5pPr>
            <a:lvl6pPr marL="2514600" indent="-228600" fontAlgn="base">
              <a:spcBef>
                <a:spcPct val="0"/>
              </a:spcBef>
              <a:spcAft>
                <a:spcPct val="0"/>
              </a:spcAft>
              <a:defRPr sz="800">
                <a:solidFill>
                  <a:schemeClr val="tx1"/>
                </a:solidFill>
                <a:latin typeface="Arial" charset="0"/>
                <a:cs typeface="Arial" charset="0"/>
              </a:defRPr>
            </a:lvl6pPr>
            <a:lvl7pPr marL="2971800" indent="-228600" fontAlgn="base">
              <a:spcBef>
                <a:spcPct val="0"/>
              </a:spcBef>
              <a:spcAft>
                <a:spcPct val="0"/>
              </a:spcAft>
              <a:defRPr sz="800">
                <a:solidFill>
                  <a:schemeClr val="tx1"/>
                </a:solidFill>
                <a:latin typeface="Arial" charset="0"/>
                <a:cs typeface="Arial" charset="0"/>
              </a:defRPr>
            </a:lvl7pPr>
            <a:lvl8pPr marL="3429000" indent="-228600" fontAlgn="base">
              <a:spcBef>
                <a:spcPct val="0"/>
              </a:spcBef>
              <a:spcAft>
                <a:spcPct val="0"/>
              </a:spcAft>
              <a:defRPr sz="800">
                <a:solidFill>
                  <a:schemeClr val="tx1"/>
                </a:solidFill>
                <a:latin typeface="Arial" charset="0"/>
                <a:cs typeface="Arial" charset="0"/>
              </a:defRPr>
            </a:lvl8pPr>
            <a:lvl9pPr marL="3886200" indent="-228600" fontAlgn="base">
              <a:spcBef>
                <a:spcPct val="0"/>
              </a:spcBef>
              <a:spcAft>
                <a:spcPct val="0"/>
              </a:spcAft>
              <a:defRPr sz="800">
                <a:solidFill>
                  <a:schemeClr val="tx1"/>
                </a:solidFill>
                <a:latin typeface="Arial" charset="0"/>
                <a:cs typeface="Arial" charset="0"/>
              </a:defRPr>
            </a:lvl9pPr>
          </a:lstStyle>
          <a:p>
            <a:pPr>
              <a:spcBef>
                <a:spcPts val="528"/>
              </a:spcBef>
              <a:spcAft>
                <a:spcPts val="0"/>
              </a:spcAft>
              <a:buFont typeface="Arial" panose="020B0604020202020204" pitchFamily="34" charset="0"/>
              <a:buChar char="•"/>
            </a:pPr>
            <a:r>
              <a:rPr lang="en-US" altLang="en-US" sz="2600" dirty="0" smtClean="0">
                <a:solidFill>
                  <a:srgbClr val="102A72"/>
                </a:solidFill>
              </a:rPr>
              <a:t>Deliver high </a:t>
            </a:r>
            <a:r>
              <a:rPr lang="en-US" altLang="en-US" sz="2600" dirty="0">
                <a:solidFill>
                  <a:srgbClr val="102A72"/>
                </a:solidFill>
              </a:rPr>
              <a:t>quality police </a:t>
            </a:r>
            <a:r>
              <a:rPr lang="en-US" altLang="en-US" sz="2600" dirty="0" smtClean="0">
                <a:solidFill>
                  <a:srgbClr val="102A72"/>
                </a:solidFill>
              </a:rPr>
              <a:t>services in order to maintain a vibrant and safe community</a:t>
            </a:r>
          </a:p>
          <a:p>
            <a:pPr lvl="1" indent="-457200">
              <a:spcBef>
                <a:spcPts val="528"/>
              </a:spcBef>
              <a:spcAft>
                <a:spcPts val="0"/>
              </a:spcAft>
              <a:buFontTx/>
              <a:buChar char="•"/>
            </a:pPr>
            <a:r>
              <a:rPr lang="en-US" altLang="en-US" sz="2400" dirty="0">
                <a:solidFill>
                  <a:srgbClr val="102A72"/>
                </a:solidFill>
              </a:rPr>
              <a:t>Provide effective and timely response to calls for service </a:t>
            </a:r>
          </a:p>
          <a:p>
            <a:pPr lvl="1" indent="-457200">
              <a:spcBef>
                <a:spcPts val="528"/>
              </a:spcBef>
              <a:spcAft>
                <a:spcPts val="0"/>
              </a:spcAft>
              <a:buFont typeface="Arial" panose="020B0604020202020204" pitchFamily="34" charset="0"/>
              <a:buChar char="•"/>
            </a:pPr>
            <a:r>
              <a:rPr lang="en-US" altLang="en-US" sz="2400" dirty="0" smtClean="0">
                <a:solidFill>
                  <a:srgbClr val="102A72"/>
                </a:solidFill>
              </a:rPr>
              <a:t>Effectively </a:t>
            </a:r>
            <a:r>
              <a:rPr lang="en-US" altLang="en-US" sz="2400" dirty="0">
                <a:solidFill>
                  <a:srgbClr val="102A72"/>
                </a:solidFill>
              </a:rPr>
              <a:t>investigate </a:t>
            </a:r>
            <a:r>
              <a:rPr lang="en-US" altLang="en-US" sz="2400" dirty="0" smtClean="0">
                <a:solidFill>
                  <a:srgbClr val="102A72"/>
                </a:solidFill>
              </a:rPr>
              <a:t>crimes and  seek </a:t>
            </a:r>
            <a:r>
              <a:rPr lang="en-US" altLang="en-US" sz="2400" dirty="0">
                <a:solidFill>
                  <a:srgbClr val="102A72"/>
                </a:solidFill>
              </a:rPr>
              <a:t>successful </a:t>
            </a:r>
            <a:r>
              <a:rPr lang="en-US" altLang="en-US" sz="2400" dirty="0" smtClean="0">
                <a:solidFill>
                  <a:srgbClr val="102A72"/>
                </a:solidFill>
              </a:rPr>
              <a:t>prosecution of suspects</a:t>
            </a:r>
          </a:p>
          <a:p>
            <a:pPr lvl="1" indent="-457200">
              <a:spcBef>
                <a:spcPts val="528"/>
              </a:spcBef>
              <a:spcAft>
                <a:spcPts val="0"/>
              </a:spcAft>
              <a:buFont typeface="Arial" panose="020B0604020202020204" pitchFamily="34" charset="0"/>
              <a:buChar char="•"/>
            </a:pPr>
            <a:r>
              <a:rPr lang="en-US" altLang="en-US" sz="2400" dirty="0" smtClean="0">
                <a:solidFill>
                  <a:srgbClr val="102A72"/>
                </a:solidFill>
              </a:rPr>
              <a:t>Maintain </a:t>
            </a:r>
            <a:r>
              <a:rPr lang="en-US" altLang="en-US" sz="2400" dirty="0">
                <a:solidFill>
                  <a:srgbClr val="102A72"/>
                </a:solidFill>
              </a:rPr>
              <a:t>a </a:t>
            </a:r>
            <a:r>
              <a:rPr lang="en-US" altLang="en-US" sz="2400" dirty="0" smtClean="0">
                <a:solidFill>
                  <a:srgbClr val="102A72"/>
                </a:solidFill>
              </a:rPr>
              <a:t>positive relationship </a:t>
            </a:r>
            <a:br>
              <a:rPr lang="en-US" altLang="en-US" sz="2400" dirty="0" smtClean="0">
                <a:solidFill>
                  <a:srgbClr val="102A72"/>
                </a:solidFill>
              </a:rPr>
            </a:br>
            <a:r>
              <a:rPr lang="en-US" altLang="en-US" sz="2400" dirty="0" smtClean="0">
                <a:solidFill>
                  <a:srgbClr val="102A72"/>
                </a:solidFill>
              </a:rPr>
              <a:t>with </a:t>
            </a:r>
            <a:r>
              <a:rPr lang="en-US" altLang="en-US" sz="2400" dirty="0">
                <a:solidFill>
                  <a:srgbClr val="102A72"/>
                </a:solidFill>
              </a:rPr>
              <a:t>the </a:t>
            </a:r>
            <a:r>
              <a:rPr lang="en-US" altLang="en-US" sz="2400" dirty="0" smtClean="0">
                <a:solidFill>
                  <a:srgbClr val="102A72"/>
                </a:solidFill>
              </a:rPr>
              <a:t>community</a:t>
            </a:r>
          </a:p>
          <a:p>
            <a:pPr lvl="1" indent="-457200">
              <a:spcBef>
                <a:spcPts val="528"/>
              </a:spcBef>
              <a:spcAft>
                <a:spcPts val="0"/>
              </a:spcAft>
              <a:buFont typeface="Arial" panose="020B0604020202020204" pitchFamily="34" charset="0"/>
              <a:buChar char="•"/>
            </a:pPr>
            <a:r>
              <a:rPr lang="en-US" altLang="en-US" sz="2400" dirty="0" smtClean="0">
                <a:solidFill>
                  <a:srgbClr val="102A72"/>
                </a:solidFill>
              </a:rPr>
              <a:t>Invest in technology to gain</a:t>
            </a:r>
            <a:br>
              <a:rPr lang="en-US" altLang="en-US" sz="2400" dirty="0" smtClean="0">
                <a:solidFill>
                  <a:srgbClr val="102A72"/>
                </a:solidFill>
              </a:rPr>
            </a:br>
            <a:r>
              <a:rPr lang="en-US" altLang="en-US" sz="2400" dirty="0" smtClean="0">
                <a:solidFill>
                  <a:srgbClr val="102A72"/>
                </a:solidFill>
              </a:rPr>
              <a:t>efficiencies</a:t>
            </a:r>
            <a:endParaRPr lang="en-US" altLang="en-US" sz="2400" dirty="0">
              <a:solidFill>
                <a:srgbClr val="102A7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676400"/>
            <a:ext cx="2912719" cy="38836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CSA Workplan Highlights - Fire</a:t>
            </a:r>
            <a:br>
              <a:rPr lang="en-US" altLang="en-US" sz="3600" dirty="0" smtClean="0"/>
            </a:br>
            <a:endParaRPr lang="en-US" altLang="en-US" sz="3600" dirty="0" smtClean="0"/>
          </a:p>
        </p:txBody>
      </p:sp>
      <p:sp>
        <p:nvSpPr>
          <p:cNvPr id="12292" name="Rectangle 3"/>
          <p:cNvSpPr>
            <a:spLocks noGrp="1" noChangeArrowheads="1"/>
          </p:cNvSpPr>
          <p:nvPr>
            <p:ph type="body" idx="1"/>
          </p:nvPr>
        </p:nvSpPr>
        <p:spPr>
          <a:xfrm>
            <a:off x="304800" y="1189711"/>
            <a:ext cx="5819384" cy="1700798"/>
          </a:xfrm>
        </p:spPr>
        <p:txBody>
          <a:bodyPr/>
          <a:lstStyle/>
          <a:p>
            <a:r>
              <a:rPr lang="en-US" altLang="en-US" sz="2400" dirty="0" smtClean="0"/>
              <a:t>Improve response time performance (Goal </a:t>
            </a:r>
            <a:r>
              <a:rPr lang="en-US" altLang="en-US" sz="2400" dirty="0"/>
              <a:t>of Fire unit arriving at the scene within </a:t>
            </a:r>
            <a:r>
              <a:rPr lang="en-US" altLang="en-US" sz="2400" dirty="0" smtClean="0"/>
              <a:t>eight </a:t>
            </a:r>
            <a:r>
              <a:rPr lang="en-US" altLang="en-US" sz="2400" dirty="0"/>
              <a:t>minutes 80% of the time and County of Santa Clara EMS goal of 90</a:t>
            </a:r>
            <a:r>
              <a:rPr lang="en-US" altLang="en-US" sz="2400" dirty="0" smtClean="0"/>
              <a:t>%)</a:t>
            </a:r>
            <a:endParaRPr lang="en-US" altLang="en-US" sz="2400" dirty="0"/>
          </a:p>
        </p:txBody>
      </p:sp>
      <p:pic>
        <p:nvPicPr>
          <p:cNvPr id="5" name="Picture 8" descr="IMG_83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4184" y="3514772"/>
            <a:ext cx="2819400" cy="188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304800" y="3104572"/>
            <a:ext cx="5715000" cy="317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US" altLang="en-US" sz="2400" dirty="0" smtClean="0"/>
              <a:t>Continue dialogue with the County on delivery of EMS services</a:t>
            </a:r>
          </a:p>
          <a:p>
            <a:pPr>
              <a:spcAft>
                <a:spcPts val="500"/>
              </a:spcAft>
            </a:pPr>
            <a:r>
              <a:rPr lang="en-US" altLang="en-US" sz="2400" dirty="0" smtClean="0"/>
              <a:t>Continue to work on study of Regional Fire/EMS Communications Center</a:t>
            </a:r>
          </a:p>
          <a:p>
            <a:pPr>
              <a:spcAft>
                <a:spcPts val="500"/>
              </a:spcAft>
            </a:pPr>
            <a:r>
              <a:rPr lang="en-US" altLang="en-US" sz="2400" dirty="0" smtClean="0"/>
              <a:t>Continue with technological innovations to support improvements in response times</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184" y="1185230"/>
            <a:ext cx="2819400" cy="202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58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altLang="en-US" sz="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altLang="en-US" sz="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altLang="en-US" sz="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altLang="en-US" sz="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18675</TotalTime>
  <Words>1714</Words>
  <Application>Microsoft Office PowerPoint</Application>
  <PresentationFormat>On-screen Show (4:3)</PresentationFormat>
  <Paragraphs>207</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Times</vt:lpstr>
      <vt:lpstr>Times New Roman</vt:lpstr>
      <vt:lpstr>Default Design</vt:lpstr>
      <vt:lpstr>1_Default Design</vt:lpstr>
      <vt:lpstr>PUBLIC SAFETY  2016-2017 Proposed Operating Budget  OUTCOMES:    </vt:lpstr>
      <vt:lpstr> PUBLIC SAFETY</vt:lpstr>
      <vt:lpstr> PUBLIC SAFETY</vt:lpstr>
      <vt:lpstr> CSA Expected Service Delivery </vt:lpstr>
      <vt:lpstr>  Proposed Budget Actions  </vt:lpstr>
      <vt:lpstr>  Proposed Budget Actions  </vt:lpstr>
      <vt:lpstr>  Proposed Budget Actions  </vt:lpstr>
      <vt:lpstr>  CSA Workplan Highlights - Police </vt:lpstr>
      <vt:lpstr>  CSA Workplan Highlights - Fire </vt:lpstr>
      <vt:lpstr>  CSA Workplan Highlights - IPA </vt:lpstr>
      <vt:lpstr>Summary</vt:lpstr>
      <vt:lpstr>PUBLIC SAFETY  2016-2017 Proposed Operating Budget  OUTCOMES:    </vt:lpstr>
    </vt:vector>
  </TitlesOfParts>
  <Company>City of San Jose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ckenny</dc:creator>
  <cp:lastModifiedBy>Hoang, Tess</cp:lastModifiedBy>
  <cp:revision>1024</cp:revision>
  <cp:lastPrinted>2016-05-10T18:30:34Z</cp:lastPrinted>
  <dcterms:created xsi:type="dcterms:W3CDTF">2000-07-06T22:01:17Z</dcterms:created>
  <dcterms:modified xsi:type="dcterms:W3CDTF">2016-05-10T23:46:04Z</dcterms:modified>
</cp:coreProperties>
</file>