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2"/>
  </p:notesMasterIdLst>
  <p:handoutMasterIdLst>
    <p:handoutMasterId r:id="rId13"/>
  </p:handoutMasterIdLst>
  <p:sldIdLst>
    <p:sldId id="408" r:id="rId2"/>
    <p:sldId id="502" r:id="rId3"/>
    <p:sldId id="506" r:id="rId4"/>
    <p:sldId id="503" r:id="rId5"/>
    <p:sldId id="504" r:id="rId6"/>
    <p:sldId id="505" r:id="rId7"/>
    <p:sldId id="501" r:id="rId8"/>
    <p:sldId id="498" r:id="rId9"/>
    <p:sldId id="484" r:id="rId10"/>
    <p:sldId id="507" r:id="rId11"/>
  </p:sldIdLst>
  <p:sldSz cx="9144000" cy="6858000" type="screen4x3"/>
  <p:notesSz cx="7010400" cy="9296400"/>
  <p:defaultTex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5pPr>
    <a:lvl6pPr marL="2286000" algn="l" defTabSz="914400" rtl="0" eaLnBrk="1" latinLnBrk="0" hangingPunct="1">
      <a:defRPr sz="800" kern="1200">
        <a:solidFill>
          <a:schemeClr val="tx1"/>
        </a:solidFill>
        <a:latin typeface="Arial" panose="020B0604020202020204" pitchFamily="34" charset="0"/>
        <a:ea typeface="+mn-ea"/>
        <a:cs typeface="+mn-cs"/>
      </a:defRPr>
    </a:lvl6pPr>
    <a:lvl7pPr marL="2743200" algn="l" defTabSz="914400" rtl="0" eaLnBrk="1" latinLnBrk="0" hangingPunct="1">
      <a:defRPr sz="800" kern="1200">
        <a:solidFill>
          <a:schemeClr val="tx1"/>
        </a:solidFill>
        <a:latin typeface="Arial" panose="020B0604020202020204" pitchFamily="34" charset="0"/>
        <a:ea typeface="+mn-ea"/>
        <a:cs typeface="+mn-cs"/>
      </a:defRPr>
    </a:lvl7pPr>
    <a:lvl8pPr marL="3200400" algn="l" defTabSz="914400" rtl="0" eaLnBrk="1" latinLnBrk="0" hangingPunct="1">
      <a:defRPr sz="800" kern="1200">
        <a:solidFill>
          <a:schemeClr val="tx1"/>
        </a:solidFill>
        <a:latin typeface="Arial" panose="020B0604020202020204" pitchFamily="34" charset="0"/>
        <a:ea typeface="+mn-ea"/>
        <a:cs typeface="+mn-cs"/>
      </a:defRPr>
    </a:lvl8pPr>
    <a:lvl9pPr marL="3657600" algn="l" defTabSz="914400" rtl="0" eaLnBrk="1" latinLnBrk="0" hangingPunct="1">
      <a:defRPr sz="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9966FF"/>
    <a:srgbClr val="FD745D"/>
    <a:srgbClr val="FC4526"/>
    <a:srgbClr val="FA7A60"/>
    <a:srgbClr val="F96547"/>
    <a:srgbClr val="FC5B40"/>
    <a:srgbClr val="10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86674" autoAdjust="0"/>
  </p:normalViewPr>
  <p:slideViewPr>
    <p:cSldViewPr>
      <p:cViewPr varScale="1">
        <p:scale>
          <a:sx n="122" d="100"/>
          <a:sy n="122" d="100"/>
        </p:scale>
        <p:origin x="1152" y="90"/>
      </p:cViewPr>
      <p:guideLst>
        <p:guide orient="horz"/>
        <p:guide/>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buFontTx/>
              <a:buNone/>
              <a:defRPr sz="1200">
                <a:latin typeface="Times New Roman" panose="02020603050405020304" pitchFamily="18" charset="0"/>
              </a:defRPr>
            </a:lvl1pPr>
          </a:lstStyle>
          <a:p>
            <a:pPr>
              <a:defRPr/>
            </a:pPr>
            <a:endParaRPr lang="en-US" altLang="en-US"/>
          </a:p>
        </p:txBody>
      </p:sp>
      <p:sp>
        <p:nvSpPr>
          <p:cNvPr id="61443"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buFontTx/>
              <a:buNone/>
              <a:defRPr sz="1200">
                <a:latin typeface="Times New Roman" panose="02020603050405020304" pitchFamily="18" charset="0"/>
              </a:defRPr>
            </a:lvl1pPr>
          </a:lstStyle>
          <a:p>
            <a:pPr>
              <a:defRPr/>
            </a:pPr>
            <a:endParaRPr lang="en-US" altLang="en-US"/>
          </a:p>
        </p:txBody>
      </p:sp>
      <p:sp>
        <p:nvSpPr>
          <p:cNvPr id="61444"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buFontTx/>
              <a:buNone/>
              <a:defRPr sz="1200">
                <a:latin typeface="Times New Roman" panose="02020603050405020304" pitchFamily="18" charset="0"/>
              </a:defRPr>
            </a:lvl1pPr>
          </a:lstStyle>
          <a:p>
            <a:pPr>
              <a:defRPr/>
            </a:pPr>
            <a:endParaRPr lang="en-US" altLang="en-US"/>
          </a:p>
        </p:txBody>
      </p:sp>
      <p:sp>
        <p:nvSpPr>
          <p:cNvPr id="61445"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2FC8EBF3-C8F7-4DB2-888D-4D38D61607B3}" type="slidenum">
              <a:rPr lang="en-US" altLang="en-US"/>
              <a:pPr>
                <a:defRPr/>
              </a:pPr>
              <a:t>‹#›</a:t>
            </a:fld>
            <a:endParaRPr lang="en-US" altLang="en-US"/>
          </a:p>
        </p:txBody>
      </p:sp>
    </p:spTree>
    <p:extLst>
      <p:ext uri="{BB962C8B-B14F-4D97-AF65-F5344CB8AC3E}">
        <p14:creationId xmlns:p14="http://schemas.microsoft.com/office/powerpoint/2010/main" val="1776834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buFontTx/>
              <a:buNone/>
              <a:defRPr sz="1200">
                <a:latin typeface="Times New Roman" panose="02020603050405020304" pitchFamily="18" charset="0"/>
              </a:defRPr>
            </a:lvl1pPr>
          </a:lstStyle>
          <a:p>
            <a:pPr>
              <a:defRPr/>
            </a:pPr>
            <a:endParaRPr lang="en-US" altLang="en-US"/>
          </a:p>
        </p:txBody>
      </p:sp>
      <p:sp>
        <p:nvSpPr>
          <p:cNvPr id="93187"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buFontTx/>
              <a:buNone/>
              <a:defRPr sz="1200">
                <a:latin typeface="Times New Roman" panose="02020603050405020304" pitchFamily="18" charset="0"/>
              </a:defRPr>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9"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dirty="0" smtClean="0"/>
              <a:t>Click to edit Master text styles</a:t>
            </a:r>
          </a:p>
          <a:p>
            <a:pPr lvl="1"/>
            <a:r>
              <a:rPr lang="en-US" altLang="en-US" noProof="0" dirty="0" smtClean="0"/>
              <a:t>Second level</a:t>
            </a:r>
          </a:p>
          <a:p>
            <a:pPr lvl="2"/>
            <a:r>
              <a:rPr lang="en-US" altLang="en-US" noProof="0" dirty="0" smtClean="0"/>
              <a:t>Third level</a:t>
            </a:r>
          </a:p>
          <a:p>
            <a:pPr lvl="3"/>
            <a:r>
              <a:rPr lang="en-US" altLang="en-US" noProof="0" dirty="0" smtClean="0"/>
              <a:t>Fourth level</a:t>
            </a:r>
          </a:p>
          <a:p>
            <a:pPr lvl="4"/>
            <a:r>
              <a:rPr lang="en-US" altLang="en-US" noProof="0" dirty="0" smtClean="0"/>
              <a:t>Fifth level</a:t>
            </a:r>
          </a:p>
        </p:txBody>
      </p:sp>
      <p:sp>
        <p:nvSpPr>
          <p:cNvPr id="93190"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buFontTx/>
              <a:buNone/>
              <a:defRPr sz="1200">
                <a:latin typeface="Times New Roman" panose="02020603050405020304" pitchFamily="18" charset="0"/>
              </a:defRPr>
            </a:lvl1pPr>
          </a:lstStyle>
          <a:p>
            <a:pPr>
              <a:defRPr/>
            </a:pPr>
            <a:endParaRPr lang="en-US" altLang="en-US"/>
          </a:p>
        </p:txBody>
      </p:sp>
      <p:sp>
        <p:nvSpPr>
          <p:cNvPr id="93191"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56519ADE-F39C-46BB-AAC8-53778E6603DA}" type="slidenum">
              <a:rPr lang="en-US" altLang="en-US"/>
              <a:pPr>
                <a:defRPr/>
              </a:pPr>
              <a:t>‹#›</a:t>
            </a:fld>
            <a:endParaRPr lang="en-US" altLang="en-US"/>
          </a:p>
        </p:txBody>
      </p:sp>
    </p:spTree>
    <p:extLst>
      <p:ext uri="{BB962C8B-B14F-4D97-AF65-F5344CB8AC3E}">
        <p14:creationId xmlns:p14="http://schemas.microsoft.com/office/powerpoint/2010/main" val="1285041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E0FB6C02-32C4-4FBD-8796-D70D5819FEB5}" type="slidenum">
              <a:rPr lang="en-US" altLang="en-US" sz="1200" smtClean="0">
                <a:latin typeface="Times New Roman" panose="02020603050405020304" pitchFamily="18" charset="0"/>
              </a:rPr>
              <a:pPr/>
              <a:t>1</a:t>
            </a:fld>
            <a:endParaRPr lang="en-US" altLang="en-US" sz="1200" smtClean="0">
              <a:latin typeface="Times New Roman"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spcBef>
                <a:spcPct val="50000"/>
              </a:spcBef>
            </a:pPr>
            <a:r>
              <a:rPr lang="en-US" altLang="en-US" b="1" dirty="0" smtClean="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JULIA]</a:t>
            </a:r>
          </a:p>
          <a:p>
            <a:pPr eaLnBrk="1" hangingPunct="1">
              <a:spcBef>
                <a:spcPct val="50000"/>
              </a:spcBef>
            </a:pPr>
            <a:r>
              <a:rPr lang="en-US" altLang="en-US" sz="1000" dirty="0">
                <a:latin typeface="Arial" panose="020B0604020202020204" pitchFamily="34" charset="0"/>
                <a:cs typeface="Arial" panose="020B0604020202020204" pitchFamily="34" charset="0"/>
              </a:rPr>
              <a:t>I would like to introduce you to the Strategic Support City Service Area.  Our group provides support to all of the other CSAs and ensures our organization is equipped with the tools to do their jobs.   </a:t>
            </a:r>
          </a:p>
          <a:p>
            <a:pPr eaLnBrk="1" hangingPunct="1">
              <a:spcBef>
                <a:spcPct val="50000"/>
              </a:spcBef>
            </a:pPr>
            <a:endParaRPr lang="en-US" altLang="en-US" sz="1000" dirty="0">
              <a:latin typeface="Arial" panose="020B0604020202020204" pitchFamily="34" charset="0"/>
              <a:cs typeface="Arial" panose="020B0604020202020204" pitchFamily="34" charset="0"/>
            </a:endParaRPr>
          </a:p>
          <a:p>
            <a:pPr eaLnBrk="1" hangingPunct="1">
              <a:spcBef>
                <a:spcPct val="50000"/>
              </a:spcBef>
            </a:pPr>
            <a:r>
              <a:rPr lang="en-US" altLang="en-US" sz="1000" dirty="0">
                <a:latin typeface="Arial" panose="020B0604020202020204" pitchFamily="34" charset="0"/>
                <a:cs typeface="Arial" panose="020B0604020202020204" pitchFamily="34" charset="0"/>
              </a:rPr>
              <a:t>Vijay Sammeta – IT</a:t>
            </a:r>
          </a:p>
          <a:p>
            <a:pPr eaLnBrk="1" hangingPunct="1">
              <a:spcBef>
                <a:spcPct val="50000"/>
              </a:spcBef>
            </a:pPr>
            <a:r>
              <a:rPr lang="en-US" altLang="en-US" sz="1000" dirty="0">
                <a:latin typeface="Arial" panose="020B0604020202020204" pitchFamily="34" charset="0"/>
                <a:cs typeface="Arial" panose="020B0604020202020204" pitchFamily="34" charset="0"/>
              </a:rPr>
              <a:t>Joe Angelo – HR</a:t>
            </a:r>
          </a:p>
          <a:p>
            <a:pPr eaLnBrk="1" hangingPunct="1">
              <a:spcBef>
                <a:spcPct val="50000"/>
              </a:spcBef>
            </a:pPr>
            <a:r>
              <a:rPr lang="en-US" altLang="en-US" sz="1000" dirty="0">
                <a:latin typeface="Arial" panose="020B0604020202020204" pitchFamily="34" charset="0"/>
                <a:cs typeface="Arial" panose="020B0604020202020204" pitchFamily="34" charset="0"/>
              </a:rPr>
              <a:t>Barry Ng – Public Works</a:t>
            </a:r>
          </a:p>
          <a:p>
            <a:pPr eaLnBrk="1" hangingPunct="1">
              <a:spcBef>
                <a:spcPct val="50000"/>
              </a:spcBef>
            </a:pPr>
            <a:r>
              <a:rPr lang="en-US" altLang="en-US" sz="1000" dirty="0">
                <a:latin typeface="Arial" panose="020B0604020202020204" pitchFamily="34" charset="0"/>
                <a:cs typeface="Arial" panose="020B0604020202020204" pitchFamily="34" charset="0"/>
              </a:rPr>
              <a:t>(Julia Cooper – Finance)</a:t>
            </a:r>
          </a:p>
          <a:p>
            <a:pPr eaLnBrk="1" hangingPunct="1">
              <a:spcBef>
                <a:spcPct val="50000"/>
              </a:spcBef>
            </a:pPr>
            <a:endParaRPr lang="en-US" altLang="en-US" dirty="0" smtClean="0"/>
          </a:p>
        </p:txBody>
      </p:sp>
    </p:spTree>
    <p:extLst>
      <p:ext uri="{BB962C8B-B14F-4D97-AF65-F5344CB8AC3E}">
        <p14:creationId xmlns:p14="http://schemas.microsoft.com/office/powerpoint/2010/main" val="2132987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E0FB6C02-32C4-4FBD-8796-D70D5819FEB5}" type="slidenum">
              <a:rPr lang="en-US" altLang="en-US" sz="1200" smtClean="0">
                <a:latin typeface="Times New Roman" panose="02020603050405020304" pitchFamily="18" charset="0"/>
              </a:rPr>
              <a:pPr/>
              <a:t>10</a:t>
            </a:fld>
            <a:endParaRPr lang="en-US" altLang="en-US" sz="1200" smtClean="0">
              <a:latin typeface="Times New Roman"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spcBef>
                <a:spcPct val="50000"/>
              </a:spcBef>
            </a:pPr>
            <a:endParaRPr lang="en-US" altLang="en-US" dirty="0" smtClean="0"/>
          </a:p>
        </p:txBody>
      </p:sp>
    </p:spTree>
    <p:extLst>
      <p:ext uri="{BB962C8B-B14F-4D97-AF65-F5344CB8AC3E}">
        <p14:creationId xmlns:p14="http://schemas.microsoft.com/office/powerpoint/2010/main" val="122796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6C2E29-E0AB-4458-B40C-09FB2CB700B2}" type="slidenum">
              <a:rPr lang="en-US" altLang="en-US" smtClean="0"/>
              <a:pPr>
                <a:spcBef>
                  <a:spcPct val="0"/>
                </a:spcBef>
              </a:pPr>
              <a:t>2</a:t>
            </a:fld>
            <a:endParaRPr lang="en-US"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xfrm>
            <a:off x="914400" y="4419600"/>
            <a:ext cx="5140325" cy="4183063"/>
          </a:xfrm>
          <a:noFill/>
        </p:spPr>
        <p:txBody>
          <a:bodyPr/>
          <a:lstStyle/>
          <a:p>
            <a:pPr eaLnBrk="1" hangingPunct="1"/>
            <a:r>
              <a:rPr lang="en-US" altLang="en-US" b="1" dirty="0">
                <a:latin typeface="Arial" panose="020B0604020202020204" pitchFamily="34" charset="0"/>
              </a:rPr>
              <a:t>[JULIA]</a:t>
            </a:r>
          </a:p>
          <a:p>
            <a:pPr eaLnBrk="1" hangingPunct="1"/>
            <a:endParaRPr lang="en-US" altLang="en-US" b="1" dirty="0">
              <a:latin typeface="Arial" panose="020B0604020202020204" pitchFamily="34" charset="0"/>
            </a:endParaRPr>
          </a:p>
          <a:p>
            <a:pPr eaLnBrk="1" hangingPunct="1"/>
            <a:r>
              <a:rPr lang="en-US" altLang="en-US" sz="1000" dirty="0">
                <a:latin typeface="Arial" panose="020B0604020202020204" pitchFamily="34" charset="0"/>
              </a:rPr>
              <a:t>These are the departments and core services represented by our CSA.  Public Works is represented in multiple CSAs, with approximately 50% of Public Works activity in the Strategic Support CSA.  </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4407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3EFF57B5-F23A-4F07-BB75-71EAFB8E6990}" type="slidenum">
              <a:rPr lang="en-US" altLang="en-US"/>
              <a:pPr algn="r">
                <a:spcBef>
                  <a:spcPct val="0"/>
                </a:spcBef>
              </a:pPr>
              <a:t>3</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lnSpc>
                <a:spcPct val="90000"/>
              </a:lnSpc>
            </a:pPr>
            <a:r>
              <a:rPr lang="en-US" altLang="en-US" sz="1000" b="1" dirty="0">
                <a:latin typeface="Arial" panose="020B0604020202020204" pitchFamily="34" charset="0"/>
              </a:rPr>
              <a:t>[JULIA]</a:t>
            </a:r>
          </a:p>
          <a:p>
            <a:pPr eaLnBrk="1" hangingPunct="1">
              <a:lnSpc>
                <a:spcPct val="90000"/>
              </a:lnSpc>
            </a:pPr>
            <a:endParaRPr lang="en-US" altLang="en-US" sz="1000" dirty="0">
              <a:latin typeface="Arial" panose="020B0604020202020204" pitchFamily="34" charset="0"/>
            </a:endParaRPr>
          </a:p>
          <a:p>
            <a:pPr eaLnBrk="1" hangingPunct="1">
              <a:lnSpc>
                <a:spcPct val="90000"/>
              </a:lnSpc>
            </a:pPr>
            <a:r>
              <a:rPr lang="en-US" altLang="en-US" sz="1000" dirty="0">
                <a:latin typeface="Arial" panose="020B0604020202020204" pitchFamily="34" charset="0"/>
              </a:rPr>
              <a:t>The Strategic Support CSA provides infrastructure and support to the City’s organization.  Investment in Strategic Support results is a direct investment into our City’s assets</a:t>
            </a:r>
          </a:p>
          <a:p>
            <a:pPr eaLnBrk="1" hangingPunct="1">
              <a:lnSpc>
                <a:spcPct val="90000"/>
              </a:lnSpc>
            </a:pPr>
            <a:endParaRPr lang="en-US" altLang="en-US" sz="1000" dirty="0">
              <a:latin typeface="Arial" panose="020B0604020202020204" pitchFamily="34" charset="0"/>
            </a:endParaRPr>
          </a:p>
          <a:p>
            <a:pPr eaLnBrk="1" hangingPunct="1">
              <a:lnSpc>
                <a:spcPct val="90000"/>
              </a:lnSpc>
            </a:pPr>
            <a:r>
              <a:rPr lang="en-US" altLang="en-US" sz="1000" dirty="0">
                <a:latin typeface="Arial" panose="020B0604020202020204" pitchFamily="34" charset="0"/>
              </a:rPr>
              <a:t>Some examples of the support we provide to departments include:</a:t>
            </a:r>
          </a:p>
          <a:p>
            <a:pPr eaLnBrk="1" hangingPunct="1">
              <a:lnSpc>
                <a:spcPct val="90000"/>
              </a:lnSpc>
              <a:buFontTx/>
              <a:buChar char="•"/>
            </a:pPr>
            <a:r>
              <a:rPr lang="en-US" altLang="en-US" sz="1000" dirty="0" smtClean="0">
                <a:latin typeface="Arial" panose="020B0604020202020204" pitchFamily="34" charset="0"/>
              </a:rPr>
              <a:t>Managing critical </a:t>
            </a:r>
            <a:r>
              <a:rPr lang="en-US" altLang="en-US" sz="1000" dirty="0">
                <a:latin typeface="Arial" panose="020B0604020202020204" pitchFamily="34" charset="0"/>
              </a:rPr>
              <a:t>procurements throughout the </a:t>
            </a:r>
            <a:r>
              <a:rPr lang="en-US" altLang="en-US" sz="1000" dirty="0" smtClean="0">
                <a:latin typeface="Arial" panose="020B0604020202020204" pitchFamily="34" charset="0"/>
              </a:rPr>
              <a:t>City</a:t>
            </a:r>
          </a:p>
          <a:p>
            <a:pPr eaLnBrk="1" hangingPunct="1">
              <a:lnSpc>
                <a:spcPct val="90000"/>
              </a:lnSpc>
              <a:buFontTx/>
              <a:buChar char="•"/>
            </a:pPr>
            <a:r>
              <a:rPr lang="en-US" altLang="en-US" sz="1000" dirty="0" smtClean="0">
                <a:latin typeface="Arial" panose="020B0604020202020204" pitchFamily="34" charset="0"/>
              </a:rPr>
              <a:t>Maintaining the</a:t>
            </a:r>
            <a:r>
              <a:rPr lang="en-US" altLang="en-US" sz="1000" baseline="0" dirty="0" smtClean="0">
                <a:latin typeface="Arial" panose="020B0604020202020204" pitchFamily="34" charset="0"/>
              </a:rPr>
              <a:t> City’s technology systems</a:t>
            </a:r>
            <a:endParaRPr lang="en-US" altLang="en-US" sz="1000" dirty="0">
              <a:latin typeface="Arial" panose="020B0604020202020204" pitchFamily="34" charset="0"/>
            </a:endParaRPr>
          </a:p>
          <a:p>
            <a:pPr eaLnBrk="1" hangingPunct="1">
              <a:lnSpc>
                <a:spcPct val="90000"/>
              </a:lnSpc>
              <a:buFontTx/>
              <a:buChar char="•"/>
            </a:pPr>
            <a:r>
              <a:rPr lang="en-US" altLang="en-US" sz="1000" dirty="0" smtClean="0">
                <a:latin typeface="Arial" panose="020B0604020202020204" pitchFamily="34" charset="0"/>
              </a:rPr>
              <a:t>Developing </a:t>
            </a:r>
            <a:r>
              <a:rPr lang="en-US" altLang="en-US" sz="1000" dirty="0">
                <a:latin typeface="Arial" panose="020B0604020202020204" pitchFamily="34" charset="0"/>
              </a:rPr>
              <a:t>a safe and healthy work environment</a:t>
            </a:r>
          </a:p>
          <a:p>
            <a:pPr eaLnBrk="1" hangingPunct="1">
              <a:lnSpc>
                <a:spcPct val="90000"/>
              </a:lnSpc>
              <a:buFontTx/>
              <a:buChar char="•"/>
            </a:pPr>
            <a:r>
              <a:rPr lang="en-US" altLang="en-US" sz="1000" dirty="0">
                <a:latin typeface="Arial" panose="020B0604020202020204" pitchFamily="34" charset="0"/>
              </a:rPr>
              <a:t>Increased productivity and support for IT systems and tools</a:t>
            </a:r>
          </a:p>
          <a:p>
            <a:pPr>
              <a:lnSpc>
                <a:spcPct val="90000"/>
              </a:lnSpc>
              <a:buFontTx/>
              <a:buChar char="•"/>
            </a:pPr>
            <a:r>
              <a:rPr lang="en-US" altLang="en-US" sz="1000" dirty="0">
                <a:latin typeface="Arial" panose="020B0604020202020204" pitchFamily="34" charset="0"/>
              </a:rPr>
              <a:t>Implementing preventive maintenance programs for City facilities</a:t>
            </a:r>
          </a:p>
          <a:p>
            <a:pPr eaLnBrk="1" hangingPunct="1">
              <a:lnSpc>
                <a:spcPct val="90000"/>
              </a:lnSpc>
            </a:pPr>
            <a:endParaRPr lang="en-US" altLang="en-US" sz="1000" dirty="0">
              <a:latin typeface="Arial" panose="020B0604020202020204" pitchFamily="34" charset="0"/>
            </a:endParaRPr>
          </a:p>
          <a:p>
            <a:pPr eaLnBrk="1" hangingPunct="1">
              <a:lnSpc>
                <a:spcPct val="90000"/>
              </a:lnSpc>
            </a:pPr>
            <a:r>
              <a:rPr lang="en-US" altLang="en-US" sz="1000" dirty="0">
                <a:latin typeface="Arial" panose="020B0604020202020204" pitchFamily="34" charset="0"/>
              </a:rPr>
              <a:t>Strategic Support provides the support necessary to make all other services possible.</a:t>
            </a:r>
          </a:p>
          <a:p>
            <a:pPr eaLnBrk="1" hangingPunct="1">
              <a:lnSpc>
                <a:spcPct val="90000"/>
              </a:lnSpc>
            </a:pPr>
            <a:endParaRPr lang="en-US" altLang="en-US" sz="1000" dirty="0" smtClean="0">
              <a:latin typeface="Arial" panose="020B0604020202020204" pitchFamily="34" charset="0"/>
            </a:endParaRPr>
          </a:p>
        </p:txBody>
      </p:sp>
    </p:spTree>
    <p:extLst>
      <p:ext uri="{BB962C8B-B14F-4D97-AF65-F5344CB8AC3E}">
        <p14:creationId xmlns:p14="http://schemas.microsoft.com/office/powerpoint/2010/main" val="29274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pPr>
              <a:defRPr/>
            </a:pPr>
            <a:r>
              <a:rPr lang="en-US" altLang="en-US" sz="1100" dirty="0">
                <a:latin typeface="Arial" panose="020B0604020202020204" pitchFamily="34" charset="0"/>
                <a:cs typeface="Arial" panose="020B0604020202020204" pitchFamily="34" charset="0"/>
              </a:rPr>
              <a:t>[</a:t>
            </a:r>
            <a:r>
              <a:rPr lang="en-US" altLang="en-US" sz="1100" b="1" dirty="0">
                <a:latin typeface="Arial" panose="020B0604020202020204" pitchFamily="34" charset="0"/>
                <a:cs typeface="Arial" panose="020B0604020202020204" pitchFamily="34" charset="0"/>
              </a:rPr>
              <a:t>VIJAY</a:t>
            </a:r>
            <a:r>
              <a:rPr lang="en-US" altLang="en-US" sz="1100" dirty="0">
                <a:latin typeface="Arial" panose="020B0604020202020204" pitchFamily="34" charset="0"/>
                <a:cs typeface="Arial" panose="020B0604020202020204" pitchFamily="34" charset="0"/>
              </a:rPr>
              <a:t>]</a:t>
            </a:r>
          </a:p>
          <a:p>
            <a:pPr>
              <a:defRPr/>
            </a:pPr>
            <a:endParaRPr lang="en-US" alt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sz="1000" dirty="0" smtClean="0">
                <a:latin typeface="Arial" panose="020B0604020202020204" pitchFamily="34" charset="0"/>
                <a:cs typeface="Arial" panose="020B0604020202020204" pitchFamily="34" charset="0"/>
              </a:rPr>
              <a:t>Enhancing end-user experience and strengthening the</a:t>
            </a:r>
            <a:r>
              <a:rPr lang="en-US" altLang="en-US" sz="1000" baseline="0" dirty="0" smtClean="0">
                <a:latin typeface="Arial" panose="020B0604020202020204" pitchFamily="34" charset="0"/>
                <a:cs typeface="Arial" panose="020B0604020202020204" pitchFamily="34" charset="0"/>
              </a:rPr>
              <a:t> infrastructure by providing technical staff with resources such as virtualization to perform their jobs more efficiently and effectively. </a:t>
            </a:r>
          </a:p>
          <a:p>
            <a:pPr marL="171450" indent="-171450">
              <a:buFont typeface="Arial" panose="020B0604020202020204" pitchFamily="34" charset="0"/>
              <a:buChar char="•"/>
              <a:defRPr/>
            </a:pPr>
            <a:endParaRPr lang="en-US" alt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sz="1000" dirty="0" smtClean="0">
                <a:latin typeface="Arial" panose="020B0604020202020204" pitchFamily="34" charset="0"/>
                <a:cs typeface="Arial" panose="020B0604020202020204" pitchFamily="34" charset="0"/>
              </a:rPr>
              <a:t>As</a:t>
            </a:r>
            <a:r>
              <a:rPr lang="en-US" altLang="en-US" sz="1000" baseline="0" dirty="0" smtClean="0">
                <a:latin typeface="Arial" panose="020B0604020202020204" pitchFamily="34" charset="0"/>
                <a:cs typeface="Arial" panose="020B0604020202020204" pitchFamily="34" charset="0"/>
              </a:rPr>
              <a:t> the City modernizes much of its core technologies, dedicated management is necessary to safeguard data and systems from failure or security breach.</a:t>
            </a:r>
            <a:endParaRPr lang="en-US" alt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US" alt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sz="1000" dirty="0" smtClean="0">
                <a:latin typeface="Arial" panose="020B0604020202020204" pitchFamily="34" charset="0"/>
                <a:cs typeface="Arial" panose="020B0604020202020204" pitchFamily="34" charset="0"/>
              </a:rPr>
              <a:t>Although</a:t>
            </a:r>
            <a:r>
              <a:rPr lang="en-US" altLang="en-US" sz="1000" baseline="0" dirty="0" smtClean="0">
                <a:latin typeface="Arial" panose="020B0604020202020204" pitchFamily="34" charset="0"/>
                <a:cs typeface="Arial" panose="020B0604020202020204" pitchFamily="34" charset="0"/>
              </a:rPr>
              <a:t> core systems are being modernized, it is also important to replace the basic infrastructure that supports the business models of all departments.</a:t>
            </a:r>
            <a:endParaRPr lang="en-US" alt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US" alt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sz="1000" dirty="0" smtClean="0">
                <a:latin typeface="Arial" panose="020B0604020202020204" pitchFamily="34" charset="0"/>
                <a:cs typeface="Arial" panose="020B0604020202020204" pitchFamily="34" charset="0"/>
              </a:rPr>
              <a:t>While</a:t>
            </a:r>
            <a:r>
              <a:rPr lang="en-US" altLang="en-US" sz="1000" baseline="0" dirty="0" smtClean="0">
                <a:latin typeface="Arial" panose="020B0604020202020204" pitchFamily="34" charset="0"/>
                <a:cs typeface="Arial" panose="020B0604020202020204" pitchFamily="34" charset="0"/>
              </a:rPr>
              <a:t> ITD does system implementation and support of those systems, its Customer Contact Center serves as the front door to the City and oftentimes the public’s first interaction with the organization.  This year’s proposals address the extension of temporary positions to maintain caller wait times while we analyze business process for opportunities to reduce the need to call the City.</a:t>
            </a:r>
            <a:endParaRPr lang="en-US" altLang="en-US" sz="1000" dirty="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endParaRPr>
          </a:p>
        </p:txBody>
      </p:sp>
      <p:sp>
        <p:nvSpPr>
          <p:cNvPr id="13316" name="Slide Number Placeholder 3"/>
          <p:cNvSpPr>
            <a:spLocks noGrp="1"/>
          </p:cNvSpPr>
          <p:nvPr>
            <p:ph type="sldNum" sz="quarter" idx="5"/>
          </p:nvPr>
        </p:nvSpPr>
        <p:spPr>
          <a:noFill/>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9F9D4B7A-C08D-4AB2-804E-DDC10B56822B}" type="slidenum">
              <a:rPr lang="en-US" altLang="en-US" sz="1200" smtClean="0">
                <a:latin typeface="Times New Roman" panose="02020603050405020304" pitchFamily="18" charset="0"/>
              </a:rPr>
              <a:pPr/>
              <a:t>4</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149271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xfrm>
            <a:off x="228600" y="4183063"/>
            <a:ext cx="6553200" cy="5113337"/>
          </a:xfrm>
          <a:noFill/>
        </p:spPr>
        <p:txBody>
          <a:bodyPr/>
          <a:lstStyle/>
          <a:p>
            <a:pPr>
              <a:defRPr/>
            </a:pPr>
            <a:r>
              <a:rPr lang="en-US" altLang="en-US" b="1" dirty="0">
                <a:latin typeface="Arial" panose="020B0604020202020204" pitchFamily="34" charset="0"/>
                <a:cs typeface="Arial" panose="020B0604020202020204" pitchFamily="34" charset="0"/>
              </a:rPr>
              <a:t>[JOE</a:t>
            </a:r>
            <a:r>
              <a:rPr lang="en-US" altLang="en-US" b="1" dirty="0" smtClean="0">
                <a:latin typeface="Arial" panose="020B0604020202020204" pitchFamily="34" charset="0"/>
                <a:cs typeface="Arial" panose="020B0604020202020204" pitchFamily="34" charset="0"/>
              </a:rPr>
              <a:t>]</a:t>
            </a:r>
            <a:endParaRPr lang="en-US" alt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Human Resources Budget proposals for this years budget include:</a:t>
            </a:r>
          </a:p>
          <a:p>
            <a:pPr marL="628650" lvl="1"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Strategic Support </a:t>
            </a:r>
          </a:p>
          <a:p>
            <a:pPr marL="1085850" lvl="2"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Add ongoing funding for an Assistant Director </a:t>
            </a:r>
          </a:p>
          <a:p>
            <a:pPr marL="1085850" lvl="2"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Continue funding for Service Delivery and Strategic Analysis position</a:t>
            </a:r>
          </a:p>
          <a:p>
            <a:pPr marL="628650" lvl="1"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Employment </a:t>
            </a:r>
          </a:p>
          <a:p>
            <a:pPr marL="1085850" lvl="2"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Continue funding to review critical job specifications</a:t>
            </a:r>
          </a:p>
          <a:p>
            <a:pPr marL="1085850" lvl="2"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Continue funding to address the backlog of Recruitments/Hiring </a:t>
            </a:r>
          </a:p>
          <a:p>
            <a:pPr lvl="2">
              <a:defRPr/>
            </a:pPr>
            <a:r>
              <a:rPr lang="en-US" altLang="en-US" sz="1000" u="sng" dirty="0">
                <a:latin typeface="Arial" panose="020B0604020202020204" pitchFamily="34" charset="0"/>
                <a:cs typeface="Arial" panose="020B0604020202020204" pitchFamily="34" charset="0"/>
              </a:rPr>
              <a:t>Additionally, HR has proposed to:</a:t>
            </a:r>
          </a:p>
          <a:p>
            <a:pPr marL="1085850" lvl="2"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Continue funding to continue the Career Fair for another year</a:t>
            </a:r>
          </a:p>
          <a:p>
            <a:pPr marL="1085850" lvl="2"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One-time funding for management succession planning (Division Manager)</a:t>
            </a:r>
          </a:p>
          <a:p>
            <a:pPr marL="628650" lvl="1"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Benefits</a:t>
            </a:r>
          </a:p>
          <a:p>
            <a:pPr marL="1085850" lvl="2"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Add ongoing funding for extended absence management staffing</a:t>
            </a:r>
          </a:p>
          <a:p>
            <a:pPr marL="1085850" lvl="2"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One time funding for help with medical plans RFP</a:t>
            </a:r>
          </a:p>
          <a:p>
            <a:pPr marL="628650" lvl="1"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Workers’ Compensation, Health and Safety</a:t>
            </a:r>
          </a:p>
          <a:p>
            <a:pPr marL="1085850" lvl="2"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Add one time funding to transfer additional cases to the Third Party Administrator</a:t>
            </a:r>
          </a:p>
          <a:p>
            <a:pPr marL="1085850" lvl="2" indent="-171450">
              <a:buFont typeface="Arial" panose="020B0604020202020204" pitchFamily="34" charset="0"/>
              <a:buChar char="•"/>
              <a:defRPr/>
            </a:pPr>
            <a:r>
              <a:rPr lang="en-US" altLang="en-US" sz="1000" dirty="0">
                <a:latin typeface="Arial" panose="020B0604020202020204" pitchFamily="34" charset="0"/>
                <a:cs typeface="Arial" panose="020B0604020202020204" pitchFamily="34" charset="0"/>
              </a:rPr>
              <a:t>Add funding to add temporary services in house to continue to decrease the backlog in </a:t>
            </a:r>
            <a:r>
              <a:rPr lang="en-US" altLang="en-US" sz="1000" dirty="0" smtClean="0">
                <a:latin typeface="Arial" panose="020B0604020202020204" pitchFamily="34" charset="0"/>
                <a:cs typeface="Arial" panose="020B0604020202020204" pitchFamily="34" charset="0"/>
              </a:rPr>
              <a:t>claims </a:t>
            </a:r>
          </a:p>
        </p:txBody>
      </p:sp>
      <p:sp>
        <p:nvSpPr>
          <p:cNvPr id="15364" name="Slide Number Placeholder 3"/>
          <p:cNvSpPr>
            <a:spLocks noGrp="1"/>
          </p:cNvSpPr>
          <p:nvPr>
            <p:ph type="sldNum" sz="quarter" idx="5"/>
          </p:nvPr>
        </p:nvSpPr>
        <p:spPr>
          <a:noFill/>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7C9D2B9B-C16F-4E74-B36C-C96B86FA3564}" type="slidenum">
              <a:rPr lang="en-US" altLang="en-US" sz="1200" smtClean="0">
                <a:latin typeface="Times New Roman" panose="02020603050405020304" pitchFamily="18" charset="0"/>
              </a:rPr>
              <a:pPr/>
              <a:t>5</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214578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US" altLang="en-US" b="1" dirty="0">
                <a:latin typeface="Arial" panose="020B0604020202020204" pitchFamily="34" charset="0"/>
                <a:cs typeface="Arial" panose="020B0604020202020204" pitchFamily="34" charset="0"/>
              </a:rPr>
              <a:t>[BARRY]</a:t>
            </a:r>
          </a:p>
          <a:p>
            <a:endParaRPr lang="en-US" altLang="en-US" b="1" dirty="0">
              <a:latin typeface="Arial" panose="020B0604020202020204" pitchFamily="34" charset="0"/>
              <a:cs typeface="Arial" panose="020B0604020202020204" pitchFamily="34" charset="0"/>
            </a:endParaRPr>
          </a:p>
          <a:p>
            <a:r>
              <a:rPr lang="en-US" altLang="en-US" sz="1000" b="0" dirty="0" smtClean="0">
                <a:latin typeface="Arial" panose="020B0604020202020204" pitchFamily="34" charset="0"/>
                <a:cs typeface="Arial" panose="020B0604020202020204" pitchFamily="34" charset="0"/>
              </a:rPr>
              <a:t>Insert</a:t>
            </a:r>
            <a:r>
              <a:rPr lang="en-US" altLang="en-US" sz="1000" b="0" baseline="0" dirty="0" smtClean="0">
                <a:latin typeface="Arial" panose="020B0604020202020204" pitchFamily="34" charset="0"/>
                <a:cs typeface="Arial" panose="020B0604020202020204" pitchFamily="34" charset="0"/>
              </a:rPr>
              <a:t> talking points</a:t>
            </a:r>
            <a:endParaRPr lang="en-US" altLang="en-US" sz="1000" b="0" dirty="0">
              <a:latin typeface="Arial" panose="020B0604020202020204" pitchFamily="34" charset="0"/>
              <a:cs typeface="Arial" panose="020B0604020202020204" pitchFamily="34" charset="0"/>
            </a:endParaRPr>
          </a:p>
          <a:p>
            <a:endParaRPr lang="en-US" altLang="en-US" b="1" dirty="0" smtClean="0">
              <a:latin typeface="Arial" panose="020B0604020202020204" pitchFamily="34" charset="0"/>
              <a:cs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11691E6A-F477-4C48-890B-F9D1F5285BA6}" type="slidenum">
              <a:rPr lang="en-US" altLang="en-US" sz="1200" smtClean="0">
                <a:latin typeface="Times New Roman" panose="02020603050405020304" pitchFamily="18" charset="0"/>
              </a:rPr>
              <a:pPr/>
              <a:t>6</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91673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altLang="en-US" b="1" dirty="0">
                <a:latin typeface="Arial" panose="020B0604020202020204" pitchFamily="34" charset="0"/>
                <a:cs typeface="Arial" panose="020B0604020202020204" pitchFamily="34" charset="0"/>
              </a:rPr>
              <a:t>[JULIA]</a:t>
            </a:r>
          </a:p>
          <a:p>
            <a:endParaRPr lang="en-US" altLang="en-US"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latin typeface="Arial" panose="020B0604020202020204" pitchFamily="34" charset="0"/>
                <a:cs typeface="Arial" panose="020B0604020202020204" pitchFamily="34" charset="0"/>
              </a:rPr>
              <a:t>System implementations continue to be a top priority for the Finance Department and CSA partners.</a:t>
            </a:r>
            <a:r>
              <a:rPr lang="en-US" altLang="en-US" sz="1000" baseline="0" dirty="0" smtClean="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200" baseline="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One-time funding of $500,000 for the Human Resources/Payroll/Budget Systems upgrade to provide sufficient contingency to help ensure that the project remains on schedule and meets anticipated “go-live” dates.      </a:t>
            </a: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One-time funding of $60,000 to continue and complete the </a:t>
            </a:r>
            <a:r>
              <a:rPr lang="en-US" sz="1000" kern="1200" dirty="0" err="1" smtClean="0">
                <a:solidFill>
                  <a:schemeClr val="tx1"/>
                </a:solidFill>
                <a:effectLst/>
                <a:latin typeface="Arial" panose="020B0604020202020204" pitchFamily="34" charset="0"/>
                <a:ea typeface="+mn-ea"/>
                <a:cs typeface="Arial" panose="020B0604020202020204" pitchFamily="34" charset="0"/>
              </a:rPr>
              <a:t>Cayenta</a:t>
            </a:r>
            <a:r>
              <a:rPr lang="en-US" sz="1000" kern="1200" dirty="0" smtClean="0">
                <a:solidFill>
                  <a:schemeClr val="tx1"/>
                </a:solidFill>
                <a:effectLst/>
                <a:latin typeface="Arial" panose="020B0604020202020204" pitchFamily="34" charset="0"/>
                <a:ea typeface="+mn-ea"/>
                <a:cs typeface="Arial" panose="020B0604020202020204" pitchFamily="34" charset="0"/>
              </a:rPr>
              <a:t> Financial Management System upgrade, from version 7.5 to 7.8.  The $60,000 will provide funding for additional costs identified, increased technical support costs, new features and modules, and hardware requirements not previously included but necessary to support the new version.   </a:t>
            </a:r>
          </a:p>
          <a:p>
            <a:pPr lvl="0"/>
            <a:endParaRPr lang="en-US" sz="1000" kern="1200" baseline="0" dirty="0" smtClean="0">
              <a:solidFill>
                <a:schemeClr val="tx1"/>
              </a:solidFill>
              <a:effectLst/>
              <a:latin typeface="Arial" panose="020B0604020202020204" pitchFamily="34" charset="0"/>
              <a:ea typeface="+mn-ea"/>
              <a:cs typeface="Arial" panose="020B0604020202020204" pitchFamily="34" charset="0"/>
            </a:endParaRPr>
          </a:p>
          <a:p>
            <a:pPr lvl="0"/>
            <a:r>
              <a:rPr lang="en-US" sz="1000" kern="1200" baseline="0" dirty="0" smtClean="0">
                <a:solidFill>
                  <a:schemeClr val="tx1"/>
                </a:solidFill>
                <a:effectLst/>
                <a:latin typeface="Arial" panose="020B0604020202020204" pitchFamily="34" charset="0"/>
                <a:ea typeface="+mn-ea"/>
                <a:cs typeface="Arial" panose="020B0604020202020204" pitchFamily="34" charset="0"/>
              </a:rPr>
              <a:t>The Finance Department and CSA partners are also focusing on the City’s Risk Management program.  </a:t>
            </a:r>
          </a:p>
          <a:p>
            <a:pPr lvl="0"/>
            <a:endParaRPr lang="en-US" sz="1000" kern="1200" baseline="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One-time funding of $80,000 to obtain consulting services to perform actuarial studies to evaluate whether the city should continue to maintain a self-insurance program for liability claims by appropriating funds to cover losses or whether to obtain insurance through a third party insurer. </a:t>
            </a:r>
            <a:endParaRPr lang="en-US" sz="1000" kern="1200" baseline="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One-time funding of $5.0 million to increase the General Liability Claims appropriation to offset a large settlement anticipated to be paid in 2016-2017.</a:t>
            </a:r>
          </a:p>
          <a:p>
            <a:pPr lvl="0"/>
            <a:endParaRPr lang="en-US" sz="1200" kern="1200" dirty="0" smtClean="0">
              <a:solidFill>
                <a:schemeClr val="tx1"/>
              </a:solidFill>
              <a:effectLst/>
              <a:latin typeface="Times New Roman" panose="02020603050405020304" pitchFamily="18" charset="0"/>
              <a:ea typeface="+mn-ea"/>
              <a:cs typeface="+mn-cs"/>
            </a:endParaRPr>
          </a:p>
          <a:p>
            <a:endParaRPr lang="en-US" altLang="en-US" dirty="0" smtClean="0">
              <a:latin typeface="Arial" panose="020B0604020202020204" pitchFamily="34" charset="0"/>
              <a:cs typeface="Arial" panose="020B0604020202020204" pitchFamily="34" charset="0"/>
            </a:endParaRPr>
          </a:p>
        </p:txBody>
      </p:sp>
      <p:sp>
        <p:nvSpPr>
          <p:cNvPr id="19460" name="Slide Number Placeholder 3"/>
          <p:cNvSpPr>
            <a:spLocks noGrp="1"/>
          </p:cNvSpPr>
          <p:nvPr>
            <p:ph type="sldNum" sz="quarter" idx="5"/>
          </p:nvPr>
        </p:nvSpPr>
        <p:spPr>
          <a:noFill/>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F1E9D707-6CE8-4800-9865-606B9AB87545}" type="slidenum">
              <a:rPr lang="en-US" altLang="en-US" sz="1200" smtClean="0">
                <a:latin typeface="Times New Roman" panose="02020603050405020304" pitchFamily="18" charset="0"/>
              </a:rPr>
              <a:pPr/>
              <a:t>7</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186314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a:defRPr/>
            </a:pPr>
            <a:r>
              <a:rPr lang="en-US" altLang="en-US" b="1" dirty="0">
                <a:latin typeface="Arial" panose="020B0604020202020204" pitchFamily="34" charset="0"/>
                <a:cs typeface="Arial" panose="020B0604020202020204" pitchFamily="34" charset="0"/>
              </a:rPr>
              <a:t>[JULIA]</a:t>
            </a:r>
          </a:p>
          <a:p>
            <a:pPr>
              <a:defRPr/>
            </a:pPr>
            <a:endParaRPr lang="en-US" altLang="en-US" sz="1000" b="1" dirty="0">
              <a:latin typeface="Arial" panose="020B0604020202020204" pitchFamily="34" charset="0"/>
              <a:cs typeface="Arial" panose="020B0604020202020204" pitchFamily="34" charset="0"/>
            </a:endParaRPr>
          </a:p>
          <a:p>
            <a:pPr>
              <a:defRPr/>
            </a:pPr>
            <a:r>
              <a:rPr lang="en-US" altLang="en-US" sz="1000" dirty="0">
                <a:latin typeface="Arial" panose="020B0604020202020204" pitchFamily="34" charset="0"/>
                <a:cs typeface="Arial" panose="020B0604020202020204" pitchFamily="34" charset="0"/>
              </a:rPr>
              <a:t>The Strategic Support CSA will focus on the following key areas in the coming fiscal year</a:t>
            </a:r>
            <a:r>
              <a:rPr lang="en-US" altLang="en-US" sz="1000" dirty="0" smtClean="0">
                <a:latin typeface="Arial" panose="020B0604020202020204" pitchFamily="34" charset="0"/>
                <a:cs typeface="Arial" panose="020B0604020202020204" pitchFamily="34" charset="0"/>
              </a:rPr>
              <a:t>:</a:t>
            </a:r>
          </a:p>
          <a:p>
            <a:endParaRPr lang="en-US" altLang="en-US" sz="1000"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sz="1000" b="0" dirty="0" smtClean="0">
                <a:latin typeface="Arial" panose="020B0604020202020204" pitchFamily="34" charset="0"/>
                <a:cs typeface="Arial" panose="020B0604020202020204" pitchFamily="34" charset="0"/>
              </a:rPr>
              <a:t>The</a:t>
            </a:r>
            <a:r>
              <a:rPr lang="en-US" altLang="en-US" sz="1000" b="0" baseline="0" dirty="0" smtClean="0">
                <a:latin typeface="Arial" panose="020B0604020202020204" pitchFamily="34" charset="0"/>
                <a:cs typeface="Arial" panose="020B0604020202020204" pitchFamily="34" charset="0"/>
              </a:rPr>
              <a:t> CSA continues core system implementations including “go-live” of HR/Payroll, Budget, and Business Tax in 2016-17.  In addition, community-facing technology such as the Customer Relationship/Service Request Management (CRM/SRM) System and new community center networks serving the public will also go-live.  </a:t>
            </a:r>
          </a:p>
          <a:p>
            <a:pPr marL="171450" indent="-171450">
              <a:buFont typeface="Arial" panose="020B0604020202020204" pitchFamily="34" charset="0"/>
              <a:buChar char="•"/>
            </a:pPr>
            <a:r>
              <a:rPr lang="en-US" altLang="en-US" sz="1000" b="0" baseline="0" dirty="0" smtClean="0">
                <a:latin typeface="Arial" panose="020B0604020202020204" pitchFamily="34" charset="0"/>
                <a:cs typeface="Arial" panose="020B0604020202020204" pitchFamily="34" charset="0"/>
              </a:rPr>
              <a:t>Staff will be bringing a recommendation to the City Council in June to consider ballot language changing the structure of the business tax, potentially doubling the current tax revenue of $12 million annually in future years.</a:t>
            </a:r>
          </a:p>
          <a:p>
            <a:pPr marL="171450" indent="-171450">
              <a:buFont typeface="Arial" panose="020B0604020202020204" pitchFamily="34" charset="0"/>
              <a:buChar char="•"/>
            </a:pPr>
            <a:endParaRPr lang="en-US" altLang="en-US" b="0" dirty="0" smtClean="0">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5"/>
          </p:nvPr>
        </p:nvSpPr>
        <p:spPr>
          <a:noFill/>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64958F15-ABA7-45E4-8742-1143C5DD435D}" type="slidenum">
              <a:rPr lang="en-US" altLang="en-US" sz="1200" smtClean="0">
                <a:latin typeface="Times New Roman" panose="02020603050405020304" pitchFamily="18" charset="0"/>
              </a:rPr>
              <a:pPr/>
              <a:t>8</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3593492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A4892545-0409-43F2-9B72-B912F1B42808}" type="slidenum">
              <a:rPr lang="en-US" altLang="en-US" sz="1200" smtClean="0">
                <a:latin typeface="Times New Roman" panose="02020603050405020304" pitchFamily="18" charset="0"/>
              </a:rPr>
              <a:pPr/>
              <a:t>9</a:t>
            </a:fld>
            <a:endParaRPr lang="en-US" altLang="en-US" sz="1200" smtClean="0">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altLang="en-US" b="1" dirty="0">
                <a:latin typeface="Arial" panose="020B0604020202020204" pitchFamily="34" charset="0"/>
              </a:rPr>
              <a:t>[JULIA]</a:t>
            </a:r>
          </a:p>
          <a:p>
            <a:pPr eaLnBrk="1" hangingPunct="1"/>
            <a:endParaRPr lang="en-US" altLang="en-US" sz="1000" b="1" dirty="0">
              <a:latin typeface="Arial" panose="020B0604020202020204" pitchFamily="34" charset="0"/>
            </a:endParaRPr>
          </a:p>
          <a:p>
            <a:pPr eaLnBrk="1" hangingPunct="1"/>
            <a:r>
              <a:rPr lang="en-US" altLang="en-US" sz="1000" dirty="0" smtClean="0">
                <a:latin typeface="Arial" panose="020B0604020202020204" pitchFamily="34" charset="0"/>
              </a:rPr>
              <a:t>The 2016-2017 Budget proposed</a:t>
            </a:r>
            <a:r>
              <a:rPr lang="en-US" altLang="en-US" sz="1000" baseline="0" dirty="0" smtClean="0">
                <a:latin typeface="Arial" panose="020B0604020202020204" pitchFamily="34" charset="0"/>
              </a:rPr>
              <a:t> protection of the City’s a</a:t>
            </a:r>
            <a:r>
              <a:rPr lang="en-US" altLang="en-US" sz="1000" dirty="0" smtClean="0">
                <a:latin typeface="Arial" panose="020B0604020202020204" pitchFamily="34" charset="0"/>
              </a:rPr>
              <a:t>ssets in the coming year, </a:t>
            </a:r>
            <a:r>
              <a:rPr lang="en-US" altLang="en-US" sz="1000" dirty="0">
                <a:latin typeface="Arial" panose="020B0604020202020204" pitchFamily="34" charset="0"/>
              </a:rPr>
              <a:t>whether they are people, places or things.  Our team is focused on our customers inside and outside of the organization and seek to provide the services needed to meet their needs</a:t>
            </a:r>
            <a:r>
              <a:rPr lang="en-US" altLang="en-US" sz="1000" b="1" dirty="0">
                <a:latin typeface="Arial" panose="020B0604020202020204" pitchFamily="34" charset="0"/>
              </a:rPr>
              <a:t>.</a:t>
            </a:r>
          </a:p>
          <a:p>
            <a:pPr eaLnBrk="1" hangingPunct="1"/>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3891615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3"/>
          <p:cNvSpPr>
            <a:spLocks noGrp="1" noChangeArrowheads="1"/>
          </p:cNvSpPr>
          <p:nvPr>
            <p:ph type="ftr" sz="quarter" idx="10"/>
          </p:nvPr>
        </p:nvSpPr>
        <p:spPr>
          <a:xfrm>
            <a:off x="3124200" y="6248400"/>
            <a:ext cx="2895600" cy="457200"/>
          </a:xfrm>
        </p:spPr>
        <p:txBody>
          <a:bodyPr/>
          <a:lstStyle>
            <a:lvl1pPr algn="ctr">
              <a:defRPr sz="1400" i="0">
                <a:solidFill>
                  <a:schemeClr val="tx1"/>
                </a:solidFill>
                <a:latin typeface="Times New Roman" panose="02020603050405020304" pitchFamily="18" charset="0"/>
              </a:defRPr>
            </a:lvl1pPr>
          </a:lstStyle>
          <a:p>
            <a:pPr>
              <a:defRPr/>
            </a:pPr>
            <a:endParaRPr lang="en-US" altLang="en-US"/>
          </a:p>
        </p:txBody>
      </p:sp>
    </p:spTree>
    <p:extLst>
      <p:ext uri="{BB962C8B-B14F-4D97-AF65-F5344CB8AC3E}">
        <p14:creationId xmlns:p14="http://schemas.microsoft.com/office/powerpoint/2010/main" val="192669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CSA NAME                                      			         </a:t>
            </a:r>
            <a:fld id="{3B27D0E2-18B0-4151-9433-BA4B2AF5F365}"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313205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CSA NAME                                      			         </a:t>
            </a:r>
            <a:fld id="{014C7159-19B0-4258-9A04-8BC9D2441385}"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178557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304800"/>
            <a:ext cx="8534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p:txBody>
          <a:bodyPr/>
          <a:lstStyle>
            <a:lvl1pPr>
              <a:defRPr/>
            </a:lvl1pPr>
          </a:lstStyle>
          <a:p>
            <a:pPr>
              <a:defRPr/>
            </a:pPr>
            <a:r>
              <a:rPr lang="en-US" altLang="en-US"/>
              <a:t>CSA NAME                                      			         </a:t>
            </a:r>
            <a:fld id="{256E441D-EE4A-4D48-972E-27E818D474E5}" type="slidenum">
              <a:rPr lang="en-US" altLang="en-US"/>
              <a:pPr>
                <a:defRPr/>
              </a:pPr>
              <a:t>‹#›</a:t>
            </a:fld>
            <a:endParaRPr lang="en-US" altLang="en-US"/>
          </a:p>
          <a:p>
            <a:pPr>
              <a:defRPr/>
            </a:pPr>
            <a:r>
              <a:rPr lang="en-US" altLang="en-US"/>
              <a:t>2013-2014 Budget Study Sessions</a:t>
            </a:r>
            <a:endParaRPr lang="en-US" altLang="en-US" sz="1400"/>
          </a:p>
          <a:p>
            <a:pPr>
              <a:defRPr/>
            </a:pPr>
            <a:r>
              <a:rPr lang="en-US" altLang="en-US"/>
              <a:t>								</a:t>
            </a:r>
          </a:p>
        </p:txBody>
      </p:sp>
    </p:spTree>
    <p:extLst>
      <p:ext uri="{BB962C8B-B14F-4D97-AF65-F5344CB8AC3E}">
        <p14:creationId xmlns:p14="http://schemas.microsoft.com/office/powerpoint/2010/main" val="265724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CSA NAME                                      			         </a:t>
            </a:r>
            <a:fld id="{9CDBFDAA-78F4-409B-B9F7-628028F7D973}"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185599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CSA NAME                                      			         </a:t>
            </a:r>
            <a:fld id="{7B91D5F3-61B6-4485-8F54-BDB5B05B8291}"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617730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CSA NAME                                      			         </a:t>
            </a:r>
            <a:fld id="{91A11BAE-5D15-4C15-B809-517594CB8C75}"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42874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en-US"/>
              <a:t>CSA NAME                                      			         </a:t>
            </a:r>
            <a:fld id="{D3834F9B-E0A9-4FD6-B16B-1302367440CD}"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372086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t>CSA NAME                                      			         </a:t>
            </a:r>
            <a:fld id="{E5731EA1-E647-4B3E-A61B-6FC1B44BED62}"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184665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en-US"/>
              <a:t>CSA NAME                                      			         </a:t>
            </a:r>
            <a:fld id="{B4B88BBF-59D2-4DB0-9817-E2DE6577E351}"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235238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CSA NAME                                      			         </a:t>
            </a:r>
            <a:fld id="{A3E73762-88F4-462B-9B99-142899AE41FB}"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7784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CSA NAME                                      			         </a:t>
            </a:r>
            <a:fld id="{01B8D66E-CA42-49B9-BA06-0E851B62F165}"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192640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New Employee Orientation	</a:t>
            </a:r>
          </a:p>
        </p:txBody>
      </p:sp>
      <p:sp>
        <p:nvSpPr>
          <p:cNvPr id="1027" name="Rectangle 3"/>
          <p:cNvSpPr>
            <a:spLocks noGrp="1" noChangeArrowheads="1"/>
          </p:cNvSpPr>
          <p:nvPr>
            <p:ph type="body" idx="1"/>
          </p:nvPr>
        </p:nvSpPr>
        <p:spPr bwMode="auto">
          <a:xfrm>
            <a:off x="685800" y="1295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Key Policies and Procedures</a:t>
            </a:r>
          </a:p>
          <a:p>
            <a:pPr lvl="1"/>
            <a:r>
              <a:rPr lang="en-US" altLang="en-US" smtClean="0"/>
              <a:t>Code of Ethics</a:t>
            </a:r>
          </a:p>
          <a:p>
            <a:pPr lvl="2"/>
            <a:r>
              <a:rPr lang="en-US" altLang="en-US" smtClean="0"/>
              <a:t>Gift Ordinance</a:t>
            </a:r>
          </a:p>
          <a:p>
            <a:pPr lvl="2"/>
            <a:r>
              <a:rPr lang="en-US" altLang="en-US" smtClean="0"/>
              <a:t>Conflict of Interest</a:t>
            </a:r>
          </a:p>
          <a:p>
            <a:pPr lvl="2"/>
            <a:r>
              <a:rPr lang="en-US" altLang="en-US" smtClean="0"/>
              <a:t>Stock Ownership</a:t>
            </a:r>
          </a:p>
        </p:txBody>
      </p:sp>
      <p:sp>
        <p:nvSpPr>
          <p:cNvPr id="1029" name="Rectangle 5"/>
          <p:cNvSpPr>
            <a:spLocks noGrp="1" noChangeArrowheads="1"/>
          </p:cNvSpPr>
          <p:nvPr>
            <p:ph type="ftr" sz="quarter" idx="3"/>
          </p:nvPr>
        </p:nvSpPr>
        <p:spPr bwMode="auto">
          <a:xfrm>
            <a:off x="304800" y="6096000"/>
            <a:ext cx="845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00" i="1">
                <a:solidFill>
                  <a:schemeClr val="bg1"/>
                </a:solidFill>
              </a:defRPr>
            </a:lvl1pPr>
          </a:lstStyle>
          <a:p>
            <a:pPr>
              <a:defRPr/>
            </a:pPr>
            <a:r>
              <a:rPr lang="en-US" altLang="en-US"/>
              <a:t>CSA NAME                                      			         </a:t>
            </a:r>
            <a:fld id="{524F71A3-D0A6-4072-BF8A-126C7E118971}"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4" r:id="rId12"/>
  </p:sldLayoutIdLst>
  <p:hf sldNum="0" hdr="0" dt="0"/>
  <p:txStyles>
    <p:titleStyle>
      <a:lvl1pPr algn="l" rtl="0" eaLnBrk="0" fontAlgn="base" hangingPunct="0">
        <a:spcBef>
          <a:spcPct val="0"/>
        </a:spcBef>
        <a:spcAft>
          <a:spcPct val="0"/>
        </a:spcAft>
        <a:defRPr sz="4000" b="1" kern="1200">
          <a:solidFill>
            <a:srgbClr val="102A72"/>
          </a:solidFill>
          <a:latin typeface="+mj-lt"/>
          <a:ea typeface="+mj-ea"/>
          <a:cs typeface="+mj-cs"/>
        </a:defRPr>
      </a:lvl1pPr>
      <a:lvl2pPr algn="l" rtl="0" eaLnBrk="0" fontAlgn="base" hangingPunct="0">
        <a:spcBef>
          <a:spcPct val="0"/>
        </a:spcBef>
        <a:spcAft>
          <a:spcPct val="0"/>
        </a:spcAft>
        <a:defRPr sz="4000" b="1">
          <a:solidFill>
            <a:srgbClr val="102A72"/>
          </a:solidFill>
          <a:latin typeface="Arial" panose="020B0604020202020204" pitchFamily="34" charset="0"/>
        </a:defRPr>
      </a:lvl2pPr>
      <a:lvl3pPr algn="l" rtl="0" eaLnBrk="0" fontAlgn="base" hangingPunct="0">
        <a:spcBef>
          <a:spcPct val="0"/>
        </a:spcBef>
        <a:spcAft>
          <a:spcPct val="0"/>
        </a:spcAft>
        <a:defRPr sz="4000" b="1">
          <a:solidFill>
            <a:srgbClr val="102A72"/>
          </a:solidFill>
          <a:latin typeface="Arial" panose="020B0604020202020204" pitchFamily="34" charset="0"/>
        </a:defRPr>
      </a:lvl3pPr>
      <a:lvl4pPr algn="l" rtl="0" eaLnBrk="0" fontAlgn="base" hangingPunct="0">
        <a:spcBef>
          <a:spcPct val="0"/>
        </a:spcBef>
        <a:spcAft>
          <a:spcPct val="0"/>
        </a:spcAft>
        <a:defRPr sz="4000" b="1">
          <a:solidFill>
            <a:srgbClr val="102A72"/>
          </a:solidFill>
          <a:latin typeface="Arial" panose="020B0604020202020204" pitchFamily="34" charset="0"/>
        </a:defRPr>
      </a:lvl4pPr>
      <a:lvl5pPr algn="l" rtl="0" eaLnBrk="0" fontAlgn="base" hangingPunct="0">
        <a:spcBef>
          <a:spcPct val="0"/>
        </a:spcBef>
        <a:spcAft>
          <a:spcPct val="0"/>
        </a:spcAft>
        <a:defRPr sz="4000" b="1">
          <a:solidFill>
            <a:srgbClr val="102A72"/>
          </a:solidFill>
          <a:latin typeface="Arial" panose="020B0604020202020204" pitchFamily="34" charset="0"/>
        </a:defRPr>
      </a:lvl5pPr>
      <a:lvl6pPr marL="457200" algn="l" rtl="0" eaLnBrk="0" fontAlgn="base" hangingPunct="0">
        <a:spcBef>
          <a:spcPct val="0"/>
        </a:spcBef>
        <a:spcAft>
          <a:spcPct val="0"/>
        </a:spcAft>
        <a:defRPr sz="4000" b="1">
          <a:solidFill>
            <a:srgbClr val="102A72"/>
          </a:solidFill>
          <a:latin typeface="Arial" panose="020B0604020202020204" pitchFamily="34" charset="0"/>
        </a:defRPr>
      </a:lvl6pPr>
      <a:lvl7pPr marL="914400" algn="l" rtl="0" eaLnBrk="0" fontAlgn="base" hangingPunct="0">
        <a:spcBef>
          <a:spcPct val="0"/>
        </a:spcBef>
        <a:spcAft>
          <a:spcPct val="0"/>
        </a:spcAft>
        <a:defRPr sz="4000" b="1">
          <a:solidFill>
            <a:srgbClr val="102A72"/>
          </a:solidFill>
          <a:latin typeface="Arial" panose="020B0604020202020204" pitchFamily="34" charset="0"/>
        </a:defRPr>
      </a:lvl7pPr>
      <a:lvl8pPr marL="1371600" algn="l" rtl="0" eaLnBrk="0" fontAlgn="base" hangingPunct="0">
        <a:spcBef>
          <a:spcPct val="0"/>
        </a:spcBef>
        <a:spcAft>
          <a:spcPct val="0"/>
        </a:spcAft>
        <a:defRPr sz="4000" b="1">
          <a:solidFill>
            <a:srgbClr val="102A72"/>
          </a:solidFill>
          <a:latin typeface="Arial" panose="020B0604020202020204" pitchFamily="34" charset="0"/>
        </a:defRPr>
      </a:lvl8pPr>
      <a:lvl9pPr marL="1828800" algn="l" rtl="0" eaLnBrk="0" fontAlgn="base" hangingPunct="0">
        <a:spcBef>
          <a:spcPct val="0"/>
        </a:spcBef>
        <a:spcAft>
          <a:spcPct val="0"/>
        </a:spcAft>
        <a:defRPr sz="4000" b="1">
          <a:solidFill>
            <a:srgbClr val="102A7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Ob7xdLWYiMr0mM&amp;tbnid=vqLkaoewdjuqQM:&amp;ved=0CAUQjRw&amp;url=http://usa.streetsblog.org/category/issues-campaigns/national-infrastructure-bank/&amp;ei=DdlaU-6gHIa1yATkyoLQBw&amp;bvm=bv.65397613,d.aWw&amp;psig=AFQjCNFaxCeZ2AEjsQZhatNCwZDKxqxqUQ&amp;ust=1398548730560876" TargetMode="External"/><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447800" y="4419600"/>
            <a:ext cx="495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endParaRPr lang="en-US" altLang="en-US" sz="4400" b="1" i="1">
              <a:solidFill>
                <a:schemeClr val="bg1"/>
              </a:solidFill>
              <a:latin typeface="Times" panose="02020603050405020304" pitchFamily="18" charset="0"/>
            </a:endParaRPr>
          </a:p>
        </p:txBody>
      </p:sp>
      <p:sp>
        <p:nvSpPr>
          <p:cNvPr id="6147" name="Text Box 3"/>
          <p:cNvSpPr txBox="1">
            <a:spLocks noChangeArrowheads="1"/>
          </p:cNvSpPr>
          <p:nvPr/>
        </p:nvSpPr>
        <p:spPr bwMode="auto">
          <a:xfrm>
            <a:off x="228600" y="6096000"/>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smtClean="0">
                <a:solidFill>
                  <a:schemeClr val="bg1"/>
                </a:solidFill>
              </a:rPr>
              <a:t>2016-2017 </a:t>
            </a:r>
            <a:r>
              <a:rPr lang="en-US" altLang="en-US" sz="2000" i="1" dirty="0">
                <a:solidFill>
                  <a:schemeClr val="bg1"/>
                </a:solidFill>
              </a:rPr>
              <a:t>Budget Study Sessions</a:t>
            </a:r>
            <a:endParaRPr lang="en-US" altLang="en-US" sz="2000" dirty="0">
              <a:solidFill>
                <a:schemeClr val="bg1"/>
              </a:solidFill>
            </a:endParaRPr>
          </a:p>
        </p:txBody>
      </p:sp>
      <p:sp>
        <p:nvSpPr>
          <p:cNvPr id="6" name="TextBox 5"/>
          <p:cNvSpPr txBox="1"/>
          <p:nvPr/>
        </p:nvSpPr>
        <p:spPr>
          <a:xfrm>
            <a:off x="990600" y="2667000"/>
            <a:ext cx="8001000" cy="3170099"/>
          </a:xfrm>
          <a:prstGeom prst="rect">
            <a:avLst/>
          </a:prstGeom>
          <a:noFill/>
        </p:spPr>
        <p:txBody>
          <a:bodyPr wrap="square" rtlCol="0">
            <a:spAutoFit/>
          </a:bodyPr>
          <a:lstStyle/>
          <a:p>
            <a:endParaRPr lang="en-US" altLang="en-US" dirty="0" smtClean="0">
              <a:solidFill>
                <a:schemeClr val="bg1"/>
              </a:solidFill>
            </a:endParaRPr>
          </a:p>
          <a:p>
            <a:pPr marL="342900" indent="-342900">
              <a:buFontTx/>
              <a:buChar char="-"/>
            </a:pPr>
            <a:r>
              <a:rPr lang="en-US" sz="2400" dirty="0">
                <a:solidFill>
                  <a:schemeClr val="bg1"/>
                </a:solidFill>
              </a:rPr>
              <a:t>Sound Fiscal Management that Facilitates Meeting the Needs of the Community</a:t>
            </a:r>
          </a:p>
          <a:p>
            <a:pPr marL="342900" indent="-342900">
              <a:buFontTx/>
              <a:buChar char="-"/>
            </a:pPr>
            <a:r>
              <a:rPr lang="en-US" altLang="en-US" sz="2400" dirty="0" smtClean="0">
                <a:solidFill>
                  <a:schemeClr val="bg1"/>
                </a:solidFill>
              </a:rPr>
              <a:t>A High Performing Workforce that is Committed to Exceeding </a:t>
            </a:r>
            <a:r>
              <a:rPr lang="en-US" altLang="en-US" sz="2400" dirty="0">
                <a:solidFill>
                  <a:schemeClr val="bg1"/>
                </a:solidFill>
              </a:rPr>
              <a:t>Internal and External </a:t>
            </a:r>
            <a:r>
              <a:rPr lang="en-US" altLang="en-US" sz="2400" dirty="0" smtClean="0">
                <a:solidFill>
                  <a:schemeClr val="bg1"/>
                </a:solidFill>
              </a:rPr>
              <a:t>Customer Expectations</a:t>
            </a:r>
          </a:p>
          <a:p>
            <a:pPr marL="342900" indent="-342900">
              <a:buFontTx/>
              <a:buChar char="-"/>
            </a:pPr>
            <a:r>
              <a:rPr lang="en-US" sz="2400" dirty="0">
                <a:solidFill>
                  <a:schemeClr val="bg1"/>
                </a:solidFill>
              </a:rPr>
              <a:t>Effective Use of Technology</a:t>
            </a:r>
          </a:p>
          <a:p>
            <a:pPr marL="342900" indent="-342900">
              <a:buFontTx/>
              <a:buChar char="-"/>
            </a:pPr>
            <a:r>
              <a:rPr lang="en-US" sz="2400" dirty="0" smtClean="0">
                <a:solidFill>
                  <a:schemeClr val="bg1"/>
                </a:solidFill>
              </a:rPr>
              <a:t>Safe and Functional Public Infrastructure, Facilities, and Equipment</a:t>
            </a:r>
          </a:p>
        </p:txBody>
      </p:sp>
      <p:sp>
        <p:nvSpPr>
          <p:cNvPr id="8" name="Rectangle 6"/>
          <p:cNvSpPr txBox="1">
            <a:spLocks noChangeArrowheads="1"/>
          </p:cNvSpPr>
          <p:nvPr/>
        </p:nvSpPr>
        <p:spPr bwMode="auto">
          <a:xfrm>
            <a:off x="990600" y="457200"/>
            <a:ext cx="777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02A72"/>
                </a:solidFill>
                <a:latin typeface="+mj-lt"/>
                <a:ea typeface="+mj-ea"/>
                <a:cs typeface="+mj-cs"/>
              </a:defRPr>
            </a:lvl1pPr>
            <a:lvl2pPr algn="l" rtl="0" eaLnBrk="0" fontAlgn="base" hangingPunct="0">
              <a:spcBef>
                <a:spcPct val="0"/>
              </a:spcBef>
              <a:spcAft>
                <a:spcPct val="0"/>
              </a:spcAft>
              <a:defRPr sz="4000" b="1">
                <a:solidFill>
                  <a:srgbClr val="102A72"/>
                </a:solidFill>
                <a:latin typeface="Arial" panose="020B0604020202020204" pitchFamily="34" charset="0"/>
              </a:defRPr>
            </a:lvl2pPr>
            <a:lvl3pPr algn="l" rtl="0" eaLnBrk="0" fontAlgn="base" hangingPunct="0">
              <a:spcBef>
                <a:spcPct val="0"/>
              </a:spcBef>
              <a:spcAft>
                <a:spcPct val="0"/>
              </a:spcAft>
              <a:defRPr sz="4000" b="1">
                <a:solidFill>
                  <a:srgbClr val="102A72"/>
                </a:solidFill>
                <a:latin typeface="Arial" panose="020B0604020202020204" pitchFamily="34" charset="0"/>
              </a:defRPr>
            </a:lvl3pPr>
            <a:lvl4pPr algn="l" rtl="0" eaLnBrk="0" fontAlgn="base" hangingPunct="0">
              <a:spcBef>
                <a:spcPct val="0"/>
              </a:spcBef>
              <a:spcAft>
                <a:spcPct val="0"/>
              </a:spcAft>
              <a:defRPr sz="4000" b="1">
                <a:solidFill>
                  <a:srgbClr val="102A72"/>
                </a:solidFill>
                <a:latin typeface="Arial" panose="020B0604020202020204" pitchFamily="34" charset="0"/>
              </a:defRPr>
            </a:lvl4pPr>
            <a:lvl5pPr algn="l" rtl="0" eaLnBrk="0" fontAlgn="base" hangingPunct="0">
              <a:spcBef>
                <a:spcPct val="0"/>
              </a:spcBef>
              <a:spcAft>
                <a:spcPct val="0"/>
              </a:spcAft>
              <a:defRPr sz="4000" b="1">
                <a:solidFill>
                  <a:srgbClr val="102A72"/>
                </a:solidFill>
                <a:latin typeface="Arial" panose="020B0604020202020204" pitchFamily="34" charset="0"/>
              </a:defRPr>
            </a:lvl5pPr>
            <a:lvl6pPr marL="457200" algn="l" rtl="0" eaLnBrk="0" fontAlgn="base" hangingPunct="0">
              <a:spcBef>
                <a:spcPct val="0"/>
              </a:spcBef>
              <a:spcAft>
                <a:spcPct val="0"/>
              </a:spcAft>
              <a:defRPr sz="4000" b="1">
                <a:solidFill>
                  <a:srgbClr val="102A72"/>
                </a:solidFill>
                <a:latin typeface="Arial" panose="020B0604020202020204" pitchFamily="34" charset="0"/>
              </a:defRPr>
            </a:lvl6pPr>
            <a:lvl7pPr marL="914400" algn="l" rtl="0" eaLnBrk="0" fontAlgn="base" hangingPunct="0">
              <a:spcBef>
                <a:spcPct val="0"/>
              </a:spcBef>
              <a:spcAft>
                <a:spcPct val="0"/>
              </a:spcAft>
              <a:defRPr sz="4000" b="1">
                <a:solidFill>
                  <a:srgbClr val="102A72"/>
                </a:solidFill>
                <a:latin typeface="Arial" panose="020B0604020202020204" pitchFamily="34" charset="0"/>
              </a:defRPr>
            </a:lvl7pPr>
            <a:lvl8pPr marL="1371600" algn="l" rtl="0" eaLnBrk="0" fontAlgn="base" hangingPunct="0">
              <a:spcBef>
                <a:spcPct val="0"/>
              </a:spcBef>
              <a:spcAft>
                <a:spcPct val="0"/>
              </a:spcAft>
              <a:defRPr sz="4000" b="1">
                <a:solidFill>
                  <a:srgbClr val="102A72"/>
                </a:solidFill>
                <a:latin typeface="Arial" panose="020B0604020202020204" pitchFamily="34" charset="0"/>
              </a:defRPr>
            </a:lvl8pPr>
            <a:lvl9pPr marL="1828800" algn="l" rtl="0" eaLnBrk="0" fontAlgn="base" hangingPunct="0">
              <a:spcBef>
                <a:spcPct val="0"/>
              </a:spcBef>
              <a:spcAft>
                <a:spcPct val="0"/>
              </a:spcAft>
              <a:defRPr sz="4000" b="1">
                <a:solidFill>
                  <a:srgbClr val="102A72"/>
                </a:solidFill>
                <a:latin typeface="Arial" panose="020B0604020202020204" pitchFamily="34" charset="0"/>
              </a:defRPr>
            </a:lvl9pPr>
          </a:lstStyle>
          <a:p>
            <a:r>
              <a:rPr lang="en-US" altLang="en-US" sz="3600" dirty="0" smtClean="0">
                <a:solidFill>
                  <a:schemeClr val="bg1"/>
                </a:solidFill>
              </a:rPr>
              <a:t>STRATEGIC SUPPORT</a:t>
            </a:r>
            <a:br>
              <a:rPr lang="en-US" altLang="en-US" sz="3600" dirty="0" smtClean="0">
                <a:solidFill>
                  <a:schemeClr val="bg1"/>
                </a:solidFill>
              </a:rPr>
            </a:br>
            <a:r>
              <a:rPr lang="en-US" altLang="en-US" sz="1000" dirty="0" smtClean="0">
                <a:solidFill>
                  <a:schemeClr val="bg1"/>
                </a:solidFill>
              </a:rPr>
              <a:t/>
            </a:r>
            <a:br>
              <a:rPr lang="en-US" altLang="en-US" sz="1000" dirty="0" smtClean="0">
                <a:solidFill>
                  <a:schemeClr val="bg1"/>
                </a:solidFill>
              </a:rPr>
            </a:br>
            <a:r>
              <a:rPr lang="en-US" altLang="en-US" sz="1000" dirty="0" smtClean="0">
                <a:solidFill>
                  <a:schemeClr val="bg1"/>
                </a:solidFill>
              </a:rPr>
              <a:t/>
            </a:r>
            <a:br>
              <a:rPr lang="en-US" altLang="en-US" sz="1000" dirty="0" smtClean="0">
                <a:solidFill>
                  <a:schemeClr val="bg1"/>
                </a:solidFill>
              </a:rPr>
            </a:br>
            <a:r>
              <a:rPr lang="en-US" altLang="en-US" sz="3600" dirty="0" smtClean="0">
                <a:solidFill>
                  <a:schemeClr val="bg1"/>
                </a:solidFill>
              </a:rPr>
              <a:t>2016-2017 Proposed Operating Budget</a:t>
            </a:r>
            <a:r>
              <a:rPr lang="en-US" altLang="en-US" sz="1500" dirty="0" smtClean="0">
                <a:solidFill>
                  <a:schemeClr val="bg1"/>
                </a:solidFill>
              </a:rPr>
              <a:t/>
            </a:r>
            <a:br>
              <a:rPr lang="en-US" altLang="en-US" sz="15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2400" dirty="0" smtClean="0">
                <a:solidFill>
                  <a:schemeClr val="bg1"/>
                </a:solidFill>
              </a:rPr>
              <a:t>OUTCOMES:</a:t>
            </a:r>
            <a:br>
              <a:rPr lang="en-US" altLang="en-US" sz="2400" dirty="0" smtClean="0">
                <a:solidFill>
                  <a:schemeClr val="bg1"/>
                </a:solidFill>
              </a:rPr>
            </a:br>
            <a:r>
              <a:rPr lang="en-US" altLang="en-US" sz="2400" dirty="0" smtClean="0">
                <a:solidFill>
                  <a:schemeClr val="bg1"/>
                </a:solidFill>
              </a:rPr>
              <a:t/>
            </a:r>
            <a:br>
              <a:rPr lang="en-US" altLang="en-US" sz="2400" dirty="0" smtClean="0">
                <a:solidFill>
                  <a:schemeClr val="bg1"/>
                </a:solidFill>
              </a:rPr>
            </a:br>
            <a:r>
              <a:rPr lang="en-US" altLang="en-US" sz="1800" dirty="0" smtClean="0">
                <a:solidFill>
                  <a:schemeClr val="bg1"/>
                </a:solidFill>
              </a:rPr>
              <a:t/>
            </a:r>
            <a:br>
              <a:rPr lang="en-US" altLang="en-US" sz="1800" dirty="0" smtClean="0">
                <a:solidFill>
                  <a:schemeClr val="bg1"/>
                </a:solidFill>
              </a:rPr>
            </a:br>
            <a:endParaRPr lang="en-US" altLang="en-US" sz="20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447800" y="4419600"/>
            <a:ext cx="495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endParaRPr lang="en-US" altLang="en-US" sz="4400" b="1" i="1">
              <a:solidFill>
                <a:schemeClr val="bg1"/>
              </a:solidFill>
              <a:latin typeface="Times" panose="02020603050405020304" pitchFamily="18" charset="0"/>
            </a:endParaRPr>
          </a:p>
        </p:txBody>
      </p:sp>
      <p:sp>
        <p:nvSpPr>
          <p:cNvPr id="6147" name="Text Box 3"/>
          <p:cNvSpPr txBox="1">
            <a:spLocks noChangeArrowheads="1"/>
          </p:cNvSpPr>
          <p:nvPr/>
        </p:nvSpPr>
        <p:spPr bwMode="auto">
          <a:xfrm>
            <a:off x="228600" y="6096000"/>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smtClean="0">
                <a:solidFill>
                  <a:schemeClr val="bg1"/>
                </a:solidFill>
              </a:rPr>
              <a:t>2016-2017 </a:t>
            </a:r>
            <a:r>
              <a:rPr lang="en-US" altLang="en-US" sz="2000" i="1" dirty="0">
                <a:solidFill>
                  <a:schemeClr val="bg1"/>
                </a:solidFill>
              </a:rPr>
              <a:t>Budget Study Sessions</a:t>
            </a:r>
            <a:endParaRPr lang="en-US" altLang="en-US" sz="2000" dirty="0">
              <a:solidFill>
                <a:schemeClr val="bg1"/>
              </a:solidFill>
            </a:endParaRPr>
          </a:p>
        </p:txBody>
      </p:sp>
      <p:sp>
        <p:nvSpPr>
          <p:cNvPr id="6" name="TextBox 5"/>
          <p:cNvSpPr txBox="1"/>
          <p:nvPr/>
        </p:nvSpPr>
        <p:spPr>
          <a:xfrm>
            <a:off x="990600" y="2667000"/>
            <a:ext cx="8001000" cy="3170099"/>
          </a:xfrm>
          <a:prstGeom prst="rect">
            <a:avLst/>
          </a:prstGeom>
          <a:noFill/>
        </p:spPr>
        <p:txBody>
          <a:bodyPr wrap="square" rtlCol="0">
            <a:spAutoFit/>
          </a:bodyPr>
          <a:lstStyle/>
          <a:p>
            <a:endParaRPr lang="en-US" altLang="en-US" dirty="0" smtClean="0">
              <a:solidFill>
                <a:schemeClr val="bg1"/>
              </a:solidFill>
            </a:endParaRPr>
          </a:p>
          <a:p>
            <a:pPr marL="342900" indent="-342900">
              <a:buFontTx/>
              <a:buChar char="-"/>
            </a:pPr>
            <a:r>
              <a:rPr lang="en-US" sz="2400" dirty="0">
                <a:solidFill>
                  <a:schemeClr val="bg1"/>
                </a:solidFill>
              </a:rPr>
              <a:t>Sound Fiscal Management that Facilitates Meeting the Needs of the Community</a:t>
            </a:r>
          </a:p>
          <a:p>
            <a:pPr marL="342900" indent="-342900">
              <a:buFontTx/>
              <a:buChar char="-"/>
            </a:pPr>
            <a:r>
              <a:rPr lang="en-US" altLang="en-US" sz="2400" dirty="0" smtClean="0">
                <a:solidFill>
                  <a:schemeClr val="bg1"/>
                </a:solidFill>
              </a:rPr>
              <a:t>A High Performing Workforce that is Committed to Exceeding </a:t>
            </a:r>
            <a:r>
              <a:rPr lang="en-US" altLang="en-US" sz="2400" dirty="0">
                <a:solidFill>
                  <a:schemeClr val="bg1"/>
                </a:solidFill>
              </a:rPr>
              <a:t>Internal and External </a:t>
            </a:r>
            <a:r>
              <a:rPr lang="en-US" altLang="en-US" sz="2400" dirty="0" smtClean="0">
                <a:solidFill>
                  <a:schemeClr val="bg1"/>
                </a:solidFill>
              </a:rPr>
              <a:t>Customer Expectations</a:t>
            </a:r>
          </a:p>
          <a:p>
            <a:pPr marL="342900" indent="-342900">
              <a:buFontTx/>
              <a:buChar char="-"/>
            </a:pPr>
            <a:r>
              <a:rPr lang="en-US" sz="2400" dirty="0">
                <a:solidFill>
                  <a:schemeClr val="bg1"/>
                </a:solidFill>
              </a:rPr>
              <a:t>Effective Use of Technology</a:t>
            </a:r>
          </a:p>
          <a:p>
            <a:pPr marL="342900" indent="-342900">
              <a:buFontTx/>
              <a:buChar char="-"/>
            </a:pPr>
            <a:r>
              <a:rPr lang="en-US" sz="2400" dirty="0" smtClean="0">
                <a:solidFill>
                  <a:schemeClr val="bg1"/>
                </a:solidFill>
              </a:rPr>
              <a:t>Safe and Functional Public Infrastructure, Facilities, and Equipment</a:t>
            </a:r>
          </a:p>
        </p:txBody>
      </p:sp>
      <p:sp>
        <p:nvSpPr>
          <p:cNvPr id="8" name="Rectangle 6"/>
          <p:cNvSpPr txBox="1">
            <a:spLocks noChangeArrowheads="1"/>
          </p:cNvSpPr>
          <p:nvPr/>
        </p:nvSpPr>
        <p:spPr bwMode="auto">
          <a:xfrm>
            <a:off x="990600" y="381000"/>
            <a:ext cx="777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02A72"/>
                </a:solidFill>
                <a:latin typeface="+mj-lt"/>
                <a:ea typeface="+mj-ea"/>
                <a:cs typeface="+mj-cs"/>
              </a:defRPr>
            </a:lvl1pPr>
            <a:lvl2pPr algn="l" rtl="0" eaLnBrk="0" fontAlgn="base" hangingPunct="0">
              <a:spcBef>
                <a:spcPct val="0"/>
              </a:spcBef>
              <a:spcAft>
                <a:spcPct val="0"/>
              </a:spcAft>
              <a:defRPr sz="4000" b="1">
                <a:solidFill>
                  <a:srgbClr val="102A72"/>
                </a:solidFill>
                <a:latin typeface="Arial" panose="020B0604020202020204" pitchFamily="34" charset="0"/>
              </a:defRPr>
            </a:lvl2pPr>
            <a:lvl3pPr algn="l" rtl="0" eaLnBrk="0" fontAlgn="base" hangingPunct="0">
              <a:spcBef>
                <a:spcPct val="0"/>
              </a:spcBef>
              <a:spcAft>
                <a:spcPct val="0"/>
              </a:spcAft>
              <a:defRPr sz="4000" b="1">
                <a:solidFill>
                  <a:srgbClr val="102A72"/>
                </a:solidFill>
                <a:latin typeface="Arial" panose="020B0604020202020204" pitchFamily="34" charset="0"/>
              </a:defRPr>
            </a:lvl3pPr>
            <a:lvl4pPr algn="l" rtl="0" eaLnBrk="0" fontAlgn="base" hangingPunct="0">
              <a:spcBef>
                <a:spcPct val="0"/>
              </a:spcBef>
              <a:spcAft>
                <a:spcPct val="0"/>
              </a:spcAft>
              <a:defRPr sz="4000" b="1">
                <a:solidFill>
                  <a:srgbClr val="102A72"/>
                </a:solidFill>
                <a:latin typeface="Arial" panose="020B0604020202020204" pitchFamily="34" charset="0"/>
              </a:defRPr>
            </a:lvl4pPr>
            <a:lvl5pPr algn="l" rtl="0" eaLnBrk="0" fontAlgn="base" hangingPunct="0">
              <a:spcBef>
                <a:spcPct val="0"/>
              </a:spcBef>
              <a:spcAft>
                <a:spcPct val="0"/>
              </a:spcAft>
              <a:defRPr sz="4000" b="1">
                <a:solidFill>
                  <a:srgbClr val="102A72"/>
                </a:solidFill>
                <a:latin typeface="Arial" panose="020B0604020202020204" pitchFamily="34" charset="0"/>
              </a:defRPr>
            </a:lvl5pPr>
            <a:lvl6pPr marL="457200" algn="l" rtl="0" eaLnBrk="0" fontAlgn="base" hangingPunct="0">
              <a:spcBef>
                <a:spcPct val="0"/>
              </a:spcBef>
              <a:spcAft>
                <a:spcPct val="0"/>
              </a:spcAft>
              <a:defRPr sz="4000" b="1">
                <a:solidFill>
                  <a:srgbClr val="102A72"/>
                </a:solidFill>
                <a:latin typeface="Arial" panose="020B0604020202020204" pitchFamily="34" charset="0"/>
              </a:defRPr>
            </a:lvl6pPr>
            <a:lvl7pPr marL="914400" algn="l" rtl="0" eaLnBrk="0" fontAlgn="base" hangingPunct="0">
              <a:spcBef>
                <a:spcPct val="0"/>
              </a:spcBef>
              <a:spcAft>
                <a:spcPct val="0"/>
              </a:spcAft>
              <a:defRPr sz="4000" b="1">
                <a:solidFill>
                  <a:srgbClr val="102A72"/>
                </a:solidFill>
                <a:latin typeface="Arial" panose="020B0604020202020204" pitchFamily="34" charset="0"/>
              </a:defRPr>
            </a:lvl7pPr>
            <a:lvl8pPr marL="1371600" algn="l" rtl="0" eaLnBrk="0" fontAlgn="base" hangingPunct="0">
              <a:spcBef>
                <a:spcPct val="0"/>
              </a:spcBef>
              <a:spcAft>
                <a:spcPct val="0"/>
              </a:spcAft>
              <a:defRPr sz="4000" b="1">
                <a:solidFill>
                  <a:srgbClr val="102A72"/>
                </a:solidFill>
                <a:latin typeface="Arial" panose="020B0604020202020204" pitchFamily="34" charset="0"/>
              </a:defRPr>
            </a:lvl8pPr>
            <a:lvl9pPr marL="1828800" algn="l" rtl="0" eaLnBrk="0" fontAlgn="base" hangingPunct="0">
              <a:spcBef>
                <a:spcPct val="0"/>
              </a:spcBef>
              <a:spcAft>
                <a:spcPct val="0"/>
              </a:spcAft>
              <a:defRPr sz="4000" b="1">
                <a:solidFill>
                  <a:srgbClr val="102A72"/>
                </a:solidFill>
                <a:latin typeface="Arial" panose="020B0604020202020204" pitchFamily="34" charset="0"/>
              </a:defRPr>
            </a:lvl9pPr>
          </a:lstStyle>
          <a:p>
            <a:r>
              <a:rPr lang="en-US" altLang="en-US" sz="3600" dirty="0" smtClean="0">
                <a:solidFill>
                  <a:schemeClr val="bg1"/>
                </a:solidFill>
              </a:rPr>
              <a:t>STRATEGIC SUPPORT</a:t>
            </a:r>
            <a:br>
              <a:rPr lang="en-US" altLang="en-US" sz="3600" dirty="0" smtClean="0">
                <a:solidFill>
                  <a:schemeClr val="bg1"/>
                </a:solidFill>
              </a:rPr>
            </a:br>
            <a:r>
              <a:rPr lang="en-US" altLang="en-US" sz="1000" dirty="0" smtClean="0">
                <a:solidFill>
                  <a:schemeClr val="bg1"/>
                </a:solidFill>
              </a:rPr>
              <a:t/>
            </a:r>
            <a:br>
              <a:rPr lang="en-US" altLang="en-US" sz="1000" dirty="0" smtClean="0">
                <a:solidFill>
                  <a:schemeClr val="bg1"/>
                </a:solidFill>
              </a:rPr>
            </a:br>
            <a:r>
              <a:rPr lang="en-US" altLang="en-US" sz="1000" dirty="0" smtClean="0">
                <a:solidFill>
                  <a:schemeClr val="bg1"/>
                </a:solidFill>
              </a:rPr>
              <a:t/>
            </a:r>
            <a:br>
              <a:rPr lang="en-US" altLang="en-US" sz="1000" dirty="0" smtClean="0">
                <a:solidFill>
                  <a:schemeClr val="bg1"/>
                </a:solidFill>
              </a:rPr>
            </a:br>
            <a:r>
              <a:rPr lang="en-US" altLang="en-US" sz="3600" dirty="0" smtClean="0">
                <a:solidFill>
                  <a:schemeClr val="bg1"/>
                </a:solidFill>
              </a:rPr>
              <a:t>2016-2017 Proposed Operating Budget</a:t>
            </a:r>
            <a:r>
              <a:rPr lang="en-US" altLang="en-US" sz="1500" dirty="0" smtClean="0">
                <a:solidFill>
                  <a:schemeClr val="bg1"/>
                </a:solidFill>
              </a:rPr>
              <a:t/>
            </a:r>
            <a:br>
              <a:rPr lang="en-US" altLang="en-US" sz="15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2400" dirty="0" smtClean="0">
                <a:solidFill>
                  <a:schemeClr val="bg1"/>
                </a:solidFill>
              </a:rPr>
              <a:t>OUTCOMES:</a:t>
            </a:r>
            <a:br>
              <a:rPr lang="en-US" altLang="en-US" sz="2400" dirty="0" smtClean="0">
                <a:solidFill>
                  <a:schemeClr val="bg1"/>
                </a:solidFill>
              </a:rPr>
            </a:br>
            <a:r>
              <a:rPr lang="en-US" altLang="en-US" sz="2400" dirty="0" smtClean="0">
                <a:solidFill>
                  <a:schemeClr val="bg1"/>
                </a:solidFill>
              </a:rPr>
              <a:t/>
            </a:r>
            <a:br>
              <a:rPr lang="en-US" altLang="en-US" sz="2400" dirty="0" smtClean="0">
                <a:solidFill>
                  <a:schemeClr val="bg1"/>
                </a:solidFill>
              </a:rPr>
            </a:br>
            <a:r>
              <a:rPr lang="en-US" altLang="en-US" sz="1800" dirty="0" smtClean="0">
                <a:solidFill>
                  <a:schemeClr val="bg1"/>
                </a:solidFill>
              </a:rPr>
              <a:t/>
            </a:r>
            <a:br>
              <a:rPr lang="en-US" altLang="en-US" sz="1800" dirty="0" smtClean="0">
                <a:solidFill>
                  <a:schemeClr val="bg1"/>
                </a:solidFill>
              </a:rPr>
            </a:br>
            <a:endParaRPr lang="en-US" altLang="en-US" sz="2000" dirty="0" smtClean="0">
              <a:solidFill>
                <a:schemeClr val="bg1"/>
              </a:solidFill>
            </a:endParaRPr>
          </a:p>
        </p:txBody>
      </p:sp>
    </p:spTree>
    <p:extLst>
      <p:ext uri="{BB962C8B-B14F-4D97-AF65-F5344CB8AC3E}">
        <p14:creationId xmlns:p14="http://schemas.microsoft.com/office/powerpoint/2010/main" val="2168673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smtClean="0">
                <a:solidFill>
                  <a:schemeClr val="bg1"/>
                </a:solidFill>
              </a:rPr>
              <a:t>STRATEGIC SUPPORT					         </a:t>
            </a:r>
            <a:fld id="{08D746C6-E165-4A36-A0ED-CF895F09B0F7}" type="slidenum">
              <a:rPr lang="en-US" altLang="en-US" sz="2000" smtClean="0">
                <a:solidFill>
                  <a:schemeClr val="bg1"/>
                </a:solidFill>
              </a:rPr>
              <a:pPr>
                <a:spcBef>
                  <a:spcPct val="0"/>
                </a:spcBef>
                <a:buFontTx/>
                <a:buNone/>
              </a:pPr>
              <a:t>2</a:t>
            </a:fld>
            <a:endParaRPr lang="en-US" altLang="en-US" sz="2000" dirty="0" smtClean="0">
              <a:solidFill>
                <a:schemeClr val="bg1"/>
              </a:solidFill>
            </a:endParaRPr>
          </a:p>
          <a:p>
            <a:pPr>
              <a:spcBef>
                <a:spcPct val="0"/>
              </a:spcBef>
              <a:buFontTx/>
              <a:buNone/>
            </a:pPr>
            <a:r>
              <a:rPr lang="en-US" altLang="en-US" sz="2000" dirty="0" smtClean="0">
                <a:solidFill>
                  <a:schemeClr val="bg1"/>
                </a:solidFill>
              </a:rPr>
              <a:t>2016-2017 Budget Study Sessions								</a:t>
            </a:r>
          </a:p>
        </p:txBody>
      </p:sp>
      <p:sp>
        <p:nvSpPr>
          <p:cNvPr id="8195" name="Rectangle 2"/>
          <p:cNvSpPr>
            <a:spLocks noGrp="1" noChangeArrowheads="1"/>
          </p:cNvSpPr>
          <p:nvPr>
            <p:ph type="title"/>
          </p:nvPr>
        </p:nvSpPr>
        <p:spPr>
          <a:xfrm>
            <a:off x="457200" y="0"/>
            <a:ext cx="8458200" cy="685800"/>
          </a:xfrm>
          <a:noFill/>
          <a:extLst>
            <a:ext uri="{91240B29-F687-4F45-9708-019B960494DF}">
              <a14:hiddenLine xmlns:a14="http://schemas.microsoft.com/office/drawing/2010/main" w="57150">
                <a:solidFill>
                  <a:schemeClr val="tx1"/>
                </a:solidFill>
                <a:miter lim="800000"/>
                <a:headEnd/>
                <a:tailEnd/>
              </a14:hiddenLine>
            </a:ext>
          </a:extLst>
        </p:spPr>
        <p:txBody>
          <a:bodyPr/>
          <a:lstStyle/>
          <a:p>
            <a:r>
              <a:rPr lang="en-US" altLang="en-US" sz="3600" smtClean="0"/>
              <a:t/>
            </a:r>
            <a:br>
              <a:rPr lang="en-US" altLang="en-US" sz="3600" smtClean="0"/>
            </a:br>
            <a:r>
              <a:rPr lang="en-US" altLang="en-US" sz="3600" smtClean="0"/>
              <a:t>STRATEGIC SUPPORT</a:t>
            </a:r>
            <a:endParaRPr lang="en-US" altLang="en-US" sz="3200" smtClean="0"/>
          </a:p>
        </p:txBody>
      </p:sp>
      <p:sp>
        <p:nvSpPr>
          <p:cNvPr id="6" name="Text Box 5"/>
          <p:cNvSpPr txBox="1">
            <a:spLocks noChangeArrowheads="1"/>
          </p:cNvSpPr>
          <p:nvPr/>
        </p:nvSpPr>
        <p:spPr bwMode="auto">
          <a:xfrm>
            <a:off x="457200" y="1330569"/>
            <a:ext cx="3886200" cy="445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spcBef>
                <a:spcPct val="20000"/>
              </a:spcBef>
              <a:buChar char="•"/>
              <a:defRPr sz="3200">
                <a:solidFill>
                  <a:srgbClr val="102A72"/>
                </a:solidFill>
                <a:latin typeface="Arial" panose="020B0604020202020204" pitchFamily="34" charset="0"/>
              </a:defRPr>
            </a:lvl1pPr>
            <a:lvl2pPr marL="347663">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altLang="en-US" sz="2400" dirty="0" smtClean="0">
                <a:latin typeface="+mn-lt"/>
              </a:rPr>
              <a:t>Human Resources</a:t>
            </a:r>
          </a:p>
          <a:p>
            <a:pPr marL="633413" lvl="1" indent="-285750">
              <a:buFont typeface="Arial" panose="020B0604020202020204" pitchFamily="34" charset="0"/>
              <a:buChar char="•"/>
              <a:defRPr/>
            </a:pPr>
            <a:r>
              <a:rPr lang="en-US" altLang="en-US" sz="1800" dirty="0" smtClean="0">
                <a:latin typeface="+mn-lt"/>
              </a:rPr>
              <a:t>Employee Benefits</a:t>
            </a:r>
          </a:p>
          <a:p>
            <a:pPr marL="633413" lvl="1" indent="-285750">
              <a:buFont typeface="Arial" panose="020B0604020202020204" pitchFamily="34" charset="0"/>
              <a:buChar char="•"/>
              <a:defRPr/>
            </a:pPr>
            <a:r>
              <a:rPr lang="en-US" altLang="en-US" sz="1800" dirty="0" smtClean="0">
                <a:latin typeface="+mn-lt"/>
              </a:rPr>
              <a:t>Employment Services</a:t>
            </a:r>
          </a:p>
          <a:p>
            <a:pPr marL="633413" lvl="1" indent="-285750">
              <a:buFont typeface="Arial" panose="020B0604020202020204" pitchFamily="34" charset="0"/>
              <a:buChar char="•"/>
              <a:defRPr/>
            </a:pPr>
            <a:r>
              <a:rPr lang="en-US" altLang="en-US" sz="1800" dirty="0" smtClean="0">
                <a:latin typeface="+mn-lt"/>
              </a:rPr>
              <a:t>Workers’ Compensation, Health and Safety</a:t>
            </a:r>
          </a:p>
          <a:p>
            <a:pPr lvl="1">
              <a:buNone/>
              <a:defRPr/>
            </a:pPr>
            <a:endParaRPr lang="en-US" altLang="en-US" sz="1800" dirty="0" smtClean="0">
              <a:latin typeface="+mn-lt"/>
            </a:endParaRPr>
          </a:p>
          <a:p>
            <a:pPr>
              <a:defRPr/>
            </a:pPr>
            <a:r>
              <a:rPr lang="en-US" altLang="en-US" sz="2400" dirty="0" smtClean="0">
                <a:latin typeface="+mn-lt"/>
              </a:rPr>
              <a:t>Finance </a:t>
            </a:r>
            <a:endParaRPr lang="en-US" altLang="en-US" sz="1800" dirty="0">
              <a:latin typeface="+mn-lt"/>
            </a:endParaRPr>
          </a:p>
          <a:p>
            <a:pPr marL="633413" lvl="1" indent="-285750">
              <a:buFont typeface="Arial" panose="020B0604020202020204" pitchFamily="34" charset="0"/>
              <a:buChar char="•"/>
              <a:defRPr/>
            </a:pPr>
            <a:r>
              <a:rPr lang="en-US" altLang="en-US" sz="1800" dirty="0" smtClean="0">
                <a:latin typeface="+mn-lt"/>
              </a:rPr>
              <a:t>Disbursements</a:t>
            </a:r>
          </a:p>
          <a:p>
            <a:pPr marL="633413" lvl="1" indent="-285750">
              <a:buFont typeface="Arial" panose="020B0604020202020204" pitchFamily="34" charset="0"/>
              <a:buChar char="•"/>
              <a:defRPr/>
            </a:pPr>
            <a:r>
              <a:rPr lang="en-US" altLang="en-US" sz="1800" dirty="0" smtClean="0">
                <a:latin typeface="+mn-lt"/>
              </a:rPr>
              <a:t>Financial Reporting</a:t>
            </a:r>
          </a:p>
          <a:p>
            <a:pPr marL="633413" lvl="1" indent="-285750">
              <a:buFont typeface="Arial" panose="020B0604020202020204" pitchFamily="34" charset="0"/>
              <a:buChar char="•"/>
              <a:defRPr/>
            </a:pPr>
            <a:r>
              <a:rPr lang="en-US" altLang="en-US" sz="1800" dirty="0" smtClean="0">
                <a:latin typeface="+mn-lt"/>
              </a:rPr>
              <a:t>Revenue Management</a:t>
            </a:r>
          </a:p>
          <a:p>
            <a:pPr marL="633413" lvl="1" indent="-285750">
              <a:buFont typeface="Arial" panose="020B0604020202020204" pitchFamily="34" charset="0"/>
              <a:buChar char="•"/>
              <a:defRPr/>
            </a:pPr>
            <a:r>
              <a:rPr lang="en-US" altLang="en-US" sz="1800" dirty="0" smtClean="0">
                <a:latin typeface="+mn-lt"/>
              </a:rPr>
              <a:t>Treasury Management</a:t>
            </a:r>
          </a:p>
          <a:p>
            <a:pPr marL="633413" lvl="1" indent="-285750">
              <a:buFont typeface="Arial" panose="020B0604020202020204" pitchFamily="34" charset="0"/>
              <a:buChar char="•"/>
              <a:defRPr/>
            </a:pPr>
            <a:r>
              <a:rPr lang="en-US" altLang="en-US" sz="1800" dirty="0" smtClean="0">
                <a:latin typeface="+mn-lt"/>
              </a:rPr>
              <a:t>Purchasing and Risk Management</a:t>
            </a:r>
          </a:p>
        </p:txBody>
      </p:sp>
      <p:sp>
        <p:nvSpPr>
          <p:cNvPr id="8" name="Text Box 6"/>
          <p:cNvSpPr txBox="1">
            <a:spLocks noChangeArrowheads="1"/>
          </p:cNvSpPr>
          <p:nvPr/>
        </p:nvSpPr>
        <p:spPr bwMode="auto">
          <a:xfrm>
            <a:off x="4419600" y="1330569"/>
            <a:ext cx="4495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indent="-233363"/>
            <a:r>
              <a:rPr lang="en-US" altLang="en-US" sz="2400" smtClean="0"/>
              <a:t>Information Technology</a:t>
            </a:r>
          </a:p>
          <a:p>
            <a:pPr marL="685800" lvl="1">
              <a:buFont typeface="Arial" panose="020B0604020202020204" pitchFamily="34" charset="0"/>
              <a:buChar char="•"/>
            </a:pPr>
            <a:r>
              <a:rPr lang="en-US" altLang="en-US" sz="1800" smtClean="0"/>
              <a:t>Information Technical Infrastructure</a:t>
            </a:r>
          </a:p>
          <a:p>
            <a:pPr marL="685800" lvl="1">
              <a:buFont typeface="Arial" panose="020B0604020202020204" pitchFamily="34" charset="0"/>
              <a:buChar char="•"/>
            </a:pPr>
            <a:r>
              <a:rPr lang="en-US" altLang="en-US" sz="1800" smtClean="0"/>
              <a:t>Enterprise Technology Systems and Solutions</a:t>
            </a:r>
          </a:p>
          <a:p>
            <a:pPr marL="685800" lvl="1">
              <a:buFont typeface="Arial" panose="020B0604020202020204" pitchFamily="34" charset="0"/>
              <a:buChar char="•"/>
            </a:pPr>
            <a:r>
              <a:rPr lang="en-US" altLang="en-US" sz="1800" smtClean="0"/>
              <a:t>Customer Contact Center</a:t>
            </a:r>
          </a:p>
          <a:p>
            <a:pPr marL="400050" lvl="1" indent="0">
              <a:buFontTx/>
              <a:buNone/>
            </a:pPr>
            <a:endParaRPr lang="en-US" altLang="en-US" sz="1800" smtClean="0"/>
          </a:p>
          <a:p>
            <a:pPr marL="233363" indent="-233363"/>
            <a:r>
              <a:rPr lang="en-US" altLang="en-US" sz="2400" smtClean="0"/>
              <a:t>Public Works</a:t>
            </a:r>
            <a:endParaRPr lang="en-US" altLang="en-US" sz="1000" smtClean="0"/>
          </a:p>
          <a:p>
            <a:pPr marL="685800" lvl="1">
              <a:buFont typeface="Arial" panose="020B0604020202020204" pitchFamily="34" charset="0"/>
              <a:buChar char="•"/>
            </a:pPr>
            <a:r>
              <a:rPr lang="en-US" altLang="en-US" sz="1800" smtClean="0"/>
              <a:t>Plan, Design and Construct Public Facilities and Infrastructure</a:t>
            </a:r>
          </a:p>
          <a:p>
            <a:pPr marL="685800" lvl="1">
              <a:buFont typeface="Arial" panose="020B0604020202020204" pitchFamily="34" charset="0"/>
              <a:buChar char="•"/>
            </a:pPr>
            <a:r>
              <a:rPr lang="en-US" altLang="en-US" sz="1800" smtClean="0"/>
              <a:t>Facilities Management</a:t>
            </a:r>
          </a:p>
          <a:p>
            <a:pPr marL="685800" lvl="1">
              <a:buFont typeface="Arial" panose="020B0604020202020204" pitchFamily="34" charset="0"/>
              <a:buChar char="•"/>
            </a:pPr>
            <a:r>
              <a:rPr lang="en-US" altLang="en-US" sz="1800" smtClean="0"/>
              <a:t>Fleet and Equipment Services</a:t>
            </a:r>
          </a:p>
          <a:p>
            <a:pPr marL="685800" lvl="1">
              <a:buFont typeface="Arial" panose="020B0604020202020204" pitchFamily="34" charset="0"/>
              <a:buChar char="•"/>
            </a:pPr>
            <a:r>
              <a:rPr lang="en-US" altLang="en-US" sz="1800" smtClean="0"/>
              <a:t>Equality Assurance</a:t>
            </a:r>
            <a:endParaRPr lang="en-US" altLang="en-US"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Footer Placeholder 2"/>
          <p:cNvSpPr txBox="1">
            <a:spLocks noGrp="1"/>
          </p:cNvSpPr>
          <p:nvPr/>
        </p:nvSpPr>
        <p:spPr bwMode="auto">
          <a:xfrm>
            <a:off x="266700" y="6138863"/>
            <a:ext cx="845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smtClean="0">
                <a:solidFill>
                  <a:schemeClr val="bg1"/>
                </a:solidFill>
              </a:rPr>
              <a:t>STRATEGIC SUPPORT</a:t>
            </a:r>
            <a:r>
              <a:rPr lang="en-US" altLang="en-US" sz="2000" i="1" dirty="0">
                <a:solidFill>
                  <a:schemeClr val="bg1"/>
                </a:solidFill>
              </a:rPr>
              <a:t>					         </a:t>
            </a:r>
            <a:fld id="{B1818D7C-640F-4EBE-8368-897F7A675474}" type="slidenum">
              <a:rPr lang="en-US" altLang="en-US" sz="2000" i="1">
                <a:solidFill>
                  <a:schemeClr val="bg1"/>
                </a:solidFill>
              </a:rPr>
              <a:pPr>
                <a:spcBef>
                  <a:spcPct val="0"/>
                </a:spcBef>
                <a:buFontTx/>
                <a:buNone/>
              </a:pPr>
              <a:t>3</a:t>
            </a:fld>
            <a:endParaRPr lang="en-US" altLang="en-US" sz="2000" i="1" dirty="0">
              <a:solidFill>
                <a:schemeClr val="bg1"/>
              </a:solidFill>
            </a:endParaRPr>
          </a:p>
          <a:p>
            <a:pPr>
              <a:spcBef>
                <a:spcPct val="0"/>
              </a:spcBef>
              <a:buFontTx/>
              <a:buNone/>
            </a:pPr>
            <a:r>
              <a:rPr lang="en-US" altLang="en-US" sz="2000" i="1" dirty="0" smtClean="0">
                <a:solidFill>
                  <a:schemeClr val="bg1"/>
                </a:solidFill>
              </a:rPr>
              <a:t>2016-2017 </a:t>
            </a:r>
            <a:r>
              <a:rPr lang="en-US" altLang="en-US" sz="2000" i="1" dirty="0">
                <a:solidFill>
                  <a:schemeClr val="bg1"/>
                </a:solidFill>
              </a:rPr>
              <a:t>Budget Study Sessions 								</a:t>
            </a:r>
          </a:p>
        </p:txBody>
      </p:sp>
      <p:sp>
        <p:nvSpPr>
          <p:cNvPr id="10245" name="Rectangle 1026"/>
          <p:cNvSpPr>
            <a:spLocks noGrp="1" noChangeArrowheads="1"/>
          </p:cNvSpPr>
          <p:nvPr>
            <p:ph type="title" idx="4294967295"/>
          </p:nvPr>
        </p:nvSpPr>
        <p:spPr>
          <a:xfrm>
            <a:off x="0" y="152400"/>
            <a:ext cx="8839200" cy="1143000"/>
          </a:xfrm>
          <a:noFill/>
          <a:extLst>
            <a:ext uri="{91240B29-F687-4F45-9708-019B960494DF}">
              <a14:hiddenLine xmlns:a14="http://schemas.microsoft.com/office/drawing/2010/main" w="57150">
                <a:solidFill>
                  <a:schemeClr val="tx1"/>
                </a:solidFill>
                <a:miter lim="800000"/>
                <a:headEnd/>
                <a:tailEnd/>
              </a14:hiddenLine>
            </a:ext>
          </a:extLst>
        </p:spPr>
        <p:txBody>
          <a:bodyPr/>
          <a:lstStyle/>
          <a:p>
            <a:r>
              <a:rPr lang="en-US" altLang="en-US" sz="3600" smtClean="0"/>
              <a:t/>
            </a:r>
            <a:br>
              <a:rPr lang="en-US" altLang="en-US" sz="3600" smtClean="0"/>
            </a:br>
            <a:r>
              <a:rPr lang="en-US" altLang="en-US" sz="3600" smtClean="0"/>
              <a:t>    CSA Expected Service Delivery</a:t>
            </a:r>
            <a:br>
              <a:rPr lang="en-US" altLang="en-US" sz="3600" smtClean="0"/>
            </a:br>
            <a:endParaRPr lang="en-US" altLang="en-US" sz="3600" smtClean="0"/>
          </a:p>
        </p:txBody>
      </p:sp>
      <p:sp>
        <p:nvSpPr>
          <p:cNvPr id="10246" name="Text Box 1027"/>
          <p:cNvSpPr txBox="1">
            <a:spLocks noChangeArrowheads="1"/>
          </p:cNvSpPr>
          <p:nvPr/>
        </p:nvSpPr>
        <p:spPr bwMode="auto">
          <a:xfrm>
            <a:off x="7239000" y="1295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t>	</a:t>
            </a:r>
            <a:endParaRPr lang="en-US" altLang="en-US" sz="2000"/>
          </a:p>
        </p:txBody>
      </p:sp>
      <p:sp>
        <p:nvSpPr>
          <p:cNvPr id="10247" name="AutoShape 14" descr="Z">
            <a:hlinkClick r:id="rId3"/>
          </p:cNvPr>
          <p:cNvSpPr>
            <a:spLocks noChangeAspect="1" noChangeArrowheads="1"/>
          </p:cNvSpPr>
          <p:nvPr/>
        </p:nvSpPr>
        <p:spPr bwMode="auto">
          <a:xfrm>
            <a:off x="6343650" y="3013075"/>
            <a:ext cx="182245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800">
              <a:solidFill>
                <a:schemeClr val="tx1"/>
              </a:solidFill>
            </a:endParaRPr>
          </a:p>
        </p:txBody>
      </p:sp>
      <p:sp>
        <p:nvSpPr>
          <p:cNvPr id="10248" name="AutoShape 16"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800">
              <a:solidFill>
                <a:schemeClr val="tx1"/>
              </a:solidFill>
            </a:endParaRPr>
          </a:p>
        </p:txBody>
      </p:sp>
      <p:sp>
        <p:nvSpPr>
          <p:cNvPr id="10249" name="AutoShape 18"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800">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00" y="1200149"/>
            <a:ext cx="3155359" cy="230505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3902" y="1134420"/>
            <a:ext cx="4190998" cy="2303161"/>
          </a:xfrm>
          <a:prstGeom prst="rect">
            <a:avLst/>
          </a:prstGeom>
        </p:spPr>
      </p:pic>
      <p:pic>
        <p:nvPicPr>
          <p:cNvPr id="14" name="Picture 13" descr="C:\Users\dan.sunseri\AppData\Local\Microsoft\Windows\Temporary Internet Files\Content.Outlook\SC3NYXNK\20160424_122334.jpg"/>
          <p:cNvPicPr/>
          <p:nvPr/>
        </p:nvPicPr>
        <p:blipFill rotWithShape="1">
          <a:blip r:embed="rId6" cstate="print">
            <a:extLst>
              <a:ext uri="{28A0092B-C50C-407E-A947-70E740481C1C}">
                <a14:useLocalDpi xmlns:a14="http://schemas.microsoft.com/office/drawing/2010/main" val="0"/>
              </a:ext>
            </a:extLst>
          </a:blip>
          <a:srcRect t="26390" b="27257"/>
          <a:stretch/>
        </p:blipFill>
        <p:spPr bwMode="auto">
          <a:xfrm>
            <a:off x="4174478" y="3775731"/>
            <a:ext cx="4664722" cy="2109690"/>
          </a:xfrm>
          <a:prstGeom prst="rect">
            <a:avLst/>
          </a:prstGeom>
          <a:noFill/>
          <a:ln w="12700">
            <a:solidFill>
              <a:schemeClr val="tx1"/>
            </a:solidFill>
          </a:ln>
          <a:extLst>
            <a:ext uri="{53640926-AAD7-44D8-BBD7-CCE9431645EC}">
              <a14:shadowObscured xmlns:a14="http://schemas.microsoft.com/office/drawing/2010/main"/>
            </a:ext>
          </a:extLst>
        </p:spPr>
      </p:pic>
      <p:pic>
        <p:nvPicPr>
          <p:cNvPr id="13"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7400" y="3661555"/>
            <a:ext cx="3022600" cy="226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r>
              <a:rPr lang="en-US" altLang="en-US" sz="3600" smtClean="0"/>
              <a:t>Proposed Budget Actions</a:t>
            </a:r>
          </a:p>
        </p:txBody>
      </p:sp>
      <p:sp>
        <p:nvSpPr>
          <p:cNvPr id="12292" name="Footer Placeholder 3"/>
          <p:cNvSpPr txBox="1">
            <a:spLocks noGrp="1"/>
          </p:cNvSpPr>
          <p:nvPr/>
        </p:nvSpPr>
        <p:spPr bwMode="auto">
          <a:xfrm>
            <a:off x="304800" y="6096000"/>
            <a:ext cx="845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smtClean="0">
                <a:solidFill>
                  <a:schemeClr val="bg1"/>
                </a:solidFill>
              </a:rPr>
              <a:t>STRATEGIC SUPPORT</a:t>
            </a:r>
            <a:r>
              <a:rPr lang="en-US" altLang="en-US" sz="2000" dirty="0">
                <a:solidFill>
                  <a:schemeClr val="bg1"/>
                </a:solidFill>
              </a:rPr>
              <a:t>		</a:t>
            </a:r>
            <a:r>
              <a:rPr lang="en-US" altLang="en-US" sz="2000" i="1" dirty="0">
                <a:solidFill>
                  <a:schemeClr val="bg1"/>
                </a:solidFill>
              </a:rPr>
              <a:t>			         </a:t>
            </a:r>
            <a:fld id="{3DBC4011-BE6D-461B-BBEC-A32F7271D754}" type="slidenum">
              <a:rPr lang="en-US" altLang="en-US" sz="2000" i="1">
                <a:solidFill>
                  <a:schemeClr val="bg1"/>
                </a:solidFill>
              </a:rPr>
              <a:pPr>
                <a:spcBef>
                  <a:spcPct val="0"/>
                </a:spcBef>
                <a:buFontTx/>
                <a:buNone/>
              </a:pPr>
              <a:t>4</a:t>
            </a:fld>
            <a:endParaRPr lang="en-US" altLang="en-US" sz="2000" i="1" dirty="0">
              <a:solidFill>
                <a:schemeClr val="bg1"/>
              </a:solidFill>
            </a:endParaRPr>
          </a:p>
          <a:p>
            <a:pPr>
              <a:spcBef>
                <a:spcPct val="0"/>
              </a:spcBef>
              <a:buFontTx/>
              <a:buNone/>
            </a:pPr>
            <a:r>
              <a:rPr lang="en-US" altLang="en-US" sz="2000" i="1" dirty="0" smtClean="0">
                <a:solidFill>
                  <a:schemeClr val="bg1"/>
                </a:solidFill>
              </a:rPr>
              <a:t>2016-2017 </a:t>
            </a:r>
            <a:r>
              <a:rPr lang="en-US" altLang="en-US" sz="2000" i="1" dirty="0">
                <a:solidFill>
                  <a:schemeClr val="bg1"/>
                </a:solidFill>
              </a:rPr>
              <a:t>Budget Study Sessions</a:t>
            </a:r>
            <a:endParaRPr lang="en-US" altLang="en-US" sz="1400" i="1" dirty="0">
              <a:solidFill>
                <a:schemeClr val="bg1"/>
              </a:solidFill>
            </a:endParaRPr>
          </a:p>
          <a:p>
            <a:pPr>
              <a:spcBef>
                <a:spcPct val="0"/>
              </a:spcBef>
              <a:buFontTx/>
              <a:buNone/>
            </a:pPr>
            <a:r>
              <a:rPr lang="en-US" altLang="en-US" sz="2000" i="1" dirty="0">
                <a:solidFill>
                  <a:schemeClr val="bg1"/>
                </a:solidFill>
              </a:rPr>
              <a:t>								</a:t>
            </a:r>
          </a:p>
        </p:txBody>
      </p:sp>
      <p:sp>
        <p:nvSpPr>
          <p:cNvPr id="5" name="Content Placeholder 2"/>
          <p:cNvSpPr txBox="1">
            <a:spLocks/>
          </p:cNvSpPr>
          <p:nvPr/>
        </p:nvSpPr>
        <p:spPr bwMode="auto">
          <a:xfrm>
            <a:off x="685800" y="10668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2400" b="1" smtClean="0"/>
              <a:t>Information Technology</a:t>
            </a:r>
          </a:p>
          <a:p>
            <a:pPr marL="0" indent="0">
              <a:buFontTx/>
              <a:buNone/>
              <a:defRPr/>
            </a:pPr>
            <a:endParaRPr lang="en-US" sz="800" b="1" smtClean="0"/>
          </a:p>
          <a:p>
            <a:pPr>
              <a:defRPr/>
            </a:pPr>
            <a:r>
              <a:rPr lang="en-US" sz="2200" smtClean="0"/>
              <a:t>Funding for virtual and cloud technologies to streamline service delivery to the desktops</a:t>
            </a:r>
          </a:p>
          <a:p>
            <a:pPr>
              <a:defRPr/>
            </a:pPr>
            <a:endParaRPr lang="en-US" sz="1000" smtClean="0"/>
          </a:p>
          <a:p>
            <a:pPr>
              <a:defRPr/>
            </a:pPr>
            <a:r>
              <a:rPr lang="en-US" sz="2200" smtClean="0"/>
              <a:t>Begin to rebuild management framework to safeguard City data and ensure the timely completion of projects</a:t>
            </a:r>
          </a:p>
          <a:p>
            <a:pPr marL="0" indent="0">
              <a:buFontTx/>
              <a:buNone/>
              <a:defRPr/>
            </a:pPr>
            <a:endParaRPr lang="en-US" sz="1000" smtClean="0"/>
          </a:p>
          <a:p>
            <a:pPr>
              <a:defRPr/>
            </a:pPr>
            <a:r>
              <a:rPr lang="en-US" sz="2200" smtClean="0"/>
              <a:t>Funding for critical infrastructure replacement to enhance network security and minimize downtime from system failures</a:t>
            </a:r>
          </a:p>
          <a:p>
            <a:pPr marL="0" indent="0">
              <a:buFontTx/>
              <a:buNone/>
              <a:defRPr/>
            </a:pPr>
            <a:endParaRPr lang="en-US" sz="1000" smtClean="0"/>
          </a:p>
          <a:p>
            <a:pPr>
              <a:defRPr/>
            </a:pPr>
            <a:r>
              <a:rPr lang="en-US" sz="2200" smtClean="0"/>
              <a:t>Extension of limit-dated Customer Service Reps for the Customer Contact Center to manage caller wait times during the implementation of self-service options</a:t>
            </a:r>
          </a:p>
          <a:p>
            <a:pPr>
              <a:defRPr/>
            </a:pPr>
            <a:endParaRPr lang="en-US" sz="1000" smtClean="0"/>
          </a:p>
          <a:p>
            <a:pPr>
              <a:defRPr/>
            </a:pPr>
            <a:endParaRPr lang="en-US" sz="2400" smtClean="0"/>
          </a:p>
          <a:p>
            <a:pPr>
              <a:defRPr/>
            </a:pPr>
            <a:endParaRPr lang="en-US" sz="2400" smtClean="0"/>
          </a:p>
          <a:p>
            <a:pPr>
              <a:defRPr/>
            </a:pPr>
            <a:endParaRPr lang="en-US" sz="2400" smtClean="0"/>
          </a:p>
          <a:p>
            <a:pPr>
              <a:defRPr/>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r>
              <a:rPr lang="en-US" altLang="en-US" sz="3600" smtClean="0"/>
              <a:t>Proposed Budget Actions</a:t>
            </a:r>
          </a:p>
        </p:txBody>
      </p:sp>
      <p:sp>
        <p:nvSpPr>
          <p:cNvPr id="14340" name="Footer Placeholder 3"/>
          <p:cNvSpPr txBox="1">
            <a:spLocks noGrp="1"/>
          </p:cNvSpPr>
          <p:nvPr/>
        </p:nvSpPr>
        <p:spPr bwMode="auto">
          <a:xfrm>
            <a:off x="304800" y="6096000"/>
            <a:ext cx="845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smtClean="0">
                <a:solidFill>
                  <a:schemeClr val="bg1"/>
                </a:solidFill>
              </a:rPr>
              <a:t>STRATEGIC SUPPORT</a:t>
            </a:r>
            <a:r>
              <a:rPr lang="en-US" altLang="en-US" sz="2000" i="1" dirty="0">
                <a:solidFill>
                  <a:schemeClr val="bg1"/>
                </a:solidFill>
              </a:rPr>
              <a:t>					         </a:t>
            </a:r>
            <a:fld id="{B8287892-171B-478A-99DD-1E5192D84F6F}" type="slidenum">
              <a:rPr lang="en-US" altLang="en-US" sz="2000" i="1">
                <a:solidFill>
                  <a:schemeClr val="bg1"/>
                </a:solidFill>
              </a:rPr>
              <a:pPr>
                <a:spcBef>
                  <a:spcPct val="0"/>
                </a:spcBef>
                <a:buFontTx/>
                <a:buNone/>
              </a:pPr>
              <a:t>5</a:t>
            </a:fld>
            <a:endParaRPr lang="en-US" altLang="en-US" sz="2000" i="1" dirty="0">
              <a:solidFill>
                <a:schemeClr val="bg1"/>
              </a:solidFill>
            </a:endParaRPr>
          </a:p>
          <a:p>
            <a:pPr>
              <a:spcBef>
                <a:spcPct val="0"/>
              </a:spcBef>
              <a:buFontTx/>
              <a:buNone/>
            </a:pPr>
            <a:r>
              <a:rPr lang="en-US" altLang="en-US" sz="2000" i="1" dirty="0" smtClean="0">
                <a:solidFill>
                  <a:schemeClr val="bg1"/>
                </a:solidFill>
              </a:rPr>
              <a:t>2016-2017 </a:t>
            </a:r>
            <a:r>
              <a:rPr lang="en-US" altLang="en-US" sz="2000" i="1" dirty="0">
                <a:solidFill>
                  <a:schemeClr val="bg1"/>
                </a:solidFill>
              </a:rPr>
              <a:t>Budget Study Sessions</a:t>
            </a:r>
            <a:endParaRPr lang="en-US" altLang="en-US" sz="1400" i="1" dirty="0">
              <a:solidFill>
                <a:schemeClr val="bg1"/>
              </a:solidFill>
            </a:endParaRPr>
          </a:p>
          <a:p>
            <a:pPr>
              <a:spcBef>
                <a:spcPct val="0"/>
              </a:spcBef>
              <a:buFontTx/>
              <a:buNone/>
            </a:pPr>
            <a:r>
              <a:rPr lang="en-US" altLang="en-US" sz="2000" i="1" dirty="0">
                <a:solidFill>
                  <a:schemeClr val="bg1"/>
                </a:solidFill>
              </a:rPr>
              <a:t>								</a:t>
            </a:r>
          </a:p>
        </p:txBody>
      </p:sp>
      <p:sp>
        <p:nvSpPr>
          <p:cNvPr id="5" name="Content Placeholder 2"/>
          <p:cNvSpPr txBox="1">
            <a:spLocks/>
          </p:cNvSpPr>
          <p:nvPr/>
        </p:nvSpPr>
        <p:spPr bwMode="auto">
          <a:xfrm>
            <a:off x="533400" y="967946"/>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altLang="en-US" sz="2400" b="1" smtClean="0"/>
              <a:t>Human Resources</a:t>
            </a:r>
          </a:p>
          <a:p>
            <a:pPr marL="0" indent="0">
              <a:spcAft>
                <a:spcPts val="200"/>
              </a:spcAft>
              <a:buFontTx/>
              <a:buNone/>
              <a:defRPr/>
            </a:pPr>
            <a:endParaRPr lang="en-US" altLang="en-US" sz="1000" b="1" smtClean="0"/>
          </a:p>
          <a:p>
            <a:pPr marL="0" indent="0">
              <a:spcAft>
                <a:spcPts val="200"/>
              </a:spcAft>
              <a:buFontTx/>
              <a:buNone/>
              <a:defRPr/>
            </a:pPr>
            <a:endParaRPr lang="en-US" altLang="en-US" sz="400" b="1" smtClean="0"/>
          </a:p>
          <a:p>
            <a:pPr>
              <a:spcAft>
                <a:spcPts val="500"/>
              </a:spcAft>
              <a:defRPr/>
            </a:pPr>
            <a:r>
              <a:rPr lang="en-US" altLang="en-US" sz="2100" smtClean="0"/>
              <a:t>Add an Assistant Director to provide operational oversight allowing the Director more capacity for strategic initiatives</a:t>
            </a:r>
          </a:p>
          <a:p>
            <a:pPr>
              <a:spcAft>
                <a:spcPts val="500"/>
              </a:spcAft>
              <a:defRPr/>
            </a:pPr>
            <a:r>
              <a:rPr lang="en-US" altLang="en-US" sz="2100" smtClean="0"/>
              <a:t>Continue one-time funds to analyze business processes and develop metrics for measuring success</a:t>
            </a:r>
          </a:p>
          <a:p>
            <a:pPr>
              <a:spcAft>
                <a:spcPts val="500"/>
              </a:spcAft>
              <a:defRPr/>
            </a:pPr>
            <a:r>
              <a:rPr lang="en-US" altLang="en-US" sz="2100" smtClean="0"/>
              <a:t>Continue one-time funds to address the backlog of recruitments and hiring and address critical job spec updates</a:t>
            </a:r>
          </a:p>
          <a:p>
            <a:pPr>
              <a:spcAft>
                <a:spcPts val="500"/>
              </a:spcAft>
              <a:defRPr/>
            </a:pPr>
            <a:r>
              <a:rPr lang="en-US" altLang="en-US" sz="2100" smtClean="0"/>
              <a:t>Add staffing for extended leaves management for protected / unprotected leaves</a:t>
            </a:r>
          </a:p>
          <a:p>
            <a:pPr>
              <a:spcAft>
                <a:spcPts val="500"/>
              </a:spcAft>
              <a:defRPr/>
            </a:pPr>
            <a:r>
              <a:rPr lang="en-US" altLang="en-US" sz="2100" smtClean="0"/>
              <a:t>One-time funds to implement new medical plans for 2017</a:t>
            </a:r>
          </a:p>
          <a:p>
            <a:pPr>
              <a:spcAft>
                <a:spcPts val="500"/>
              </a:spcAft>
              <a:defRPr/>
            </a:pPr>
            <a:r>
              <a:rPr lang="en-US" altLang="en-US" sz="2100" smtClean="0"/>
              <a:t>One-time funds to Workers’ Compensation Division to address backlog of claims</a:t>
            </a:r>
          </a:p>
          <a:p>
            <a:pPr marL="0" indent="0">
              <a:defRPr/>
            </a:pPr>
            <a:endParaRPr lang="en-US" altLang="en-US" sz="2400" smtClean="0"/>
          </a:p>
          <a:p>
            <a:pPr marL="0" indent="0">
              <a:defRPr/>
            </a:pPr>
            <a:endParaRPr lang="en-US" altLang="en-US" sz="2400" smtClean="0"/>
          </a:p>
          <a:p>
            <a:pPr marL="0" indent="0">
              <a:defRPr/>
            </a:pPr>
            <a:endParaRPr lang="en-US" alt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r>
              <a:rPr lang="en-US" altLang="en-US" sz="3600" smtClean="0"/>
              <a:t>Proposed Budget Actions</a:t>
            </a:r>
          </a:p>
        </p:txBody>
      </p:sp>
      <p:sp>
        <p:nvSpPr>
          <p:cNvPr id="16388" name="Footer Placeholder 3"/>
          <p:cNvSpPr txBox="1">
            <a:spLocks noGrp="1"/>
          </p:cNvSpPr>
          <p:nvPr/>
        </p:nvSpPr>
        <p:spPr bwMode="auto">
          <a:xfrm>
            <a:off x="304800" y="6096000"/>
            <a:ext cx="845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smtClean="0">
                <a:solidFill>
                  <a:schemeClr val="bg1"/>
                </a:solidFill>
              </a:rPr>
              <a:t>STRATEGIC SUPPORT</a:t>
            </a:r>
            <a:r>
              <a:rPr lang="en-US" altLang="en-US" sz="2000" i="1" dirty="0">
                <a:solidFill>
                  <a:schemeClr val="bg1"/>
                </a:solidFill>
              </a:rPr>
              <a:t>					         </a:t>
            </a:r>
            <a:fld id="{73B384B4-1FCE-4A6D-A07E-F7A7051AAE31}" type="slidenum">
              <a:rPr lang="en-US" altLang="en-US" sz="2000" i="1">
                <a:solidFill>
                  <a:schemeClr val="bg1"/>
                </a:solidFill>
              </a:rPr>
              <a:pPr>
                <a:spcBef>
                  <a:spcPct val="0"/>
                </a:spcBef>
                <a:buFontTx/>
                <a:buNone/>
              </a:pPr>
              <a:t>6</a:t>
            </a:fld>
            <a:endParaRPr lang="en-US" altLang="en-US" sz="2000" i="1" dirty="0">
              <a:solidFill>
                <a:schemeClr val="bg1"/>
              </a:solidFill>
            </a:endParaRPr>
          </a:p>
          <a:p>
            <a:pPr>
              <a:spcBef>
                <a:spcPct val="0"/>
              </a:spcBef>
              <a:buFontTx/>
              <a:buNone/>
            </a:pPr>
            <a:r>
              <a:rPr lang="en-US" altLang="en-US" sz="2000" i="1" dirty="0" smtClean="0">
                <a:solidFill>
                  <a:schemeClr val="bg1"/>
                </a:solidFill>
              </a:rPr>
              <a:t>2016-2017 </a:t>
            </a:r>
            <a:r>
              <a:rPr lang="en-US" altLang="en-US" sz="2000" i="1" dirty="0">
                <a:solidFill>
                  <a:schemeClr val="bg1"/>
                </a:solidFill>
              </a:rPr>
              <a:t>Budget Study Sessions</a:t>
            </a:r>
            <a:endParaRPr lang="en-US" altLang="en-US" sz="1400" i="1" dirty="0">
              <a:solidFill>
                <a:schemeClr val="bg1"/>
              </a:solidFill>
            </a:endParaRPr>
          </a:p>
          <a:p>
            <a:pPr>
              <a:spcBef>
                <a:spcPct val="0"/>
              </a:spcBef>
              <a:buFontTx/>
              <a:buNone/>
            </a:pPr>
            <a:r>
              <a:rPr lang="en-US" altLang="en-US" sz="2000" i="1" dirty="0">
                <a:solidFill>
                  <a:schemeClr val="bg1"/>
                </a:solidFill>
              </a:rPr>
              <a:t>								</a:t>
            </a:r>
          </a:p>
        </p:txBody>
      </p:sp>
      <p:sp>
        <p:nvSpPr>
          <p:cNvPr id="5" name="Content Placeholder 2"/>
          <p:cNvSpPr txBox="1">
            <a:spLocks/>
          </p:cNvSpPr>
          <p:nvPr/>
        </p:nvSpPr>
        <p:spPr bwMode="auto">
          <a:xfrm>
            <a:off x="533400" y="1066800"/>
            <a:ext cx="3810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altLang="en-US" sz="2400" b="1" dirty="0" smtClean="0"/>
              <a:t>Public Works</a:t>
            </a:r>
          </a:p>
          <a:p>
            <a:pPr marL="0" indent="0">
              <a:lnSpc>
                <a:spcPct val="80000"/>
              </a:lnSpc>
              <a:buFontTx/>
              <a:buNone/>
              <a:defRPr/>
            </a:pPr>
            <a:endParaRPr lang="en-US" altLang="en-US" sz="2200" dirty="0" smtClean="0"/>
          </a:p>
          <a:p>
            <a:pPr>
              <a:lnSpc>
                <a:spcPct val="80000"/>
              </a:lnSpc>
              <a:defRPr/>
            </a:pPr>
            <a:r>
              <a:rPr lang="en-US" sz="2400" dirty="0" smtClean="0"/>
              <a:t>Building Improvements</a:t>
            </a:r>
          </a:p>
          <a:p>
            <a:pPr lvl="1">
              <a:buFont typeface="Arial" panose="020B0604020202020204" pitchFamily="34" charset="0"/>
              <a:buChar char="•"/>
              <a:defRPr/>
            </a:pPr>
            <a:r>
              <a:rPr lang="en-US" sz="2200" dirty="0" smtClean="0"/>
              <a:t>City Hall HVAC</a:t>
            </a:r>
          </a:p>
          <a:p>
            <a:pPr lvl="1">
              <a:buFont typeface="Arial" panose="020B0604020202020204" pitchFamily="34" charset="0"/>
              <a:buChar char="•"/>
              <a:defRPr/>
            </a:pPr>
            <a:r>
              <a:rPr lang="en-US" sz="2200" dirty="0" smtClean="0"/>
              <a:t>Condition Assessments</a:t>
            </a:r>
          </a:p>
          <a:p>
            <a:pPr lvl="1">
              <a:buFont typeface="Arial" panose="020B0604020202020204" pitchFamily="34" charset="0"/>
              <a:buChar char="•"/>
              <a:defRPr/>
            </a:pPr>
            <a:r>
              <a:rPr lang="en-US" sz="2200" dirty="0" smtClean="0"/>
              <a:t>Muni Stadium</a:t>
            </a:r>
          </a:p>
          <a:p>
            <a:pPr lvl="1">
              <a:buFont typeface="Arial" panose="020B0604020202020204" pitchFamily="34" charset="0"/>
              <a:buChar char="•"/>
              <a:defRPr/>
            </a:pPr>
            <a:r>
              <a:rPr lang="en-US" sz="2200" dirty="0" smtClean="0"/>
              <a:t>Cultural Facilities</a:t>
            </a:r>
          </a:p>
          <a:p>
            <a:pPr lvl="1">
              <a:buFont typeface="Arial" panose="020B0604020202020204" pitchFamily="34" charset="0"/>
              <a:buChar char="•"/>
              <a:defRPr/>
            </a:pPr>
            <a:endParaRPr lang="en-US" sz="1800" dirty="0" smtClean="0"/>
          </a:p>
          <a:p>
            <a:pPr>
              <a:buFont typeface="Arial" panose="020B0604020202020204" pitchFamily="34" charset="0"/>
              <a:buChar char="•"/>
              <a:defRPr/>
            </a:pPr>
            <a:r>
              <a:rPr lang="en-US" sz="2400" dirty="0" smtClean="0"/>
              <a:t>Safety Improvements</a:t>
            </a:r>
          </a:p>
          <a:p>
            <a:pPr lvl="1">
              <a:buFont typeface="Arial" panose="020B0604020202020204" pitchFamily="34" charset="0"/>
              <a:buChar char="•"/>
              <a:defRPr/>
            </a:pPr>
            <a:r>
              <a:rPr lang="en-US" sz="2200" dirty="0" smtClean="0"/>
              <a:t>City Hall Campus </a:t>
            </a:r>
          </a:p>
          <a:p>
            <a:pPr lvl="1">
              <a:buFont typeface="Arial" panose="020B0604020202020204" pitchFamily="34" charset="0"/>
              <a:buChar char="•"/>
              <a:defRPr/>
            </a:pPr>
            <a:r>
              <a:rPr lang="en-US" sz="2200" dirty="0" smtClean="0"/>
              <a:t>Employee Garage</a:t>
            </a:r>
          </a:p>
          <a:p>
            <a:pPr lvl="1">
              <a:lnSpc>
                <a:spcPct val="80000"/>
              </a:lnSpc>
              <a:buFont typeface="Arial" panose="020B0604020202020204" pitchFamily="34" charset="0"/>
              <a:buChar char="•"/>
              <a:defRPr/>
            </a:pPr>
            <a:endParaRPr lang="en-US" sz="1000" dirty="0" smtClean="0"/>
          </a:p>
          <a:p>
            <a:pPr marL="0" indent="0">
              <a:lnSpc>
                <a:spcPct val="80000"/>
              </a:lnSpc>
              <a:buFontTx/>
              <a:buNone/>
              <a:defRPr/>
            </a:pPr>
            <a:endParaRPr lang="en-US" altLang="en-US" sz="2200" dirty="0" smtClean="0"/>
          </a:p>
          <a:p>
            <a:pPr>
              <a:lnSpc>
                <a:spcPct val="80000"/>
              </a:lnSpc>
              <a:defRPr/>
            </a:pPr>
            <a:endParaRPr lang="en-US" altLang="en-US" sz="2200" dirty="0" smtClean="0"/>
          </a:p>
          <a:p>
            <a:pPr marL="0" indent="0">
              <a:defRPr/>
            </a:pPr>
            <a:endParaRPr lang="en-US" altLang="en-US" sz="2400" dirty="0" smtClean="0"/>
          </a:p>
        </p:txBody>
      </p:sp>
      <p:sp>
        <p:nvSpPr>
          <p:cNvPr id="6" name="Content Placeholder 2"/>
          <p:cNvSpPr txBox="1">
            <a:spLocks/>
          </p:cNvSpPr>
          <p:nvPr/>
        </p:nvSpPr>
        <p:spPr bwMode="auto">
          <a:xfrm>
            <a:off x="4572000" y="1143000"/>
            <a:ext cx="3810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80000"/>
              </a:lnSpc>
              <a:buFont typeface="Arial" panose="020B0604020202020204" pitchFamily="34" charset="0"/>
              <a:buChar char="•"/>
              <a:defRPr/>
            </a:pPr>
            <a:endParaRPr lang="en-US" sz="1000" dirty="0" smtClean="0"/>
          </a:p>
          <a:p>
            <a:pPr lvl="1">
              <a:lnSpc>
                <a:spcPct val="80000"/>
              </a:lnSpc>
              <a:buFont typeface="Arial" panose="020B0604020202020204" pitchFamily="34" charset="0"/>
              <a:buChar char="•"/>
              <a:defRPr/>
            </a:pPr>
            <a:endParaRPr lang="en-US" sz="1000" dirty="0"/>
          </a:p>
          <a:p>
            <a:pPr lvl="1">
              <a:lnSpc>
                <a:spcPct val="80000"/>
              </a:lnSpc>
              <a:buFont typeface="Arial" panose="020B0604020202020204" pitchFamily="34" charset="0"/>
              <a:buChar char="•"/>
              <a:defRPr/>
            </a:pPr>
            <a:endParaRPr lang="en-US" sz="1000" dirty="0" smtClean="0"/>
          </a:p>
          <a:p>
            <a:pPr marL="457200" lvl="1" indent="0">
              <a:lnSpc>
                <a:spcPct val="80000"/>
              </a:lnSpc>
              <a:buNone/>
              <a:defRPr/>
            </a:pPr>
            <a:endParaRPr lang="en-US" sz="1000" dirty="0" smtClean="0"/>
          </a:p>
          <a:p>
            <a:pPr>
              <a:lnSpc>
                <a:spcPct val="80000"/>
              </a:lnSpc>
              <a:buFont typeface="Arial" panose="020B0604020202020204" pitchFamily="34" charset="0"/>
              <a:buChar char="•"/>
              <a:defRPr/>
            </a:pPr>
            <a:r>
              <a:rPr lang="en-US" sz="2400" dirty="0" smtClean="0"/>
              <a:t>Technology / Innovation</a:t>
            </a:r>
          </a:p>
          <a:p>
            <a:pPr lvl="1">
              <a:buFont typeface="Arial" panose="020B0604020202020204" pitchFamily="34" charset="0"/>
              <a:buChar char="•"/>
              <a:defRPr/>
            </a:pPr>
            <a:r>
              <a:rPr lang="en-US" sz="2200" dirty="0" smtClean="0"/>
              <a:t>Fleet Management</a:t>
            </a:r>
          </a:p>
          <a:p>
            <a:pPr lvl="1">
              <a:buFont typeface="Arial" panose="020B0604020202020204" pitchFamily="34" charset="0"/>
              <a:buChar char="•"/>
              <a:defRPr/>
            </a:pPr>
            <a:r>
              <a:rPr lang="en-US" sz="2200" dirty="0" smtClean="0"/>
              <a:t>Energy Program Staffing</a:t>
            </a:r>
          </a:p>
          <a:p>
            <a:pPr lvl="1">
              <a:buFont typeface="Arial" panose="020B0604020202020204" pitchFamily="34" charset="0"/>
              <a:buChar char="•"/>
              <a:defRPr/>
            </a:pPr>
            <a:r>
              <a:rPr lang="en-US" sz="2200" dirty="0" smtClean="0"/>
              <a:t>Master Address Database</a:t>
            </a:r>
          </a:p>
          <a:p>
            <a:pPr marL="0" indent="0">
              <a:lnSpc>
                <a:spcPct val="80000"/>
              </a:lnSpc>
              <a:buFontTx/>
              <a:buNone/>
              <a:defRPr/>
            </a:pPr>
            <a:endParaRPr lang="en-US" altLang="en-US" sz="2200" dirty="0" smtClean="0"/>
          </a:p>
          <a:p>
            <a:pPr>
              <a:lnSpc>
                <a:spcPct val="80000"/>
              </a:lnSpc>
              <a:defRPr/>
            </a:pPr>
            <a:endParaRPr lang="en-US" altLang="en-US" sz="2200" dirty="0" smtClean="0"/>
          </a:p>
          <a:p>
            <a:pPr marL="0" indent="0">
              <a:defRPr/>
            </a:pPr>
            <a:endParaRPr lang="en-US" alt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3600" smtClean="0"/>
              <a:t>Proposed Budget Actions</a:t>
            </a:r>
          </a:p>
        </p:txBody>
      </p:sp>
      <p:sp>
        <p:nvSpPr>
          <p:cNvPr id="18436" name="Footer Placeholder 3"/>
          <p:cNvSpPr>
            <a:spLocks noGrp="1"/>
          </p:cNvSpPr>
          <p:nvPr>
            <p:ph type="ftr" sz="quarter" idx="10"/>
          </p:nvPr>
        </p:nvSpPr>
        <p:spPr>
          <a:noFill/>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smtClean="0">
                <a:solidFill>
                  <a:schemeClr val="bg1"/>
                </a:solidFill>
              </a:rPr>
              <a:t>STRATEGIC SUPPORT					         </a:t>
            </a:r>
            <a:fld id="{8482B158-8141-4E25-87BF-D0AFEAE9923E}" type="slidenum">
              <a:rPr lang="en-US" altLang="en-US" sz="2000" smtClean="0">
                <a:solidFill>
                  <a:schemeClr val="bg1"/>
                </a:solidFill>
              </a:rPr>
              <a:pPr>
                <a:spcBef>
                  <a:spcPct val="0"/>
                </a:spcBef>
                <a:buFontTx/>
                <a:buNone/>
              </a:pPr>
              <a:t>7</a:t>
            </a:fld>
            <a:endParaRPr lang="en-US" altLang="en-US" sz="2000" dirty="0" smtClean="0">
              <a:solidFill>
                <a:schemeClr val="bg1"/>
              </a:solidFill>
            </a:endParaRPr>
          </a:p>
          <a:p>
            <a:pPr>
              <a:spcBef>
                <a:spcPct val="0"/>
              </a:spcBef>
              <a:buFontTx/>
              <a:buNone/>
            </a:pPr>
            <a:r>
              <a:rPr lang="en-US" altLang="en-US" sz="2000" dirty="0" smtClean="0">
                <a:solidFill>
                  <a:schemeClr val="bg1"/>
                </a:solidFill>
              </a:rPr>
              <a:t>2016-2017 Budget Study Sessions</a:t>
            </a:r>
            <a:endParaRPr lang="en-US" altLang="en-US" sz="1400" dirty="0" smtClean="0">
              <a:solidFill>
                <a:schemeClr val="bg1"/>
              </a:solidFill>
            </a:endParaRPr>
          </a:p>
          <a:p>
            <a:pPr>
              <a:spcBef>
                <a:spcPct val="0"/>
              </a:spcBef>
              <a:buFontTx/>
              <a:buNone/>
            </a:pPr>
            <a:r>
              <a:rPr lang="en-US" altLang="en-US" sz="2000" dirty="0" smtClean="0">
                <a:solidFill>
                  <a:schemeClr val="bg1"/>
                </a:solidFill>
              </a:rPr>
              <a:t>								</a:t>
            </a:r>
          </a:p>
        </p:txBody>
      </p:sp>
      <p:sp>
        <p:nvSpPr>
          <p:cNvPr id="7" name="Content Placeholder 2"/>
          <p:cNvSpPr>
            <a:spLocks noGrp="1"/>
          </p:cNvSpPr>
          <p:nvPr>
            <p:ph idx="1"/>
          </p:nvPr>
        </p:nvSpPr>
        <p:spPr>
          <a:xfrm>
            <a:off x="647700" y="1066800"/>
            <a:ext cx="7772400" cy="4953000"/>
          </a:xfrm>
        </p:spPr>
        <p:txBody>
          <a:bodyPr/>
          <a:lstStyle/>
          <a:p>
            <a:pPr marL="0" indent="0">
              <a:buFontTx/>
              <a:buNone/>
              <a:defRPr/>
            </a:pPr>
            <a:r>
              <a:rPr lang="en-US" altLang="en-US" sz="2400" b="1" dirty="0" smtClean="0"/>
              <a:t>Finance</a:t>
            </a:r>
          </a:p>
          <a:p>
            <a:pPr>
              <a:defRPr/>
            </a:pPr>
            <a:endParaRPr lang="en-US" altLang="en-US" sz="800" b="1" dirty="0" smtClean="0"/>
          </a:p>
          <a:p>
            <a:pPr lvl="0"/>
            <a:r>
              <a:rPr lang="en-US" sz="2400" dirty="0"/>
              <a:t>Funding </a:t>
            </a:r>
            <a:r>
              <a:rPr lang="en-US" sz="2400" dirty="0" smtClean="0"/>
              <a:t>to complete the </a:t>
            </a:r>
            <a:r>
              <a:rPr lang="en-US" sz="2400" dirty="0"/>
              <a:t>Human Resources/Payroll/Budget System </a:t>
            </a:r>
            <a:r>
              <a:rPr lang="en-US" sz="2400" dirty="0" smtClean="0"/>
              <a:t>upgrade </a:t>
            </a:r>
            <a:endParaRPr lang="en-US" sz="2400" dirty="0"/>
          </a:p>
          <a:p>
            <a:pPr lvl="0"/>
            <a:r>
              <a:rPr lang="en-US" sz="2400" dirty="0"/>
              <a:t>Funding </a:t>
            </a:r>
            <a:r>
              <a:rPr lang="en-US" sz="2400" dirty="0" smtClean="0"/>
              <a:t>to complete </a:t>
            </a:r>
            <a:r>
              <a:rPr lang="en-US" sz="2400" dirty="0"/>
              <a:t>the </a:t>
            </a:r>
            <a:r>
              <a:rPr lang="en-US" sz="2400" dirty="0" err="1"/>
              <a:t>Cayenta</a:t>
            </a:r>
            <a:r>
              <a:rPr lang="en-US" sz="2400" dirty="0"/>
              <a:t> Financial Management System</a:t>
            </a:r>
            <a:endParaRPr lang="en-US" altLang="en-US" sz="2200" dirty="0"/>
          </a:p>
          <a:p>
            <a:pPr lvl="0"/>
            <a:r>
              <a:rPr lang="en-US" sz="2400" dirty="0" smtClean="0"/>
              <a:t>One-time funding for a study of the City’s Self-Insurance Program</a:t>
            </a:r>
          </a:p>
          <a:p>
            <a:pPr lvl="0"/>
            <a:r>
              <a:rPr lang="en-US" sz="2400" dirty="0"/>
              <a:t>O</a:t>
            </a:r>
            <a:r>
              <a:rPr lang="en-US" sz="2400" dirty="0" smtClean="0"/>
              <a:t>ne-Time Funding to augment the General Liability Claims budget to address existing and anticipated claims</a:t>
            </a:r>
            <a:endParaRPr lang="en-US" altLang="en-US" sz="2400" dirty="0" smtClean="0"/>
          </a:p>
          <a:p>
            <a:pPr marL="0" indent="0">
              <a:defRPr/>
            </a:pPr>
            <a:endParaRPr lang="en-US" altLang="en-US" sz="2400" dirty="0" smtClean="0"/>
          </a:p>
          <a:p>
            <a:pPr marL="0" indent="0">
              <a:defRPr/>
            </a:pPr>
            <a:endParaRPr lang="en-US" altLang="en-US" sz="2400" dirty="0" smtClean="0"/>
          </a:p>
          <a:p>
            <a:pPr marL="0" indent="0">
              <a:defRPr/>
            </a:pPr>
            <a:endParaRPr lang="en-US" alt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smtClean="0">
                <a:solidFill>
                  <a:schemeClr val="bg1"/>
                </a:solidFill>
              </a:rPr>
              <a:t>STRATEGIC SUPPORT		         		       </a:t>
            </a:r>
            <a:fld id="{1EE07773-4DAE-4D9F-9D46-D737708013E2}" type="slidenum">
              <a:rPr lang="en-US" altLang="en-US" sz="2000" smtClean="0">
                <a:solidFill>
                  <a:schemeClr val="bg1"/>
                </a:solidFill>
              </a:rPr>
              <a:pPr>
                <a:spcBef>
                  <a:spcPct val="0"/>
                </a:spcBef>
                <a:buFontTx/>
                <a:buNone/>
              </a:pPr>
              <a:t>8</a:t>
            </a:fld>
            <a:endParaRPr lang="en-US" altLang="en-US" sz="2000" dirty="0" smtClean="0">
              <a:solidFill>
                <a:schemeClr val="bg1"/>
              </a:solidFill>
            </a:endParaRPr>
          </a:p>
          <a:p>
            <a:pPr>
              <a:spcBef>
                <a:spcPct val="0"/>
              </a:spcBef>
              <a:buFontTx/>
              <a:buNone/>
            </a:pPr>
            <a:r>
              <a:rPr lang="en-US" altLang="en-US" sz="2000" dirty="0" smtClean="0">
                <a:solidFill>
                  <a:schemeClr val="bg1"/>
                </a:solidFill>
              </a:rPr>
              <a:t>2016-2017 Budget Study Sessions</a:t>
            </a:r>
            <a:endParaRPr lang="en-US" altLang="en-US" sz="1400" dirty="0" smtClean="0">
              <a:solidFill>
                <a:schemeClr val="bg1"/>
              </a:solidFill>
            </a:endParaRPr>
          </a:p>
          <a:p>
            <a:pPr>
              <a:spcBef>
                <a:spcPct val="0"/>
              </a:spcBef>
              <a:buFontTx/>
              <a:buNone/>
            </a:pPr>
            <a:r>
              <a:rPr lang="en-US" altLang="en-US" sz="2000" dirty="0" smtClean="0">
                <a:solidFill>
                  <a:schemeClr val="bg1"/>
                </a:solidFill>
              </a:rPr>
              <a:t>								</a:t>
            </a:r>
          </a:p>
        </p:txBody>
      </p:sp>
      <p:sp>
        <p:nvSpPr>
          <p:cNvPr id="20483"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CSA </a:t>
            </a:r>
            <a:r>
              <a:rPr lang="en-US" altLang="en-US" sz="3600" dirty="0" err="1" smtClean="0"/>
              <a:t>Workplan</a:t>
            </a:r>
            <a:r>
              <a:rPr lang="en-US" altLang="en-US" sz="3600" dirty="0" smtClean="0"/>
              <a:t> Highlights</a:t>
            </a:r>
            <a:br>
              <a:rPr lang="en-US" altLang="en-US" sz="3600" dirty="0" smtClean="0"/>
            </a:br>
            <a:endParaRPr lang="en-US" altLang="en-US" sz="3600" dirty="0" smtClean="0"/>
          </a:p>
        </p:txBody>
      </p:sp>
      <p:sp>
        <p:nvSpPr>
          <p:cNvPr id="6" name="Rectangle 3"/>
          <p:cNvSpPr txBox="1">
            <a:spLocks noChangeArrowheads="1"/>
          </p:cNvSpPr>
          <p:nvPr/>
        </p:nvSpPr>
        <p:spPr bwMode="auto">
          <a:xfrm>
            <a:off x="471678" y="827532"/>
            <a:ext cx="840105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en-US" altLang="en-US" sz="1400" dirty="0" smtClean="0"/>
          </a:p>
          <a:p>
            <a:pPr>
              <a:spcAft>
                <a:spcPts val="400"/>
              </a:spcAft>
            </a:pPr>
            <a:r>
              <a:rPr lang="en-US" altLang="en-US" sz="2200" dirty="0" smtClean="0"/>
              <a:t>Core Technology System Implementations</a:t>
            </a:r>
          </a:p>
          <a:p>
            <a:pPr>
              <a:spcAft>
                <a:spcPts val="400"/>
              </a:spcAft>
            </a:pPr>
            <a:r>
              <a:rPr lang="en-US" altLang="en-US" sz="2200" dirty="0" smtClean="0"/>
              <a:t>“Go-live” of Community- and Organization-Facing Technologies</a:t>
            </a:r>
          </a:p>
          <a:p>
            <a:pPr>
              <a:spcAft>
                <a:spcPts val="400"/>
              </a:spcAft>
            </a:pPr>
            <a:r>
              <a:rPr lang="en-US" altLang="en-US" sz="2200" dirty="0" smtClean="0"/>
              <a:t>Business Tax Modernization</a:t>
            </a:r>
          </a:p>
          <a:p>
            <a:pPr>
              <a:spcAft>
                <a:spcPts val="400"/>
              </a:spcAft>
            </a:pPr>
            <a:r>
              <a:rPr lang="en-US" altLang="en-US" sz="2200" dirty="0" smtClean="0"/>
              <a:t>Recruitment and Retention Focus</a:t>
            </a:r>
          </a:p>
          <a:p>
            <a:pPr>
              <a:spcAft>
                <a:spcPts val="400"/>
              </a:spcAft>
            </a:pPr>
            <a:r>
              <a:rPr lang="en-US" altLang="en-US" sz="2200" dirty="0" smtClean="0"/>
              <a:t>New City </a:t>
            </a:r>
            <a:r>
              <a:rPr lang="en-US" altLang="en-US" sz="2200" dirty="0"/>
              <a:t>Medical </a:t>
            </a:r>
            <a:r>
              <a:rPr lang="en-US" altLang="en-US" sz="2200" dirty="0" smtClean="0"/>
              <a:t>Plan Options Analysis </a:t>
            </a:r>
          </a:p>
          <a:p>
            <a:pPr>
              <a:spcAft>
                <a:spcPts val="400"/>
              </a:spcAft>
            </a:pPr>
            <a:r>
              <a:rPr lang="en-US" altLang="en-US" sz="2200" dirty="0" smtClean="0"/>
              <a:t>Reducing Workers’ Compensation Claims Backlog/</a:t>
            </a:r>
            <a:br>
              <a:rPr lang="en-US" altLang="en-US" sz="2200" dirty="0" smtClean="0"/>
            </a:br>
            <a:r>
              <a:rPr lang="en-US" altLang="en-US" sz="2200" dirty="0" smtClean="0"/>
              <a:t>Workers’ Compensation Final Service Delivery Model Implementation</a:t>
            </a:r>
          </a:p>
          <a:p>
            <a:pPr>
              <a:spcAft>
                <a:spcPts val="400"/>
              </a:spcAft>
            </a:pPr>
            <a:r>
              <a:rPr lang="en-US" altLang="en-US" sz="2200" dirty="0" smtClean="0"/>
              <a:t>Continued Focus on Appropriate Preventive Maintenance Cycles for Fleet and Facilities</a:t>
            </a:r>
          </a:p>
          <a:p>
            <a:pPr>
              <a:spcAft>
                <a:spcPts val="400"/>
              </a:spcAft>
            </a:pPr>
            <a:r>
              <a:rPr lang="en-US" altLang="en-US" sz="2200" dirty="0" smtClean="0"/>
              <a:t>Effective Delivery of the Capital Improvement Program</a:t>
            </a:r>
          </a:p>
          <a:p>
            <a:endParaRPr lang="en-US" altLang="en-US" sz="2400" dirty="0" smtClean="0"/>
          </a:p>
          <a:p>
            <a:endParaRPr lang="en-US" alt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2"/>
          <p:cNvSpPr>
            <a:spLocks noGrp="1"/>
          </p:cNvSpPr>
          <p:nvPr>
            <p:ph type="ftr" sz="quarter" idx="10"/>
          </p:nvPr>
        </p:nvSpPr>
        <p:spPr>
          <a:noFill/>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smtClean="0">
                <a:solidFill>
                  <a:schemeClr val="bg1"/>
                </a:solidFill>
              </a:rPr>
              <a:t>STRATEGIC SUPPORT				         </a:t>
            </a:r>
            <a:fld id="{749524D6-83B6-4981-9C3F-56C0BCA05E04}" type="slidenum">
              <a:rPr lang="en-US" altLang="en-US" sz="2000" smtClean="0">
                <a:solidFill>
                  <a:schemeClr val="bg1"/>
                </a:solidFill>
              </a:rPr>
              <a:pPr>
                <a:spcBef>
                  <a:spcPct val="0"/>
                </a:spcBef>
                <a:buFontTx/>
                <a:buNone/>
              </a:pPr>
              <a:t>9</a:t>
            </a:fld>
            <a:endParaRPr lang="en-US" altLang="en-US" sz="2000" dirty="0" smtClean="0">
              <a:solidFill>
                <a:schemeClr val="bg1"/>
              </a:solidFill>
            </a:endParaRPr>
          </a:p>
          <a:p>
            <a:pPr>
              <a:spcBef>
                <a:spcPct val="0"/>
              </a:spcBef>
              <a:buFontTx/>
              <a:buNone/>
            </a:pPr>
            <a:r>
              <a:rPr lang="en-US" altLang="en-US" sz="2000" dirty="0" smtClean="0">
                <a:solidFill>
                  <a:schemeClr val="bg1"/>
                </a:solidFill>
              </a:rPr>
              <a:t>2016-2017 Budget Study Sessions</a:t>
            </a:r>
            <a:endParaRPr lang="en-US" altLang="en-US" sz="1400" dirty="0" smtClean="0">
              <a:solidFill>
                <a:schemeClr val="bg1"/>
              </a:solidFill>
            </a:endParaRPr>
          </a:p>
          <a:p>
            <a:pPr>
              <a:spcBef>
                <a:spcPct val="0"/>
              </a:spcBef>
              <a:buFontTx/>
              <a:buNone/>
            </a:pPr>
            <a:r>
              <a:rPr lang="en-US" altLang="en-US" sz="2000" dirty="0" smtClean="0">
                <a:solidFill>
                  <a:schemeClr val="bg1"/>
                </a:solidFill>
              </a:rPr>
              <a:t>								</a:t>
            </a:r>
          </a:p>
        </p:txBody>
      </p:sp>
      <p:sp>
        <p:nvSpPr>
          <p:cNvPr id="22531" name="Rectangle 2"/>
          <p:cNvSpPr>
            <a:spLocks noGrp="1" noChangeArrowheads="1"/>
          </p:cNvSpPr>
          <p:nvPr>
            <p:ph type="title"/>
          </p:nvPr>
        </p:nvSpPr>
        <p:spPr>
          <a:xfrm>
            <a:off x="457200" y="-152400"/>
            <a:ext cx="7772400" cy="1143000"/>
          </a:xfrm>
          <a:noFill/>
          <a:extLst>
            <a:ext uri="{91240B29-F687-4F45-9708-019B960494DF}">
              <a14:hiddenLine xmlns:a14="http://schemas.microsoft.com/office/drawing/2010/main" w="57150">
                <a:solidFill>
                  <a:schemeClr val="tx1"/>
                </a:solidFill>
                <a:miter lim="800000"/>
                <a:headEnd/>
                <a:tailEnd/>
              </a14:hiddenLine>
            </a:ext>
          </a:extLst>
        </p:spPr>
        <p:txBody>
          <a:bodyPr/>
          <a:lstStyle/>
          <a:p>
            <a:r>
              <a:rPr lang="en-US" altLang="en-US" sz="3600" smtClean="0"/>
              <a:t/>
            </a:r>
            <a:br>
              <a:rPr lang="en-US" altLang="en-US" sz="3600" smtClean="0"/>
            </a:br>
            <a:r>
              <a:rPr lang="en-US" altLang="en-US" sz="3600" smtClean="0"/>
              <a:t>Summary</a:t>
            </a:r>
          </a:p>
        </p:txBody>
      </p:sp>
      <p:sp>
        <p:nvSpPr>
          <p:cNvPr id="22532" name="Text Box 3"/>
          <p:cNvSpPr txBox="1">
            <a:spLocks noChangeArrowheads="1"/>
          </p:cNvSpPr>
          <p:nvPr/>
        </p:nvSpPr>
        <p:spPr bwMode="auto">
          <a:xfrm>
            <a:off x="825500" y="1436688"/>
            <a:ext cx="8077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spcBef>
                <a:spcPct val="20000"/>
              </a:spcBef>
              <a:buChar char="•"/>
              <a:defRPr sz="3200">
                <a:solidFill>
                  <a:srgbClr val="102A72"/>
                </a:solidFill>
                <a:latin typeface="Arial" panose="020B0604020202020204" pitchFamily="34" charset="0"/>
              </a:defRPr>
            </a:lvl1pPr>
            <a:lvl2pPr marL="347663" indent="-285750">
              <a:spcBef>
                <a:spcPct val="20000"/>
              </a:spcBef>
              <a:buChar char="–"/>
              <a:defRPr sz="2800">
                <a:solidFill>
                  <a:srgbClr val="102A72"/>
                </a:solidFill>
                <a:latin typeface="Arial" panose="020B0604020202020204" pitchFamily="34" charset="0"/>
              </a:defRPr>
            </a:lvl2pPr>
            <a:lvl3pPr marL="461963" indent="-228600">
              <a:spcBef>
                <a:spcPct val="20000"/>
              </a:spcBef>
              <a:buChar char="•"/>
              <a:defRPr sz="2400">
                <a:solidFill>
                  <a:srgbClr val="102A72"/>
                </a:solidFill>
                <a:latin typeface="Arial" panose="020B0604020202020204" pitchFamily="34" charset="0"/>
              </a:defRPr>
            </a:lvl3pPr>
            <a:lvl4pPr marL="576263" indent="-228600">
              <a:spcBef>
                <a:spcPct val="20000"/>
              </a:spcBef>
              <a:buChar char="–"/>
              <a:defRPr sz="2000">
                <a:solidFill>
                  <a:schemeClr val="tx1"/>
                </a:solidFill>
                <a:latin typeface="Arial" panose="020B0604020202020204" pitchFamily="34" charset="0"/>
              </a:defRPr>
            </a:lvl4pPr>
            <a:lvl5pPr marL="690563" indent="-228600">
              <a:spcBef>
                <a:spcPct val="20000"/>
              </a:spcBef>
              <a:buChar char="»"/>
              <a:defRPr sz="2000">
                <a:solidFill>
                  <a:schemeClr val="tx1"/>
                </a:solidFill>
                <a:latin typeface="Arial" panose="020B0604020202020204" pitchFamily="34" charset="0"/>
              </a:defRPr>
            </a:lvl5pPr>
            <a:lvl6pPr marL="1147763"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1604963"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2062163"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2519363"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endParaRPr lang="en-US" altLang="en-US" sz="3600"/>
          </a:p>
          <a:p>
            <a:pPr>
              <a:spcBef>
                <a:spcPct val="50000"/>
              </a:spcBef>
            </a:pPr>
            <a:endParaRPr lang="en-US" altLang="en-US" sz="3600"/>
          </a:p>
          <a:p>
            <a:pPr>
              <a:spcBef>
                <a:spcPct val="50000"/>
              </a:spcBef>
              <a:buFontTx/>
              <a:buNone/>
            </a:pPr>
            <a:endParaRPr lang="en-US" altLang="en-US" sz="3600"/>
          </a:p>
        </p:txBody>
      </p:sp>
      <p:sp>
        <p:nvSpPr>
          <p:cNvPr id="22533" name="Text Box 5"/>
          <p:cNvSpPr txBox="1">
            <a:spLocks noChangeArrowheads="1"/>
          </p:cNvSpPr>
          <p:nvPr/>
        </p:nvSpPr>
        <p:spPr bwMode="auto">
          <a:xfrm>
            <a:off x="825500" y="1436688"/>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spcBef>
                <a:spcPct val="20000"/>
              </a:spcBef>
              <a:buChar char="•"/>
              <a:defRPr sz="3200">
                <a:solidFill>
                  <a:srgbClr val="102A72"/>
                </a:solidFill>
                <a:latin typeface="Arial" panose="020B0604020202020204" pitchFamily="34" charset="0"/>
              </a:defRPr>
            </a:lvl1pPr>
            <a:lvl2pPr marL="347663" indent="-285750">
              <a:spcBef>
                <a:spcPct val="20000"/>
              </a:spcBef>
              <a:buChar char="–"/>
              <a:defRPr sz="2800">
                <a:solidFill>
                  <a:srgbClr val="102A72"/>
                </a:solidFill>
                <a:latin typeface="Arial" panose="020B0604020202020204" pitchFamily="34" charset="0"/>
              </a:defRPr>
            </a:lvl2pPr>
            <a:lvl3pPr marL="461963" indent="-228600">
              <a:spcBef>
                <a:spcPct val="20000"/>
              </a:spcBef>
              <a:buChar char="•"/>
              <a:defRPr sz="2400">
                <a:solidFill>
                  <a:srgbClr val="102A72"/>
                </a:solidFill>
                <a:latin typeface="Arial" panose="020B0604020202020204" pitchFamily="34" charset="0"/>
              </a:defRPr>
            </a:lvl3pPr>
            <a:lvl4pPr marL="576263" indent="-228600">
              <a:spcBef>
                <a:spcPct val="20000"/>
              </a:spcBef>
              <a:buChar char="–"/>
              <a:defRPr sz="2000">
                <a:solidFill>
                  <a:schemeClr val="tx1"/>
                </a:solidFill>
                <a:latin typeface="Arial" panose="020B0604020202020204" pitchFamily="34" charset="0"/>
              </a:defRPr>
            </a:lvl4pPr>
            <a:lvl5pPr marL="690563" indent="-228600">
              <a:spcBef>
                <a:spcPct val="20000"/>
              </a:spcBef>
              <a:buChar char="»"/>
              <a:defRPr sz="2000">
                <a:solidFill>
                  <a:schemeClr val="tx1"/>
                </a:solidFill>
                <a:latin typeface="Arial" panose="020B0604020202020204" pitchFamily="34" charset="0"/>
              </a:defRPr>
            </a:lvl5pPr>
            <a:lvl6pPr marL="1147763"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1604963"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2062163"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2519363"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endParaRPr lang="en-US" altLang="en-US" sz="3600"/>
          </a:p>
        </p:txBody>
      </p:sp>
      <p:sp>
        <p:nvSpPr>
          <p:cNvPr id="7" name="Text Box 7"/>
          <p:cNvSpPr txBox="1">
            <a:spLocks noChangeArrowheads="1"/>
          </p:cNvSpPr>
          <p:nvPr/>
        </p:nvSpPr>
        <p:spPr bwMode="auto">
          <a:xfrm>
            <a:off x="609600" y="849840"/>
            <a:ext cx="8216900" cy="512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spcBef>
                <a:spcPct val="20000"/>
              </a:spcBef>
              <a:buChar char="•"/>
              <a:defRPr sz="3200">
                <a:solidFill>
                  <a:srgbClr val="102A72"/>
                </a:solidFill>
                <a:latin typeface="Arial" panose="020B0604020202020204" pitchFamily="34" charset="0"/>
              </a:defRPr>
            </a:lvl1pPr>
            <a:lvl2pPr marL="347663" indent="-285750">
              <a:spcBef>
                <a:spcPct val="20000"/>
              </a:spcBef>
              <a:buChar char="–"/>
              <a:defRPr sz="2800">
                <a:solidFill>
                  <a:srgbClr val="102A72"/>
                </a:solidFill>
                <a:latin typeface="Arial" panose="020B0604020202020204" pitchFamily="34" charset="0"/>
              </a:defRPr>
            </a:lvl2pPr>
            <a:lvl3pPr marL="461963" indent="-228600">
              <a:spcBef>
                <a:spcPct val="20000"/>
              </a:spcBef>
              <a:buChar char="•"/>
              <a:defRPr sz="2400">
                <a:solidFill>
                  <a:srgbClr val="102A72"/>
                </a:solidFill>
                <a:latin typeface="Arial" panose="020B0604020202020204" pitchFamily="34" charset="0"/>
              </a:defRPr>
            </a:lvl3pPr>
            <a:lvl4pPr marL="576263" indent="-228600">
              <a:spcBef>
                <a:spcPct val="20000"/>
              </a:spcBef>
              <a:buChar char="–"/>
              <a:defRPr sz="2000">
                <a:solidFill>
                  <a:schemeClr val="tx1"/>
                </a:solidFill>
                <a:latin typeface="Arial" panose="020B0604020202020204" pitchFamily="34" charset="0"/>
              </a:defRPr>
            </a:lvl4pPr>
            <a:lvl5pPr marL="690563" indent="-228600">
              <a:spcBef>
                <a:spcPct val="20000"/>
              </a:spcBef>
              <a:buChar char="»"/>
              <a:defRPr sz="2000">
                <a:solidFill>
                  <a:schemeClr val="tx1"/>
                </a:solidFill>
                <a:latin typeface="Arial" panose="020B0604020202020204" pitchFamily="34" charset="0"/>
              </a:defRPr>
            </a:lvl5pPr>
            <a:lvl6pPr marL="1147763"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1604963"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2062163"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2519363"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endParaRPr lang="en-US" altLang="en-US" sz="900" dirty="0" smtClean="0"/>
          </a:p>
          <a:p>
            <a:pPr marL="0" indent="0">
              <a:buFontTx/>
              <a:buNone/>
              <a:defRPr/>
            </a:pPr>
            <a:endParaRPr lang="en-US" altLang="en-US" sz="800" dirty="0" smtClean="0"/>
          </a:p>
          <a:p>
            <a:pPr>
              <a:defRPr/>
            </a:pPr>
            <a:r>
              <a:rPr lang="en-US" altLang="en-US" sz="2400" dirty="0" smtClean="0"/>
              <a:t>Streamline Technology Service Delivery </a:t>
            </a:r>
          </a:p>
          <a:p>
            <a:pPr>
              <a:defRPr/>
            </a:pPr>
            <a:endParaRPr lang="en-US" altLang="en-US" sz="800" dirty="0" smtClean="0"/>
          </a:p>
          <a:p>
            <a:pPr>
              <a:defRPr/>
            </a:pPr>
            <a:r>
              <a:rPr lang="en-US" altLang="en-US" sz="2400" dirty="0" smtClean="0"/>
              <a:t>Provide Sound Financial Services to the Organization</a:t>
            </a:r>
          </a:p>
          <a:p>
            <a:pPr>
              <a:defRPr/>
            </a:pPr>
            <a:endParaRPr lang="en-US" altLang="en-US" sz="800" dirty="0" smtClean="0"/>
          </a:p>
          <a:p>
            <a:pPr>
              <a:defRPr/>
            </a:pPr>
            <a:r>
              <a:rPr lang="en-US" altLang="en-US" sz="2400" dirty="0" smtClean="0"/>
              <a:t>Promote Active Engagement in the Health, Well-Being and Training of Employees</a:t>
            </a:r>
          </a:p>
          <a:p>
            <a:pPr>
              <a:defRPr/>
            </a:pPr>
            <a:endParaRPr lang="en-US" altLang="en-US" sz="800" dirty="0" smtClean="0"/>
          </a:p>
          <a:p>
            <a:pPr>
              <a:defRPr/>
            </a:pPr>
            <a:r>
              <a:rPr lang="en-US" altLang="en-US" sz="2400" dirty="0" smtClean="0"/>
              <a:t>Continue Effective Recruitment Strategies, and Manage Hiring Processes to Attract and Retain Qualified Employees</a:t>
            </a:r>
          </a:p>
          <a:p>
            <a:pPr>
              <a:defRPr/>
            </a:pPr>
            <a:endParaRPr lang="en-US" altLang="en-US" sz="800" dirty="0" smtClean="0"/>
          </a:p>
          <a:p>
            <a:pPr>
              <a:defRPr/>
            </a:pPr>
            <a:r>
              <a:rPr lang="en-US" altLang="en-US" sz="2400" dirty="0" smtClean="0"/>
              <a:t>Improve the Condition and Extend the Life of City Fleet and Facilities </a:t>
            </a:r>
          </a:p>
          <a:p>
            <a:pPr>
              <a:spcBef>
                <a:spcPct val="50000"/>
              </a:spcBef>
              <a:buFontTx/>
              <a:buNone/>
              <a:defRPr/>
            </a:pPr>
            <a:endParaRPr lang="en-US" altLang="en-US" sz="2000" b="1" dirty="0" smtClean="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altLang="en-US" sz="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altLang="en-US" sz="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18311</TotalTime>
  <Words>1159</Words>
  <Application>Microsoft Office PowerPoint</Application>
  <PresentationFormat>On-screen Show (4:3)</PresentationFormat>
  <Paragraphs>219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Times</vt:lpstr>
      <vt:lpstr>Times New Roman</vt:lpstr>
      <vt:lpstr>Default Design</vt:lpstr>
      <vt:lpstr>PowerPoint Presentation</vt:lpstr>
      <vt:lpstr> STRATEGIC SUPPORT</vt:lpstr>
      <vt:lpstr>     CSA Expected Service Delivery </vt:lpstr>
      <vt:lpstr>Proposed Budget Actions</vt:lpstr>
      <vt:lpstr>Proposed Budget Actions</vt:lpstr>
      <vt:lpstr>Proposed Budget Actions</vt:lpstr>
      <vt:lpstr>Proposed Budget Actions</vt:lpstr>
      <vt:lpstr>  CSA Workplan Highlights </vt:lpstr>
      <vt:lpstr> Summary</vt:lpstr>
      <vt:lpstr>PowerPoint Presentation</vt:lpstr>
    </vt:vector>
  </TitlesOfParts>
  <Company>City of San Jose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ckenny</dc:creator>
  <cp:lastModifiedBy>Grant, Tresha</cp:lastModifiedBy>
  <cp:revision>984</cp:revision>
  <cp:lastPrinted>2016-05-12T00:37:17Z</cp:lastPrinted>
  <dcterms:created xsi:type="dcterms:W3CDTF">2000-07-06T22:01:17Z</dcterms:created>
  <dcterms:modified xsi:type="dcterms:W3CDTF">2016-05-12T02:11:41Z</dcterms:modified>
</cp:coreProperties>
</file>