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720" r:id="rId2"/>
  </p:sldMasterIdLst>
  <p:notesMasterIdLst>
    <p:notesMasterId r:id="rId14"/>
  </p:notesMasterIdLst>
  <p:handoutMasterIdLst>
    <p:handoutMasterId r:id="rId15"/>
  </p:handoutMasterIdLst>
  <p:sldIdLst>
    <p:sldId id="501" r:id="rId3"/>
    <p:sldId id="487" r:id="rId4"/>
    <p:sldId id="478" r:id="rId5"/>
    <p:sldId id="500" r:id="rId6"/>
    <p:sldId id="498" r:id="rId7"/>
    <p:sldId id="484" r:id="rId8"/>
    <p:sldId id="502" r:id="rId9"/>
    <p:sldId id="503" r:id="rId10"/>
    <p:sldId id="504" r:id="rId11"/>
    <p:sldId id="505" r:id="rId12"/>
    <p:sldId id="506" r:id="rId13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A72"/>
    <a:srgbClr val="669900"/>
    <a:srgbClr val="9966FF"/>
    <a:srgbClr val="FD745D"/>
    <a:srgbClr val="FC4526"/>
    <a:srgbClr val="FA7A60"/>
    <a:srgbClr val="F96547"/>
    <a:srgbClr val="FC5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8" autoAdjust="0"/>
    <p:restoredTop sz="96163" autoAdjust="0"/>
  </p:normalViewPr>
  <p:slideViewPr>
    <p:cSldViewPr>
      <p:cViewPr varScale="1">
        <p:scale>
          <a:sx n="118" d="100"/>
          <a:sy n="118" d="100"/>
        </p:scale>
        <p:origin x="1188" y="114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1800" y="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l" eaLnBrk="0" hangingPunct="0"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6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l" eaLnBrk="0" hangingPunct="0"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6" y="8831264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 eaLnBrk="0" hangingPunct="0"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36C9E0F-19B7-4AE8-BC58-9012730A7E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295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l" eaLnBrk="0" hangingPunct="0"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6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9" y="4416426"/>
            <a:ext cx="5140325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l" eaLnBrk="0" hangingPunct="0"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6" y="8831264"/>
            <a:ext cx="3038475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 eaLnBrk="0" hangingPunct="0">
              <a:buFontTx/>
              <a:buNone/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CF80F99-0B9F-4EB3-914A-6857E6F672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3911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41" indent="-285708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833" indent="-228567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9965" indent="-228567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099" indent="-228567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232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498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630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0D258E4-A2F9-4767-8F2E-A8259D346C98}" type="slidenum">
              <a:rPr lang="en-US" altLang="en-US" sz="120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1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dirty="0" smtClean="0"/>
              <a:t>Presenter:  Kim Becker – Director of Aviation</a:t>
            </a:r>
          </a:p>
        </p:txBody>
      </p:sp>
    </p:spTree>
    <p:extLst>
      <p:ext uri="{BB962C8B-B14F-4D97-AF65-F5344CB8AC3E}">
        <p14:creationId xmlns:p14="http://schemas.microsoft.com/office/powerpoint/2010/main" val="11017299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486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en-US" sz="800">
                <a:solidFill>
                  <a:srgbClr val="FC4526"/>
                </a:solidFill>
              </a:rPr>
              <a:t>Presentation Panel Airport: Kim  Becker and Kim Hawk; DOT: Hans Larsen and Jim Ortbal</a:t>
            </a:r>
          </a:p>
        </p:txBody>
      </p:sp>
    </p:spTree>
    <p:extLst>
      <p:ext uri="{BB962C8B-B14F-4D97-AF65-F5344CB8AC3E}">
        <p14:creationId xmlns:p14="http://schemas.microsoft.com/office/powerpoint/2010/main" val="2640577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41" indent="-285708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833" indent="-228567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9965" indent="-228567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099" indent="-228567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232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498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630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7F9FDE-01EF-4752-A618-4FC9B783E1FF}" type="slidenum">
              <a:rPr lang="en-US" altLang="en-US" sz="1200">
                <a:latin typeface="Times New Roman" panose="02020603050405020304" pitchFamily="18" charset="0"/>
              </a:rPr>
              <a:pPr/>
              <a:t>2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Presenter:  Kim Becker - Airport</a:t>
            </a:r>
          </a:p>
        </p:txBody>
      </p:sp>
    </p:spTree>
    <p:extLst>
      <p:ext uri="{BB962C8B-B14F-4D97-AF65-F5344CB8AC3E}">
        <p14:creationId xmlns:p14="http://schemas.microsoft.com/office/powerpoint/2010/main" val="254972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41" indent="-285708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833" indent="-228567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9965" indent="-228567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099" indent="-228567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232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498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630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983F6C1-9027-4786-BDF9-57DEAA0371C8}" type="slidenum">
              <a:rPr lang="en-US" altLang="en-US" sz="1200">
                <a:latin typeface="Times New Roman" panose="02020603050405020304" pitchFamily="18" charset="0"/>
              </a:rPr>
              <a:pPr/>
              <a:t>3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9" y="4416426"/>
            <a:ext cx="5140325" cy="4414838"/>
          </a:xfrm>
          <a:noFill/>
        </p:spPr>
        <p:txBody>
          <a:bodyPr/>
          <a:lstStyle/>
          <a:p>
            <a:pPr lvl="1" eaLnBrk="1" hangingPunct="1"/>
            <a:r>
              <a:rPr lang="en-US" altLang="en-US" sz="1100" dirty="0">
                <a:latin typeface="Arial" panose="020B0604020202020204" pitchFamily="34" charset="0"/>
              </a:rPr>
              <a:t>Presenter:  Kim Becker - Airport</a:t>
            </a:r>
          </a:p>
          <a:p>
            <a:pPr marL="685699" lvl="1" indent="-228567" eaLnBrk="1" hangingPunct="1">
              <a:buFont typeface="+mj-lt"/>
              <a:buAutoNum type="arabicPeriod"/>
            </a:pPr>
            <a:endParaRPr lang="en-US" altLang="en-US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727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35039" y="4416426"/>
            <a:ext cx="5140325" cy="4414838"/>
          </a:xfrm>
        </p:spPr>
        <p:txBody>
          <a:bodyPr/>
          <a:lstStyle/>
          <a:p>
            <a:pPr marL="171425" lvl="1" indent="-171425">
              <a:buFont typeface="Arial" panose="020B0604020202020204" pitchFamily="34" charset="0"/>
              <a:buChar char="•"/>
              <a:defRPr/>
            </a:pPr>
            <a:r>
              <a:rPr lang="en-US" altLang="en-US" sz="1100" dirty="0"/>
              <a:t>Presenter:  Kim Becker - Airport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F80F99-0B9F-4EB3-914A-6857E6F67244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3146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35039" y="4416426"/>
            <a:ext cx="5140325" cy="4414838"/>
          </a:xfrm>
        </p:spPr>
        <p:txBody>
          <a:bodyPr/>
          <a:lstStyle/>
          <a:p>
            <a:pPr marL="171425" indent="-171425">
              <a:buFont typeface="Arial" panose="020B0604020202020204" pitchFamily="34" charset="0"/>
              <a:buChar char="•"/>
            </a:pPr>
            <a:r>
              <a:rPr lang="en-US" dirty="0" smtClean="0"/>
              <a:t>Presenter:  Kim Becker - Airport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F80F99-0B9F-4EB3-914A-6857E6F67244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922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841" indent="-285708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2833" indent="-228567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99965" indent="-228567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099" indent="-228567"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232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364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8498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5630" indent="-228567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9DC814-5C74-4056-B9FB-5B6211F58807}" type="slidenum">
              <a:rPr lang="en-US" altLang="en-US" sz="1200">
                <a:latin typeface="Times New Roman" panose="02020603050405020304" pitchFamily="18" charset="0"/>
              </a:rPr>
              <a:pPr/>
              <a:t>6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>
                <a:latin typeface="Arial" panose="020B0604020202020204" pitchFamily="34" charset="0"/>
              </a:rPr>
              <a:t>Presenter:  Kim Becker – Airport</a:t>
            </a:r>
          </a:p>
        </p:txBody>
      </p:sp>
    </p:spTree>
    <p:extLst>
      <p:ext uri="{BB962C8B-B14F-4D97-AF65-F5344CB8AC3E}">
        <p14:creationId xmlns:p14="http://schemas.microsoft.com/office/powerpoint/2010/main" val="3364327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>
                <a:latin typeface="Arial" panose="020B0604020202020204" pitchFamily="34" charset="0"/>
              </a:rPr>
              <a:t>Get photos of Walk &amp; Roll, TiMN (this one is ok), and Paving</a:t>
            </a:r>
          </a:p>
        </p:txBody>
      </p:sp>
    </p:spTree>
    <p:extLst>
      <p:ext uri="{BB962C8B-B14F-4D97-AF65-F5344CB8AC3E}">
        <p14:creationId xmlns:p14="http://schemas.microsoft.com/office/powerpoint/2010/main" val="1101634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28106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82452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 sz="14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259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CSA NAME                                      			         </a:t>
            </a:r>
            <a:fld id="{39EAC898-6304-45ED-B772-EFFDC7FC82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  <a:p>
            <a:pPr>
              <a:defRPr/>
            </a:pPr>
            <a:r>
              <a:rPr lang="en-US" altLang="en-US"/>
              <a:t>2014-2015 Budget Study Sessions</a:t>
            </a:r>
            <a:endParaRPr lang="en-US" altLang="en-US" sz="1400"/>
          </a:p>
          <a:p>
            <a:pPr>
              <a:defRPr/>
            </a:pPr>
            <a:r>
              <a:rPr lang="en-US" altLang="en-US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330178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304800"/>
            <a:ext cx="21336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2484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CSA NAME                                      			         </a:t>
            </a:r>
            <a:fld id="{FA67ABB0-3F74-4825-AB76-D8681C1E8F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  <a:p>
            <a:pPr>
              <a:defRPr/>
            </a:pPr>
            <a:r>
              <a:rPr lang="en-US" altLang="en-US"/>
              <a:t>2014-2015 Budget Study Sessions</a:t>
            </a:r>
            <a:endParaRPr lang="en-US" altLang="en-US" sz="1400"/>
          </a:p>
          <a:p>
            <a:pPr>
              <a:defRPr/>
            </a:pPr>
            <a:r>
              <a:rPr lang="en-US" altLang="en-US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3722695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 sz="1400" i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970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TRANSPORTATION AND AVIATION SERVICES 	    </a:t>
            </a:r>
            <a:fld id="{4C19E827-4453-41EE-96ED-7816BAF8A9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2013-2014 Budget Study Sessions</a:t>
            </a:r>
            <a:endParaRPr lang="en-US" sz="140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585430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TRANSPORTATION AND AVIATION SERVICES 	    </a:t>
            </a:r>
            <a:fld id="{9CBBF60C-24B8-4CB8-BB3D-585447554E5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2013-2014 Budget Study Sessions</a:t>
            </a:r>
            <a:endParaRPr lang="en-US" sz="140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954173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TRANSPORTATION AND AVIATION SERVICES 	    </a:t>
            </a:r>
            <a:fld id="{269A79F0-B648-4D5F-B81E-3EC6C57F8E3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2013-2014 Budget Study Sessions</a:t>
            </a:r>
            <a:endParaRPr lang="en-US" sz="140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2446715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TRANSPORTATION AND AVIATION SERVICES 	    </a:t>
            </a:r>
            <a:fld id="{F73228E8-EC42-47DA-81DC-7CBF509A1DD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2013-2014 Budget Study Sessions</a:t>
            </a:r>
            <a:endParaRPr lang="en-US" sz="140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1451367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TRANSPORTATION AND AVIATION SERVICES 	    </a:t>
            </a:r>
            <a:fld id="{A711C303-DC4C-4DA9-BA3C-AFD7E68D5E8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2013-2014 Budget Study Sessions</a:t>
            </a:r>
            <a:endParaRPr lang="en-US" sz="140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3312530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TRANSPORTATION AND AVIATION SERVICES 	    </a:t>
            </a:r>
            <a:fld id="{C0055585-13F1-408A-AAF8-E86421F6090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2013-2014 Budget Study Sessions</a:t>
            </a:r>
            <a:endParaRPr lang="en-US" sz="140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3619408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TRANSPORTATION AND AVIATION SERVICES 	    </a:t>
            </a:r>
            <a:fld id="{E6FB5271-B317-472A-A77A-21DA5E8FC5F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2013-2014 Budget Study Sessions</a:t>
            </a:r>
            <a:endParaRPr lang="en-US" sz="140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914926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CSA NAME                                      			         </a:t>
            </a:r>
            <a:fld id="{A090AAB5-8C3C-48C2-8E7A-486D90D1E0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  <a:p>
            <a:pPr>
              <a:defRPr/>
            </a:pPr>
            <a:r>
              <a:rPr lang="en-US" altLang="en-US"/>
              <a:t>2014-2015 Budget Study Sessions</a:t>
            </a:r>
            <a:endParaRPr lang="en-US" altLang="en-US" sz="1400"/>
          </a:p>
          <a:p>
            <a:pPr>
              <a:defRPr/>
            </a:pPr>
            <a:r>
              <a:rPr lang="en-US" altLang="en-US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2450636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TRANSPORTATION AND AVIATION SERVICES 	    </a:t>
            </a:r>
            <a:fld id="{983FF38D-A03B-4D46-BA47-163774A7768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2013-2014 Budget Study Sessions</a:t>
            </a:r>
            <a:endParaRPr lang="en-US" sz="140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423565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TRANSPORTATION AND AVIATION SERVICES 	    </a:t>
            </a:r>
            <a:fld id="{1DA5DFC6-E386-4FA3-AA57-CBDBDEB90FD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2013-2014 Budget Study Sessions</a:t>
            </a:r>
            <a:endParaRPr lang="en-US" sz="140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28950936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304800"/>
            <a:ext cx="21336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2484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TRANSPORTATION AND AVIATION SERVICES 	    </a:t>
            </a:r>
            <a:fld id="{9619C640-178B-4DE4-8230-55D9CB3517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2013-2014 Budget Study Sessions</a:t>
            </a:r>
            <a:endParaRPr lang="en-US" sz="140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204084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CSA NAME                                      			         </a:t>
            </a:r>
            <a:fld id="{3B8165C1-B504-4637-8F25-B2986C766F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  <a:p>
            <a:pPr>
              <a:defRPr/>
            </a:pPr>
            <a:r>
              <a:rPr lang="en-US" altLang="en-US"/>
              <a:t>2014-2015 Budget Study Sessions</a:t>
            </a:r>
            <a:endParaRPr lang="en-US" altLang="en-US" sz="1400"/>
          </a:p>
          <a:p>
            <a:pPr>
              <a:defRPr/>
            </a:pPr>
            <a:r>
              <a:rPr lang="en-US" altLang="en-US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3934286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CSA NAME                                      			         </a:t>
            </a:r>
            <a:fld id="{13D442B5-6235-4660-859C-FFEAD699F3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  <a:p>
            <a:pPr>
              <a:defRPr/>
            </a:pPr>
            <a:r>
              <a:rPr lang="en-US" altLang="en-US"/>
              <a:t>2014-2015 Budget Study Sessions</a:t>
            </a:r>
            <a:endParaRPr lang="en-US" altLang="en-US" sz="1400"/>
          </a:p>
          <a:p>
            <a:pPr>
              <a:defRPr/>
            </a:pPr>
            <a:r>
              <a:rPr lang="en-US" altLang="en-US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206356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CSA NAME                                      			         </a:t>
            </a:r>
            <a:fld id="{6939EE77-0C1D-4F86-BE17-247A5BB611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  <a:p>
            <a:pPr>
              <a:defRPr/>
            </a:pPr>
            <a:r>
              <a:rPr lang="en-US" altLang="en-US"/>
              <a:t>2014-2015 Budget Study Sessions</a:t>
            </a:r>
            <a:endParaRPr lang="en-US" altLang="en-US" sz="1400"/>
          </a:p>
          <a:p>
            <a:pPr>
              <a:defRPr/>
            </a:pPr>
            <a:r>
              <a:rPr lang="en-US" altLang="en-US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910139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CSA NAME                                      			         </a:t>
            </a:r>
            <a:fld id="{A13A4895-5B48-49F4-840D-EBC9E4F020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  <a:p>
            <a:pPr>
              <a:defRPr/>
            </a:pPr>
            <a:r>
              <a:rPr lang="en-US" altLang="en-US"/>
              <a:t>2014-2015 Budget Study Sessions</a:t>
            </a:r>
            <a:endParaRPr lang="en-US" altLang="en-US" sz="1400"/>
          </a:p>
          <a:p>
            <a:pPr>
              <a:defRPr/>
            </a:pPr>
            <a:r>
              <a:rPr lang="en-US" altLang="en-US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843118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CSA NAME                                      			         </a:t>
            </a:r>
            <a:fld id="{3E00675D-521D-4337-938B-2B38078DB2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  <a:p>
            <a:pPr>
              <a:defRPr/>
            </a:pPr>
            <a:r>
              <a:rPr lang="en-US" altLang="en-US"/>
              <a:t>2014-2015 Budget Study Sessions</a:t>
            </a:r>
            <a:endParaRPr lang="en-US" altLang="en-US" sz="1400"/>
          </a:p>
          <a:p>
            <a:pPr>
              <a:defRPr/>
            </a:pPr>
            <a:r>
              <a:rPr lang="en-US" altLang="en-US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1368595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CSA NAME                                      			         </a:t>
            </a:r>
            <a:fld id="{BF522ACB-307D-4197-A09A-1D79BF98A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  <a:p>
            <a:pPr>
              <a:defRPr/>
            </a:pPr>
            <a:r>
              <a:rPr lang="en-US" altLang="en-US"/>
              <a:t>2014-2015 Budget Study Sessions</a:t>
            </a:r>
            <a:endParaRPr lang="en-US" altLang="en-US" sz="1400"/>
          </a:p>
          <a:p>
            <a:pPr>
              <a:defRPr/>
            </a:pPr>
            <a:r>
              <a:rPr lang="en-US" altLang="en-US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1235036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CSA NAME                                      			         </a:t>
            </a:r>
            <a:fld id="{846E355C-63AB-44AC-A204-3C84F90335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  <a:p>
            <a:pPr>
              <a:defRPr/>
            </a:pPr>
            <a:r>
              <a:rPr lang="en-US" altLang="en-US"/>
              <a:t>2014-2015 Budget Study Sessions</a:t>
            </a:r>
            <a:endParaRPr lang="en-US" altLang="en-US" sz="1400"/>
          </a:p>
          <a:p>
            <a:pPr>
              <a:defRPr/>
            </a:pPr>
            <a:r>
              <a:rPr lang="en-US" altLang="en-US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1784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53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New Employee Orientation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Key Policies and Procedures</a:t>
            </a:r>
          </a:p>
          <a:p>
            <a:pPr lvl="1"/>
            <a:r>
              <a:rPr lang="en-US" altLang="en-US" smtClean="0"/>
              <a:t>Code of Ethics</a:t>
            </a:r>
          </a:p>
          <a:p>
            <a:pPr lvl="2"/>
            <a:r>
              <a:rPr lang="en-US" altLang="en-US" smtClean="0"/>
              <a:t>Gift Ordinance</a:t>
            </a:r>
          </a:p>
          <a:p>
            <a:pPr lvl="2"/>
            <a:r>
              <a:rPr lang="en-US" altLang="en-US" smtClean="0"/>
              <a:t>Conflict of Interest</a:t>
            </a:r>
          </a:p>
          <a:p>
            <a:pPr lvl="2"/>
            <a:r>
              <a:rPr lang="en-US" altLang="en-US" smtClean="0"/>
              <a:t>Stock Ownership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" y="6096000"/>
            <a:ext cx="845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buFontTx/>
              <a:buNone/>
              <a:defRPr sz="2000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CSA NAME                                      			         </a:t>
            </a:r>
            <a:fld id="{E5A5DA46-E22F-4D41-AB8D-80C4C9C4E0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  <a:p>
            <a:pPr>
              <a:defRPr/>
            </a:pPr>
            <a:r>
              <a:rPr lang="en-US" altLang="en-US"/>
              <a:t>2014-2015 Budget Study Sessions</a:t>
            </a:r>
            <a:endParaRPr lang="en-US" altLang="en-US" sz="1400"/>
          </a:p>
          <a:p>
            <a:pPr>
              <a:defRPr/>
            </a:pPr>
            <a:r>
              <a:rPr lang="en-US" altLang="en-US"/>
              <a:t>								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02A7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rgbClr val="102A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rgbClr val="102A7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rgbClr val="102A7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5344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New Employee Orientation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Key Policies and Procedures</a:t>
            </a:r>
          </a:p>
          <a:p>
            <a:pPr lvl="1"/>
            <a:r>
              <a:rPr lang="en-US" altLang="en-US" smtClean="0"/>
              <a:t>Code of Ethics</a:t>
            </a:r>
          </a:p>
          <a:p>
            <a:pPr lvl="2"/>
            <a:r>
              <a:rPr lang="en-US" altLang="en-US" smtClean="0"/>
              <a:t>Gift Ordinance</a:t>
            </a:r>
          </a:p>
          <a:p>
            <a:pPr lvl="2"/>
            <a:r>
              <a:rPr lang="en-US" altLang="en-US" smtClean="0"/>
              <a:t>Conflict of Interest</a:t>
            </a:r>
          </a:p>
          <a:p>
            <a:pPr lvl="2"/>
            <a:r>
              <a:rPr lang="en-US" altLang="en-US" smtClean="0"/>
              <a:t>Stock Ownership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" y="6096000"/>
            <a:ext cx="8458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buFontTx/>
              <a:buNone/>
              <a:defRPr sz="2000" i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TRANSPORTATION AND AVIATION SERVICES 	    </a:t>
            </a:r>
            <a:fld id="{EC9ED989-6E04-4204-9893-7222FFC113D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2013-2014 Budget Study Sessions</a:t>
            </a:r>
            <a:endParaRPr lang="en-US" sz="140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2771283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102A7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102A7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rgbClr val="102A7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rgbClr val="102A7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rgbClr val="102A7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447800" y="4419600"/>
            <a:ext cx="4953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endParaRPr lang="en-US" altLang="en-US" sz="4400" b="1" i="1">
              <a:solidFill>
                <a:srgbClr val="FFFFFF"/>
              </a:solidFill>
              <a:latin typeface="Times" panose="02020603050405020304" pitchFamily="18" charset="0"/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28600" y="6096000"/>
            <a:ext cx="647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>
                <a:solidFill>
                  <a:srgbClr val="FFFFFF"/>
                </a:solidFill>
              </a:rPr>
              <a:t>2016-2017 Budget Study Sessions</a:t>
            </a:r>
            <a:endParaRPr lang="en-US" altLang="en-US" sz="2000">
              <a:solidFill>
                <a:srgbClr val="FFFFFF"/>
              </a:solidFill>
            </a:endParaRPr>
          </a:p>
        </p:txBody>
      </p:sp>
      <p:sp>
        <p:nvSpPr>
          <p:cNvPr id="5124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176866" y="1066800"/>
            <a:ext cx="7052733" cy="2133600"/>
          </a:xfrm>
          <a:noFill/>
        </p:spPr>
        <p:txBody>
          <a:bodyPr/>
          <a:lstStyle/>
          <a:p>
            <a:r>
              <a:rPr lang="en-US" altLang="en-US" sz="3600" dirty="0" smtClean="0">
                <a:solidFill>
                  <a:schemeClr val="bg1"/>
                </a:solidFill>
              </a:rPr>
              <a:t>TRANSPORTATION AND AVIATION SERVICES</a:t>
            </a:r>
            <a:br>
              <a:rPr lang="en-US" altLang="en-US" sz="3600" dirty="0" smtClean="0">
                <a:solidFill>
                  <a:schemeClr val="bg1"/>
                </a:solidFill>
              </a:rPr>
            </a:br>
            <a:r>
              <a:rPr lang="en-US" altLang="en-US" sz="1500" dirty="0" smtClean="0">
                <a:solidFill>
                  <a:schemeClr val="bg1"/>
                </a:solidFill>
              </a:rPr>
              <a:t/>
            </a:r>
            <a:br>
              <a:rPr lang="en-US" altLang="en-US" sz="1500" dirty="0" smtClean="0">
                <a:solidFill>
                  <a:schemeClr val="bg1"/>
                </a:solidFill>
              </a:rPr>
            </a:br>
            <a:r>
              <a:rPr lang="en-US" altLang="en-US" sz="3600" dirty="0" smtClean="0">
                <a:solidFill>
                  <a:schemeClr val="bg1"/>
                </a:solidFill>
              </a:rPr>
              <a:t>2016-2017 Proposed Operating Budget</a:t>
            </a:r>
            <a:r>
              <a:rPr lang="en-US" altLang="en-US" sz="1500" dirty="0" smtClean="0">
                <a:solidFill>
                  <a:schemeClr val="bg1"/>
                </a:solidFill>
              </a:rPr>
              <a:t/>
            </a:r>
            <a:br>
              <a:rPr lang="en-US" altLang="en-US" sz="1500" dirty="0" smtClean="0">
                <a:solidFill>
                  <a:schemeClr val="bg1"/>
                </a:solidFill>
              </a:rPr>
            </a:br>
            <a:r>
              <a:rPr lang="en-US" altLang="en-US" sz="1500" dirty="0" smtClean="0">
                <a:solidFill>
                  <a:schemeClr val="bg1"/>
                </a:solidFill>
              </a:rPr>
              <a:t/>
            </a:r>
            <a:br>
              <a:rPr lang="en-US" altLang="en-US" sz="1500" dirty="0" smtClean="0">
                <a:solidFill>
                  <a:schemeClr val="bg1"/>
                </a:solidFill>
              </a:rPr>
            </a:br>
            <a:r>
              <a:rPr lang="en-US" altLang="en-US" sz="2400" dirty="0" smtClean="0">
                <a:solidFill>
                  <a:schemeClr val="bg1"/>
                </a:solidFill>
              </a:rPr>
              <a:t>OUTCOMES:</a:t>
            </a:r>
            <a:br>
              <a:rPr lang="en-US" altLang="en-US" sz="2400" dirty="0" smtClean="0">
                <a:solidFill>
                  <a:schemeClr val="bg1"/>
                </a:solidFill>
              </a:rPr>
            </a:br>
            <a:r>
              <a:rPr lang="en-US" altLang="en-US" sz="1500" dirty="0" smtClean="0">
                <a:solidFill>
                  <a:schemeClr val="bg1"/>
                </a:solidFill>
              </a:rPr>
              <a:t/>
            </a:r>
            <a:br>
              <a:rPr lang="en-US" altLang="en-US" sz="1500" dirty="0" smtClean="0">
                <a:solidFill>
                  <a:schemeClr val="bg1"/>
                </a:solidFill>
              </a:rPr>
            </a:br>
            <a:r>
              <a:rPr lang="en-US" altLang="en-US" sz="1800" b="0" dirty="0" smtClean="0">
                <a:solidFill>
                  <a:schemeClr val="bg1"/>
                </a:solidFill>
              </a:rPr>
              <a:t/>
            </a:r>
            <a:br>
              <a:rPr lang="en-US" altLang="en-US" sz="1800" b="0" dirty="0" smtClean="0">
                <a:solidFill>
                  <a:schemeClr val="bg1"/>
                </a:solidFill>
              </a:rPr>
            </a:br>
            <a:r>
              <a:rPr lang="en-US" altLang="en-US" sz="1500" dirty="0" smtClean="0">
                <a:solidFill>
                  <a:schemeClr val="bg1"/>
                </a:solidFill>
              </a:rPr>
              <a:t/>
            </a:r>
            <a:br>
              <a:rPr lang="en-US" altLang="en-US" sz="1500" dirty="0" smtClean="0">
                <a:solidFill>
                  <a:schemeClr val="bg1"/>
                </a:solidFill>
              </a:rPr>
            </a:br>
            <a:r>
              <a:rPr lang="en-US" altLang="en-US" sz="1500" dirty="0" smtClean="0">
                <a:solidFill>
                  <a:schemeClr val="bg1"/>
                </a:solidFill>
              </a:rPr>
              <a:t/>
            </a:r>
            <a:br>
              <a:rPr lang="en-US" altLang="en-US" sz="1500" dirty="0" smtClean="0">
                <a:solidFill>
                  <a:schemeClr val="bg1"/>
                </a:solidFill>
              </a:rPr>
            </a:br>
            <a:endParaRPr lang="en-US" altLang="en-US" sz="2000" dirty="0" smtClean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6866" y="3080772"/>
            <a:ext cx="762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100">
                <a:solidFill>
                  <a:schemeClr val="bg1"/>
                </a:solidFill>
              </a:rPr>
              <a:t>Provide Safe and Secure Transportation Systems</a:t>
            </a:r>
          </a:p>
          <a:p>
            <a:pPr marL="342900" indent="-342900">
              <a:buFontTx/>
              <a:buChar char="-"/>
            </a:pPr>
            <a:r>
              <a:rPr lang="en-US" sz="2100">
                <a:solidFill>
                  <a:schemeClr val="bg1"/>
                </a:solidFill>
              </a:rPr>
              <a:t>Provide Viable Transportation Choices that Promote a Strong Economy</a:t>
            </a:r>
          </a:p>
          <a:p>
            <a:pPr marL="342900" indent="-342900">
              <a:buFontTx/>
              <a:buChar char="-"/>
            </a:pPr>
            <a:r>
              <a:rPr lang="en-US" sz="2100">
                <a:solidFill>
                  <a:schemeClr val="bg1"/>
                </a:solidFill>
              </a:rPr>
              <a:t>Travelers Have a Positive, Reliable, and Efficient Experience</a:t>
            </a:r>
          </a:p>
          <a:p>
            <a:pPr marL="342900" indent="-342900">
              <a:buFontTx/>
              <a:buChar char="-"/>
            </a:pPr>
            <a:r>
              <a:rPr lang="en-US" sz="2100">
                <a:solidFill>
                  <a:schemeClr val="bg1"/>
                </a:solidFill>
              </a:rPr>
              <a:t>Preserve and Improve Transportation Assets and Facilities</a:t>
            </a:r>
          </a:p>
          <a:p>
            <a:pPr marL="342900" indent="-342900">
              <a:buFontTx/>
              <a:buChar char="-"/>
            </a:pPr>
            <a:r>
              <a:rPr lang="en-US" sz="2100">
                <a:solidFill>
                  <a:schemeClr val="bg1"/>
                </a:solidFill>
              </a:rPr>
              <a:t>Provide a Transportation System that Enhances Community Livability</a:t>
            </a:r>
            <a:endParaRPr lang="en-US" sz="2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9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</a:rPr>
              <a:t>TRANSPORTATION AND AVIATION SERVICES 	    </a:t>
            </a:r>
            <a:fld id="{01691823-D8FB-49FC-A6E3-92C73A7314C9}" type="slidenum">
              <a:rPr lang="en-US" altLang="en-US" sz="20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2000" dirty="0" smtClean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</a:rPr>
              <a:t>2016-2017 Budget Study Sessions</a:t>
            </a:r>
            <a:endParaRPr lang="en-US" altLang="en-US" sz="1400" dirty="0" smtClean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</a:rPr>
              <a:t>								</a:t>
            </a:r>
          </a:p>
        </p:txBody>
      </p:sp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1625"/>
            <a:ext cx="8153400" cy="685800"/>
          </a:xfrm>
          <a:noFill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3600" dirty="0" smtClean="0"/>
              <a:t>Summary</a:t>
            </a:r>
          </a:p>
        </p:txBody>
      </p:sp>
      <p:sp>
        <p:nvSpPr>
          <p:cNvPr id="23558" name="Text Box 5"/>
          <p:cNvSpPr txBox="1">
            <a:spLocks noChangeArrowheads="1"/>
          </p:cNvSpPr>
          <p:nvPr/>
        </p:nvSpPr>
        <p:spPr bwMode="auto">
          <a:xfrm>
            <a:off x="611188" y="1066800"/>
            <a:ext cx="80010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347663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461963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576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05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7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4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US" altLang="en-US" sz="2800" b="1" dirty="0"/>
              <a:t>Surface Transportation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03" y="3874969"/>
            <a:ext cx="3490740" cy="2147436"/>
          </a:xfrm>
          <a:prstGeom prst="rect">
            <a:avLst/>
          </a:prstGeom>
        </p:spPr>
      </p:pic>
      <p:pic>
        <p:nvPicPr>
          <p:cNvPr id="10" name="Picture 16" descr="http://vtaorgcontent.s3-us-west-1.amazonaws.com/Site_Content/BER-april2015-11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03" y="3874969"/>
            <a:ext cx="3486068" cy="21441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Chart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03" y="1873920"/>
            <a:ext cx="3486068" cy="1879065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611188" y="1625827"/>
            <a:ext cx="361539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347663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461963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576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05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7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4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San Jose Injury Crash Rate (per 1,000 population)</a:t>
            </a:r>
            <a:endParaRPr lang="en-US" altLang="en-US" sz="1200" dirty="0">
              <a:solidFill>
                <a:srgbClr val="000000"/>
              </a:solidFill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5010773" y="1639883"/>
            <a:ext cx="289560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347663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461963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576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05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7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4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Pavement Maintenance Funding Status</a:t>
            </a:r>
            <a:endParaRPr lang="en-US" altLang="en-US" sz="1200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875" y="1873920"/>
            <a:ext cx="3486068" cy="190379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119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1447800" y="4419600"/>
            <a:ext cx="4953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FontTx/>
              <a:buNone/>
            </a:pPr>
            <a:endParaRPr lang="en-US" altLang="en-US" sz="4400" b="1" i="1">
              <a:solidFill>
                <a:srgbClr val="FFFFFF"/>
              </a:solidFill>
              <a:latin typeface="Times" panose="02020603050405020304" pitchFamily="18" charset="0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228600" y="6096000"/>
            <a:ext cx="647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i="1" dirty="0" smtClean="0">
                <a:solidFill>
                  <a:srgbClr val="FFFFFF"/>
                </a:solidFill>
              </a:rPr>
              <a:t>2016-2017 </a:t>
            </a:r>
            <a:r>
              <a:rPr lang="en-US" altLang="en-US" sz="2000" i="1" dirty="0">
                <a:solidFill>
                  <a:srgbClr val="FFFFFF"/>
                </a:solidFill>
              </a:rPr>
              <a:t>Budget Study Sessions</a:t>
            </a:r>
            <a:endParaRPr lang="en-US" altLang="en-US" sz="2000" dirty="0">
              <a:solidFill>
                <a:srgbClr val="FFFFFF"/>
              </a:solidFill>
            </a:endParaRP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143000" y="228600"/>
            <a:ext cx="7467600" cy="3352800"/>
          </a:xfrm>
          <a:noFill/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3600" dirty="0" smtClean="0">
                <a:solidFill>
                  <a:schemeClr val="bg1"/>
                </a:solidFill>
              </a:rPr>
              <a:t>TRANSPORTATION AND AVIATION SERVICES</a:t>
            </a:r>
            <a:r>
              <a:rPr lang="en-US" altLang="en-US" sz="2000" dirty="0">
                <a:solidFill>
                  <a:schemeClr val="bg1"/>
                </a:solidFill>
              </a:rPr>
              <a:t/>
            </a:r>
            <a:br>
              <a:rPr lang="en-US" altLang="en-US" sz="2000" dirty="0">
                <a:solidFill>
                  <a:schemeClr val="bg1"/>
                </a:solidFill>
              </a:rPr>
            </a:br>
            <a:r>
              <a:rPr lang="en-US" altLang="en-US" sz="1500" dirty="0" smtClean="0">
                <a:solidFill>
                  <a:schemeClr val="bg1"/>
                </a:solidFill>
              </a:rPr>
              <a:t/>
            </a:r>
            <a:br>
              <a:rPr lang="en-US" altLang="en-US" sz="1500" dirty="0" smtClean="0">
                <a:solidFill>
                  <a:schemeClr val="bg1"/>
                </a:solidFill>
              </a:rPr>
            </a:br>
            <a:r>
              <a:rPr lang="en-US" altLang="en-US" sz="3600" dirty="0" smtClean="0">
                <a:solidFill>
                  <a:schemeClr val="bg1"/>
                </a:solidFill>
              </a:rPr>
              <a:t>2016-2017 Proposed Operating Budget</a:t>
            </a:r>
            <a:r>
              <a:rPr lang="en-US" altLang="en-US" sz="1500" dirty="0" smtClean="0">
                <a:solidFill>
                  <a:schemeClr val="bg1"/>
                </a:solidFill>
              </a:rPr>
              <a:t/>
            </a:r>
            <a:br>
              <a:rPr lang="en-US" altLang="en-US" sz="1500" dirty="0" smtClean="0">
                <a:solidFill>
                  <a:schemeClr val="bg1"/>
                </a:solidFill>
              </a:rPr>
            </a:br>
            <a:r>
              <a:rPr lang="en-US" altLang="en-US" sz="1500" dirty="0" smtClean="0">
                <a:solidFill>
                  <a:schemeClr val="bg1"/>
                </a:solidFill>
              </a:rPr>
              <a:t/>
            </a:r>
            <a:br>
              <a:rPr lang="en-US" altLang="en-US" sz="1500" dirty="0" smtClean="0">
                <a:solidFill>
                  <a:schemeClr val="bg1"/>
                </a:solidFill>
              </a:rPr>
            </a:br>
            <a:r>
              <a:rPr lang="en-US" altLang="en-US" sz="2400" dirty="0" smtClean="0">
                <a:solidFill>
                  <a:schemeClr val="bg1"/>
                </a:solidFill>
              </a:rPr>
              <a:t>OUTCOMES:</a:t>
            </a:r>
            <a:br>
              <a:rPr lang="en-US" altLang="en-US" sz="2400" dirty="0" smtClean="0">
                <a:solidFill>
                  <a:schemeClr val="bg1"/>
                </a:solidFill>
              </a:rPr>
            </a:br>
            <a:r>
              <a:rPr lang="en-US" altLang="en-US" sz="1800" dirty="0" smtClean="0">
                <a:solidFill>
                  <a:schemeClr val="bg1"/>
                </a:solidFill>
              </a:rPr>
              <a:t/>
            </a:r>
            <a:br>
              <a:rPr lang="en-US" altLang="en-US" sz="1800" dirty="0" smtClean="0">
                <a:solidFill>
                  <a:schemeClr val="bg1"/>
                </a:solidFill>
              </a:rPr>
            </a:br>
            <a:endParaRPr lang="en-US" altLang="en-US" sz="1200" dirty="0" smtClean="0">
              <a:solidFill>
                <a:srgbClr val="FC452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4533" y="3200400"/>
            <a:ext cx="762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100" dirty="0">
                <a:solidFill>
                  <a:schemeClr val="bg1"/>
                </a:solidFill>
              </a:rPr>
              <a:t>Provide Safe and Secure Transportation Systems</a:t>
            </a:r>
          </a:p>
          <a:p>
            <a:pPr marL="342900" indent="-342900">
              <a:buFontTx/>
              <a:buChar char="-"/>
            </a:pPr>
            <a:r>
              <a:rPr lang="en-US" sz="2100" dirty="0">
                <a:solidFill>
                  <a:schemeClr val="bg1"/>
                </a:solidFill>
              </a:rPr>
              <a:t>Provide Viable Transportation Choices that Promote a Strong Economy</a:t>
            </a:r>
          </a:p>
          <a:p>
            <a:pPr marL="342900" indent="-342900">
              <a:buFontTx/>
              <a:buChar char="-"/>
            </a:pPr>
            <a:r>
              <a:rPr lang="en-US" sz="2100" dirty="0">
                <a:solidFill>
                  <a:schemeClr val="bg1"/>
                </a:solidFill>
              </a:rPr>
              <a:t>Travelers Have a Positive, Reliable, and Efficient Experience</a:t>
            </a:r>
          </a:p>
          <a:p>
            <a:pPr marL="342900" indent="-342900">
              <a:buFontTx/>
              <a:buChar char="-"/>
            </a:pPr>
            <a:r>
              <a:rPr lang="en-US" sz="2100" dirty="0">
                <a:solidFill>
                  <a:schemeClr val="bg1"/>
                </a:solidFill>
              </a:rPr>
              <a:t>Preserve and Improve Transportation Assets and Facilities</a:t>
            </a:r>
          </a:p>
          <a:p>
            <a:pPr marL="342900" indent="-342900">
              <a:buFontTx/>
              <a:buChar char="-"/>
            </a:pPr>
            <a:r>
              <a:rPr lang="en-US" sz="2100" dirty="0">
                <a:solidFill>
                  <a:schemeClr val="bg1"/>
                </a:solidFill>
              </a:rPr>
              <a:t>Provide a Transportation System that Enhances Community Livability</a:t>
            </a:r>
          </a:p>
        </p:txBody>
      </p:sp>
    </p:spTree>
    <p:extLst>
      <p:ext uri="{BB962C8B-B14F-4D97-AF65-F5344CB8AC3E}">
        <p14:creationId xmlns:p14="http://schemas.microsoft.com/office/powerpoint/2010/main" val="738149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28600" y="6096000"/>
            <a:ext cx="8458200" cy="609600"/>
          </a:xfr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TRANSPORTATION AND AVIATION </a:t>
            </a:r>
            <a:r>
              <a:rPr lang="en-US" altLang="en-US" sz="2000" dirty="0" smtClean="0">
                <a:solidFill>
                  <a:schemeClr val="bg1"/>
                </a:solidFill>
              </a:rPr>
              <a:t>SERVICES		         </a:t>
            </a:r>
            <a:fld id="{4D0E68BB-5D50-4A9D-BC67-54859D87C264}" type="slidenum">
              <a:rPr lang="en-US" altLang="en-US" sz="2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None/>
              </a:pPr>
              <a:t>2</a:t>
            </a:fld>
            <a:endParaRPr lang="en-US" altLang="en-US" sz="20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2016-2017 Budget Study Sessions</a:t>
            </a:r>
            <a:endParaRPr lang="en-US" altLang="en-US" sz="14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								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8402"/>
            <a:ext cx="8458200" cy="685800"/>
          </a:xfrm>
          <a:noFill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en-US" altLang="en-US" sz="3600" dirty="0" smtClean="0"/>
              <a:t>TRANSPORTATION AND AVIATION SERVICES</a:t>
            </a:r>
            <a:endParaRPr lang="en-US" altLang="en-US" sz="3200" dirty="0" smtClean="0"/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457200" y="1348949"/>
            <a:ext cx="3867666" cy="4376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347663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461963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576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05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7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4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/>
              <a:t>Transportation</a:t>
            </a:r>
          </a:p>
          <a:p>
            <a:pPr marL="633413" lvl="1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Parking Services</a:t>
            </a:r>
          </a:p>
          <a:p>
            <a:pPr marL="633413" lvl="1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Pavement Maintenance</a:t>
            </a:r>
          </a:p>
          <a:p>
            <a:pPr marL="633413" lvl="1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Street Landscape Maintenance</a:t>
            </a:r>
          </a:p>
          <a:p>
            <a:pPr marL="633413" lvl="1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Traffic Maintenance</a:t>
            </a:r>
          </a:p>
          <a:p>
            <a:pPr marL="633413" lvl="1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Transportation Operations</a:t>
            </a:r>
          </a:p>
          <a:p>
            <a:pPr marL="633413" lvl="1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Transportation Planning and Project Delivery</a:t>
            </a:r>
            <a:endParaRPr lang="en-US" altLang="en-US" sz="1500" dirty="0" smtClean="0"/>
          </a:p>
          <a:p>
            <a:r>
              <a:rPr lang="en-US" altLang="en-US" dirty="0" smtClean="0"/>
              <a:t>Police</a:t>
            </a:r>
            <a:endParaRPr lang="en-US" altLang="en-US" sz="2000" dirty="0"/>
          </a:p>
          <a:p>
            <a:pPr marL="633413" lvl="1" indent="-28575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Traffic Safety Services</a:t>
            </a:r>
            <a:endParaRPr lang="en-US" altLang="en-US" sz="20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324866" y="1307967"/>
            <a:ext cx="4438134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347663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461963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576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05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7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4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 smtClean="0"/>
              <a:t>Airport</a:t>
            </a:r>
            <a:endParaRPr lang="en-US" altLang="en-US" sz="900" dirty="0"/>
          </a:p>
          <a:p>
            <a:pPr marL="690563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Airport Business Development</a:t>
            </a:r>
          </a:p>
          <a:p>
            <a:pPr marL="690563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Airport Facilities Maintenance</a:t>
            </a:r>
          </a:p>
          <a:p>
            <a:pPr marL="690563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Airport Operations</a:t>
            </a:r>
          </a:p>
          <a:p>
            <a:pPr marL="690563" lvl="1" indent="-342900">
              <a:buFont typeface="Arial" panose="020B0604020202020204" pitchFamily="34" charset="0"/>
              <a:buChar char="•"/>
            </a:pPr>
            <a:r>
              <a:rPr lang="en-US" altLang="en-US" sz="2000" dirty="0" smtClean="0"/>
              <a:t>Airport Planning &amp; Capital Development</a:t>
            </a:r>
          </a:p>
          <a:p>
            <a:pPr marL="804863" lvl="1" indent="-457200">
              <a:buFont typeface="Arial" panose="020B0604020202020204" pitchFamily="34" charset="0"/>
              <a:buChar char="•"/>
            </a:pPr>
            <a:endParaRPr lang="en-US" altLang="en-US" sz="20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3249" y="3816346"/>
            <a:ext cx="3087918" cy="2125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TRANSPORTATION AND AVIATION </a:t>
            </a:r>
            <a:r>
              <a:rPr lang="en-US" altLang="en-US" sz="2000" dirty="0" smtClean="0">
                <a:solidFill>
                  <a:schemeClr val="bg1"/>
                </a:solidFill>
              </a:rPr>
              <a:t>SERVICES		         </a:t>
            </a:r>
            <a:fld id="{062D9B4E-1AF8-41F6-8FAE-CF2854BF9F92}" type="slidenum">
              <a:rPr lang="en-US" altLang="en-US" sz="2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None/>
              </a:pPr>
              <a:t>3</a:t>
            </a:fld>
            <a:endParaRPr lang="en-US" altLang="en-US" sz="20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2016-2017 Budget Study Sessions</a:t>
            </a:r>
            <a:endParaRPr lang="en-US" altLang="en-US" sz="14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								</a:t>
            </a:r>
          </a:p>
        </p:txBody>
      </p:sp>
      <p:sp>
        <p:nvSpPr>
          <p:cNvPr id="9219" name="Rectangle 1026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772400" cy="1143000"/>
          </a:xfrm>
          <a:noFill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en-US" altLang="en-US" sz="3600" dirty="0" smtClean="0"/>
              <a:t>CSA Expected Service Delivery</a:t>
            </a:r>
            <a:br>
              <a:rPr lang="en-US" altLang="en-US" sz="3600" dirty="0" smtClean="0"/>
            </a:br>
            <a:endParaRPr lang="en-US" altLang="en-US" sz="3600" dirty="0" smtClean="0"/>
          </a:p>
        </p:txBody>
      </p:sp>
      <p:sp>
        <p:nvSpPr>
          <p:cNvPr id="9220" name="Text Box 1027"/>
          <p:cNvSpPr txBox="1">
            <a:spLocks noChangeArrowheads="1"/>
          </p:cNvSpPr>
          <p:nvPr/>
        </p:nvSpPr>
        <p:spPr bwMode="auto">
          <a:xfrm>
            <a:off x="480391" y="1156070"/>
            <a:ext cx="5029200" cy="4745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347663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461963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576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05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7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4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 smtClean="0"/>
              <a:t>Air Transportation</a:t>
            </a:r>
          </a:p>
          <a:p>
            <a:r>
              <a:rPr lang="en-US" altLang="en-US" sz="2400" dirty="0" smtClean="0"/>
              <a:t>2015-2016 </a:t>
            </a:r>
            <a:r>
              <a:rPr lang="en-US" altLang="en-US" sz="2400" dirty="0"/>
              <a:t>Outstanding! </a:t>
            </a:r>
          </a:p>
          <a:p>
            <a:r>
              <a:rPr lang="en-US" altLang="en-US" sz="2400" dirty="0" smtClean="0"/>
              <a:t>Financial </a:t>
            </a:r>
            <a:r>
              <a:rPr lang="en-US" altLang="en-US" sz="2400" dirty="0"/>
              <a:t>Sustainability</a:t>
            </a:r>
          </a:p>
          <a:p>
            <a:r>
              <a:rPr lang="en-US" altLang="en-US" sz="2400" dirty="0"/>
              <a:t>Safety and Security</a:t>
            </a:r>
          </a:p>
          <a:p>
            <a:r>
              <a:rPr lang="en-US" altLang="en-US" sz="2400" dirty="0"/>
              <a:t>Air Service and Passenger Growth to Support Economic Vitality</a:t>
            </a:r>
          </a:p>
          <a:p>
            <a:r>
              <a:rPr lang="en-US" altLang="en-US" sz="2400" dirty="0"/>
              <a:t>Reliable, Convenient Air Traveler Amenities</a:t>
            </a:r>
          </a:p>
          <a:p>
            <a:r>
              <a:rPr lang="en-US" altLang="en-US" sz="2400" dirty="0"/>
              <a:t>Preserve </a:t>
            </a:r>
            <a:r>
              <a:rPr lang="en-US" altLang="en-US" sz="2400" dirty="0" smtClean="0"/>
              <a:t>Infrastructure</a:t>
            </a:r>
          </a:p>
          <a:p>
            <a:endParaRPr lang="en-US" altLang="en-US" sz="800" dirty="0"/>
          </a:p>
          <a:p>
            <a:pPr marL="233363" lvl="1" indent="-233363">
              <a:lnSpc>
                <a:spcPct val="80000"/>
              </a:lnSpc>
              <a:buFontTx/>
              <a:buChar char="•"/>
              <a:defRPr/>
            </a:pPr>
            <a:r>
              <a:rPr lang="en-US" sz="2400" dirty="0"/>
              <a:t>SJC Strategic Plan</a:t>
            </a:r>
            <a:endParaRPr lang="en-US" altLang="en-US" sz="2400" dirty="0"/>
          </a:p>
        </p:txBody>
      </p:sp>
      <p:pic>
        <p:nvPicPr>
          <p:cNvPr id="3" name="Picture 2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3"/>
          <a:stretch/>
        </p:blipFill>
        <p:spPr>
          <a:xfrm>
            <a:off x="5248847" y="1188003"/>
            <a:ext cx="3497580" cy="11851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Picture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47" y="2321219"/>
            <a:ext cx="3497580" cy="12973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Picture 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847" y="3571042"/>
            <a:ext cx="3497580" cy="129730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" t="9200" b="14000"/>
          <a:stretch/>
        </p:blipFill>
        <p:spPr bwMode="auto">
          <a:xfrm>
            <a:off x="5248847" y="4808525"/>
            <a:ext cx="3512362" cy="1287475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http://upload.wikimedia.org/wikipedia/en/thumb/9/97/Air_China_Logo.svg/1280px-Air_China_Logo.svg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926593"/>
            <a:ext cx="1341120" cy="277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233225" y="4864010"/>
            <a:ext cx="1261884" cy="3539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00" dirty="0" smtClean="0">
                <a:ln w="0"/>
                <a:effectLst>
                  <a:outerShdw blurRad="76200" dist="50800" dir="5400000" algn="ctr" rotWithShape="0">
                    <a:srgbClr val="000000">
                      <a:alpha val="43137"/>
                    </a:srgbClr>
                  </a:outerShdw>
                </a:effectLst>
              </a:rPr>
              <a:t>Nonstop to Shanghai</a:t>
            </a:r>
          </a:p>
          <a:p>
            <a:pPr algn="ctr"/>
            <a:r>
              <a:rPr lang="en-US" dirty="0" smtClean="0">
                <a:ln w="0"/>
                <a:effectLst>
                  <a:outerShdw blurRad="76200" dist="50800" dir="5400000" algn="ctr" rotWithShape="0">
                    <a:srgbClr val="000000">
                      <a:alpha val="43137"/>
                    </a:srgbClr>
                  </a:outerShdw>
                </a:effectLst>
              </a:rPr>
              <a:t>Starts June 2016</a:t>
            </a:r>
            <a:endParaRPr lang="en-US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blurRad="76200" dist="50800" dir="5400000" algn="ctr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TRANSPORTATION AND AVIATION </a:t>
            </a:r>
            <a:r>
              <a:rPr lang="en-US" altLang="en-US" sz="2000" dirty="0" smtClean="0">
                <a:solidFill>
                  <a:schemeClr val="bg1"/>
                </a:solidFill>
              </a:rPr>
              <a:t>SERVICES		         </a:t>
            </a:r>
            <a:fld id="{2D2E5C48-A529-4BEF-9A9E-73FFC6F9826E}" type="slidenum">
              <a:rPr lang="en-US" altLang="en-US" sz="2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None/>
              </a:pPr>
              <a:t>4</a:t>
            </a:fld>
            <a:endParaRPr lang="en-US" altLang="en-US" sz="20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2016-2017 Budget Study Sessions</a:t>
            </a:r>
            <a:endParaRPr lang="en-US" altLang="en-US" sz="14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								</a:t>
            </a: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82000" cy="685800"/>
          </a:xfrm>
        </p:spPr>
        <p:txBody>
          <a:bodyPr/>
          <a:lstStyle/>
          <a:p>
            <a:r>
              <a:rPr lang="en-US" altLang="en-US" sz="3600" dirty="0" smtClean="0"/>
              <a:t> </a:t>
            </a:r>
            <a:br>
              <a:rPr lang="en-US" altLang="en-US" sz="3600" dirty="0" smtClean="0"/>
            </a:br>
            <a:r>
              <a:rPr lang="en-US" altLang="en-US" sz="3600" dirty="0" smtClean="0"/>
              <a:t>Proposed Budget Actions </a:t>
            </a:r>
            <a:br>
              <a:rPr lang="en-US" altLang="en-US" sz="3600" dirty="0" smtClean="0"/>
            </a:br>
            <a:endParaRPr lang="en-US" altLang="en-US" sz="3600" dirty="0" smtClean="0"/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39864"/>
            <a:ext cx="5486400" cy="4923183"/>
          </a:xfrm>
        </p:spPr>
        <p:txBody>
          <a:bodyPr/>
          <a:lstStyle/>
          <a:p>
            <a:pPr>
              <a:lnSpc>
                <a:spcPct val="80000"/>
              </a:lnSpc>
              <a:buNone/>
              <a:defRPr/>
            </a:pPr>
            <a:r>
              <a:rPr lang="en-US" b="1" dirty="0"/>
              <a:t>Air Transportation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US" altLang="en-US" sz="600" dirty="0" smtClean="0"/>
          </a:p>
          <a:p>
            <a:pPr marL="400050" lvl="2" indent="0">
              <a:lnSpc>
                <a:spcPct val="80000"/>
              </a:lnSpc>
              <a:buNone/>
              <a:defRPr/>
            </a:pPr>
            <a:endParaRPr lang="en-US" altLang="en-US" sz="1000" dirty="0" smtClean="0"/>
          </a:p>
          <a:p>
            <a:pPr marL="342900" lvl="1" indent="-342900">
              <a:lnSpc>
                <a:spcPct val="80000"/>
              </a:lnSpc>
              <a:buFontTx/>
              <a:buChar char="•"/>
              <a:defRPr/>
            </a:pPr>
            <a:r>
              <a:rPr lang="en-US" altLang="en-US" sz="2700" dirty="0" smtClean="0"/>
              <a:t>Concession Plan Consultant</a:t>
            </a:r>
          </a:p>
          <a:p>
            <a:pPr marL="742950" lvl="2" indent="-342900">
              <a:lnSpc>
                <a:spcPct val="80000"/>
              </a:lnSpc>
              <a:defRPr/>
            </a:pPr>
            <a:r>
              <a:rPr lang="en-US" sz="2300" dirty="0"/>
              <a:t>D</a:t>
            </a:r>
            <a:r>
              <a:rPr lang="en-US" sz="2300" dirty="0" smtClean="0"/>
              <a:t>evelop non-airline revenue </a:t>
            </a:r>
          </a:p>
          <a:p>
            <a:pPr marL="742950" lvl="2" indent="-342900">
              <a:lnSpc>
                <a:spcPct val="80000"/>
              </a:lnSpc>
              <a:defRPr/>
            </a:pPr>
            <a:r>
              <a:rPr lang="en-US" sz="2300" dirty="0" smtClean="0"/>
              <a:t>Enhance financial stability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1000" dirty="0" smtClean="0"/>
          </a:p>
          <a:p>
            <a:pPr marL="342900" lvl="1" indent="-342900">
              <a:lnSpc>
                <a:spcPct val="80000"/>
              </a:lnSpc>
              <a:buFontTx/>
              <a:buChar char="•"/>
              <a:defRPr/>
            </a:pPr>
            <a:r>
              <a:rPr lang="en-US" altLang="en-US" sz="2700" dirty="0" smtClean="0"/>
              <a:t>Project Management Training</a:t>
            </a:r>
          </a:p>
          <a:p>
            <a:pPr marL="742950" lvl="2" indent="-342900">
              <a:lnSpc>
                <a:spcPct val="80000"/>
              </a:lnSpc>
              <a:defRPr/>
            </a:pPr>
            <a:r>
              <a:rPr lang="en-US" altLang="en-US" sz="2300" dirty="0" smtClean="0"/>
              <a:t>Successfully deliver projects with increased efficiency</a:t>
            </a:r>
          </a:p>
          <a:p>
            <a:pPr marL="742950" lvl="2" indent="-342900">
              <a:lnSpc>
                <a:spcPct val="80000"/>
              </a:lnSpc>
              <a:defRPr/>
            </a:pPr>
            <a:r>
              <a:rPr lang="en-US" altLang="en-US" sz="2300" dirty="0" smtClean="0"/>
              <a:t>Staff development</a:t>
            </a:r>
          </a:p>
          <a:p>
            <a:pPr marL="342900" lvl="1" indent="-342900">
              <a:lnSpc>
                <a:spcPct val="80000"/>
              </a:lnSpc>
              <a:buFontTx/>
              <a:buChar char="•"/>
              <a:defRPr/>
            </a:pPr>
            <a:endParaRPr lang="en-US" altLang="en-US" sz="1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95" y="1278662"/>
            <a:ext cx="3107904" cy="2071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572000"/>
            <a:ext cx="8534399" cy="1440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TRANSPORTATION AND AVIATION </a:t>
            </a:r>
            <a:r>
              <a:rPr lang="en-US" altLang="en-US" sz="2000" dirty="0" smtClean="0">
                <a:solidFill>
                  <a:schemeClr val="bg1"/>
                </a:solidFill>
              </a:rPr>
              <a:t>SERVICES		         </a:t>
            </a:r>
            <a:fld id="{B1F082B3-2138-4FE1-BE7E-3CFAD869F736}" type="slidenum">
              <a:rPr lang="en-US" altLang="en-US" sz="2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None/>
              </a:pPr>
              <a:t>5</a:t>
            </a:fld>
            <a:endParaRPr lang="en-US" altLang="en-US" sz="20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2016-2017 Budget Study Sessions</a:t>
            </a:r>
            <a:endParaRPr lang="en-US" altLang="en-US" sz="14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								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82000" cy="685800"/>
          </a:xfrm>
        </p:spPr>
        <p:txBody>
          <a:bodyPr/>
          <a:lstStyle/>
          <a:p>
            <a:r>
              <a:rPr lang="en-US" altLang="en-US" sz="3600" dirty="0" smtClean="0"/>
              <a:t> </a:t>
            </a:r>
            <a:br>
              <a:rPr lang="en-US" altLang="en-US" sz="3600" dirty="0" smtClean="0"/>
            </a:br>
            <a:r>
              <a:rPr lang="en-US" altLang="en-US" sz="3600" dirty="0" smtClean="0"/>
              <a:t>CSA </a:t>
            </a:r>
            <a:r>
              <a:rPr lang="en-US" altLang="en-US" sz="3600" dirty="0" err="1" smtClean="0"/>
              <a:t>Workplan</a:t>
            </a:r>
            <a:r>
              <a:rPr lang="en-US" altLang="en-US" sz="3600" dirty="0" smtClean="0"/>
              <a:t> Highlights</a:t>
            </a:r>
            <a:br>
              <a:rPr lang="en-US" altLang="en-US" sz="3600" dirty="0" smtClean="0"/>
            </a:br>
            <a:endParaRPr lang="en-US" altLang="en-US" sz="3600" dirty="0" smtClean="0"/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7924800" cy="5006550"/>
          </a:xfrm>
          <a:scene3d>
            <a:camera prst="orthographicFront"/>
            <a:lightRig rig="threePt" dir="t"/>
          </a:scene3d>
          <a:sp3d>
            <a:bevelT w="139700" h="139700" prst="divot"/>
          </a:sp3d>
        </p:spPr>
        <p:txBody>
          <a:bodyPr/>
          <a:lstStyle/>
          <a:p>
            <a:pPr>
              <a:buNone/>
            </a:pPr>
            <a:r>
              <a:rPr lang="en-US" altLang="en-US" b="1" dirty="0" smtClean="0"/>
              <a:t>Air Transportation</a:t>
            </a:r>
          </a:p>
          <a:p>
            <a:pPr>
              <a:buFontTx/>
              <a:buNone/>
            </a:pPr>
            <a:endParaRPr lang="en-US" altLang="en-US" sz="900" dirty="0" smtClean="0"/>
          </a:p>
          <a:p>
            <a:pPr>
              <a:spcBef>
                <a:spcPct val="0"/>
              </a:spcBef>
            </a:pPr>
            <a:r>
              <a:rPr lang="en-US" altLang="en-US" dirty="0" smtClean="0"/>
              <a:t>Passenger Growth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/>
              <a:t>Facility Impacts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/>
              <a:t>Staff Capacity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Complete Bond Funded Projects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/>
              <a:t>Summer 2017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/>
              <a:t>Maximum impact – quick turnaround</a:t>
            </a:r>
          </a:p>
          <a:p>
            <a:pPr>
              <a:spcBef>
                <a:spcPct val="0"/>
              </a:spcBef>
            </a:pPr>
            <a:r>
              <a:rPr lang="en-US" altLang="en-US" dirty="0" smtClean="0"/>
              <a:t>Plan for Growth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/>
              <a:t>12.2 million passengers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dirty="0" smtClean="0"/>
              <a:t>217 daily departures</a:t>
            </a:r>
          </a:p>
          <a:p>
            <a:pPr lvl="1">
              <a:spcBef>
                <a:spcPct val="0"/>
              </a:spcBef>
            </a:pPr>
            <a:endParaRPr lang="en-US" altLang="en-US" sz="24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bg1"/>
                </a:solidFill>
              </a:rPr>
              <a:t>TRANSPORTATION AND AVIATION </a:t>
            </a:r>
            <a:r>
              <a:rPr lang="en-US" altLang="en-US" sz="2000" dirty="0" smtClean="0">
                <a:solidFill>
                  <a:schemeClr val="bg1"/>
                </a:solidFill>
              </a:rPr>
              <a:t>SERVICES		         </a:t>
            </a:r>
            <a:fld id="{BA6CFF4C-2FF4-4ECD-854E-4F5F912D766A}" type="slidenum">
              <a:rPr lang="en-US" altLang="en-US" sz="20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None/>
              </a:pPr>
              <a:t>6</a:t>
            </a:fld>
            <a:endParaRPr lang="en-US" altLang="en-US" sz="20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2016-2017 Budget Study Sessions</a:t>
            </a:r>
            <a:endParaRPr lang="en-US" altLang="en-US" sz="1400" dirty="0" smtClean="0">
              <a:solidFill>
                <a:schemeClr val="bg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chemeClr val="bg1"/>
                </a:solidFill>
              </a:rPr>
              <a:t>								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7772400" cy="1143000"/>
          </a:xfrm>
          <a:noFill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r>
              <a:rPr lang="en-US" altLang="en-US" sz="3600" dirty="0" smtClean="0"/>
              <a:t>Summary</a:t>
            </a:r>
          </a:p>
        </p:txBody>
      </p:sp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825500" y="1436688"/>
            <a:ext cx="80772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347663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461963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576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05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7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4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600"/>
          </a:p>
          <a:p>
            <a:pPr>
              <a:spcBef>
                <a:spcPct val="50000"/>
              </a:spcBef>
            </a:pPr>
            <a:endParaRPr lang="en-US" altLang="en-US" sz="3600"/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3600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825500" y="1436688"/>
            <a:ext cx="807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347663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461963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576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05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7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4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600"/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685800" y="1114164"/>
            <a:ext cx="3733800" cy="277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347663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461963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576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05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7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4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b="1" dirty="0" smtClean="0"/>
              <a:t>Air Transportation</a:t>
            </a:r>
          </a:p>
          <a:p>
            <a:pPr>
              <a:buNone/>
            </a:pPr>
            <a:endParaRPr lang="en-US" altLang="en-US" sz="1000" u="sng" dirty="0" smtClean="0"/>
          </a:p>
          <a:p>
            <a:r>
              <a:rPr lang="en-US" altLang="en-US" sz="2800" dirty="0" smtClean="0"/>
              <a:t>Financial gap    2018-2019	</a:t>
            </a:r>
          </a:p>
          <a:p>
            <a:pPr marL="0" indent="0">
              <a:lnSpc>
                <a:spcPct val="80000"/>
              </a:lnSpc>
              <a:buNone/>
            </a:pPr>
            <a:endParaRPr lang="en-US" altLang="en-US" sz="700" dirty="0"/>
          </a:p>
          <a:p>
            <a:pPr>
              <a:lnSpc>
                <a:spcPct val="80000"/>
              </a:lnSpc>
            </a:pPr>
            <a:r>
              <a:rPr lang="en-US" altLang="en-US" sz="2800" dirty="0"/>
              <a:t>Passenger </a:t>
            </a:r>
            <a:r>
              <a:rPr lang="en-US" altLang="en-US" sz="2800" dirty="0" smtClean="0"/>
              <a:t>growth</a:t>
            </a:r>
            <a:endParaRPr lang="en-US" altLang="en-US" sz="2800" dirty="0"/>
          </a:p>
          <a:p>
            <a:pPr marL="0" indent="0">
              <a:buNone/>
            </a:pPr>
            <a:endParaRPr lang="en-US" alt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59" y="3479446"/>
            <a:ext cx="3507617" cy="23271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0520" y="3479446"/>
            <a:ext cx="4773070" cy="2330601"/>
          </a:xfrm>
          <a:prstGeom prst="rect">
            <a:avLst/>
          </a:prstGeom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572001" y="1465029"/>
            <a:ext cx="3770108" cy="171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347663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461963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576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05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7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4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endParaRPr lang="en-US" altLang="en-US" sz="1000" u="sng" dirty="0" smtClean="0"/>
          </a:p>
          <a:p>
            <a:r>
              <a:rPr lang="en-US" altLang="en-US" sz="2800" dirty="0" smtClean="0"/>
              <a:t>Tactical assessment of operations</a:t>
            </a:r>
            <a:endParaRPr lang="en-US" altLang="en-US" sz="2800" dirty="0"/>
          </a:p>
          <a:p>
            <a:r>
              <a:rPr lang="en-US" altLang="en-US" sz="2800" dirty="0" smtClean="0"/>
              <a:t>Cautiously optimistic</a:t>
            </a:r>
            <a:endParaRPr lang="en-US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oter Placeholder 2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</a:rPr>
              <a:t>TRANSPORTATION AND AVIATION SERVICES 	    </a:t>
            </a:r>
            <a:fld id="{3B8BF3F6-6B5D-46A9-95D8-2C02D79B49F2}" type="slidenum">
              <a:rPr lang="en-US" altLang="en-US" sz="20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2000" dirty="0" smtClean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</a:rPr>
              <a:t>2016-2017 Budget Study Sessions</a:t>
            </a:r>
            <a:endParaRPr lang="en-US" altLang="en-US" sz="1400" dirty="0" smtClean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</a:rPr>
              <a:t>								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1625"/>
            <a:ext cx="7772400" cy="685800"/>
          </a:xfrm>
          <a:noFill/>
          <a:extLst>
            <a:ext uri="{91240B29-F687-4F45-9708-019B960494DF}">
              <a14:hiddenLine xmlns:a14="http://schemas.microsoft.com/office/drawing/2010/main" w="5715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3600" smtClean="0"/>
              <a:t>CSA Expected Service Delivery</a:t>
            </a:r>
          </a:p>
        </p:txBody>
      </p:sp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4344416" y="3873349"/>
            <a:ext cx="42073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347663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461963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576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05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7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4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sz="2800" dirty="0" smtClean="0"/>
              <a:t>Innovation &amp; Technology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945" y="4332038"/>
            <a:ext cx="2555675" cy="17037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6371" y="4332039"/>
            <a:ext cx="2271712" cy="1703783"/>
          </a:xfrm>
          <a:prstGeom prst="rect">
            <a:avLst/>
          </a:prstGeom>
        </p:spPr>
      </p:pic>
      <p:pic>
        <p:nvPicPr>
          <p:cNvPr id="2051" name="Picture 3" descr="_W2SD_2013_Taylor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72300" y="1993271"/>
            <a:ext cx="2351941" cy="176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457200" y="1014139"/>
            <a:ext cx="8229600" cy="43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347663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461963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576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05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7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4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25000"/>
              </a:spcBef>
              <a:buFontTx/>
              <a:buNone/>
            </a:pPr>
            <a:r>
              <a:rPr lang="en-US" altLang="en-US" sz="2800" b="1" dirty="0"/>
              <a:t>Surface </a:t>
            </a:r>
            <a:r>
              <a:rPr lang="en-US" altLang="en-US" sz="2800" b="1" dirty="0" smtClean="0"/>
              <a:t>Transportation</a:t>
            </a:r>
            <a:endParaRPr lang="en-US" altLang="en-US" sz="2800" b="1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389332" y="1545922"/>
            <a:ext cx="40644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347663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461963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576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05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7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4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sz="2800" dirty="0" smtClean="0"/>
              <a:t>Balanced Transportation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567746" y="3881931"/>
            <a:ext cx="34951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347663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461963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576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05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7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4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sz="2800" dirty="0" smtClean="0"/>
              <a:t>Quality Infrastructure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990600" y="1539089"/>
            <a:ext cx="280180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 cmpd="thinThick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numCol="1">
            <a:spAutoFit/>
          </a:bodyPr>
          <a:lstStyle>
            <a:lvl1pPr marL="233363" indent="-233363"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347663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461963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576263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90563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77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49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621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9363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>
              <a:buFontTx/>
              <a:buNone/>
            </a:pPr>
            <a:r>
              <a:rPr lang="en-US" altLang="en-US" sz="2800" dirty="0" smtClean="0"/>
              <a:t>Safe Streets</a:t>
            </a:r>
          </a:p>
        </p:txBody>
      </p:sp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198" y="2019106"/>
            <a:ext cx="2134745" cy="182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40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</a:rPr>
              <a:t>TRANSPORTATION AND AVIATION SERVICES 	    </a:t>
            </a:r>
            <a:fld id="{423CE95C-3D2D-4293-994F-9E1C425F0F82}" type="slidenum">
              <a:rPr lang="en-US" altLang="en-US" sz="20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2000" dirty="0" smtClean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</a:rPr>
              <a:t>2016-2017 Budget Study Sessions</a:t>
            </a:r>
            <a:endParaRPr lang="en-US" altLang="en-US" sz="1400" dirty="0" smtClean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</a:rPr>
              <a:t>								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1625"/>
            <a:ext cx="8305800" cy="685800"/>
          </a:xfrm>
        </p:spPr>
        <p:txBody>
          <a:bodyPr/>
          <a:lstStyle/>
          <a:p>
            <a:r>
              <a:rPr lang="en-US" altLang="en-US" sz="3600" dirty="0" smtClean="0"/>
              <a:t> </a:t>
            </a:r>
            <a:br>
              <a:rPr lang="en-US" altLang="en-US" sz="3600" dirty="0" smtClean="0"/>
            </a:br>
            <a:r>
              <a:rPr lang="en-US" altLang="en-US" sz="3600" dirty="0" smtClean="0"/>
              <a:t>Proposed Budget Actions </a:t>
            </a:r>
            <a:br>
              <a:rPr lang="en-US" altLang="en-US" sz="3600" dirty="0" smtClean="0"/>
            </a:br>
            <a:endParaRPr lang="en-US" altLang="en-US" sz="3600" dirty="0" smtClean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480" y="1259812"/>
            <a:ext cx="8763000" cy="4961927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2800" b="1" dirty="0" smtClean="0"/>
              <a:t>Surface Transportation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Pedestrian Safety Projects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Regional Rail Expansion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BART, HSR, </a:t>
            </a:r>
            <a:r>
              <a:rPr lang="en-US" altLang="en-US" sz="2400" dirty="0" err="1"/>
              <a:t>Caltrain</a:t>
            </a:r>
            <a:r>
              <a:rPr lang="en-US" altLang="en-US" sz="2400" dirty="0"/>
              <a:t>, </a:t>
            </a:r>
            <a:r>
              <a:rPr lang="en-US" altLang="en-US" sz="2400" dirty="0" err="1" smtClean="0"/>
              <a:t>Diridon</a:t>
            </a:r>
            <a:endParaRPr lang="en-US" altLang="en-US" sz="2400" dirty="0" smtClean="0"/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Long Term Pavement Funding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Transportation Technology 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 smtClean="0"/>
              <a:t>Support Smart City Vision</a:t>
            </a:r>
            <a:endParaRPr lang="en-US" altLang="en-US" sz="2400" dirty="0"/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Maintain Smart Parking Meters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/>
              <a:t>Special District Retrofits</a:t>
            </a:r>
          </a:p>
          <a:p>
            <a:pPr lvl="1">
              <a:lnSpc>
                <a:spcPct val="90000"/>
              </a:lnSpc>
            </a:pPr>
            <a:endParaRPr lang="en-US" altLang="en-US" sz="2000" dirty="0" smtClean="0"/>
          </a:p>
          <a:p>
            <a:pPr lvl="1">
              <a:lnSpc>
                <a:spcPct val="90000"/>
              </a:lnSpc>
            </a:pPr>
            <a:endParaRPr lang="en-US" altLang="en-US" sz="2400" dirty="0" smtClean="0"/>
          </a:p>
        </p:txBody>
      </p:sp>
      <p:pic>
        <p:nvPicPr>
          <p:cNvPr id="6" name="Picture 16" descr="http://vtaorgcontent.s3-us-west-1.amazonaws.com/Site_Content/BER-april2015-11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087" y="3497589"/>
            <a:ext cx="2819400" cy="211455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Quimby Rd &amp; Balardo Wy (10)"/>
          <p:cNvPicPr>
            <a:picLocks noChangeArrowheads="1"/>
          </p:cNvPicPr>
          <p:nvPr/>
        </p:nvPicPr>
        <p:blipFill>
          <a:blip r:embed="rId4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3087" y="1233687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450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71500" y="1295400"/>
            <a:ext cx="8305800" cy="4267200"/>
          </a:xfrm>
        </p:spPr>
        <p:txBody>
          <a:bodyPr>
            <a:noAutofit/>
          </a:bodyPr>
          <a:lstStyle/>
          <a:p>
            <a:pPr marL="292100" indent="-292100">
              <a:lnSpc>
                <a:spcPct val="80000"/>
              </a:lnSpc>
              <a:buFontTx/>
              <a:buNone/>
              <a:tabLst>
                <a:tab pos="292100" algn="l"/>
              </a:tabLst>
              <a:defRPr/>
            </a:pPr>
            <a:endParaRPr lang="en-US" altLang="en-US" sz="700" b="1" dirty="0" smtClean="0"/>
          </a:p>
          <a:p>
            <a:pPr marL="292100" indent="-292100">
              <a:lnSpc>
                <a:spcPct val="80000"/>
              </a:lnSpc>
              <a:buFontTx/>
              <a:buNone/>
              <a:tabLst>
                <a:tab pos="292100" algn="l"/>
              </a:tabLst>
              <a:defRPr/>
            </a:pPr>
            <a:r>
              <a:rPr lang="en-US" altLang="en-US" sz="2800" b="1" dirty="0" smtClean="0"/>
              <a:t>Surface Transportation</a:t>
            </a:r>
          </a:p>
          <a:p>
            <a:pPr marL="292100" indent="-292100">
              <a:lnSpc>
                <a:spcPct val="90000"/>
              </a:lnSpc>
              <a:tabLst>
                <a:tab pos="292100" algn="l"/>
              </a:tabLst>
              <a:defRPr/>
            </a:pPr>
            <a:r>
              <a:rPr lang="en-US" altLang="en-US" sz="2800" dirty="0" smtClean="0"/>
              <a:t>Safety Initiatives</a:t>
            </a:r>
          </a:p>
          <a:p>
            <a:pPr lvl="1" indent="-3429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292100" algn="l"/>
              </a:tabLst>
              <a:defRPr/>
            </a:pPr>
            <a:r>
              <a:rPr lang="en-US" altLang="en-US" sz="2400" dirty="0" smtClean="0"/>
              <a:t>Build Vision Zero Foundation</a:t>
            </a:r>
          </a:p>
          <a:p>
            <a:pPr marL="292100" indent="-292100">
              <a:lnSpc>
                <a:spcPct val="90000"/>
              </a:lnSpc>
              <a:tabLst>
                <a:tab pos="292100" algn="l"/>
              </a:tabLst>
              <a:defRPr/>
            </a:pPr>
            <a:r>
              <a:rPr lang="en-US" altLang="en-US" sz="2800" dirty="0"/>
              <a:t>Grant-Funded Local Street </a:t>
            </a:r>
            <a:r>
              <a:rPr lang="en-US" altLang="en-US" sz="2800" dirty="0" smtClean="0"/>
              <a:t>Projects</a:t>
            </a:r>
            <a:endParaRPr lang="en-US" altLang="en-US" sz="2800" dirty="0"/>
          </a:p>
          <a:p>
            <a:pPr marL="292100" indent="-292100">
              <a:lnSpc>
                <a:spcPct val="90000"/>
              </a:lnSpc>
              <a:tabLst>
                <a:tab pos="292100" algn="l"/>
              </a:tabLst>
              <a:defRPr/>
            </a:pPr>
            <a:r>
              <a:rPr lang="en-US" altLang="en-US" sz="2800" dirty="0" smtClean="0"/>
              <a:t>Area Development Plans &amp; Project Delivery</a:t>
            </a:r>
          </a:p>
          <a:p>
            <a:pPr marL="292100" indent="-292100">
              <a:lnSpc>
                <a:spcPct val="90000"/>
              </a:lnSpc>
              <a:tabLst>
                <a:tab pos="292100" algn="l"/>
              </a:tabLst>
              <a:defRPr/>
            </a:pPr>
            <a:r>
              <a:rPr lang="en-US" altLang="en-US" sz="2800" dirty="0" smtClean="0"/>
              <a:t>Regional Highway Engineering</a:t>
            </a:r>
          </a:p>
          <a:p>
            <a:pPr marL="292100" indent="-292100">
              <a:lnSpc>
                <a:spcPct val="90000"/>
              </a:lnSpc>
              <a:tabLst>
                <a:tab pos="292100" algn="l"/>
              </a:tabLst>
              <a:defRPr/>
            </a:pPr>
            <a:r>
              <a:rPr lang="en-US" altLang="en-US" sz="2800" dirty="0" smtClean="0"/>
              <a:t>Regional Rail Planning &amp; Expansion</a:t>
            </a:r>
          </a:p>
          <a:p>
            <a:pPr marL="292100" indent="-292100">
              <a:lnSpc>
                <a:spcPct val="90000"/>
              </a:lnSpc>
              <a:tabLst>
                <a:tab pos="292100" algn="l"/>
              </a:tabLst>
              <a:defRPr/>
            </a:pPr>
            <a:r>
              <a:rPr lang="en-US" altLang="en-US" sz="2800" dirty="0" smtClean="0"/>
              <a:t>Pavement &amp; Infrastructure Maintenance</a:t>
            </a:r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</a:rPr>
              <a:t>TRANSPORTATION AND AVIATION SERVICES 	    </a:t>
            </a:r>
            <a:fld id="{57D4A433-3C79-453A-831E-42BE338EABD6}" type="slidenum">
              <a:rPr lang="en-US" altLang="en-US" sz="20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2000" dirty="0" smtClean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</a:rPr>
              <a:t>2016-2017 Budget Study Sessions</a:t>
            </a:r>
            <a:endParaRPr lang="en-US" altLang="en-US" sz="1400" dirty="0" smtClean="0">
              <a:solidFill>
                <a:srgbClr val="FFFF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</a:rPr>
              <a:t>								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382000" cy="685800"/>
          </a:xfrm>
        </p:spPr>
        <p:txBody>
          <a:bodyPr/>
          <a:lstStyle/>
          <a:p>
            <a:r>
              <a:rPr lang="en-US" altLang="en-US" sz="3600" dirty="0" smtClean="0"/>
              <a:t> </a:t>
            </a:r>
            <a:br>
              <a:rPr lang="en-US" altLang="en-US" sz="3600" dirty="0" smtClean="0"/>
            </a:br>
            <a:r>
              <a:rPr lang="en-US" altLang="en-US" sz="3600" dirty="0" smtClean="0"/>
              <a:t>CSA </a:t>
            </a:r>
            <a:r>
              <a:rPr lang="en-US" altLang="en-US" sz="3600" dirty="0" err="1" smtClean="0"/>
              <a:t>Workplan</a:t>
            </a:r>
            <a:r>
              <a:rPr lang="en-US" altLang="en-US" sz="3600" dirty="0" smtClean="0"/>
              <a:t> Highlights </a:t>
            </a:r>
            <a:br>
              <a:rPr lang="en-US" altLang="en-US" sz="3600" dirty="0" smtClean="0"/>
            </a:br>
            <a:endParaRPr lang="en-US" altLang="en-US" sz="3600" dirty="0" smtClean="0"/>
          </a:p>
        </p:txBody>
      </p:sp>
      <p:sp>
        <p:nvSpPr>
          <p:cNvPr id="21509" name="AutoShape 7" descr="GetFileAttachment?id=AAMkADVkYjgyZGVlLTg1MzYtNDdjYS05MjI5LWM2NzhiOGE4YjdiYQBGAAAAAAB5V6x8rVPSEaQvAKDJmAinBwADoWbx4b3REaQaAKDJmAinAAAAOmMNAACbHEVagqSSTb29zTDIFNoQAAAfm%2B45AAABEgAQABXWXvRLjidOg85CoT8NNEY%3D&amp;X-OWA-CANARY=jChYglAS4k-JKTqfK5ufazW2IJFDNNEIHlImUEZ8kkldo_kuhmMx4F3XOzzVMmQP6l6Td7-ah3s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rgbClr val="102A7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rgbClr val="102A7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102A7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18288" tIns="18288" rIns="18288" bIns="18288" numCol="1" anchor="ctr" anchorCtr="0" compatLnSpc="1">
        <a:prstTxWarp prst="textNoShape">
          <a:avLst/>
        </a:prstTxWarp>
      </a:bodyPr>
      <a:lstStyle>
        <a:defPPr marL="112713" marR="0" indent="-112713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18288" tIns="18288" rIns="18288" bIns="18288" numCol="1" anchor="ctr" anchorCtr="0" compatLnSpc="1">
        <a:prstTxWarp prst="textNoShape">
          <a:avLst/>
        </a:prstTxWarp>
      </a:bodyPr>
      <a:lstStyle>
        <a:defPPr marL="112713" marR="0" indent="-112713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18288" tIns="18288" rIns="18288" bIns="18288" numCol="1" anchor="ctr" anchorCtr="0" compatLnSpc="1">
        <a:prstTxWarp prst="textNoShape">
          <a:avLst/>
        </a:prstTxWarp>
      </a:bodyPr>
      <a:lstStyle>
        <a:defPPr marL="112713" marR="0" indent="-112713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18288" tIns="18288" rIns="18288" bIns="18288" numCol="1" anchor="ctr" anchorCtr="0" compatLnSpc="1">
        <a:prstTxWarp prst="textNoShape">
          <a:avLst/>
        </a:prstTxWarp>
      </a:bodyPr>
      <a:lstStyle>
        <a:defPPr marL="112713" marR="0" indent="-112713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18305</TotalTime>
  <Words>439</Words>
  <Application>Microsoft Office PowerPoint</Application>
  <PresentationFormat>On-screen Show (4:3)</PresentationFormat>
  <Paragraphs>145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Times</vt:lpstr>
      <vt:lpstr>Times New Roman</vt:lpstr>
      <vt:lpstr>Wingdings</vt:lpstr>
      <vt:lpstr>Default Design</vt:lpstr>
      <vt:lpstr>1_Default Design</vt:lpstr>
      <vt:lpstr>TRANSPORTATION AND AVIATION SERVICES  2016-2017 Proposed Operating Budget  OUTCOMES:     </vt:lpstr>
      <vt:lpstr> TRANSPORTATION AND AVIATION SERVICES</vt:lpstr>
      <vt:lpstr> CSA Expected Service Delivery </vt:lpstr>
      <vt:lpstr>  Proposed Budget Actions  </vt:lpstr>
      <vt:lpstr>  CSA Workplan Highlights </vt:lpstr>
      <vt:lpstr> Summary</vt:lpstr>
      <vt:lpstr>CSA Expected Service Delivery</vt:lpstr>
      <vt:lpstr>  Proposed Budget Actions  </vt:lpstr>
      <vt:lpstr>  CSA Workplan Highlights  </vt:lpstr>
      <vt:lpstr>Summary</vt:lpstr>
      <vt:lpstr>TRANSPORTATION AND AVIATION SERVICES  2016-2017 Proposed Operating Budget  OUTCOMES:  </vt:lpstr>
    </vt:vector>
  </TitlesOfParts>
  <Company>City of San Jose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ckenny</dc:creator>
  <cp:lastModifiedBy>Hoang, Tess</cp:lastModifiedBy>
  <cp:revision>978</cp:revision>
  <cp:lastPrinted>2016-05-05T20:49:51Z</cp:lastPrinted>
  <dcterms:created xsi:type="dcterms:W3CDTF">2000-07-06T22:01:17Z</dcterms:created>
  <dcterms:modified xsi:type="dcterms:W3CDTF">2016-05-11T23:22:12Z</dcterms:modified>
</cp:coreProperties>
</file>