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674" r:id="rId2"/>
    <p:sldId id="712" r:id="rId3"/>
    <p:sldId id="821" r:id="rId4"/>
    <p:sldId id="822" r:id="rId5"/>
    <p:sldId id="823" r:id="rId6"/>
    <p:sldId id="824" r:id="rId7"/>
    <p:sldId id="827" r:id="rId8"/>
    <p:sldId id="826" r:id="rId9"/>
    <p:sldId id="825" r:id="rId10"/>
    <p:sldId id="828" r:id="rId11"/>
    <p:sldId id="829" r:id="rId12"/>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5BF70D27-1007-48F1-B019-AEA9E6EB03DC}">
          <p14:sldIdLst>
            <p14:sldId id="674"/>
            <p14:sldId id="712"/>
            <p14:sldId id="821"/>
            <p14:sldId id="822"/>
            <p14:sldId id="823"/>
            <p14:sldId id="824"/>
            <p14:sldId id="827"/>
            <p14:sldId id="826"/>
            <p14:sldId id="825"/>
            <p14:sldId id="828"/>
            <p14:sldId id="8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F8DCB"/>
    <a:srgbClr val="102540"/>
    <a:srgbClr val="FFCC00"/>
    <a:srgbClr val="4594D0"/>
    <a:srgbClr val="ADCDEA"/>
    <a:srgbClr val="00B0F0"/>
    <a:srgbClr val="5FBCEB"/>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4" autoAdjust="0"/>
    <p:restoredTop sz="71546" autoAdjust="0"/>
  </p:normalViewPr>
  <p:slideViewPr>
    <p:cSldViewPr>
      <p:cViewPr varScale="1">
        <p:scale>
          <a:sx n="108" d="100"/>
          <a:sy n="108" d="100"/>
        </p:scale>
        <p:origin x="1368" y="96"/>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1986"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njoseca-my.sharepoint.com/personal/leland_wilcox_sanjoseca_gov/Documents/Budget/17-18/June/17-18%20Master%20List%20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46544181977254E-2"/>
          <c:y val="3.2593600237775119E-2"/>
          <c:w val="0.9246400902785703"/>
          <c:h val="0.73137419472475107"/>
        </c:manualLayout>
      </c:layout>
      <c:barChart>
        <c:barDir val="col"/>
        <c:grouping val="clustered"/>
        <c:varyColors val="0"/>
        <c:ser>
          <c:idx val="0"/>
          <c:order val="0"/>
          <c:tx>
            <c:strRef>
              <c:f>Sheet1!$B$1</c:f>
              <c:strCache>
                <c:ptCount val="1"/>
                <c:pt idx="0">
                  <c:v>Miles Paved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80</c:v>
                </c:pt>
                <c:pt idx="1">
                  <c:v>93</c:v>
                </c:pt>
                <c:pt idx="2">
                  <c:v>113</c:v>
                </c:pt>
                <c:pt idx="3">
                  <c:v>250</c:v>
                </c:pt>
                <c:pt idx="4">
                  <c:v>250</c:v>
                </c:pt>
              </c:numCache>
            </c:numRef>
          </c:val>
          <c:extLst>
            <c:ext xmlns:c16="http://schemas.microsoft.com/office/drawing/2014/chart" uri="{C3380CC4-5D6E-409C-BE32-E72D297353CC}">
              <c16:uniqueId val="{00000000-5842-42FF-BA51-27D64302ACBA}"/>
            </c:ext>
          </c:extLst>
        </c:ser>
        <c:dLbls>
          <c:showLegendKey val="0"/>
          <c:showVal val="0"/>
          <c:showCatName val="0"/>
          <c:showSerName val="0"/>
          <c:showPercent val="0"/>
          <c:showBubbleSize val="0"/>
        </c:dLbls>
        <c:gapWidth val="219"/>
        <c:overlap val="-27"/>
        <c:axId val="441875520"/>
        <c:axId val="441873552"/>
      </c:barChart>
      <c:catAx>
        <c:axId val="44187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873552"/>
        <c:crosses val="autoZero"/>
        <c:auto val="1"/>
        <c:lblAlgn val="ctr"/>
        <c:lblOffset val="100"/>
        <c:noMultiLvlLbl val="0"/>
      </c:catAx>
      <c:valAx>
        <c:axId val="441873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87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Totals!$A$4:$A$13</c:f>
              <c:strCache>
                <c:ptCount val="10"/>
                <c:pt idx="0">
                  <c:v>D1</c:v>
                </c:pt>
                <c:pt idx="1">
                  <c:v>D2</c:v>
                </c:pt>
                <c:pt idx="2">
                  <c:v>D3</c:v>
                </c:pt>
                <c:pt idx="3">
                  <c:v>D4</c:v>
                </c:pt>
                <c:pt idx="4">
                  <c:v>D5</c:v>
                </c:pt>
                <c:pt idx="5">
                  <c:v>D6</c:v>
                </c:pt>
                <c:pt idx="6">
                  <c:v>D7</c:v>
                </c:pt>
                <c:pt idx="7">
                  <c:v>D8</c:v>
                </c:pt>
                <c:pt idx="8">
                  <c:v>D9</c:v>
                </c:pt>
                <c:pt idx="9">
                  <c:v>D10</c:v>
                </c:pt>
              </c:strCache>
            </c:strRef>
          </c:cat>
          <c:val>
            <c:numRef>
              <c:f>Totals!$B$4:$B$13</c:f>
              <c:numCache>
                <c:formatCode>[$$-409]#,##0_);\([$$-409]#,##0\)</c:formatCode>
                <c:ptCount val="10"/>
                <c:pt idx="0">
                  <c:v>502400</c:v>
                </c:pt>
                <c:pt idx="1">
                  <c:v>1082664</c:v>
                </c:pt>
                <c:pt idx="2">
                  <c:v>350000</c:v>
                </c:pt>
                <c:pt idx="3">
                  <c:v>8222822</c:v>
                </c:pt>
                <c:pt idx="4">
                  <c:v>219500</c:v>
                </c:pt>
                <c:pt idx="5">
                  <c:v>504291</c:v>
                </c:pt>
                <c:pt idx="6">
                  <c:v>1226655</c:v>
                </c:pt>
                <c:pt idx="7">
                  <c:v>646475</c:v>
                </c:pt>
                <c:pt idx="8">
                  <c:v>3343381</c:v>
                </c:pt>
                <c:pt idx="9">
                  <c:v>21900000</c:v>
                </c:pt>
              </c:numCache>
            </c:numRef>
          </c:val>
          <c:extLst>
            <c:ext xmlns:c16="http://schemas.microsoft.com/office/drawing/2014/chart" uri="{C3380CC4-5D6E-409C-BE32-E72D297353CC}">
              <c16:uniqueId val="{00000000-8FE2-48B4-B038-9A4E68059C73}"/>
            </c:ext>
          </c:extLst>
        </c:ser>
        <c:dLbls>
          <c:showLegendKey val="0"/>
          <c:showVal val="0"/>
          <c:showCatName val="0"/>
          <c:showSerName val="0"/>
          <c:showPercent val="0"/>
          <c:showBubbleSize val="0"/>
        </c:dLbls>
        <c:gapWidth val="219"/>
        <c:overlap val="-27"/>
        <c:axId val="489504872"/>
        <c:axId val="231232112"/>
      </c:barChart>
      <c:catAx>
        <c:axId val="48950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1232112"/>
        <c:crosses val="autoZero"/>
        <c:auto val="1"/>
        <c:lblAlgn val="ctr"/>
        <c:lblOffset val="100"/>
        <c:noMultiLvlLbl val="0"/>
      </c:catAx>
      <c:valAx>
        <c:axId val="231232112"/>
        <c:scaling>
          <c:orientation val="minMax"/>
        </c:scaling>
        <c:delete val="0"/>
        <c:axPos val="l"/>
        <c:majorGridlines>
          <c:spPr>
            <a:ln w="9525" cap="flat" cmpd="sng" algn="ctr">
              <a:solidFill>
                <a:schemeClr val="tx1">
                  <a:lumMod val="15000"/>
                  <a:lumOff val="85000"/>
                </a:schemeClr>
              </a:solidFill>
              <a:round/>
            </a:ln>
            <a:effectLst/>
          </c:spPr>
        </c:majorGridlines>
        <c:numFmt formatCode="[$$-409]#,##0_);\([$$-409]#,##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95048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3177" tIns="46589" rIns="93177" bIns="46589" rtlCol="0"/>
          <a:lstStyle>
            <a:lvl1pPr algn="r">
              <a:defRPr sz="1200"/>
            </a:lvl1pPr>
          </a:lstStyle>
          <a:p>
            <a:pPr>
              <a:defRPr/>
            </a:pPr>
            <a:fld id="{3BE38702-5B03-47BB-BBB7-AAC312349D8D}" type="datetime1">
              <a:rPr lang="en-US"/>
              <a:pPr>
                <a:defRPr/>
              </a:pPr>
              <a:t>6/13/2017</a:t>
            </a:fld>
            <a:endParaRPr lang="en-US" dirty="0"/>
          </a:p>
        </p:txBody>
      </p:sp>
      <p:sp>
        <p:nvSpPr>
          <p:cNvPr id="4" name="Footer Placeholder 3"/>
          <p:cNvSpPr>
            <a:spLocks noGrp="1"/>
          </p:cNvSpPr>
          <p:nvPr>
            <p:ph type="ftr" sz="quarter" idx="2"/>
          </p:nvPr>
        </p:nvSpPr>
        <p:spPr>
          <a:xfrm>
            <a:off x="2" y="8829676"/>
            <a:ext cx="3038475" cy="465138"/>
          </a:xfrm>
          <a:prstGeom prst="rect">
            <a:avLst/>
          </a:prstGeom>
        </p:spPr>
        <p:txBody>
          <a:bodyPr vert="horz" lIns="93177" tIns="46589" rIns="93177" bIns="46589" rtlCol="0" anchor="b"/>
          <a:lstStyle>
            <a:lvl1pPr algn="l">
              <a:defRPr sz="1200" smtClean="0"/>
            </a:lvl1pPr>
          </a:lstStyle>
          <a:p>
            <a:pPr>
              <a:defRPr/>
            </a:pPr>
            <a:r>
              <a:rPr lang="en-US"/>
              <a:t>Final 1/18/14</a:t>
            </a:r>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3177" tIns="46589" rIns="93177" bIns="46589" rtlCol="0" anchor="b"/>
          <a:lstStyle>
            <a:lvl1pPr algn="r">
              <a:defRPr sz="1200"/>
            </a:lvl1pPr>
          </a:lstStyle>
          <a:p>
            <a:pPr>
              <a:defRPr/>
            </a:pPr>
            <a:fld id="{AC42407E-412F-4AE6-B28B-EFB932F48EDE}" type="slidenum">
              <a:rPr lang="en-US"/>
              <a:pPr>
                <a:defRPr/>
              </a:pPr>
              <a:t>‹#›</a:t>
            </a:fld>
            <a:endParaRPr lang="en-US" dirty="0"/>
          </a:p>
        </p:txBody>
      </p:sp>
    </p:spTree>
    <p:extLst>
      <p:ext uri="{BB962C8B-B14F-4D97-AF65-F5344CB8AC3E}">
        <p14:creationId xmlns:p14="http://schemas.microsoft.com/office/powerpoint/2010/main" val="808259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PH"/>
          </a:p>
        </p:txBody>
      </p:sp>
      <p:sp>
        <p:nvSpPr>
          <p:cNvPr id="3" name="Date Placeholder 2"/>
          <p:cNvSpPr>
            <a:spLocks noGrp="1"/>
          </p:cNvSpPr>
          <p:nvPr>
            <p:ph type="dt" idx="1"/>
          </p:nvPr>
        </p:nvSpPr>
        <p:spPr>
          <a:xfrm>
            <a:off x="3970339"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F4E84BA-A8D6-494A-A9C4-83DCE766D3F4}" type="datetime1">
              <a:rPr lang="en-US"/>
              <a:pPr>
                <a:defRPr/>
              </a:pPr>
              <a:t>6/13/2017</a:t>
            </a:fld>
            <a:endParaRPr lang="en-PH"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PH" noProof="0"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2" y="8829676"/>
            <a:ext cx="3038475" cy="465138"/>
          </a:xfrm>
          <a:prstGeom prst="rect">
            <a:avLst/>
          </a:prstGeom>
        </p:spPr>
        <p:txBody>
          <a:bodyPr vert="horz" lIns="93177" tIns="46589" rIns="93177" bIns="46589" rtlCol="0" anchor="b"/>
          <a:lstStyle>
            <a:lvl1pPr algn="l" fontAlgn="auto">
              <a:spcBef>
                <a:spcPts val="0"/>
              </a:spcBef>
              <a:spcAft>
                <a:spcPts val="0"/>
              </a:spcAft>
              <a:defRPr sz="1200" smtClean="0">
                <a:latin typeface="+mn-lt"/>
                <a:cs typeface="+mn-cs"/>
              </a:defRPr>
            </a:lvl1pPr>
          </a:lstStyle>
          <a:p>
            <a:pPr>
              <a:defRPr/>
            </a:pPr>
            <a:r>
              <a:rPr lang="en-PH"/>
              <a:t>Final 1/18/14</a:t>
            </a:r>
            <a:endParaRPr lang="en-PH"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0608375-8479-4574-A4FB-3EC90CE848A0}" type="slidenum">
              <a:rPr lang="en-PH"/>
              <a:pPr>
                <a:defRPr/>
              </a:pPr>
              <a:t>‹#›</a:t>
            </a:fld>
            <a:endParaRPr lang="en-PH" dirty="0"/>
          </a:p>
        </p:txBody>
      </p:sp>
    </p:spTree>
    <p:extLst>
      <p:ext uri="{BB962C8B-B14F-4D97-AF65-F5344CB8AC3E}">
        <p14:creationId xmlns:p14="http://schemas.microsoft.com/office/powerpoint/2010/main" val="27412229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Sam</a:t>
            </a:r>
          </a:p>
          <a:p>
            <a:pPr eaLnBrk="1" hangingPunct="1"/>
            <a:endParaRPr lang="en-US" altLang="en-US" dirty="0"/>
          </a:p>
          <a:p>
            <a:r>
              <a:rPr lang="en-US" dirty="0"/>
              <a:t>73 Budget Documents</a:t>
            </a:r>
          </a:p>
          <a:p>
            <a:endParaRPr lang="en-US" dirty="0"/>
          </a:p>
          <a:p>
            <a:r>
              <a:rPr lang="en-US" dirty="0"/>
              <a:t>$37.9 million</a:t>
            </a:r>
          </a:p>
          <a:p>
            <a:endParaRPr lang="en-US" dirty="0"/>
          </a:p>
          <a:p>
            <a:r>
              <a:rPr lang="en-US" dirty="0"/>
              <a:t>All of these proposals would have restored valuable services to our residents; however, budget-balancing requires narrowing priorities, particularly given our long-term fiscal projections.  </a:t>
            </a:r>
          </a:p>
          <a:p>
            <a:pPr eaLnBrk="1" hangingPunct="1"/>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202E06-7D08-49B6-BFE0-ED12CA3EA676}" type="slidenum">
              <a:rPr lang="en-PH" altLang="en-US" smtClean="0">
                <a:latin typeface="Calibri" panose="020F0502020204030204" pitchFamily="34" charset="0"/>
              </a:rPr>
              <a:pPr/>
              <a:t>1</a:t>
            </a:fld>
            <a:endParaRPr lang="en-PH" altLang="en-US">
              <a:latin typeface="Calibri" panose="020F0502020204030204" pitchFamily="34" charset="0"/>
            </a:endParaRPr>
          </a:p>
        </p:txBody>
      </p:sp>
      <p:sp>
        <p:nvSpPr>
          <p:cNvPr id="2" name="Date Placeholder 1"/>
          <p:cNvSpPr>
            <a:spLocks noGrp="1"/>
          </p:cNvSpPr>
          <p:nvPr>
            <p:ph type="dt" sz="quarter" idx="1"/>
          </p:nvPr>
        </p:nvSpPr>
        <p:spPr/>
        <p:txBody>
          <a:bodyPr/>
          <a:lstStyle/>
          <a:p>
            <a:pPr>
              <a:defRPr/>
            </a:pPr>
            <a:fld id="{6F4E84BA-A8D6-494A-A9C4-83DCE766D3F4}" type="datetime1">
              <a:rPr lang="en-US" smtClean="0"/>
              <a:pPr>
                <a:defRPr/>
              </a:pPr>
              <a:t>6/13/2017</a:t>
            </a:fld>
            <a:endParaRPr lang="en-PH" dirty="0"/>
          </a:p>
        </p:txBody>
      </p:sp>
      <p:sp>
        <p:nvSpPr>
          <p:cNvPr id="3" name="Footer Placeholder 2"/>
          <p:cNvSpPr>
            <a:spLocks noGrp="1"/>
          </p:cNvSpPr>
          <p:nvPr>
            <p:ph type="ftr" sz="quarter" idx="4"/>
          </p:nvPr>
        </p:nvSpPr>
        <p:spPr/>
        <p:txBody>
          <a:bodyPr/>
          <a:lstStyle/>
          <a:p>
            <a:pPr>
              <a:defRPr/>
            </a:pPr>
            <a:endParaRPr lang="en-PH"/>
          </a:p>
        </p:txBody>
      </p:sp>
    </p:spTree>
    <p:extLst>
      <p:ext uri="{BB962C8B-B14F-4D97-AF65-F5344CB8AC3E}">
        <p14:creationId xmlns:p14="http://schemas.microsoft.com/office/powerpoint/2010/main" val="404635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10</a:t>
            </a:fld>
            <a:endParaRPr lang="en-PH" dirty="0"/>
          </a:p>
        </p:txBody>
      </p:sp>
    </p:spTree>
    <p:extLst>
      <p:ext uri="{BB962C8B-B14F-4D97-AF65-F5344CB8AC3E}">
        <p14:creationId xmlns:p14="http://schemas.microsoft.com/office/powerpoint/2010/main" val="399553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 Budget Documents</a:t>
            </a:r>
          </a:p>
          <a:p>
            <a:endParaRPr lang="en-US" dirty="0"/>
          </a:p>
          <a:p>
            <a:r>
              <a:rPr lang="en-US" dirty="0"/>
              <a:t>$37.9 million</a:t>
            </a:r>
          </a:p>
          <a:p>
            <a:endParaRPr lang="en-US" dirty="0"/>
          </a:p>
          <a:p>
            <a:r>
              <a:rPr lang="en-US" dirty="0"/>
              <a:t>All of these proposals would have restored valuable services to our residents; however, budget-balancing requires narrowing priorities, particularly given our long-term fiscal projections.  </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11</a:t>
            </a:fld>
            <a:endParaRPr lang="en-PH" dirty="0"/>
          </a:p>
        </p:txBody>
      </p:sp>
    </p:spTree>
    <p:extLst>
      <p:ext uri="{BB962C8B-B14F-4D97-AF65-F5344CB8AC3E}">
        <p14:creationId xmlns:p14="http://schemas.microsoft.com/office/powerpoint/2010/main" val="162784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approach in the June Message is prudent and follows our </a:t>
            </a:r>
            <a:r>
              <a:rPr lang="en-US" baseline="0" dirty="0" err="1"/>
              <a:t>Guidling</a:t>
            </a:r>
            <a:r>
              <a:rPr lang="en-US" baseline="0" dirty="0"/>
              <a:t> Principles to Restoring Services – “ensure services that are restored can be sustained over the long-run to avoid future service disruption.”</a:t>
            </a:r>
          </a:p>
          <a:p>
            <a:endParaRPr lang="en-US" baseline="0" dirty="0"/>
          </a:p>
          <a:p>
            <a:r>
              <a:rPr lang="en-US" baseline="0" dirty="0"/>
              <a:t>Any new ongoing commitments will surely be on the chopping block for next year and for that reason the June Message declines funding commitments of an ongoing nature.  This does not resolve next years deficit but will help next years budget process.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3C21DA5-964D-4554-8B55-25F799A062D7}" type="slidenum">
              <a:rPr lang="en-US" smtClean="0"/>
              <a:t>2</a:t>
            </a:fld>
            <a:endParaRPr lang="en-US"/>
          </a:p>
        </p:txBody>
      </p:sp>
    </p:spTree>
    <p:extLst>
      <p:ext uri="{BB962C8B-B14F-4D97-AF65-F5344CB8AC3E}">
        <p14:creationId xmlns:p14="http://schemas.microsoft.com/office/powerpoint/2010/main" val="70321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One-Time to:</a:t>
            </a:r>
          </a:p>
          <a:p>
            <a:r>
              <a:rPr lang="en-US" dirty="0"/>
              <a:t>	improve safety</a:t>
            </a:r>
          </a:p>
          <a:p>
            <a:r>
              <a:rPr lang="en-US" dirty="0"/>
              <a:t>	impact quality of life</a:t>
            </a:r>
          </a:p>
          <a:p>
            <a:r>
              <a:rPr lang="en-US" dirty="0"/>
              <a:t>	</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3</a:t>
            </a:fld>
            <a:endParaRPr lang="en-PH" dirty="0"/>
          </a:p>
        </p:txBody>
      </p:sp>
    </p:spTree>
    <p:extLst>
      <p:ext uri="{BB962C8B-B14F-4D97-AF65-F5344CB8AC3E}">
        <p14:creationId xmlns:p14="http://schemas.microsoft.com/office/powerpoint/2010/main" val="279641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on CERT and disaster training</a:t>
            </a:r>
          </a:p>
          <a:p>
            <a:endParaRPr lang="en-US" dirty="0"/>
          </a:p>
          <a:p>
            <a:r>
              <a:rPr lang="en-US" dirty="0"/>
              <a:t>$100K to remove dead and fallen trees and vegetation; $50K to South Bay Clean Creeks Coalition and Keep Coyote Beautiful for debris and trash removal.</a:t>
            </a:r>
          </a:p>
          <a:p>
            <a:endParaRPr lang="en-US" dirty="0"/>
          </a:p>
          <a:p>
            <a:r>
              <a:rPr lang="en-US" dirty="0"/>
              <a:t>Continued support to help Rock Springs residents resettle</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4</a:t>
            </a:fld>
            <a:endParaRPr lang="en-PH" dirty="0"/>
          </a:p>
        </p:txBody>
      </p:sp>
    </p:spTree>
    <p:extLst>
      <p:ext uri="{BB962C8B-B14F-4D97-AF65-F5344CB8AC3E}">
        <p14:creationId xmlns:p14="http://schemas.microsoft.com/office/powerpoint/2010/main" val="113275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Council Office’s requests traffic and pedestrian safety measures which are proposed in this Message.</a:t>
            </a:r>
          </a:p>
          <a:p>
            <a:endParaRPr lang="en-US" dirty="0"/>
          </a:p>
          <a:p>
            <a:r>
              <a:rPr lang="en-US" dirty="0"/>
              <a:t>Small one-time COLAs to support BEST agencies</a:t>
            </a:r>
          </a:p>
          <a:p>
            <a:endParaRPr lang="en-US" dirty="0"/>
          </a:p>
          <a:p>
            <a:r>
              <a:rPr lang="en-US" dirty="0"/>
              <a:t>Direction around Project Hope transition and expectations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5</a:t>
            </a:fld>
            <a:endParaRPr lang="en-PH" dirty="0"/>
          </a:p>
        </p:txBody>
      </p:sp>
    </p:spTree>
    <p:extLst>
      <p:ext uri="{BB962C8B-B14F-4D97-AF65-F5344CB8AC3E}">
        <p14:creationId xmlns:p14="http://schemas.microsoft.com/office/powerpoint/2010/main" val="323876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establish a long-term pattern of committing GF the June Message:</a:t>
            </a:r>
          </a:p>
          <a:p>
            <a:endParaRPr lang="en-US" dirty="0"/>
          </a:p>
          <a:p>
            <a:r>
              <a:rPr lang="en-US" dirty="0"/>
              <a:t>	Allocates an additional $1 million allocation from the General Fund.  </a:t>
            </a:r>
          </a:p>
          <a:p>
            <a:endParaRPr lang="en-US" dirty="0"/>
          </a:p>
          <a:p>
            <a:r>
              <a:rPr lang="en-US" dirty="0"/>
              <a:t>	Extend Council direction to allocate additional Construction Excise Tax funding TO THE PAVEMENT MAINTENANCE PROGRAM to 2022</a:t>
            </a:r>
          </a:p>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6</a:t>
            </a:fld>
            <a:endParaRPr lang="en-PH" dirty="0"/>
          </a:p>
        </p:txBody>
      </p:sp>
    </p:spTree>
    <p:extLst>
      <p:ext uri="{BB962C8B-B14F-4D97-AF65-F5344CB8AC3E}">
        <p14:creationId xmlns:p14="http://schemas.microsoft.com/office/powerpoint/2010/main" val="58653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significant resident feedback the message proposes ….Major effort and attention to our public spaces.</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7</a:t>
            </a:fld>
            <a:endParaRPr lang="en-PH" dirty="0"/>
          </a:p>
        </p:txBody>
      </p:sp>
    </p:spTree>
    <p:extLst>
      <p:ext uri="{BB962C8B-B14F-4D97-AF65-F5344CB8AC3E}">
        <p14:creationId xmlns:p14="http://schemas.microsoft.com/office/powerpoint/2010/main" val="354832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Places </a:t>
            </a:r>
            <a:r>
              <a:rPr lang="en-US" dirty="0" err="1"/>
              <a:t>enficence</a:t>
            </a:r>
            <a:r>
              <a:rPr lang="en-US" dirty="0"/>
              <a:t> on hiring the 41 park maintenance positions funded in this budget (9 new)</a:t>
            </a:r>
          </a:p>
          <a:p>
            <a:endParaRPr lang="en-US" dirty="0"/>
          </a:p>
          <a:p>
            <a:r>
              <a:rPr lang="en-US" dirty="0" err="1"/>
              <a:t>Utlizes</a:t>
            </a:r>
            <a:r>
              <a:rPr lang="en-US" dirty="0"/>
              <a:t> one-time funding and leverages external funding to continue viva </a:t>
            </a:r>
            <a:r>
              <a:rPr lang="en-US" dirty="0" err="1"/>
              <a:t>calle</a:t>
            </a:r>
            <a:r>
              <a:rPr lang="en-US" dirty="0"/>
              <a:t> and parks through June 30, 2018.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8</a:t>
            </a:fld>
            <a:endParaRPr lang="en-PH" dirty="0"/>
          </a:p>
        </p:txBody>
      </p:sp>
    </p:spTree>
    <p:extLst>
      <p:ext uri="{BB962C8B-B14F-4D97-AF65-F5344CB8AC3E}">
        <p14:creationId xmlns:p14="http://schemas.microsoft.com/office/powerpoint/2010/main" val="226664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OIA</a:t>
            </a:r>
          </a:p>
          <a:p>
            <a:endParaRPr lang="en-US" dirty="0"/>
          </a:p>
          <a:p>
            <a:r>
              <a:rPr lang="en-US" dirty="0"/>
              <a:t>Youth centric for community center activation</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9</a:t>
            </a:fld>
            <a:endParaRPr lang="en-PH" dirty="0"/>
          </a:p>
        </p:txBody>
      </p:sp>
    </p:spTree>
    <p:extLst>
      <p:ext uri="{BB962C8B-B14F-4D97-AF65-F5344CB8AC3E}">
        <p14:creationId xmlns:p14="http://schemas.microsoft.com/office/powerpoint/2010/main" val="1991028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
            <a:ext cx="9144000" cy="3910701"/>
          </a:xfrm>
          <a:prstGeom prst="rect">
            <a:avLst/>
          </a:prstGeom>
        </p:spPr>
      </p:pic>
      <p:sp>
        <p:nvSpPr>
          <p:cNvPr id="2" name="Title 1"/>
          <p:cNvSpPr>
            <a:spLocks noGrp="1"/>
          </p:cNvSpPr>
          <p:nvPr>
            <p:ph type="ctrTitle"/>
          </p:nvPr>
        </p:nvSpPr>
        <p:spPr>
          <a:xfrm>
            <a:off x="1143000" y="435713"/>
            <a:ext cx="6858000" cy="1790700"/>
          </a:xfrm>
        </p:spPr>
        <p:txBody>
          <a:bodyPr anchor="b"/>
          <a:lstStyle>
            <a:lvl1pPr algn="ctr">
              <a:defRPr sz="450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2295468"/>
            <a:ext cx="6858000" cy="1241822"/>
          </a:xfrm>
        </p:spPr>
        <p:txBody>
          <a:bodyPr/>
          <a:lstStyle>
            <a:lvl1pPr marL="0" indent="0" algn="ctr">
              <a:buNone/>
              <a:defRPr sz="18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0" y="4247776"/>
            <a:ext cx="277048" cy="22523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05282" y="4579420"/>
            <a:ext cx="219456" cy="21945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0427" y="4279493"/>
            <a:ext cx="891540" cy="520334"/>
          </a:xfrm>
          <a:prstGeom prst="rect">
            <a:avLst/>
          </a:prstGeom>
        </p:spPr>
      </p:pic>
      <p:sp>
        <p:nvSpPr>
          <p:cNvPr id="11" name="TextBox 10"/>
          <p:cNvSpPr txBox="1"/>
          <p:nvPr userDrawn="1"/>
        </p:nvSpPr>
        <p:spPr>
          <a:xfrm>
            <a:off x="1347676" y="4200967"/>
            <a:ext cx="3681524" cy="720647"/>
          </a:xfrm>
          <a:prstGeom prst="rect">
            <a:avLst/>
          </a:prstGeom>
          <a:noFill/>
        </p:spPr>
        <p:txBody>
          <a:bodyPr wrap="square" rtlCol="0">
            <a:spAutoFit/>
          </a:bodyPr>
          <a:lstStyle/>
          <a:p>
            <a:r>
              <a:rPr lang="en-US" sz="1667" dirty="0">
                <a:solidFill>
                  <a:srgbClr val="308DCC"/>
                </a:solidFill>
                <a:latin typeface="+mn-lt"/>
              </a:rPr>
              <a:t>Office of </a:t>
            </a:r>
          </a:p>
          <a:p>
            <a:r>
              <a:rPr lang="en-US" sz="2416" b="1" dirty="0">
                <a:solidFill>
                  <a:srgbClr val="0C78BE"/>
                </a:solidFill>
                <a:latin typeface="+mn-lt"/>
              </a:rPr>
              <a:t>Mayor Sam Liccardo</a:t>
            </a:r>
          </a:p>
        </p:txBody>
      </p:sp>
      <p:sp>
        <p:nvSpPr>
          <p:cNvPr id="12" name="TextBox 11"/>
          <p:cNvSpPr txBox="1"/>
          <p:nvPr userDrawn="1"/>
        </p:nvSpPr>
        <p:spPr>
          <a:xfrm>
            <a:off x="6705600" y="4221223"/>
            <a:ext cx="1233464" cy="293478"/>
          </a:xfrm>
          <a:prstGeom prst="rect">
            <a:avLst/>
          </a:prstGeom>
          <a:noFill/>
        </p:spPr>
        <p:txBody>
          <a:bodyPr wrap="square" rtlCol="0">
            <a:spAutoFit/>
          </a:bodyPr>
          <a:lstStyle/>
          <a:p>
            <a:r>
              <a:rPr lang="en-US" sz="1307" dirty="0">
                <a:solidFill>
                  <a:srgbClr val="4C525F"/>
                </a:solidFill>
                <a:latin typeface="+mn-lt"/>
              </a:rPr>
              <a:t>@</a:t>
            </a:r>
            <a:r>
              <a:rPr lang="en-US" sz="1307" dirty="0" err="1">
                <a:solidFill>
                  <a:srgbClr val="4C525F"/>
                </a:solidFill>
                <a:latin typeface="+mn-lt"/>
              </a:rPr>
              <a:t>sliccardo</a:t>
            </a:r>
            <a:endParaRPr lang="en-US" sz="1307" dirty="0">
              <a:solidFill>
                <a:srgbClr val="4C525F"/>
              </a:solidFill>
              <a:latin typeface="+mn-lt"/>
            </a:endParaRPr>
          </a:p>
        </p:txBody>
      </p:sp>
      <p:sp>
        <p:nvSpPr>
          <p:cNvPr id="13" name="TextBox 12"/>
          <p:cNvSpPr txBox="1"/>
          <p:nvPr userDrawn="1"/>
        </p:nvSpPr>
        <p:spPr>
          <a:xfrm>
            <a:off x="6711107" y="4566217"/>
            <a:ext cx="2432893" cy="293478"/>
          </a:xfrm>
          <a:prstGeom prst="rect">
            <a:avLst/>
          </a:prstGeom>
          <a:noFill/>
        </p:spPr>
        <p:txBody>
          <a:bodyPr wrap="square" rtlCol="0">
            <a:spAutoFit/>
          </a:bodyPr>
          <a:lstStyle/>
          <a:p>
            <a:r>
              <a:rPr lang="en-US" sz="1307" dirty="0">
                <a:solidFill>
                  <a:srgbClr val="4C525F"/>
                </a:solidFill>
                <a:latin typeface="+mn-lt"/>
              </a:rPr>
              <a:t>facebook.com/samliccardo1</a:t>
            </a:r>
          </a:p>
        </p:txBody>
      </p:sp>
    </p:spTree>
    <p:extLst>
      <p:ext uri="{BB962C8B-B14F-4D97-AF65-F5344CB8AC3E}">
        <p14:creationId xmlns:p14="http://schemas.microsoft.com/office/powerpoint/2010/main" val="268240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E2647-F700-4361-9A5C-40A979D06FE0}"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193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E2647-F700-4361-9A5C-40A979D06FE0}"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28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E2647-F700-4361-9A5C-40A979D06FE0}"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1217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E2647-F700-4361-9A5C-40A979D06FE0}"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560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3455"/>
            <a:ext cx="9144000" cy="457200"/>
          </a:xfrm>
          <a:prstGeom prst="rect">
            <a:avLst/>
          </a:prstGeom>
        </p:spPr>
      </p:pic>
      <p:pic>
        <p:nvPicPr>
          <p:cNvPr id="7"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247649"/>
          </a:xfrm>
          <a:prstGeom prst="rect">
            <a:avLst/>
          </a:prstGeom>
        </p:spPr>
      </p:pic>
      <p:sp>
        <p:nvSpPr>
          <p:cNvPr id="8" name="TextBox 7"/>
          <p:cNvSpPr txBox="1"/>
          <p:nvPr userDrawn="1"/>
        </p:nvSpPr>
        <p:spPr>
          <a:xfrm>
            <a:off x="5715000" y="4807930"/>
            <a:ext cx="914400" cy="260264"/>
          </a:xfrm>
          <a:prstGeom prst="rect">
            <a:avLst/>
          </a:prstGeom>
          <a:noFill/>
        </p:spPr>
        <p:txBody>
          <a:bodyPr wrap="square" rtlCol="0">
            <a:spAutoFit/>
          </a:bodyPr>
          <a:lstStyle/>
          <a:p>
            <a:r>
              <a:rPr lang="en-US" sz="1091" dirty="0">
                <a:solidFill>
                  <a:schemeClr val="bg1"/>
                </a:solidFill>
                <a:latin typeface="+mn-lt"/>
              </a:rPr>
              <a:t>@</a:t>
            </a:r>
            <a:r>
              <a:rPr lang="en-US" sz="1091" dirty="0" err="1">
                <a:solidFill>
                  <a:schemeClr val="bg1"/>
                </a:solidFill>
                <a:latin typeface="+mn-lt"/>
              </a:rPr>
              <a:t>sliccardo</a:t>
            </a:r>
            <a:endParaRPr lang="en-US" sz="1091" dirty="0">
              <a:solidFill>
                <a:schemeClr val="bg1"/>
              </a:solidFill>
              <a:latin typeface="+mn-lt"/>
            </a:endParaRPr>
          </a:p>
        </p:txBody>
      </p:sp>
      <p:sp>
        <p:nvSpPr>
          <p:cNvPr id="9" name="TextBox 8"/>
          <p:cNvSpPr txBox="1"/>
          <p:nvPr userDrawn="1"/>
        </p:nvSpPr>
        <p:spPr>
          <a:xfrm>
            <a:off x="7146666" y="4807353"/>
            <a:ext cx="2142564" cy="260841"/>
          </a:xfrm>
          <a:prstGeom prst="rect">
            <a:avLst/>
          </a:prstGeom>
          <a:noFill/>
        </p:spPr>
        <p:txBody>
          <a:bodyPr wrap="square" rtlCol="0">
            <a:spAutoFit/>
          </a:bodyPr>
          <a:lstStyle/>
          <a:p>
            <a:r>
              <a:rPr lang="en-US" sz="1095" dirty="0">
                <a:solidFill>
                  <a:schemeClr val="bg1"/>
                </a:solidFill>
                <a:latin typeface="+mn-lt"/>
              </a:rPr>
              <a:t>facebook.com/samliccardo1</a:t>
            </a:r>
          </a:p>
        </p:txBody>
      </p:sp>
      <p:sp>
        <p:nvSpPr>
          <p:cNvPr id="10" name="TextBox 9"/>
          <p:cNvSpPr txBox="1"/>
          <p:nvPr userDrawn="1"/>
        </p:nvSpPr>
        <p:spPr>
          <a:xfrm>
            <a:off x="220529" y="4773796"/>
            <a:ext cx="2598871" cy="299634"/>
          </a:xfrm>
          <a:prstGeom prst="rect">
            <a:avLst/>
          </a:prstGeom>
          <a:noFill/>
        </p:spPr>
        <p:txBody>
          <a:bodyPr wrap="square" rtlCol="0">
            <a:spAutoFit/>
          </a:bodyPr>
          <a:lstStyle/>
          <a:p>
            <a:r>
              <a:rPr lang="en-US" sz="929" dirty="0">
                <a:solidFill>
                  <a:schemeClr val="bg1"/>
                </a:solidFill>
                <a:latin typeface="+mn-lt"/>
              </a:rPr>
              <a:t>Office of  </a:t>
            </a:r>
            <a:r>
              <a:rPr lang="en-US" sz="1347" b="1" dirty="0">
                <a:solidFill>
                  <a:schemeClr val="bg1"/>
                </a:solidFill>
                <a:latin typeface="+mn-lt"/>
              </a:rPr>
              <a:t>Mayor Sam Liccardo</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6400" y="4828032"/>
            <a:ext cx="219323" cy="178308"/>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26580" y="4821174"/>
            <a:ext cx="185166" cy="185166"/>
          </a:xfrm>
          <a:prstGeom prst="rect">
            <a:avLst/>
          </a:prstGeom>
        </p:spPr>
      </p:pic>
      <p:sp>
        <p:nvSpPr>
          <p:cNvPr id="14" name="Content Placeholder 2"/>
          <p:cNvSpPr>
            <a:spLocks noGrp="1"/>
          </p:cNvSpPr>
          <p:nvPr>
            <p:ph idx="10"/>
          </p:nvPr>
        </p:nvSpPr>
        <p:spPr>
          <a:xfrm>
            <a:off x="628650" y="1369219"/>
            <a:ext cx="7886700" cy="2847182"/>
          </a:xfrm>
        </p:spPr>
        <p:txBody>
          <a:bodyPr/>
          <a:lstStyle>
            <a:lvl1pPr>
              <a:buClr>
                <a:schemeClr val="accent2"/>
              </a:buClr>
              <a:defRPr>
                <a:solidFill>
                  <a:srgbClr val="4C525F"/>
                </a:solidFill>
                <a:latin typeface="Myriad Pro" panose="020B0503030403020204" pitchFamily="34" charset="0"/>
              </a:defRPr>
            </a:lvl1pPr>
            <a:lvl2pPr>
              <a:buClr>
                <a:schemeClr val="accent1">
                  <a:lumMod val="60000"/>
                  <a:lumOff val="40000"/>
                </a:schemeClr>
              </a:buClr>
              <a:defRPr>
                <a:solidFill>
                  <a:srgbClr val="4C525F"/>
                </a:solidFill>
                <a:latin typeface="Myriad Pro" panose="020B0503030403020204" pitchFamily="34" charset="0"/>
              </a:defRPr>
            </a:lvl2pPr>
            <a:lvl3pPr>
              <a:buClr>
                <a:schemeClr val="accent4">
                  <a:lumMod val="60000"/>
                  <a:lumOff val="40000"/>
                </a:schemeClr>
              </a:buClr>
              <a:defRPr>
                <a:solidFill>
                  <a:srgbClr val="4C525F"/>
                </a:solidFill>
                <a:latin typeface="Myriad Pro" panose="020B0503030403020204" pitchFamily="34" charset="0"/>
              </a:defRPr>
            </a:lvl3pPr>
            <a:lvl4pPr>
              <a:buClr>
                <a:schemeClr val="accent6">
                  <a:lumMod val="60000"/>
                  <a:lumOff val="40000"/>
                </a:schemeClr>
              </a:buClr>
              <a:defRPr>
                <a:solidFill>
                  <a:srgbClr val="4C525F"/>
                </a:solidFill>
                <a:latin typeface="Myriad Pro" panose="020B0503030403020204" pitchFamily="34" charset="0"/>
              </a:defRPr>
            </a:lvl4pPr>
            <a:lvl5pPr>
              <a:buClr>
                <a:srgbClr val="7030A0"/>
              </a:buClr>
              <a:defRPr>
                <a:solidFill>
                  <a:srgbClr val="4C525F"/>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220529" y="309940"/>
            <a:ext cx="7886700" cy="994172"/>
          </a:xfrm>
        </p:spPr>
        <p:txBody>
          <a:bodyPr>
            <a:normAutofit/>
          </a:bodyPr>
          <a:lstStyle>
            <a:lvl1pPr>
              <a:defRPr sz="3525">
                <a:solidFill>
                  <a:srgbClr val="308DCC"/>
                </a:solidFill>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7294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E2647-F700-4361-9A5C-40A979D06FE0}"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570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E2647-F700-4361-9A5C-40A979D06FE0}"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739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E2647-F700-4361-9A5C-40A979D06FE0}"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255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E2647-F700-4361-9A5C-40A979D06FE0}"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330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E2647-F700-4361-9A5C-40A979D06FE0}"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57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E2647-F700-4361-9A5C-40A979D06FE0}"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237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E2647-F700-4361-9A5C-40A979D06FE0}"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688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4E2647-F700-4361-9A5C-40A979D06FE0}" type="datetimeFigureOut">
              <a:rPr lang="en-US" smtClean="0"/>
              <a:t>6/13/2017</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645126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1733550"/>
            <a:ext cx="9144000" cy="969496"/>
          </a:xfrm>
          <a:prstGeom prst="rect">
            <a:avLst/>
          </a:prstGeom>
          <a:noFill/>
          <a:ln w="9525">
            <a:noFill/>
            <a:miter lim="800000"/>
            <a:headEnd/>
            <a:tailEnd/>
          </a:ln>
          <a:effectLst>
            <a:glow rad="63500">
              <a:schemeClr val="accent3">
                <a:satMod val="175000"/>
                <a:alpha val="40000"/>
              </a:schemeClr>
            </a:glow>
          </a:effectLst>
        </p:spPr>
        <p:txBody>
          <a:bodyPr>
            <a:spAutoFit/>
          </a:bodyPr>
          <a:lstStyle/>
          <a:p>
            <a:pPr algn="ctr" eaLnBrk="1" hangingPunct="1">
              <a:spcBef>
                <a:spcPts val="600"/>
              </a:spcBef>
              <a:defRPr/>
            </a:pPr>
            <a:r>
              <a:rPr lang="en-US" sz="400" b="1" dirty="0">
                <a:solidFill>
                  <a:schemeClr val="bg1"/>
                </a:solidFill>
                <a:latin typeface="Gill Sans MT" pitchFamily="34" charset="0"/>
                <a:cs typeface="Leelawadee" pitchFamily="34" charset="-34"/>
              </a:rPr>
              <a:t> </a:t>
            </a:r>
            <a:r>
              <a:rPr lang="en-US" sz="100" b="1" dirty="0">
                <a:solidFill>
                  <a:schemeClr val="bg1"/>
                </a:solidFill>
                <a:latin typeface="Gill Sans MT" pitchFamily="34" charset="0"/>
                <a:cs typeface="Leelawadee" pitchFamily="34" charset="-34"/>
              </a:rPr>
              <a:t> </a:t>
            </a:r>
            <a:br>
              <a:rPr lang="en-US" sz="2000" b="1" dirty="0">
                <a:solidFill>
                  <a:schemeClr val="bg1"/>
                </a:solidFill>
                <a:latin typeface="Gill Sans MT" pitchFamily="34" charset="0"/>
                <a:cs typeface="Leelawadee" pitchFamily="34" charset="-34"/>
              </a:rPr>
            </a:br>
            <a:r>
              <a:rPr lang="en-US" sz="900" b="1" dirty="0">
                <a:solidFill>
                  <a:schemeClr val="bg1"/>
                </a:solidFill>
                <a:latin typeface="Gill Sans MT" pitchFamily="34" charset="0"/>
                <a:cs typeface="Leelawadee" pitchFamily="34" charset="-34"/>
              </a:rPr>
              <a:t> </a:t>
            </a:r>
            <a:br>
              <a:rPr lang="en-US" sz="4000" b="1" dirty="0">
                <a:solidFill>
                  <a:schemeClr val="bg1"/>
                </a:solidFill>
                <a:latin typeface="Gill Sans MT" pitchFamily="34" charset="0"/>
                <a:cs typeface="Leelawadee" pitchFamily="34" charset="-34"/>
              </a:rPr>
            </a:br>
            <a:endParaRPr lang="en-US" sz="4400" b="1" dirty="0">
              <a:solidFill>
                <a:schemeClr val="bg1"/>
              </a:solidFill>
              <a:latin typeface="Gill Sans MT" pitchFamily="34" charset="0"/>
              <a:cs typeface="Leelawadee" pitchFamily="34" charset="-34"/>
            </a:endParaRPr>
          </a:p>
        </p:txBody>
      </p:sp>
      <p:sp>
        <p:nvSpPr>
          <p:cNvPr id="2" name="Title 1"/>
          <p:cNvSpPr>
            <a:spLocks noGrp="1"/>
          </p:cNvSpPr>
          <p:nvPr>
            <p:ph type="ctrTitle"/>
          </p:nvPr>
        </p:nvSpPr>
        <p:spPr/>
        <p:txBody>
          <a:bodyPr/>
          <a:lstStyle/>
          <a:p>
            <a:pPr algn="l"/>
            <a:r>
              <a:rPr lang="en-US" dirty="0"/>
              <a:t>2017-2018 Mayor’s June Budget Message</a:t>
            </a:r>
          </a:p>
        </p:txBody>
      </p:sp>
      <p:sp>
        <p:nvSpPr>
          <p:cNvPr id="3" name="Subtitle 2"/>
          <p:cNvSpPr>
            <a:spLocks noGrp="1"/>
          </p:cNvSpPr>
          <p:nvPr>
            <p:ph type="subTitle" idx="1"/>
          </p:nvPr>
        </p:nvSpPr>
        <p:spPr/>
        <p:txBody>
          <a:bodyPr/>
          <a:lstStyle/>
          <a:p>
            <a:pPr algn="l"/>
            <a:r>
              <a:rPr lang="en-US" sz="2400" dirty="0">
                <a:cs typeface="Leelawadee" pitchFamily="34" charset="-34"/>
              </a:rPr>
              <a:t>June 13, 2017</a:t>
            </a:r>
          </a:p>
          <a:p>
            <a:pPr algn="l"/>
            <a:r>
              <a:rPr lang="en-US" sz="2400" dirty="0">
                <a:latin typeface="Myriad Pro" panose="020B0503030403020204"/>
                <a:cs typeface="Leelawadee" pitchFamily="34" charset="-34"/>
              </a:rPr>
              <a:t>3.3</a:t>
            </a:r>
            <a:endParaRPr lang="en-US" dirty="0">
              <a:latin typeface="Myriad Pro" panose="020B0503030403020204"/>
            </a:endParaRPr>
          </a:p>
        </p:txBody>
      </p:sp>
    </p:spTree>
    <p:extLst>
      <p:ext uri="{BB962C8B-B14F-4D97-AF65-F5344CB8AC3E}">
        <p14:creationId xmlns:p14="http://schemas.microsoft.com/office/powerpoint/2010/main" val="59857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Questions</a:t>
            </a:r>
          </a:p>
        </p:txBody>
      </p:sp>
    </p:spTree>
    <p:extLst>
      <p:ext uri="{BB962C8B-B14F-4D97-AF65-F5344CB8AC3E}">
        <p14:creationId xmlns:p14="http://schemas.microsoft.com/office/powerpoint/2010/main" val="261507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Council Office Requests</a:t>
            </a:r>
          </a:p>
        </p:txBody>
      </p:sp>
      <p:graphicFrame>
        <p:nvGraphicFramePr>
          <p:cNvPr id="4" name="Content Placeholder 3"/>
          <p:cNvGraphicFramePr>
            <a:graphicFrameLocks noGrp="1"/>
          </p:cNvGraphicFramePr>
          <p:nvPr>
            <p:ph idx="10"/>
            <p:extLst/>
          </p:nvPr>
        </p:nvGraphicFramePr>
        <p:xfrm>
          <a:off x="220529" y="1304111"/>
          <a:ext cx="8771071" cy="3248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80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n-lt"/>
              </a:rPr>
              <a:t>Constrained Future</a:t>
            </a:r>
          </a:p>
        </p:txBody>
      </p:sp>
      <p:sp>
        <p:nvSpPr>
          <p:cNvPr id="6" name="Rectangle 5"/>
          <p:cNvSpPr/>
          <p:nvPr/>
        </p:nvSpPr>
        <p:spPr>
          <a:xfrm>
            <a:off x="1295399" y="1623335"/>
            <a:ext cx="6457950" cy="646331"/>
          </a:xfrm>
          <a:prstGeom prst="rect">
            <a:avLst/>
          </a:prstGeom>
        </p:spPr>
        <p:txBody>
          <a:bodyPr wrap="square">
            <a:spAutoFit/>
          </a:bodyPr>
          <a:lstStyle/>
          <a:p>
            <a:pPr algn="ctr">
              <a:defRPr/>
            </a:pPr>
            <a:r>
              <a:rPr lang="en-US" altLang="en-US" b="1" dirty="0">
                <a:solidFill>
                  <a:schemeClr val="accent2"/>
                </a:solidFill>
                <a:latin typeface="+mn-lt"/>
              </a:rPr>
              <a:t>2017-2022 General Fund Forecast</a:t>
            </a:r>
          </a:p>
          <a:p>
            <a:pPr algn="ctr">
              <a:defRPr/>
            </a:pPr>
            <a:r>
              <a:rPr lang="en-US" altLang="en-US" b="1" dirty="0">
                <a:solidFill>
                  <a:schemeClr val="accent2"/>
                </a:solidFill>
                <a:latin typeface="+mn-lt"/>
              </a:rPr>
              <a:t>Incremental General Fund Surplus/(Shortfall)</a:t>
            </a:r>
          </a:p>
        </p:txBody>
      </p:sp>
      <p:graphicFrame>
        <p:nvGraphicFramePr>
          <p:cNvPr id="2" name="Table 1"/>
          <p:cNvGraphicFramePr>
            <a:graphicFrameLocks noGrp="1"/>
          </p:cNvGraphicFramePr>
          <p:nvPr>
            <p:extLst>
              <p:ext uri="{D42A27DB-BD31-4B8C-83A1-F6EECF244321}">
                <p14:modId xmlns:p14="http://schemas.microsoft.com/office/powerpoint/2010/main" val="1422485668"/>
              </p:ext>
            </p:extLst>
          </p:nvPr>
        </p:nvGraphicFramePr>
        <p:xfrm>
          <a:off x="104773" y="2588889"/>
          <a:ext cx="8839203" cy="609600"/>
        </p:xfrm>
        <a:graphic>
          <a:graphicData uri="http://schemas.openxmlformats.org/drawingml/2006/table">
            <a:tbl>
              <a:tblPr firstRow="1" firstCol="1" bandRow="1">
                <a:tableStyleId>{5A111915-BE36-4E01-A7E5-04B1672EAD32}</a:tableStyleId>
              </a:tblPr>
              <a:tblGrid>
                <a:gridCol w="1766895">
                  <a:extLst>
                    <a:ext uri="{9D8B030D-6E8A-4147-A177-3AD203B41FA5}">
                      <a16:colId xmlns:a16="http://schemas.microsoft.com/office/drawing/2014/main" val="20000"/>
                    </a:ext>
                  </a:extLst>
                </a:gridCol>
                <a:gridCol w="1768786">
                  <a:extLst>
                    <a:ext uri="{9D8B030D-6E8A-4147-A177-3AD203B41FA5}">
                      <a16:colId xmlns:a16="http://schemas.microsoft.com/office/drawing/2014/main" val="20001"/>
                    </a:ext>
                  </a:extLst>
                </a:gridCol>
                <a:gridCol w="1768786">
                  <a:extLst>
                    <a:ext uri="{9D8B030D-6E8A-4147-A177-3AD203B41FA5}">
                      <a16:colId xmlns:a16="http://schemas.microsoft.com/office/drawing/2014/main" val="20002"/>
                    </a:ext>
                  </a:extLst>
                </a:gridCol>
                <a:gridCol w="1766895">
                  <a:extLst>
                    <a:ext uri="{9D8B030D-6E8A-4147-A177-3AD203B41FA5}">
                      <a16:colId xmlns:a16="http://schemas.microsoft.com/office/drawing/2014/main" val="20003"/>
                    </a:ext>
                  </a:extLst>
                </a:gridCol>
                <a:gridCol w="1767841">
                  <a:extLst>
                    <a:ext uri="{9D8B030D-6E8A-4147-A177-3AD203B41FA5}">
                      <a16:colId xmlns:a16="http://schemas.microsoft.com/office/drawing/2014/main" val="20004"/>
                    </a:ext>
                  </a:extLst>
                </a:gridCol>
              </a:tblGrid>
              <a:tr h="244653">
                <a:tc>
                  <a:txBody>
                    <a:bodyPr/>
                    <a:lstStyle/>
                    <a:p>
                      <a:pPr marL="0" marR="0" algn="ctr">
                        <a:spcBef>
                          <a:spcPts val="0"/>
                        </a:spcBef>
                        <a:spcAft>
                          <a:spcPts val="0"/>
                        </a:spcAft>
                      </a:pPr>
                      <a:r>
                        <a:rPr lang="en-US" sz="2000" dirty="0">
                          <a:effectLst/>
                        </a:rPr>
                        <a:t>2017-2018</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rPr>
                        <a:t>2018-2019</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rPr>
                        <a:t>2019-2020</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rPr>
                        <a:t>2020-2021</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rPr>
                        <a:t>2021-2022</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extLst>
                  <a:ext uri="{0D108BD9-81ED-4DB2-BD59-A6C34878D82A}">
                    <a16:rowId xmlns:a16="http://schemas.microsoft.com/office/drawing/2014/main" val="10000"/>
                  </a:ext>
                </a:extLst>
              </a:tr>
              <a:tr h="244653">
                <a:tc>
                  <a:txBody>
                    <a:bodyPr/>
                    <a:lstStyle/>
                    <a:p>
                      <a:pPr marL="0" marR="0" algn="ctr">
                        <a:spcBef>
                          <a:spcPts val="0"/>
                        </a:spcBef>
                        <a:spcAft>
                          <a:spcPts val="0"/>
                        </a:spcAft>
                      </a:pPr>
                      <a:r>
                        <a:rPr lang="en-US" sz="2000" b="0" dirty="0">
                          <a:solidFill>
                            <a:srgbClr val="44546A"/>
                          </a:solidFill>
                          <a:effectLst/>
                        </a:rPr>
                        <a:t>($10.0 M)</a:t>
                      </a:r>
                      <a:endParaRPr lang="en-US" sz="2000" b="0">
                        <a:solidFill>
                          <a:srgbClr val="44546A"/>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rPr>
                        <a:t>($34.8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rPr>
                        <a:t>($11.5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rPr>
                        <a:t>($17.4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rPr>
                        <a:t>($12.8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446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n-lt"/>
              </a:rPr>
              <a:t>FY 2017-2018 June Budget Message</a:t>
            </a:r>
          </a:p>
        </p:txBody>
      </p:sp>
      <p:sp>
        <p:nvSpPr>
          <p:cNvPr id="10" name="Content Placeholder 1"/>
          <p:cNvSpPr>
            <a:spLocks noGrp="1"/>
          </p:cNvSpPr>
          <p:nvPr>
            <p:ph idx="10"/>
          </p:nvPr>
        </p:nvSpPr>
        <p:spPr>
          <a:xfrm>
            <a:off x="628650" y="1369218"/>
            <a:ext cx="8286750" cy="3183731"/>
          </a:xfrm>
        </p:spPr>
        <p:txBody>
          <a:bodyPr>
            <a:normAutofit/>
          </a:bodyPr>
          <a:lstStyle/>
          <a:p>
            <a:r>
              <a:rPr lang="en-US" dirty="0">
                <a:latin typeface="+mn-lt"/>
              </a:rPr>
              <a:t>Emergency Preparedness &amp; Flood Recovery</a:t>
            </a:r>
          </a:p>
          <a:p>
            <a:r>
              <a:rPr lang="en-US" dirty="0">
                <a:latin typeface="+mn-lt"/>
              </a:rPr>
              <a:t>Safety</a:t>
            </a:r>
          </a:p>
          <a:p>
            <a:r>
              <a:rPr lang="en-US" dirty="0">
                <a:latin typeface="+mn-lt"/>
              </a:rPr>
              <a:t>Infrastructure</a:t>
            </a:r>
          </a:p>
          <a:p>
            <a:r>
              <a:rPr lang="en-US" dirty="0" err="1">
                <a:latin typeface="+mn-lt"/>
              </a:rPr>
              <a:t>BeautifySJ</a:t>
            </a:r>
            <a:endParaRPr lang="en-US" dirty="0">
              <a:latin typeface="+mn-lt"/>
            </a:endParaRPr>
          </a:p>
          <a:p>
            <a:r>
              <a:rPr lang="en-US" dirty="0">
                <a:latin typeface="+mn-lt"/>
              </a:rPr>
              <a:t>Parks &amp; Public Space </a:t>
            </a:r>
          </a:p>
          <a:p>
            <a:r>
              <a:rPr lang="en-US" dirty="0">
                <a:latin typeface="+mn-lt"/>
              </a:rPr>
              <a:t>Broadening Opportunity, Equity &amp; Access</a:t>
            </a:r>
          </a:p>
          <a:p>
            <a:endParaRPr lang="en-US"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387400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lnSpcReduction="10000"/>
          </a:bodyPr>
          <a:lstStyle/>
          <a:p>
            <a:r>
              <a:rPr lang="en-US" dirty="0">
                <a:latin typeface="+mn-lt"/>
              </a:rPr>
              <a:t>Emergency Preparedness, Training and Communications</a:t>
            </a:r>
          </a:p>
          <a:p>
            <a:endParaRPr lang="en-US" dirty="0">
              <a:latin typeface="+mn-lt"/>
            </a:endParaRPr>
          </a:p>
          <a:p>
            <a:r>
              <a:rPr lang="en-US" dirty="0">
                <a:latin typeface="+mn-lt"/>
              </a:rPr>
              <a:t>Coyote Creek Vegetation Removal</a:t>
            </a:r>
          </a:p>
          <a:p>
            <a:endParaRPr lang="en-US" dirty="0">
              <a:latin typeface="+mn-lt"/>
            </a:endParaRPr>
          </a:p>
          <a:p>
            <a:r>
              <a:rPr lang="en-US" dirty="0">
                <a:latin typeface="+mn-lt"/>
              </a:rPr>
              <a:t>Rock Springs Landlord Incentive</a:t>
            </a:r>
          </a:p>
        </p:txBody>
      </p:sp>
      <p:sp>
        <p:nvSpPr>
          <p:cNvPr id="3" name="Title 2"/>
          <p:cNvSpPr>
            <a:spLocks noGrp="1"/>
          </p:cNvSpPr>
          <p:nvPr>
            <p:ph type="title"/>
          </p:nvPr>
        </p:nvSpPr>
        <p:spPr/>
        <p:txBody>
          <a:bodyPr>
            <a:normAutofit fontScale="90000"/>
          </a:bodyPr>
          <a:lstStyle/>
          <a:p>
            <a:r>
              <a:rPr lang="en-US" dirty="0">
                <a:latin typeface="+mn-lt"/>
              </a:rPr>
              <a:t>Emergency Preparedness &amp; Flood Recovery</a:t>
            </a:r>
          </a:p>
        </p:txBody>
      </p:sp>
      <p:pic>
        <p:nvPicPr>
          <p:cNvPr id="2050" name="Picture 2" descr="Image result for San jose C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907" y="3028950"/>
            <a:ext cx="31242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a:latin typeface="+mn-lt"/>
              </a:rPr>
              <a:t>Traffic Calming and Safety Measures</a:t>
            </a:r>
          </a:p>
          <a:p>
            <a:endParaRPr lang="en-US" dirty="0">
              <a:latin typeface="+mn-lt"/>
            </a:endParaRPr>
          </a:p>
          <a:p>
            <a:r>
              <a:rPr lang="en-US" dirty="0">
                <a:latin typeface="+mn-lt"/>
              </a:rPr>
              <a:t>Mayor’s Gang Prevention Task Force</a:t>
            </a:r>
          </a:p>
          <a:p>
            <a:endParaRPr lang="en-US" dirty="0">
              <a:latin typeface="+mn-lt"/>
            </a:endParaRPr>
          </a:p>
          <a:p>
            <a:r>
              <a:rPr lang="en-US" dirty="0">
                <a:latin typeface="+mn-lt"/>
              </a:rPr>
              <a:t>Project Hope</a:t>
            </a:r>
          </a:p>
        </p:txBody>
      </p:sp>
      <p:sp>
        <p:nvSpPr>
          <p:cNvPr id="3" name="Title 2"/>
          <p:cNvSpPr>
            <a:spLocks noGrp="1"/>
          </p:cNvSpPr>
          <p:nvPr>
            <p:ph type="title"/>
          </p:nvPr>
        </p:nvSpPr>
        <p:spPr/>
        <p:txBody>
          <a:bodyPr/>
          <a:lstStyle/>
          <a:p>
            <a:r>
              <a:rPr lang="en-US" dirty="0">
                <a:latin typeface="+mn-lt"/>
              </a:rPr>
              <a:t>Safety</a:t>
            </a:r>
          </a:p>
        </p:txBody>
      </p:sp>
    </p:spTree>
    <p:extLst>
      <p:ext uri="{BB962C8B-B14F-4D97-AF65-F5344CB8AC3E}">
        <p14:creationId xmlns:p14="http://schemas.microsoft.com/office/powerpoint/2010/main" val="280111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1123950"/>
            <a:ext cx="7886700" cy="2847182"/>
          </a:xfrm>
        </p:spPr>
        <p:txBody>
          <a:bodyPr>
            <a:normAutofit/>
          </a:bodyPr>
          <a:lstStyle/>
          <a:p>
            <a:r>
              <a:rPr lang="en-US" dirty="0">
                <a:latin typeface="+mn-lt"/>
              </a:rPr>
              <a:t>Street Pavement Maintenance Expansion &amp; Shoring Up</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sp>
        <p:nvSpPr>
          <p:cNvPr id="3" name="Title 2"/>
          <p:cNvSpPr>
            <a:spLocks noGrp="1"/>
          </p:cNvSpPr>
          <p:nvPr>
            <p:ph type="title"/>
          </p:nvPr>
        </p:nvSpPr>
        <p:spPr/>
        <p:txBody>
          <a:bodyPr/>
          <a:lstStyle/>
          <a:p>
            <a:r>
              <a:rPr lang="en-US" dirty="0">
                <a:latin typeface="+mn-lt"/>
              </a:rPr>
              <a:t>Infrastructure</a:t>
            </a:r>
          </a:p>
        </p:txBody>
      </p:sp>
      <p:graphicFrame>
        <p:nvGraphicFramePr>
          <p:cNvPr id="4" name="Content Placeholder 5"/>
          <p:cNvGraphicFramePr>
            <a:graphicFrameLocks/>
          </p:cNvGraphicFramePr>
          <p:nvPr>
            <p:extLst>
              <p:ext uri="{D42A27DB-BD31-4B8C-83A1-F6EECF244321}">
                <p14:modId xmlns:p14="http://schemas.microsoft.com/office/powerpoint/2010/main" val="3170450482"/>
              </p:ext>
            </p:extLst>
          </p:nvPr>
        </p:nvGraphicFramePr>
        <p:xfrm>
          <a:off x="1401629" y="2038350"/>
          <a:ext cx="6705600" cy="2929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886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369219"/>
            <a:ext cx="4629150" cy="2847182"/>
          </a:xfrm>
        </p:spPr>
        <p:txBody>
          <a:bodyPr vert="horz" lIns="91440" tIns="45720" rIns="91440" bIns="45720" rtlCol="0" anchor="t">
            <a:normAutofit fontScale="77500" lnSpcReduction="20000"/>
          </a:bodyPr>
          <a:lstStyle/>
          <a:p>
            <a:r>
              <a:rPr lang="en-US" dirty="0">
                <a:latin typeface="+mn-lt"/>
              </a:rPr>
              <a:t>Blighted Street Medians, Gateways, and Roadside Areas</a:t>
            </a:r>
          </a:p>
          <a:p>
            <a:pPr lvl="1"/>
            <a:r>
              <a:rPr lang="en-US" dirty="0">
                <a:latin typeface="+mn-lt"/>
              </a:rPr>
              <a:t>30 Major Corridors</a:t>
            </a:r>
          </a:p>
          <a:p>
            <a:pPr lvl="1"/>
            <a:r>
              <a:rPr lang="en-US" dirty="0">
                <a:latin typeface="+mn-lt"/>
              </a:rPr>
              <a:t>125 acres (50% of City’s median and gateways)</a:t>
            </a:r>
          </a:p>
          <a:p>
            <a:pPr lvl="1"/>
            <a:r>
              <a:rPr lang="en-US" dirty="0">
                <a:latin typeface="+mn-lt"/>
              </a:rPr>
              <a:t>Quarterly Cleanups</a:t>
            </a:r>
          </a:p>
          <a:p>
            <a:pPr lvl="1"/>
            <a:endParaRPr lang="en-US" dirty="0">
              <a:latin typeface="+mn-lt"/>
            </a:endParaRPr>
          </a:p>
          <a:p>
            <a:r>
              <a:rPr lang="en-US" dirty="0">
                <a:latin typeface="+mn-lt"/>
              </a:rPr>
              <a:t>San Jose Streets Team</a:t>
            </a:r>
          </a:p>
          <a:p>
            <a:r>
              <a:rPr lang="en-US" dirty="0">
                <a:latin typeface="+mn-lt"/>
              </a:rPr>
              <a:t>Responsible Landlord Engagement Initiative (RLEI)</a:t>
            </a:r>
          </a:p>
        </p:txBody>
      </p:sp>
      <p:sp>
        <p:nvSpPr>
          <p:cNvPr id="3" name="Title 2"/>
          <p:cNvSpPr>
            <a:spLocks noGrp="1"/>
          </p:cNvSpPr>
          <p:nvPr>
            <p:ph type="title"/>
          </p:nvPr>
        </p:nvSpPr>
        <p:spPr/>
        <p:txBody>
          <a:bodyPr>
            <a:normAutofit/>
          </a:bodyPr>
          <a:lstStyle/>
          <a:p>
            <a:r>
              <a:rPr lang="en-US" sz="3500" dirty="0" err="1">
                <a:latin typeface="+mn-lt"/>
              </a:rPr>
              <a:t>BeautifySJ</a:t>
            </a:r>
            <a:endParaRPr lang="en-US" sz="3500" dirty="0">
              <a:solidFill>
                <a:schemeClr val="tx1"/>
              </a:solidFill>
              <a:latin typeface="+mn-lt"/>
            </a:endParaRPr>
          </a:p>
        </p:txBody>
      </p:sp>
      <p:pic>
        <p:nvPicPr>
          <p:cNvPr id="4" name="Picture 4"/>
          <p:cNvPicPr>
            <a:picLocks noChangeAspect="1"/>
          </p:cNvPicPr>
          <p:nvPr/>
        </p:nvPicPr>
        <p:blipFill>
          <a:blip r:embed="rId3"/>
          <a:stretch>
            <a:fillRect/>
          </a:stretch>
        </p:blipFill>
        <p:spPr>
          <a:xfrm>
            <a:off x="5341938" y="1760538"/>
            <a:ext cx="3199847" cy="2860102"/>
          </a:xfrm>
          <a:prstGeom prst="rect">
            <a:avLst/>
          </a:prstGeom>
        </p:spPr>
      </p:pic>
    </p:spTree>
    <p:extLst>
      <p:ext uri="{BB962C8B-B14F-4D97-AF65-F5344CB8AC3E}">
        <p14:creationId xmlns:p14="http://schemas.microsoft.com/office/powerpoint/2010/main" val="38314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1324768"/>
            <a:ext cx="5029200" cy="2847182"/>
          </a:xfrm>
        </p:spPr>
        <p:txBody>
          <a:bodyPr>
            <a:noAutofit/>
          </a:bodyPr>
          <a:lstStyle/>
          <a:p>
            <a:r>
              <a:rPr lang="en-US" sz="1700" dirty="0">
                <a:latin typeface="+mn-lt"/>
              </a:rPr>
              <a:t>Park Improvements &amp; Maintenance</a:t>
            </a:r>
          </a:p>
          <a:p>
            <a:pPr lvl="1"/>
            <a:r>
              <a:rPr lang="en-US" sz="1700" dirty="0">
                <a:latin typeface="+mn-lt"/>
              </a:rPr>
              <a:t>District 4 – </a:t>
            </a:r>
            <a:r>
              <a:rPr lang="en-US" sz="1700" dirty="0" err="1">
                <a:latin typeface="+mn-lt"/>
              </a:rPr>
              <a:t>Flickinger</a:t>
            </a:r>
            <a:r>
              <a:rPr lang="en-US" sz="1700" dirty="0">
                <a:latin typeface="+mn-lt"/>
              </a:rPr>
              <a:t>, </a:t>
            </a:r>
            <a:r>
              <a:rPr lang="en-US" sz="1700" dirty="0" err="1">
                <a:latin typeface="+mn-lt"/>
              </a:rPr>
              <a:t>Penitencia</a:t>
            </a:r>
            <a:r>
              <a:rPr lang="en-US" sz="1700" dirty="0">
                <a:latin typeface="+mn-lt"/>
              </a:rPr>
              <a:t> Creek and </a:t>
            </a:r>
            <a:r>
              <a:rPr lang="en-US" sz="1700" dirty="0" err="1">
                <a:latin typeface="+mn-lt"/>
              </a:rPr>
              <a:t>Brooktree</a:t>
            </a:r>
            <a:endParaRPr lang="en-US" sz="1700" dirty="0">
              <a:latin typeface="+mn-lt"/>
            </a:endParaRPr>
          </a:p>
          <a:p>
            <a:pPr lvl="1"/>
            <a:r>
              <a:rPr lang="en-US" sz="1700" dirty="0">
                <a:latin typeface="+mn-lt"/>
              </a:rPr>
              <a:t>District 8 - Welch Park</a:t>
            </a:r>
          </a:p>
          <a:p>
            <a:r>
              <a:rPr lang="en-US" sz="1700" dirty="0">
                <a:latin typeface="+mn-lt"/>
              </a:rPr>
              <a:t>Viva </a:t>
            </a:r>
            <a:r>
              <a:rPr lang="en-US" sz="1700" dirty="0" err="1">
                <a:latin typeface="+mn-lt"/>
              </a:rPr>
              <a:t>Calle</a:t>
            </a:r>
            <a:r>
              <a:rPr lang="en-US" sz="1700" dirty="0">
                <a:latin typeface="+mn-lt"/>
              </a:rPr>
              <a:t> &amp; Viva Parks</a:t>
            </a:r>
          </a:p>
          <a:p>
            <a:pPr lvl="1"/>
            <a:r>
              <a:rPr lang="en-US" sz="1700" dirty="0">
                <a:latin typeface="+mn-lt"/>
              </a:rPr>
              <a:t>District 2 &amp; District 8</a:t>
            </a:r>
          </a:p>
          <a:p>
            <a:r>
              <a:rPr lang="en-US" sz="1700" dirty="0">
                <a:latin typeface="+mn-lt"/>
              </a:rPr>
              <a:t>San Jose Sports Authority</a:t>
            </a:r>
          </a:p>
          <a:p>
            <a:r>
              <a:rPr lang="en-US" sz="1700" dirty="0">
                <a:latin typeface="+mn-lt"/>
              </a:rPr>
              <a:t>Children’s Discovery Museum</a:t>
            </a:r>
          </a:p>
          <a:p>
            <a:r>
              <a:rPr lang="en-US" sz="1700" dirty="0">
                <a:latin typeface="+mn-lt"/>
              </a:rPr>
              <a:t>History San Jose</a:t>
            </a:r>
          </a:p>
          <a:p>
            <a:endParaRPr lang="en-US" sz="1700" dirty="0">
              <a:latin typeface="+mn-lt"/>
            </a:endParaRPr>
          </a:p>
          <a:p>
            <a:endParaRPr lang="en-US" sz="1700" dirty="0">
              <a:latin typeface="+mn-lt"/>
            </a:endParaRPr>
          </a:p>
          <a:p>
            <a:endParaRPr lang="en-US" sz="1700" dirty="0">
              <a:latin typeface="+mn-lt"/>
            </a:endParaRPr>
          </a:p>
        </p:txBody>
      </p:sp>
      <p:sp>
        <p:nvSpPr>
          <p:cNvPr id="3" name="Title 2"/>
          <p:cNvSpPr>
            <a:spLocks noGrp="1"/>
          </p:cNvSpPr>
          <p:nvPr>
            <p:ph type="title"/>
          </p:nvPr>
        </p:nvSpPr>
        <p:spPr/>
        <p:txBody>
          <a:bodyPr/>
          <a:lstStyle/>
          <a:p>
            <a:r>
              <a:rPr lang="en-US" dirty="0">
                <a:latin typeface="+mn-lt"/>
              </a:rPr>
              <a:t>Parks &amp; Public Space</a:t>
            </a:r>
          </a:p>
        </p:txBody>
      </p:sp>
      <p:pic>
        <p:nvPicPr>
          <p:cNvPr id="4" name="Picture 3"/>
          <p:cNvPicPr>
            <a:picLocks noChangeAspect="1"/>
          </p:cNvPicPr>
          <p:nvPr/>
        </p:nvPicPr>
        <p:blipFill>
          <a:blip r:embed="rId3"/>
          <a:stretch>
            <a:fillRect/>
          </a:stretch>
        </p:blipFill>
        <p:spPr>
          <a:xfrm>
            <a:off x="6402901" y="2452645"/>
            <a:ext cx="2205480" cy="2107277"/>
          </a:xfrm>
          <a:prstGeom prst="rect">
            <a:avLst/>
          </a:prstGeom>
        </p:spPr>
      </p:pic>
      <p:pic>
        <p:nvPicPr>
          <p:cNvPr id="1032" name="Picture 8" descr="Image result for Viva Calle san j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901" y="528160"/>
            <a:ext cx="2732221" cy="193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80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fontScale="70000" lnSpcReduction="20000"/>
          </a:bodyPr>
          <a:lstStyle/>
          <a:p>
            <a:r>
              <a:rPr lang="en-US" dirty="0">
                <a:latin typeface="+mn-lt"/>
              </a:rPr>
              <a:t>Office of Immigrant Affairs</a:t>
            </a:r>
          </a:p>
          <a:p>
            <a:r>
              <a:rPr lang="en-US" dirty="0">
                <a:latin typeface="+mn-lt"/>
              </a:rPr>
              <a:t>Hunger at Home</a:t>
            </a:r>
          </a:p>
          <a:p>
            <a:r>
              <a:rPr lang="en-US" dirty="0">
                <a:latin typeface="+mn-lt"/>
              </a:rPr>
              <a:t>Family College Success Center</a:t>
            </a:r>
          </a:p>
          <a:p>
            <a:r>
              <a:rPr lang="en-US" dirty="0">
                <a:latin typeface="+mn-lt"/>
              </a:rPr>
              <a:t>Community Center Activation</a:t>
            </a:r>
          </a:p>
          <a:p>
            <a:pPr lvl="1"/>
            <a:r>
              <a:rPr lang="en-US" dirty="0">
                <a:latin typeface="+mn-lt"/>
              </a:rPr>
              <a:t>Alum Rock</a:t>
            </a:r>
          </a:p>
          <a:p>
            <a:pPr lvl="1"/>
            <a:r>
              <a:rPr lang="en-US" dirty="0">
                <a:latin typeface="+mn-lt"/>
              </a:rPr>
              <a:t>Mayfair </a:t>
            </a:r>
          </a:p>
          <a:p>
            <a:pPr lvl="1"/>
            <a:r>
              <a:rPr lang="en-US" dirty="0">
                <a:latin typeface="+mn-lt"/>
              </a:rPr>
              <a:t>Santee Late Night Gym</a:t>
            </a:r>
          </a:p>
          <a:p>
            <a:r>
              <a:rPr lang="en-US" dirty="0">
                <a:latin typeface="+mn-lt"/>
              </a:rPr>
              <a:t>Health Trust’s Meals on Wheels Expansion Costs</a:t>
            </a:r>
          </a:p>
          <a:p>
            <a:r>
              <a:rPr lang="en-US" dirty="0">
                <a:latin typeface="+mn-lt"/>
              </a:rPr>
              <a:t>Ethnic and Minority-Led Small Business Assistance</a:t>
            </a:r>
          </a:p>
        </p:txBody>
      </p:sp>
      <p:sp>
        <p:nvSpPr>
          <p:cNvPr id="3" name="Title 2"/>
          <p:cNvSpPr>
            <a:spLocks noGrp="1"/>
          </p:cNvSpPr>
          <p:nvPr>
            <p:ph type="title"/>
          </p:nvPr>
        </p:nvSpPr>
        <p:spPr/>
        <p:txBody>
          <a:bodyPr/>
          <a:lstStyle/>
          <a:p>
            <a:r>
              <a:rPr lang="en-US" dirty="0">
                <a:latin typeface="+mn-lt"/>
              </a:rPr>
              <a:t>Broadening Opportunity, Equity &amp; Access</a:t>
            </a:r>
          </a:p>
        </p:txBody>
      </p:sp>
    </p:spTree>
    <p:extLst>
      <p:ext uri="{BB962C8B-B14F-4D97-AF65-F5344CB8AC3E}">
        <p14:creationId xmlns:p14="http://schemas.microsoft.com/office/powerpoint/2010/main" val="10028160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28455</TotalTime>
  <Words>544</Words>
  <Application>Microsoft Office PowerPoint</Application>
  <PresentationFormat>On-screen Show (16:9)</PresentationFormat>
  <Paragraphs>128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Gill Sans MT</vt:lpstr>
      <vt:lpstr>Leelawadee</vt:lpstr>
      <vt:lpstr>Myriad Pro</vt:lpstr>
      <vt:lpstr>Times New Roman</vt:lpstr>
      <vt:lpstr>Custom Design</vt:lpstr>
      <vt:lpstr>2017-2018 Mayor’s June Budget Message</vt:lpstr>
      <vt:lpstr>Constrained Future</vt:lpstr>
      <vt:lpstr>FY 2017-2018 June Budget Message</vt:lpstr>
      <vt:lpstr>Emergency Preparedness &amp; Flood Recovery</vt:lpstr>
      <vt:lpstr>Safety</vt:lpstr>
      <vt:lpstr>Infrastructure</vt:lpstr>
      <vt:lpstr>BeautifySJ</vt:lpstr>
      <vt:lpstr>Parks &amp; Public Space</vt:lpstr>
      <vt:lpstr>Broadening Opportunity, Equity &amp; Access</vt:lpstr>
      <vt:lpstr>Questions</vt:lpstr>
      <vt:lpstr>Council Office Requests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Kapoor, Tina</dc:creator>
  <cp:lastModifiedBy>Wilcox, Leland</cp:lastModifiedBy>
  <cp:revision>1311</cp:revision>
  <cp:lastPrinted>2017-06-13T18:25:20Z</cp:lastPrinted>
  <dcterms:created xsi:type="dcterms:W3CDTF">2006-08-16T00:00:00Z</dcterms:created>
  <dcterms:modified xsi:type="dcterms:W3CDTF">2017-06-13T19:43:51Z</dcterms:modified>
</cp:coreProperties>
</file>