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3" r:id="rId3"/>
    <p:sldId id="271" r:id="rId4"/>
    <p:sldId id="264" r:id="rId5"/>
    <p:sldId id="268" r:id="rId6"/>
    <p:sldId id="269" r:id="rId7"/>
    <p:sldId id="265" r:id="rId8"/>
    <p:sldId id="270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ble, Stephanie" initials="NS" lastIdx="2" clrIdx="0">
    <p:extLst>
      <p:ext uri="{19B8F6BF-5375-455C-9EA6-DF929625EA0E}">
        <p15:presenceInfo xmlns:p15="http://schemas.microsoft.com/office/powerpoint/2012/main" userId="S-1-5-21-2469516218-2485353355-3887262628-824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D4D4"/>
    <a:srgbClr val="6E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4356" autoAdjust="0"/>
  </p:normalViewPr>
  <p:slideViewPr>
    <p:cSldViewPr snapToGrid="0">
      <p:cViewPr varScale="1">
        <p:scale>
          <a:sx n="67" d="100"/>
          <a:sy n="67" d="100"/>
        </p:scale>
        <p:origin x="96" y="23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32497-EC3A-4087-8F9C-095B648567BA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57BBD2-3908-4896-B9E3-987E80A6A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551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7BBD2-3908-4896-B9E3-987E80A6AB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13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7BBD2-3908-4896-B9E3-987E80A6AB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504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7BBD2-3908-4896-B9E3-987E80A6AB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93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7BBD2-3908-4896-B9E3-987E80A6AB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90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7BBD2-3908-4896-B9E3-987E80A6AB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12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7BBD2-3908-4896-B9E3-987E80A6AB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7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7BBD2-3908-4896-B9E3-987E80A6AB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7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7BBD2-3908-4896-B9E3-987E80A6AB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92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7BBD2-3908-4896-B9E3-987E80A6AB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1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7BBD2-3908-4896-B9E3-987E80A6AB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37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0" y="1122367"/>
            <a:ext cx="9144000" cy="4135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noFill/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414A-CAEA-4C4C-AED9-E56CD4780606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48D48-9DBB-42DF-81B3-6D39FCDBC8F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1524000" y="3509963"/>
            <a:ext cx="9144000" cy="0"/>
          </a:xfrm>
          <a:prstGeom prst="line">
            <a:avLst/>
          </a:prstGeom>
          <a:ln w="15875">
            <a:solidFill>
              <a:srgbClr val="3665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7" descr="CSJ-pos-648-87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600200" cy="1128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9716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414A-CAEA-4C4C-AED9-E56CD4780606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48D48-9DBB-42DF-81B3-6D39FCDBC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453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414A-CAEA-4C4C-AED9-E56CD4780606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48D48-9DBB-42DF-81B3-6D39FCDBC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4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3124200" y="1228725"/>
            <a:ext cx="8229600" cy="0"/>
          </a:xfrm>
          <a:prstGeom prst="line">
            <a:avLst/>
          </a:prstGeom>
          <a:ln w="15875">
            <a:solidFill>
              <a:srgbClr val="B48F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7" descr="CSJ-pos-648-87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600200" cy="112853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414A-CAEA-4C4C-AED9-E56CD4780606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48D48-9DBB-42DF-81B3-6D39FCDBC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713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414A-CAEA-4C4C-AED9-E56CD4780606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48D48-9DBB-42DF-81B3-6D39FCDBC8F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831851" y="4562475"/>
            <a:ext cx="10521951" cy="0"/>
          </a:xfrm>
          <a:prstGeom prst="line">
            <a:avLst/>
          </a:prstGeom>
          <a:ln w="15875">
            <a:solidFill>
              <a:srgbClr val="B48F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CSJ-pos-648-87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600200" cy="1128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5008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414A-CAEA-4C4C-AED9-E56CD4780606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48D48-9DBB-42DF-81B3-6D39FCDBC8F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3124200" y="1228725"/>
            <a:ext cx="8229600" cy="0"/>
          </a:xfrm>
          <a:prstGeom prst="line">
            <a:avLst/>
          </a:prstGeom>
          <a:ln w="15875">
            <a:solidFill>
              <a:srgbClr val="B48F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7" descr="CSJ-pos-648-87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600200" cy="1128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1118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/>
          </p:cNvCxnSpPr>
          <p:nvPr/>
        </p:nvCxnSpPr>
        <p:spPr>
          <a:xfrm>
            <a:off x="3124200" y="1228725"/>
            <a:ext cx="8229600" cy="0"/>
          </a:xfrm>
          <a:prstGeom prst="line">
            <a:avLst/>
          </a:prstGeom>
          <a:ln w="15875">
            <a:solidFill>
              <a:srgbClr val="B48F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2" y="365129"/>
            <a:ext cx="823118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414A-CAEA-4C4C-AED9-E56CD4780606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48D48-9DBB-42DF-81B3-6D39FCDBC8F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7" descr="CSJ-pos-648-87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600200" cy="1128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8133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>
            <a:cxnSpLocks/>
          </p:cNvCxnSpPr>
          <p:nvPr/>
        </p:nvCxnSpPr>
        <p:spPr>
          <a:xfrm>
            <a:off x="3124200" y="1228725"/>
            <a:ext cx="8229600" cy="0"/>
          </a:xfrm>
          <a:prstGeom prst="line">
            <a:avLst/>
          </a:prstGeom>
          <a:ln w="15875">
            <a:solidFill>
              <a:srgbClr val="B48F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CSJ-pos-648-87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600200" cy="112853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414A-CAEA-4C4C-AED9-E56CD4780606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48D48-9DBB-42DF-81B3-6D39FCDBC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68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414A-CAEA-4C4C-AED9-E56CD4780606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48D48-9DBB-42DF-81B3-6D39FCDBC8FD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3124200" y="1228725"/>
            <a:ext cx="8229600" cy="0"/>
          </a:xfrm>
          <a:prstGeom prst="line">
            <a:avLst/>
          </a:prstGeom>
          <a:ln w="15875">
            <a:solidFill>
              <a:srgbClr val="B48F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7" descr="CSJ-pos-648-87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600200" cy="1128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628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1524705"/>
            <a:ext cx="3933825" cy="132327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493665"/>
            <a:ext cx="6172200" cy="43673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028950"/>
            <a:ext cx="3932237" cy="284003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414A-CAEA-4C4C-AED9-E56CD4780606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48D48-9DBB-42DF-81B3-6D39FCDBC8F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3124200" y="1228725"/>
            <a:ext cx="8229600" cy="0"/>
          </a:xfrm>
          <a:prstGeom prst="line">
            <a:avLst/>
          </a:prstGeom>
          <a:ln w="15875">
            <a:solidFill>
              <a:srgbClr val="B48F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7" descr="CSJ-pos-648-87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600200" cy="1128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343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93661"/>
            <a:ext cx="3932237" cy="133526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493665"/>
            <a:ext cx="6172200" cy="4367389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905128"/>
            <a:ext cx="3932237" cy="2963863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414A-CAEA-4C4C-AED9-E56CD4780606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48D48-9DBB-42DF-81B3-6D39FCDBC8F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3124200" y="1228725"/>
            <a:ext cx="8229600" cy="0"/>
          </a:xfrm>
          <a:prstGeom prst="line">
            <a:avLst/>
          </a:prstGeom>
          <a:ln w="15875">
            <a:solidFill>
              <a:srgbClr val="B48F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7" descr="CSJ-pos-648-87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600200" cy="1128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6774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24200" y="365129"/>
            <a:ext cx="8229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C414A-CAEA-4C4C-AED9-E56CD4780606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48D48-9DBB-42DF-81B3-6D39FCDBC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njoseca.gov/auditor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Audit of Development Noticing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/>
              <a:t>Presentation to the Neighborhoods Commission</a:t>
            </a:r>
          </a:p>
          <a:p>
            <a:r>
              <a:rPr lang="en-US" sz="2000" dirty="0"/>
              <a:t>Wednesday,  April 10, 2019</a:t>
            </a:r>
          </a:p>
          <a:p>
            <a:r>
              <a:rPr lang="en-US" sz="2000" dirty="0"/>
              <a:t>San José City Auditor’s Office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256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416885"/>
            <a:ext cx="8229600" cy="1325563"/>
          </a:xfrm>
        </p:spPr>
        <p:txBody>
          <a:bodyPr>
            <a:normAutofit/>
          </a:bodyPr>
          <a:lstStyle/>
          <a:p>
            <a:pPr algn="r"/>
            <a:r>
              <a:rPr lang="en-US" sz="1800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audit report includes a total of 8 recommendations to ensure outreach policies meet community expectation.</a:t>
            </a:r>
          </a:p>
          <a:p>
            <a:r>
              <a:rPr lang="en-US" dirty="0"/>
              <a:t>We would like to thank Planning, PRNS, Public Works, the Office of Immigrant Affairs, the City Attorney’s Office, and San José residents for their time and insight.  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2400" dirty="0"/>
              <a:t>The audit report is available at: </a:t>
            </a:r>
            <a:r>
              <a:rPr lang="en-US" sz="2400" dirty="0">
                <a:hlinkClick r:id="rId3"/>
              </a:rPr>
              <a:t>www.sanjoseca.gov/auditor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742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5" b="11179"/>
          <a:stretch/>
        </p:blipFill>
        <p:spPr>
          <a:xfrm>
            <a:off x="5415150" y="1862584"/>
            <a:ext cx="5516823" cy="49954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416885"/>
            <a:ext cx="8229600" cy="1325563"/>
          </a:xfrm>
        </p:spPr>
        <p:txBody>
          <a:bodyPr>
            <a:normAutofit/>
          </a:bodyPr>
          <a:lstStyle/>
          <a:p>
            <a:pPr algn="r"/>
            <a:r>
              <a:rPr lang="en-US" sz="1800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825625"/>
            <a:ext cx="4576948" cy="4351339"/>
          </a:xfrm>
        </p:spPr>
        <p:txBody>
          <a:bodyPr>
            <a:normAutofit/>
          </a:bodyPr>
          <a:lstStyle/>
          <a:p>
            <a:r>
              <a:rPr lang="en-US" sz="2400" u="sng" dirty="0"/>
              <a:t>State requirements</a:t>
            </a:r>
          </a:p>
          <a:p>
            <a:pPr lvl="1"/>
            <a:r>
              <a:rPr lang="en-US" sz="2000" dirty="0"/>
              <a:t>Property owners</a:t>
            </a:r>
          </a:p>
          <a:p>
            <a:pPr lvl="1"/>
            <a:r>
              <a:rPr lang="en-US" sz="2000" dirty="0"/>
              <a:t>300-foot radius</a:t>
            </a:r>
          </a:p>
          <a:p>
            <a:pPr lvl="1"/>
            <a:r>
              <a:rPr lang="en-US" sz="2000" dirty="0"/>
              <a:t>10 days’ notice</a:t>
            </a:r>
          </a:p>
          <a:p>
            <a:pPr lvl="1"/>
            <a:r>
              <a:rPr lang="en-US" sz="2000" dirty="0"/>
              <a:t>Newspaper notices (zoning)</a:t>
            </a:r>
          </a:p>
          <a:p>
            <a:r>
              <a:rPr lang="en-US" sz="2400" u="sng" dirty="0"/>
              <a:t>City requirements (6-30)</a:t>
            </a:r>
          </a:p>
          <a:p>
            <a:pPr lvl="1"/>
            <a:r>
              <a:rPr lang="en-US" sz="2000" dirty="0"/>
              <a:t>Tenants and property owners</a:t>
            </a:r>
          </a:p>
          <a:p>
            <a:pPr lvl="1"/>
            <a:r>
              <a:rPr lang="en-US" sz="2000" dirty="0"/>
              <a:t>1,000-foot + radius</a:t>
            </a:r>
          </a:p>
          <a:p>
            <a:pPr lvl="1"/>
            <a:r>
              <a:rPr lang="en-US" sz="2000" dirty="0"/>
              <a:t>14 days’ notice (minimum)</a:t>
            </a:r>
          </a:p>
          <a:p>
            <a:pPr lvl="1"/>
            <a:r>
              <a:rPr lang="en-US" sz="2000" dirty="0"/>
              <a:t>On-site notice</a:t>
            </a:r>
          </a:p>
          <a:p>
            <a:pPr lvl="1"/>
            <a:r>
              <a:rPr lang="en-US" sz="2000" dirty="0"/>
              <a:t>Online information</a:t>
            </a:r>
          </a:p>
          <a:p>
            <a:pPr lvl="1"/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442362" y="1224175"/>
            <a:ext cx="6911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Exhibit 5: Location of Development Proposals and Mailing Radii for Hearing and Community Meeting Notices in FY 2017-18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9377457" y="2551541"/>
            <a:ext cx="145993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r>
              <a:rPr lang="en-US" sz="900">
                <a:latin typeface="Gill Sans MT" panose="020B0502020104020203" pitchFamily="34" charset="0"/>
                <a:ea typeface="Times New Roman" panose="02020603050405020304" pitchFamily="18" charset="0"/>
              </a:rPr>
              <a:t>1000-foot radius</a:t>
            </a:r>
            <a:endParaRPr lang="en-US" sz="105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9377457" y="2751566"/>
            <a:ext cx="132864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r>
              <a:rPr lang="en-US" sz="900">
                <a:latin typeface="Gill Sans MT" panose="020B0502020104020203" pitchFamily="34" charset="0"/>
                <a:ea typeface="Times New Roman" panose="02020603050405020304" pitchFamily="18" charset="0"/>
              </a:rPr>
              <a:t>500-foot radius</a:t>
            </a:r>
            <a:endParaRPr lang="en-US" sz="105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9377457" y="2951591"/>
            <a:ext cx="132864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r>
              <a:rPr lang="en-US" sz="900" dirty="0">
                <a:latin typeface="Gill Sans MT" panose="020B0502020104020203" pitchFamily="34" charset="0"/>
                <a:ea typeface="Times New Roman" panose="02020603050405020304" pitchFamily="18" charset="0"/>
              </a:rPr>
              <a:t>300-foot radius</a:t>
            </a:r>
            <a:endParaRPr lang="en-US" sz="105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110126" y="2574400"/>
            <a:ext cx="348615" cy="35433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9243064" y="2619488"/>
            <a:ext cx="117475" cy="117475"/>
          </a:xfrm>
          <a:prstGeom prst="ellipse">
            <a:avLst/>
          </a:prstGeom>
          <a:noFill/>
          <a:ln w="12700" cap="flat" cmpd="sng" algn="ctr">
            <a:solidFill>
              <a:srgbClr val="F48DD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9243064" y="2812845"/>
            <a:ext cx="117475" cy="117475"/>
          </a:xfrm>
          <a:prstGeom prst="ellipse">
            <a:avLst/>
          </a:prstGeom>
          <a:noFill/>
          <a:ln w="12700" cap="flat" cmpd="sng" algn="ctr">
            <a:solidFill>
              <a:srgbClr val="3C8C7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9243064" y="3006203"/>
            <a:ext cx="117475" cy="117475"/>
          </a:xfrm>
          <a:prstGeom prst="ellipse">
            <a:avLst/>
          </a:prstGeom>
          <a:noFill/>
          <a:ln w="12700" cap="flat" cmpd="sng" algn="ctr">
            <a:solidFill>
              <a:srgbClr val="8CBFB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360536" y="2283989"/>
            <a:ext cx="4472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Key</a:t>
            </a:r>
            <a:endParaRPr lang="en-US" sz="1400" b="1" dirty="0"/>
          </a:p>
        </p:txBody>
      </p:sp>
      <p:sp>
        <p:nvSpPr>
          <p:cNvPr id="28" name="Rectangle 27"/>
          <p:cNvSpPr/>
          <p:nvPr/>
        </p:nvSpPr>
        <p:spPr>
          <a:xfrm>
            <a:off x="9243065" y="3198119"/>
            <a:ext cx="174783" cy="120372"/>
          </a:xfrm>
          <a:prstGeom prst="rect">
            <a:avLst/>
          </a:prstGeom>
          <a:noFill/>
          <a:ln>
            <a:solidFill>
              <a:srgbClr val="6E6E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243063" y="3407959"/>
            <a:ext cx="174783" cy="120372"/>
          </a:xfrm>
          <a:prstGeom prst="rect">
            <a:avLst/>
          </a:prstGeom>
          <a:solidFill>
            <a:srgbClr val="D4D4D4"/>
          </a:solidFill>
          <a:ln>
            <a:solidFill>
              <a:srgbClr val="D4D4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9377461" y="3142889"/>
            <a:ext cx="168891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r>
              <a:rPr lang="en-US" sz="900" dirty="0">
                <a:latin typeface="Gill Sans MT" panose="020B0502020104020203" pitchFamily="34" charset="0"/>
                <a:ea typeface="Times New Roman" panose="02020603050405020304" pitchFamily="18" charset="0"/>
              </a:rPr>
              <a:t>Council district boundaries</a:t>
            </a:r>
            <a:endParaRPr lang="en-US" sz="105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9377457" y="3342914"/>
            <a:ext cx="132864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r>
              <a:rPr lang="en-US" sz="900" dirty="0">
                <a:latin typeface="Gill Sans MT" panose="020B0502020104020203" pitchFamily="34" charset="0"/>
                <a:ea typeface="Times New Roman" panose="02020603050405020304" pitchFamily="18" charset="0"/>
              </a:rPr>
              <a:t>Building footprint</a:t>
            </a:r>
            <a:endParaRPr lang="en-US" sz="105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508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416885"/>
            <a:ext cx="8229600" cy="1325563"/>
          </a:xfrm>
        </p:spPr>
        <p:txBody>
          <a:bodyPr>
            <a:normAutofit/>
          </a:bodyPr>
          <a:lstStyle/>
          <a:p>
            <a:pPr algn="r"/>
            <a:r>
              <a:rPr lang="en-US" sz="1800" dirty="0"/>
              <a:t>Scope &amp; Methodology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objective of our audit was to assess the effectiveness of outreach for new development including notice radius, timing, and language accessibility.  To this end, we:</a:t>
            </a:r>
          </a:p>
          <a:p>
            <a:pPr lvl="1"/>
            <a:r>
              <a:rPr lang="en-US" dirty="0"/>
              <a:t>Reviewed noticing requirements</a:t>
            </a:r>
          </a:p>
          <a:p>
            <a:pPr lvl="1"/>
            <a:r>
              <a:rPr lang="en-US" dirty="0"/>
              <a:t>Observed processes for mailed notices</a:t>
            </a:r>
          </a:p>
          <a:p>
            <a:pPr lvl="1"/>
            <a:r>
              <a:rPr lang="en-US" dirty="0"/>
              <a:t>Surveyed tenants and property owners</a:t>
            </a:r>
          </a:p>
          <a:p>
            <a:pPr lvl="1"/>
            <a:r>
              <a:rPr lang="en-US" dirty="0"/>
              <a:t>Surveyed members of neighborhood and homeowners associations</a:t>
            </a:r>
          </a:p>
          <a:p>
            <a:pPr lvl="1"/>
            <a:r>
              <a:rPr lang="en-US" dirty="0"/>
              <a:t>Benchmarked public noticing requirements against 11 other jurisdictions</a:t>
            </a:r>
          </a:p>
        </p:txBody>
      </p:sp>
    </p:spTree>
    <p:extLst>
      <p:ext uri="{BB962C8B-B14F-4D97-AF65-F5344CB8AC3E}">
        <p14:creationId xmlns:p14="http://schemas.microsoft.com/office/powerpoint/2010/main" val="467466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416885"/>
            <a:ext cx="8229600" cy="1325563"/>
          </a:xfrm>
        </p:spPr>
        <p:txBody>
          <a:bodyPr>
            <a:normAutofit/>
          </a:bodyPr>
          <a:lstStyle/>
          <a:p>
            <a:pPr algn="r"/>
            <a:r>
              <a:rPr lang="en-US" sz="1800" dirty="0"/>
              <a:t>Finding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42448"/>
            <a:ext cx="10515600" cy="3950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/>
              <a:t>Finding 1: Planning Prepares and Mails Tens of Thousands of Hearing Notices</a:t>
            </a:r>
          </a:p>
          <a:p>
            <a:pPr marL="0" indent="0">
              <a:buNone/>
            </a:pP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101" y="2813154"/>
            <a:ext cx="8425801" cy="31341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5853" y="2418092"/>
            <a:ext cx="10640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Exhibit 2: Three Support Staff Centrally Manage Development Noticing</a:t>
            </a:r>
          </a:p>
        </p:txBody>
      </p:sp>
    </p:spTree>
    <p:extLst>
      <p:ext uri="{BB962C8B-B14F-4D97-AF65-F5344CB8AC3E}">
        <p14:creationId xmlns:p14="http://schemas.microsoft.com/office/powerpoint/2010/main" val="2026647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416885"/>
            <a:ext cx="8229600" cy="1325563"/>
          </a:xfrm>
        </p:spPr>
        <p:txBody>
          <a:bodyPr>
            <a:normAutofit/>
          </a:bodyPr>
          <a:lstStyle/>
          <a:p>
            <a:pPr algn="r"/>
            <a:r>
              <a:rPr lang="en-US" sz="1800" dirty="0"/>
              <a:t>Finding 1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149" y="1824836"/>
            <a:ext cx="5438899" cy="5038979"/>
          </a:xfrm>
        </p:spPr>
      </p:pic>
      <p:sp>
        <p:nvSpPr>
          <p:cNvPr id="9" name="TextBox 8"/>
          <p:cNvSpPr txBox="1"/>
          <p:nvPr/>
        </p:nvSpPr>
        <p:spPr>
          <a:xfrm>
            <a:off x="4950362" y="1309004"/>
            <a:ext cx="6403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Exhibit 6: Number of Mailing Sent for Hearings and Community Meetings Held in FY 2017-18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72024" y="2079319"/>
            <a:ext cx="1379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Number of mailings sent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2" y="1825625"/>
            <a:ext cx="4576948" cy="435133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u="sng" dirty="0"/>
              <a:t>Hearing notices</a:t>
            </a:r>
          </a:p>
          <a:p>
            <a:pPr lvl="1"/>
            <a:r>
              <a:rPr lang="en-US" sz="2000" dirty="0"/>
              <a:t>374 projects</a:t>
            </a:r>
          </a:p>
          <a:p>
            <a:pPr lvl="1"/>
            <a:r>
              <a:rPr lang="en-US" sz="2000" dirty="0"/>
              <a:t>109,741 mailings</a:t>
            </a:r>
          </a:p>
          <a:p>
            <a:pPr lvl="1"/>
            <a:r>
              <a:rPr lang="en-US" sz="2000" dirty="0"/>
              <a:t>$276,300 in public notice fees</a:t>
            </a:r>
          </a:p>
          <a:p>
            <a:r>
              <a:rPr lang="en-US" sz="2400" u="sng" dirty="0"/>
              <a:t>Community meeting notices</a:t>
            </a:r>
          </a:p>
          <a:p>
            <a:pPr lvl="1"/>
            <a:r>
              <a:rPr lang="en-US" sz="2000" dirty="0"/>
              <a:t>44 projects</a:t>
            </a:r>
          </a:p>
          <a:p>
            <a:pPr lvl="1"/>
            <a:r>
              <a:rPr lang="en-US" sz="2000" dirty="0"/>
              <a:t>39,515 mailings</a:t>
            </a:r>
          </a:p>
          <a:p>
            <a:pPr lvl="1"/>
            <a:r>
              <a:rPr lang="en-US" sz="2000" dirty="0"/>
              <a:t>$68,900 in public notice fees </a:t>
            </a:r>
          </a:p>
        </p:txBody>
      </p:sp>
    </p:spTree>
    <p:extLst>
      <p:ext uri="{BB962C8B-B14F-4D97-AF65-F5344CB8AC3E}">
        <p14:creationId xmlns:p14="http://schemas.microsoft.com/office/powerpoint/2010/main" val="2717312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416885"/>
            <a:ext cx="8229600" cy="1325563"/>
          </a:xfrm>
        </p:spPr>
        <p:txBody>
          <a:bodyPr>
            <a:normAutofit/>
          </a:bodyPr>
          <a:lstStyle/>
          <a:p>
            <a:pPr algn="r"/>
            <a:r>
              <a:rPr lang="en-US" sz="1800" dirty="0"/>
              <a:t>Finding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3515" y="1465446"/>
            <a:ext cx="10640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Exhibit 7: Example On-Site Notices in San José, Santa Clara County, Oakland, and San Francisco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846145"/>
              </p:ext>
            </p:extLst>
          </p:nvPr>
        </p:nvGraphicFramePr>
        <p:xfrm>
          <a:off x="2458192" y="1858836"/>
          <a:ext cx="7303324" cy="4723072"/>
        </p:xfrm>
        <a:graphic>
          <a:graphicData uri="http://schemas.openxmlformats.org/drawingml/2006/table">
            <a:tbl>
              <a:tblPr firstCol="1"/>
              <a:tblGrid>
                <a:gridCol w="326775">
                  <a:extLst>
                    <a:ext uri="{9D8B030D-6E8A-4147-A177-3AD203B41FA5}">
                      <a16:colId xmlns:a16="http://schemas.microsoft.com/office/drawing/2014/main" val="1830486432"/>
                    </a:ext>
                  </a:extLst>
                </a:gridCol>
                <a:gridCol w="3324887">
                  <a:extLst>
                    <a:ext uri="{9D8B030D-6E8A-4147-A177-3AD203B41FA5}">
                      <a16:colId xmlns:a16="http://schemas.microsoft.com/office/drawing/2014/main" val="2564037459"/>
                    </a:ext>
                  </a:extLst>
                </a:gridCol>
                <a:gridCol w="326775">
                  <a:extLst>
                    <a:ext uri="{9D8B030D-6E8A-4147-A177-3AD203B41FA5}">
                      <a16:colId xmlns:a16="http://schemas.microsoft.com/office/drawing/2014/main" val="37908336"/>
                    </a:ext>
                  </a:extLst>
                </a:gridCol>
                <a:gridCol w="3324887">
                  <a:extLst>
                    <a:ext uri="{9D8B030D-6E8A-4147-A177-3AD203B41FA5}">
                      <a16:colId xmlns:a16="http://schemas.microsoft.com/office/drawing/2014/main" val="2730669496"/>
                    </a:ext>
                  </a:extLst>
                </a:gridCol>
              </a:tblGrid>
              <a:tr h="2361536">
                <a:tc>
                  <a:txBody>
                    <a:bodyPr/>
                    <a:lstStyle/>
                    <a:p>
                      <a:pPr marL="71755" marR="21971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 José</a:t>
                      </a:r>
                      <a:endParaRPr lang="en-US" sz="110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36831" marT="0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C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1971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36831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21971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Oakland</a:t>
                      </a:r>
                      <a:endParaRPr lang="en-US" sz="110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36831" marT="0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C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1971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36831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11853"/>
                  </a:ext>
                </a:extLst>
              </a:tr>
              <a:tr h="2361536">
                <a:tc>
                  <a:txBody>
                    <a:bodyPr/>
                    <a:lstStyle/>
                    <a:p>
                      <a:pPr marL="71755" marR="21971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Santa Clara</a:t>
                      </a:r>
                      <a:endParaRPr lang="en-US" sz="110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36831" marT="0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C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1971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36831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21971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 Francisco</a:t>
                      </a:r>
                      <a:endParaRPr lang="en-US" sz="110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36831" marT="0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C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1971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110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36831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7121194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826287" y="1858836"/>
            <a:ext cx="6840229" cy="4723072"/>
            <a:chOff x="2755032" y="1927110"/>
            <a:chExt cx="6840229" cy="4723072"/>
          </a:xfrm>
        </p:grpSpPr>
        <p:pic>
          <p:nvPicPr>
            <p:cNvPr id="13" name="Picture 12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69" t="33961" r="26804" b="38475"/>
            <a:stretch/>
          </p:blipFill>
          <p:spPr bwMode="auto">
            <a:xfrm>
              <a:off x="2755032" y="1927110"/>
              <a:ext cx="3185062" cy="23242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Picture 13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39" r="3106" b="16163"/>
            <a:stretch/>
          </p:blipFill>
          <p:spPr bwMode="auto">
            <a:xfrm>
              <a:off x="6410199" y="1964390"/>
              <a:ext cx="3185062" cy="23242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Picture 14"/>
            <p:cNvPicPr/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70"/>
            <a:stretch/>
          </p:blipFill>
          <p:spPr bwMode="auto">
            <a:xfrm>
              <a:off x="2755032" y="4325926"/>
              <a:ext cx="3185062" cy="23242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Picture 15"/>
            <p:cNvPicPr/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500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6" t="9258" r="10157" b="15257"/>
            <a:stretch/>
          </p:blipFill>
          <p:spPr>
            <a:xfrm>
              <a:off x="6410199" y="4325924"/>
              <a:ext cx="3185062" cy="2324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0644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416885"/>
            <a:ext cx="8229600" cy="1325563"/>
          </a:xfrm>
        </p:spPr>
        <p:txBody>
          <a:bodyPr>
            <a:normAutofit/>
          </a:bodyPr>
          <a:lstStyle/>
          <a:p>
            <a:pPr algn="r"/>
            <a:r>
              <a:rPr lang="en-US" sz="1800" dirty="0"/>
              <a:t>Finding 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2636322"/>
            <a:ext cx="10515600" cy="354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We found:</a:t>
            </a:r>
          </a:p>
          <a:p>
            <a:r>
              <a:rPr lang="en-US" sz="2400" dirty="0"/>
              <a:t>The City does not have a comprehensive list of contact information for neighborhood associations. </a:t>
            </a:r>
          </a:p>
          <a:p>
            <a:r>
              <a:rPr lang="en-US" sz="2400" dirty="0"/>
              <a:t>Notices do not appear to be fully translated.</a:t>
            </a:r>
          </a:p>
          <a:p>
            <a:endParaRPr lang="en-US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1458011"/>
            <a:ext cx="10515600" cy="7513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b="1" dirty="0"/>
              <a:t>Finding 2:  The City Should Improve Mechanisms for Reaching Neighborhood Associations and Limited English Speaking Communities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23957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416885"/>
            <a:ext cx="8229600" cy="1325563"/>
          </a:xfrm>
        </p:spPr>
        <p:txBody>
          <a:bodyPr>
            <a:normAutofit/>
          </a:bodyPr>
          <a:lstStyle/>
          <a:p>
            <a:pPr algn="r"/>
            <a:r>
              <a:rPr lang="en-US" sz="1800" dirty="0"/>
              <a:t>Finding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740" y="1913091"/>
            <a:ext cx="5468216" cy="49449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1896" y="1419281"/>
            <a:ext cx="10581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Exhibit 8: In FY 2017-18,  Just 28 Development Projects Occurred in Census Tracts Where at Least a Quarter of Households Were Limited English Speaking</a:t>
            </a:r>
          </a:p>
        </p:txBody>
      </p:sp>
    </p:spTree>
    <p:extLst>
      <p:ext uri="{BB962C8B-B14F-4D97-AF65-F5344CB8AC3E}">
        <p14:creationId xmlns:p14="http://schemas.microsoft.com/office/powerpoint/2010/main" val="1533314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416885"/>
            <a:ext cx="8229600" cy="1325563"/>
          </a:xfrm>
        </p:spPr>
        <p:txBody>
          <a:bodyPr>
            <a:normAutofit/>
          </a:bodyPr>
          <a:lstStyle/>
          <a:p>
            <a:pPr algn="r"/>
            <a:r>
              <a:rPr lang="en-US" sz="1800" dirty="0"/>
              <a:t>Finding 3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458011"/>
            <a:ext cx="10515600" cy="40641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b="1" dirty="0"/>
              <a:t>Finding 3: Further Improvements Can Enhance Public Outreach</a:t>
            </a:r>
            <a:endParaRPr lang="en-US" sz="2400" b="1" dirty="0"/>
          </a:p>
        </p:txBody>
      </p:sp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xfrm>
            <a:off x="838200" y="2030413"/>
            <a:ext cx="10515600" cy="4146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We found:</a:t>
            </a:r>
          </a:p>
          <a:p>
            <a:r>
              <a:rPr lang="en-US" sz="2400" dirty="0"/>
              <a:t>Policy 6-30 should be updated to account for changes to the Municipal Code.</a:t>
            </a:r>
          </a:p>
          <a:p>
            <a:r>
              <a:rPr lang="en-US" sz="2400" dirty="0"/>
              <a:t>Matrix B of Policy 6-30 does not offer clear guidance.</a:t>
            </a:r>
          </a:p>
          <a:p>
            <a:r>
              <a:rPr lang="en-US" sz="2400" dirty="0"/>
              <a:t>Policy 6-30 emphasizes outmoded communications.</a:t>
            </a:r>
          </a:p>
          <a:p>
            <a:r>
              <a:rPr lang="en-US" sz="2400" dirty="0"/>
              <a:t>Hearing notices can incorporate more plain language.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1154642"/>
      </p:ext>
    </p:extLst>
  </p:cSld>
  <p:clrMapOvr>
    <a:masterClrMapping/>
  </p:clrMapOvr>
</p:sld>
</file>

<file path=ppt/theme/theme1.xml><?xml version="1.0" encoding="utf-8"?>
<a:theme xmlns:a="http://schemas.openxmlformats.org/drawingml/2006/main" name="city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ty theme" id="{39F67E56-3D85-44CC-B518-90F0623314CE}" vid="{2199A65F-CCA9-41BE-A0F4-7C4B278BE6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city theme</Template>
  <TotalTime>638</TotalTime>
  <Words>455</Words>
  <Application>Microsoft Office PowerPoint</Application>
  <PresentationFormat>Widescreen</PresentationFormat>
  <Paragraphs>80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Gill Sans MT</vt:lpstr>
      <vt:lpstr>Times New Roman</vt:lpstr>
      <vt:lpstr>city theme</vt:lpstr>
      <vt:lpstr>Audit of Development Noticing</vt:lpstr>
      <vt:lpstr>Background</vt:lpstr>
      <vt:lpstr>Scope &amp; Methodology</vt:lpstr>
      <vt:lpstr>Finding 1</vt:lpstr>
      <vt:lpstr>Finding 1</vt:lpstr>
      <vt:lpstr>Finding 1</vt:lpstr>
      <vt:lpstr>Finding 2</vt:lpstr>
      <vt:lpstr>Finding 2</vt:lpstr>
      <vt:lpstr>Finding 3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Audit of Development Noticing</dc:title>
  <dc:creator>Noble, Stephanie</dc:creator>
  <cp:lastModifiedBy>Parra-Garcia, Sabrina</cp:lastModifiedBy>
  <cp:revision>43</cp:revision>
  <dcterms:created xsi:type="dcterms:W3CDTF">2019-03-25T15:58:34Z</dcterms:created>
  <dcterms:modified xsi:type="dcterms:W3CDTF">2019-11-01T22:13:32Z</dcterms:modified>
</cp:coreProperties>
</file>