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7" r:id="rId2"/>
    <p:sldId id="259" r:id="rId3"/>
    <p:sldId id="261" r:id="rId4"/>
    <p:sldId id="263" r:id="rId5"/>
    <p:sldId id="265" r:id="rId6"/>
    <p:sldId id="267" r:id="rId7"/>
    <p:sldId id="269" r:id="rId8"/>
    <p:sldId id="277" r:id="rId9"/>
    <p:sldId id="294" r:id="rId10"/>
    <p:sldId id="295" r:id="rId11"/>
    <p:sldId id="279" r:id="rId12"/>
    <p:sldId id="281" r:id="rId13"/>
    <p:sldId id="283" r:id="rId14"/>
    <p:sldId id="285" r:id="rId15"/>
    <p:sldId id="287" r:id="rId16"/>
    <p:sldId id="289" r:id="rId17"/>
    <p:sldId id="291" r:id="rId18"/>
    <p:sldId id="29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67" d="100"/>
          <a:sy n="67" d="100"/>
        </p:scale>
        <p:origin x="66" y="36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763CE3-DC03-4B6D-AD92-2933A6025106}" type="datetimeFigureOut">
              <a:rPr lang="en-US" smtClean="0"/>
              <a:t>11/1/2019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C3EA1B-A1DE-4044-9D8F-41FC47282F54}" type="slidenum">
              <a:rPr lang="en-US" smtClean="0"/>
              <a:t>‹#›</a:t>
            </a:fld>
            <a:endParaRPr lang="en-US"/>
          </a:p>
        </p:txBody>
      </p:sp>
    </p:spTree>
    <p:extLst>
      <p:ext uri="{BB962C8B-B14F-4D97-AF65-F5344CB8AC3E}">
        <p14:creationId xmlns:p14="http://schemas.microsoft.com/office/powerpoint/2010/main" val="3965976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A6B516-D77D-460B-9ECB-D7DD4FEB8400}" type="slidenum">
              <a:rPr lang="en-US" smtClean="0"/>
              <a:t>2</a:t>
            </a:fld>
            <a:endParaRPr lang="en-US" dirty="0"/>
          </a:p>
        </p:txBody>
      </p:sp>
    </p:spTree>
    <p:extLst>
      <p:ext uri="{BB962C8B-B14F-4D97-AF65-F5344CB8AC3E}">
        <p14:creationId xmlns:p14="http://schemas.microsoft.com/office/powerpoint/2010/main" val="1706755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A6B516-D77D-460B-9ECB-D7DD4FEB8400}" type="slidenum">
              <a:rPr lang="en-US" smtClean="0"/>
              <a:t>3</a:t>
            </a:fld>
            <a:endParaRPr lang="en-US" dirty="0"/>
          </a:p>
        </p:txBody>
      </p:sp>
    </p:spTree>
    <p:extLst>
      <p:ext uri="{BB962C8B-B14F-4D97-AF65-F5344CB8AC3E}">
        <p14:creationId xmlns:p14="http://schemas.microsoft.com/office/powerpoint/2010/main" val="9421045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A6B516-D77D-460B-9ECB-D7DD4FEB8400}" type="slidenum">
              <a:rPr lang="en-US" smtClean="0"/>
              <a:t>4</a:t>
            </a:fld>
            <a:endParaRPr lang="en-US" dirty="0"/>
          </a:p>
        </p:txBody>
      </p:sp>
    </p:spTree>
    <p:extLst>
      <p:ext uri="{BB962C8B-B14F-4D97-AF65-F5344CB8AC3E}">
        <p14:creationId xmlns:p14="http://schemas.microsoft.com/office/powerpoint/2010/main" val="3354380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A6B516-D77D-460B-9ECB-D7DD4FEB8400}" type="slidenum">
              <a:rPr lang="en-US" smtClean="0"/>
              <a:t>5</a:t>
            </a:fld>
            <a:endParaRPr lang="en-US" dirty="0"/>
          </a:p>
        </p:txBody>
      </p:sp>
    </p:spTree>
    <p:extLst>
      <p:ext uri="{BB962C8B-B14F-4D97-AF65-F5344CB8AC3E}">
        <p14:creationId xmlns:p14="http://schemas.microsoft.com/office/powerpoint/2010/main" val="1604997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A6B516-D77D-460B-9ECB-D7DD4FEB8400}" type="slidenum">
              <a:rPr lang="en-US" smtClean="0"/>
              <a:t>6</a:t>
            </a:fld>
            <a:endParaRPr lang="en-US" dirty="0"/>
          </a:p>
        </p:txBody>
      </p:sp>
    </p:spTree>
    <p:extLst>
      <p:ext uri="{BB962C8B-B14F-4D97-AF65-F5344CB8AC3E}">
        <p14:creationId xmlns:p14="http://schemas.microsoft.com/office/powerpoint/2010/main" val="2192543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A6B516-D77D-460B-9ECB-D7DD4FEB8400}" type="slidenum">
              <a:rPr lang="en-US" smtClean="0"/>
              <a:t>7</a:t>
            </a:fld>
            <a:endParaRPr lang="en-US" dirty="0"/>
          </a:p>
        </p:txBody>
      </p:sp>
    </p:spTree>
    <p:extLst>
      <p:ext uri="{BB962C8B-B14F-4D97-AF65-F5344CB8AC3E}">
        <p14:creationId xmlns:p14="http://schemas.microsoft.com/office/powerpoint/2010/main" val="2439786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A6B516-D77D-460B-9ECB-D7DD4FEB8400}" type="slidenum">
              <a:rPr lang="en-US" smtClean="0"/>
              <a:t>9</a:t>
            </a:fld>
            <a:endParaRPr lang="en-US" dirty="0"/>
          </a:p>
        </p:txBody>
      </p:sp>
    </p:spTree>
    <p:extLst>
      <p:ext uri="{BB962C8B-B14F-4D97-AF65-F5344CB8AC3E}">
        <p14:creationId xmlns:p14="http://schemas.microsoft.com/office/powerpoint/2010/main" val="2672059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A6B516-D77D-460B-9ECB-D7DD4FEB8400}" type="slidenum">
              <a:rPr lang="en-US" smtClean="0"/>
              <a:t>13</a:t>
            </a:fld>
            <a:endParaRPr lang="en-US" dirty="0"/>
          </a:p>
        </p:txBody>
      </p:sp>
    </p:spTree>
    <p:extLst>
      <p:ext uri="{BB962C8B-B14F-4D97-AF65-F5344CB8AC3E}">
        <p14:creationId xmlns:p14="http://schemas.microsoft.com/office/powerpoint/2010/main" val="181140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6108B5-DF6E-41F4-BF60-DCDAB3386B03}" type="datetimeFigureOut">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0009A-8990-46C8-99B6-E372A675D0AE}" type="slidenum">
              <a:rPr lang="en-US" smtClean="0"/>
              <a:t>‹#›</a:t>
            </a:fld>
            <a:endParaRPr lang="en-US"/>
          </a:p>
        </p:txBody>
      </p:sp>
    </p:spTree>
    <p:extLst>
      <p:ext uri="{BB962C8B-B14F-4D97-AF65-F5344CB8AC3E}">
        <p14:creationId xmlns:p14="http://schemas.microsoft.com/office/powerpoint/2010/main" val="809277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6108B5-DF6E-41F4-BF60-DCDAB3386B03}" type="datetimeFigureOut">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0009A-8990-46C8-99B6-E372A675D0AE}" type="slidenum">
              <a:rPr lang="en-US" smtClean="0"/>
              <a:t>‹#›</a:t>
            </a:fld>
            <a:endParaRPr lang="en-US"/>
          </a:p>
        </p:txBody>
      </p:sp>
    </p:spTree>
    <p:extLst>
      <p:ext uri="{BB962C8B-B14F-4D97-AF65-F5344CB8AC3E}">
        <p14:creationId xmlns:p14="http://schemas.microsoft.com/office/powerpoint/2010/main" val="1382744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6108B5-DF6E-41F4-BF60-DCDAB3386B03}" type="datetimeFigureOut">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0009A-8990-46C8-99B6-E372A675D0A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92028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6108B5-DF6E-41F4-BF60-DCDAB3386B03}" type="datetimeFigureOut">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0009A-8990-46C8-99B6-E372A675D0AE}" type="slidenum">
              <a:rPr lang="en-US" smtClean="0"/>
              <a:t>‹#›</a:t>
            </a:fld>
            <a:endParaRPr lang="en-US"/>
          </a:p>
        </p:txBody>
      </p:sp>
    </p:spTree>
    <p:extLst>
      <p:ext uri="{BB962C8B-B14F-4D97-AF65-F5344CB8AC3E}">
        <p14:creationId xmlns:p14="http://schemas.microsoft.com/office/powerpoint/2010/main" val="6589515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6108B5-DF6E-41F4-BF60-DCDAB3386B03}" type="datetimeFigureOut">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0009A-8990-46C8-99B6-E372A675D0A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503673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6108B5-DF6E-41F4-BF60-DCDAB3386B03}" type="datetimeFigureOut">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0009A-8990-46C8-99B6-E372A675D0AE}" type="slidenum">
              <a:rPr lang="en-US" smtClean="0"/>
              <a:t>‹#›</a:t>
            </a:fld>
            <a:endParaRPr lang="en-US"/>
          </a:p>
        </p:txBody>
      </p:sp>
    </p:spTree>
    <p:extLst>
      <p:ext uri="{BB962C8B-B14F-4D97-AF65-F5344CB8AC3E}">
        <p14:creationId xmlns:p14="http://schemas.microsoft.com/office/powerpoint/2010/main" val="8075133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6108B5-DF6E-41F4-BF60-DCDAB3386B03}" type="datetimeFigureOut">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0009A-8990-46C8-99B6-E372A675D0AE}" type="slidenum">
              <a:rPr lang="en-US" smtClean="0"/>
              <a:t>‹#›</a:t>
            </a:fld>
            <a:endParaRPr lang="en-US"/>
          </a:p>
        </p:txBody>
      </p:sp>
    </p:spTree>
    <p:extLst>
      <p:ext uri="{BB962C8B-B14F-4D97-AF65-F5344CB8AC3E}">
        <p14:creationId xmlns:p14="http://schemas.microsoft.com/office/powerpoint/2010/main" val="17050833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6108B5-DF6E-41F4-BF60-DCDAB3386B03}" type="datetimeFigureOut">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0009A-8990-46C8-99B6-E372A675D0AE}" type="slidenum">
              <a:rPr lang="en-US" smtClean="0"/>
              <a:t>‹#›</a:t>
            </a:fld>
            <a:endParaRPr lang="en-US"/>
          </a:p>
        </p:txBody>
      </p:sp>
    </p:spTree>
    <p:extLst>
      <p:ext uri="{BB962C8B-B14F-4D97-AF65-F5344CB8AC3E}">
        <p14:creationId xmlns:p14="http://schemas.microsoft.com/office/powerpoint/2010/main" val="3052164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6108B5-DF6E-41F4-BF60-DCDAB3386B03}" type="datetimeFigureOut">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0009A-8990-46C8-99B6-E372A675D0AE}" type="slidenum">
              <a:rPr lang="en-US" smtClean="0"/>
              <a:t>‹#›</a:t>
            </a:fld>
            <a:endParaRPr lang="en-US"/>
          </a:p>
        </p:txBody>
      </p:sp>
    </p:spTree>
    <p:extLst>
      <p:ext uri="{BB962C8B-B14F-4D97-AF65-F5344CB8AC3E}">
        <p14:creationId xmlns:p14="http://schemas.microsoft.com/office/powerpoint/2010/main" val="2932157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6108B5-DF6E-41F4-BF60-DCDAB3386B03}" type="datetimeFigureOut">
              <a:rPr lang="en-US" smtClean="0"/>
              <a:t>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0009A-8990-46C8-99B6-E372A675D0AE}" type="slidenum">
              <a:rPr lang="en-US" smtClean="0"/>
              <a:t>‹#›</a:t>
            </a:fld>
            <a:endParaRPr lang="en-US"/>
          </a:p>
        </p:txBody>
      </p:sp>
    </p:spTree>
    <p:extLst>
      <p:ext uri="{BB962C8B-B14F-4D97-AF65-F5344CB8AC3E}">
        <p14:creationId xmlns:p14="http://schemas.microsoft.com/office/powerpoint/2010/main" val="459706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6108B5-DF6E-41F4-BF60-DCDAB3386B03}" type="datetimeFigureOut">
              <a:rPr lang="en-US" smtClean="0"/>
              <a:t>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50009A-8990-46C8-99B6-E372A675D0AE}" type="slidenum">
              <a:rPr lang="en-US" smtClean="0"/>
              <a:t>‹#›</a:t>
            </a:fld>
            <a:endParaRPr lang="en-US"/>
          </a:p>
        </p:txBody>
      </p:sp>
    </p:spTree>
    <p:extLst>
      <p:ext uri="{BB962C8B-B14F-4D97-AF65-F5344CB8AC3E}">
        <p14:creationId xmlns:p14="http://schemas.microsoft.com/office/powerpoint/2010/main" val="95090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6108B5-DF6E-41F4-BF60-DCDAB3386B03}" type="datetimeFigureOut">
              <a:rPr lang="en-US" smtClean="0"/>
              <a:t>11/1/2019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50009A-8990-46C8-99B6-E372A675D0AE}" type="slidenum">
              <a:rPr lang="en-US" smtClean="0"/>
              <a:t>‹#›</a:t>
            </a:fld>
            <a:endParaRPr lang="en-US"/>
          </a:p>
        </p:txBody>
      </p:sp>
    </p:spTree>
    <p:extLst>
      <p:ext uri="{BB962C8B-B14F-4D97-AF65-F5344CB8AC3E}">
        <p14:creationId xmlns:p14="http://schemas.microsoft.com/office/powerpoint/2010/main" val="1414092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6108B5-DF6E-41F4-BF60-DCDAB3386B03}" type="datetimeFigureOut">
              <a:rPr lang="en-US" smtClean="0"/>
              <a:t>11/1/2019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50009A-8990-46C8-99B6-E372A675D0AE}" type="slidenum">
              <a:rPr lang="en-US" smtClean="0"/>
              <a:t>‹#›</a:t>
            </a:fld>
            <a:endParaRPr lang="en-US"/>
          </a:p>
        </p:txBody>
      </p:sp>
    </p:spTree>
    <p:extLst>
      <p:ext uri="{BB962C8B-B14F-4D97-AF65-F5344CB8AC3E}">
        <p14:creationId xmlns:p14="http://schemas.microsoft.com/office/powerpoint/2010/main" val="1182684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6108B5-DF6E-41F4-BF60-DCDAB3386B03}" type="datetimeFigureOut">
              <a:rPr lang="en-US" smtClean="0"/>
              <a:t>11/1/2019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50009A-8990-46C8-99B6-E372A675D0AE}" type="slidenum">
              <a:rPr lang="en-US" smtClean="0"/>
              <a:t>‹#›</a:t>
            </a:fld>
            <a:endParaRPr lang="en-US"/>
          </a:p>
        </p:txBody>
      </p:sp>
    </p:spTree>
    <p:extLst>
      <p:ext uri="{BB962C8B-B14F-4D97-AF65-F5344CB8AC3E}">
        <p14:creationId xmlns:p14="http://schemas.microsoft.com/office/powerpoint/2010/main" val="3295469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46108B5-DF6E-41F4-BF60-DCDAB3386B03}" type="datetimeFigureOut">
              <a:rPr lang="en-US" smtClean="0"/>
              <a:t>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50009A-8990-46C8-99B6-E372A675D0AE}" type="slidenum">
              <a:rPr lang="en-US" smtClean="0"/>
              <a:t>‹#›</a:t>
            </a:fld>
            <a:endParaRPr lang="en-US"/>
          </a:p>
        </p:txBody>
      </p:sp>
    </p:spTree>
    <p:extLst>
      <p:ext uri="{BB962C8B-B14F-4D97-AF65-F5344CB8AC3E}">
        <p14:creationId xmlns:p14="http://schemas.microsoft.com/office/powerpoint/2010/main" val="2237665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6108B5-DF6E-41F4-BF60-DCDAB3386B03}" type="datetimeFigureOut">
              <a:rPr lang="en-US" smtClean="0"/>
              <a:t>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50009A-8990-46C8-99B6-E372A675D0AE}" type="slidenum">
              <a:rPr lang="en-US" smtClean="0"/>
              <a:t>‹#›</a:t>
            </a:fld>
            <a:endParaRPr lang="en-US"/>
          </a:p>
        </p:txBody>
      </p:sp>
    </p:spTree>
    <p:extLst>
      <p:ext uri="{BB962C8B-B14F-4D97-AF65-F5344CB8AC3E}">
        <p14:creationId xmlns:p14="http://schemas.microsoft.com/office/powerpoint/2010/main" val="2117980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46108B5-DF6E-41F4-BF60-DCDAB3386B03}" type="datetimeFigureOut">
              <a:rPr lang="en-US" smtClean="0"/>
              <a:t>11/1/2019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350009A-8990-46C8-99B6-E372A675D0AE}" type="slidenum">
              <a:rPr lang="en-US" smtClean="0"/>
              <a:t>‹#›</a:t>
            </a:fld>
            <a:endParaRPr lang="en-US"/>
          </a:p>
        </p:txBody>
      </p:sp>
    </p:spTree>
    <p:extLst>
      <p:ext uri="{BB962C8B-B14F-4D97-AF65-F5344CB8AC3E}">
        <p14:creationId xmlns:p14="http://schemas.microsoft.com/office/powerpoint/2010/main" val="29938784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bit.ly/nc-illegaldumping2" TargetMode="External"/><Relationship Id="rId2" Type="http://schemas.openxmlformats.org/officeDocument/2006/relationships/hyperlink" Target="http://bit.ly/illegaldumping1" TargetMode="External"/><Relationship Id="rId1" Type="http://schemas.openxmlformats.org/officeDocument/2006/relationships/slideLayout" Target="../slideLayouts/slideLayout2.xml"/><Relationship Id="rId5" Type="http://schemas.openxmlformats.org/officeDocument/2006/relationships/hyperlink" Target="http://bit.ly/nc-mysanjose1" TargetMode="External"/><Relationship Id="rId4" Type="http://schemas.openxmlformats.org/officeDocument/2006/relationships/hyperlink" Target="http://bit.ly/nc-illegaldumping3"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wcsv.org/" TargetMode="External"/><Relationship Id="rId3" Type="http://schemas.openxmlformats.org/officeDocument/2006/relationships/hyperlink" Target="http://flip.it/VBtvvF" TargetMode="External"/><Relationship Id="rId7" Type="http://schemas.openxmlformats.org/officeDocument/2006/relationships/hyperlink" Target="https://www.facebook.com/sanjoseanimalcarecenter" TargetMode="External"/><Relationship Id="rId12" Type="http://schemas.openxmlformats.org/officeDocument/2006/relationships/hyperlink" Target="https://library.municode.com/ca/san_jose/codes/code_of_ordinances" TargetMode="External"/><Relationship Id="rId2" Type="http://schemas.openxmlformats.org/officeDocument/2006/relationships/hyperlink" Target="http://www.sanjoseanimals.com/" TargetMode="External"/><Relationship Id="rId1" Type="http://schemas.openxmlformats.org/officeDocument/2006/relationships/slideLayout" Target="../slideLayouts/slideLayout2.xml"/><Relationship Id="rId6" Type="http://schemas.openxmlformats.org/officeDocument/2006/relationships/hyperlink" Target="http://www.sjanimaladvocates.org/" TargetMode="External"/><Relationship Id="rId11" Type="http://schemas.openxmlformats.org/officeDocument/2006/relationships/hyperlink" Target="http://www.sanjoseca.gov/index.aspx?NID=3361" TargetMode="External"/><Relationship Id="rId5" Type="http://schemas.openxmlformats.org/officeDocument/2006/relationships/hyperlink" Target="http://www.hssv.org/#mainnav" TargetMode="External"/><Relationship Id="rId10" Type="http://schemas.openxmlformats.org/officeDocument/2006/relationships/hyperlink" Target="http://www.sanjoseca.gov/FormCenter/Code-Enforcement-21/Code-Service-Requests-213" TargetMode="External"/><Relationship Id="rId4" Type="http://schemas.openxmlformats.org/officeDocument/2006/relationships/hyperlink" Target="https://twitter.com/SanJoseVoice/lists/animal-services" TargetMode="External"/><Relationship Id="rId9" Type="http://schemas.openxmlformats.org/officeDocument/2006/relationships/hyperlink" Target="http://www.sanjoseca.gov/codeenforcement"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flip.it/1Kh7WO" TargetMode="External"/><Relationship Id="rId13" Type="http://schemas.openxmlformats.org/officeDocument/2006/relationships/hyperlink" Target="http://urbanhabitat.org/" TargetMode="External"/><Relationship Id="rId3" Type="http://schemas.openxmlformats.org/officeDocument/2006/relationships/hyperlink" Target="http://destinationhomescc.org/" TargetMode="External"/><Relationship Id="rId7" Type="http://schemas.openxmlformats.org/officeDocument/2006/relationships/hyperlink" Target="https://www.housingca.org/" TargetMode="External"/><Relationship Id="rId12" Type="http://schemas.openxmlformats.org/officeDocument/2006/relationships/hyperlink" Target="http://siliconvalleyathome.org/" TargetMode="External"/><Relationship Id="rId2" Type="http://schemas.openxmlformats.org/officeDocument/2006/relationships/hyperlink" Target="http://destinationhomescc.org/allthewayhome/" TargetMode="External"/><Relationship Id="rId1" Type="http://schemas.openxmlformats.org/officeDocument/2006/relationships/slideLayout" Target="../slideLayouts/slideLayout2.xml"/><Relationship Id="rId6" Type="http://schemas.openxmlformats.org/officeDocument/2006/relationships/hyperlink" Target="https://twitter.com/SanJoseVoice/lists/homelessness-poverty" TargetMode="External"/><Relationship Id="rId11" Type="http://schemas.openxmlformats.org/officeDocument/2006/relationships/hyperlink" Target="http://www.sjhousing.org/" TargetMode="External"/><Relationship Id="rId5" Type="http://schemas.openxmlformats.org/officeDocument/2006/relationships/hyperlink" Target="http://flip.it/wH0cGa" TargetMode="External"/><Relationship Id="rId10" Type="http://schemas.openxmlformats.org/officeDocument/2006/relationships/hyperlink" Target="http://www.housing.org/" TargetMode="External"/><Relationship Id="rId4" Type="http://schemas.openxmlformats.org/officeDocument/2006/relationships/hyperlink" Target="http://www.habitatebsv.org/" TargetMode="External"/><Relationship Id="rId9" Type="http://schemas.openxmlformats.org/officeDocument/2006/relationships/hyperlink" Target="https://twitter.com/SanJoseVoice/lists/housing"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twitter.com/SanJoseVoice/lists/police-department" TargetMode="External"/><Relationship Id="rId3" Type="http://schemas.openxmlformats.org/officeDocument/2006/relationships/hyperlink" Target="https://www.sccgov.org/sites/alertscc/Pages/home.aspx" TargetMode="External"/><Relationship Id="rId7" Type="http://schemas.openxmlformats.org/officeDocument/2006/relationships/hyperlink" Target="https://twitter.com/SanJoseVoice/lists/fire-department" TargetMode="External"/><Relationship Id="rId2" Type="http://schemas.openxmlformats.org/officeDocument/2006/relationships/hyperlink" Target="http://www.211bayarea.org/" TargetMode="External"/><Relationship Id="rId1" Type="http://schemas.openxmlformats.org/officeDocument/2006/relationships/slideLayout" Target="../slideLayouts/slideLayout2.xml"/><Relationship Id="rId6" Type="http://schemas.openxmlformats.org/officeDocument/2006/relationships/hyperlink" Target="https://twitter.com/SanJoseVoice/lists/disaster-plan-recovery" TargetMode="External"/><Relationship Id="rId11" Type="http://schemas.openxmlformats.org/officeDocument/2006/relationships/hyperlink" Target="https://www.sccgov.org/sites/sheriff/Pages/sheriff.aspx" TargetMode="External"/><Relationship Id="rId5" Type="http://schemas.openxmlformats.org/officeDocument/2006/relationships/hyperlink" Target="http://flip.it/aEXdmi" TargetMode="External"/><Relationship Id="rId10" Type="http://schemas.openxmlformats.org/officeDocument/2006/relationships/hyperlink" Target="https://www.sccgov.org/sites/oes/Pages/Office-of-Emergency-Services.aspx" TargetMode="External"/><Relationship Id="rId4" Type="http://schemas.openxmlformats.org/officeDocument/2006/relationships/hyperlink" Target="http://www.redcross.org/siliconvalley" TargetMode="External"/><Relationship Id="rId9" Type="http://schemas.openxmlformats.org/officeDocument/2006/relationships/hyperlink" Target="http://www.sjpd.org/"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twitter.com/SanJoseVoice/lists/transport-driverless" TargetMode="External"/><Relationship Id="rId3" Type="http://schemas.openxmlformats.org/officeDocument/2006/relationships/hyperlink" Target="http://www.vta.org/bart" TargetMode="External"/><Relationship Id="rId7" Type="http://schemas.openxmlformats.org/officeDocument/2006/relationships/hyperlink" Target="http://flip.it/7sw8HS" TargetMode="External"/><Relationship Id="rId2" Type="http://schemas.openxmlformats.org/officeDocument/2006/relationships/hyperlink" Target="http://www.acerail.com/" TargetMode="External"/><Relationship Id="rId1" Type="http://schemas.openxmlformats.org/officeDocument/2006/relationships/slideLayout" Target="../slideLayouts/slideLayout2.xml"/><Relationship Id="rId6" Type="http://schemas.openxmlformats.org/officeDocument/2006/relationships/hyperlink" Target="https://bikesiliconvalley.org/" TargetMode="External"/><Relationship Id="rId5" Type="http://schemas.openxmlformats.org/officeDocument/2006/relationships/hyperlink" Target="http://www.vta.org/" TargetMode="External"/><Relationship Id="rId4" Type="http://schemas.openxmlformats.org/officeDocument/2006/relationships/hyperlink" Target="http://www.flysanjose.com/" TargetMode="External"/><Relationship Id="rId9" Type="http://schemas.openxmlformats.org/officeDocument/2006/relationships/hyperlink" Target="http://www.vta.org/br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NC2b@sanjoseca.go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mailto:NC3b@sanjoseca.gov" TargetMode="External"/><Relationship Id="rId4" Type="http://schemas.openxmlformats.org/officeDocument/2006/relationships/hyperlink" Target="mailto:NC3a@sanjoseca.gov"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Christopher.ratana@sanjoseca.gov"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9592919" cy="2513909"/>
          </a:xfrm>
        </p:spPr>
        <p:txBody>
          <a:bodyPr>
            <a:noAutofit/>
          </a:bodyPr>
          <a:lstStyle/>
          <a:p>
            <a:pPr algn="ctr"/>
            <a:r>
              <a:rPr lang="en-US" sz="4000" b="1" dirty="0">
                <a:solidFill>
                  <a:schemeClr val="accent3"/>
                </a:solidFill>
                <a:latin typeface="Times New Roman" panose="02020603050405020304" pitchFamily="18" charset="0"/>
                <a:cs typeface="Times New Roman" panose="02020603050405020304" pitchFamily="18" charset="0"/>
              </a:rPr>
              <a:t>City of San José </a:t>
            </a:r>
            <a:br>
              <a:rPr lang="en-US" sz="4000" b="1" dirty="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Neighborhood Commission Outreach</a:t>
            </a:r>
            <a:br>
              <a:rPr lang="en-US" sz="4000" b="1" dirty="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Fostering Neighborhood Associations</a:t>
            </a:r>
            <a:br>
              <a:rPr lang="en-US" sz="4000" b="1" dirty="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Tools &amp; Resources</a:t>
            </a:r>
          </a:p>
        </p:txBody>
      </p:sp>
      <p:sp>
        <p:nvSpPr>
          <p:cNvPr id="3" name="Subtitle 2"/>
          <p:cNvSpPr>
            <a:spLocks noGrp="1"/>
          </p:cNvSpPr>
          <p:nvPr>
            <p:ph type="subTitle" idx="1"/>
          </p:nvPr>
        </p:nvSpPr>
        <p:spPr>
          <a:xfrm>
            <a:off x="1524000" y="3602037"/>
            <a:ext cx="7292196" cy="2724117"/>
          </a:xfrm>
        </p:spPr>
        <p:txBody>
          <a:bodyPr>
            <a:noAutofit/>
          </a:bodyPr>
          <a:lstStyle/>
          <a:p>
            <a:pPr algn="ctr"/>
            <a:r>
              <a:rPr lang="en-US" sz="2800">
                <a:latin typeface="Sylfaen" panose="010A0502050306030303" pitchFamily="18" charset="0"/>
                <a:cs typeface="Times New Roman" panose="02020603050405020304" pitchFamily="18" charset="0"/>
              </a:rPr>
              <a:t>April 23, </a:t>
            </a:r>
            <a:r>
              <a:rPr lang="en-US" sz="2800" dirty="0">
                <a:latin typeface="Sylfaen" panose="010A0502050306030303" pitchFamily="18" charset="0"/>
                <a:cs typeface="Times New Roman" panose="02020603050405020304" pitchFamily="18" charset="0"/>
              </a:rPr>
              <a:t>2019</a:t>
            </a:r>
          </a:p>
          <a:p>
            <a:pPr algn="l"/>
            <a:r>
              <a:rPr lang="en-US" dirty="0">
                <a:latin typeface="Sylfaen" panose="010A0502050306030303" pitchFamily="18" charset="0"/>
                <a:cs typeface="Times New Roman" panose="02020603050405020304" pitchFamily="18" charset="0"/>
              </a:rPr>
              <a:t>Perry Henry (D2), Chair</a:t>
            </a:r>
          </a:p>
          <a:p>
            <a:pPr algn="l"/>
            <a:r>
              <a:rPr lang="en-US" dirty="0">
                <a:latin typeface="Sylfaen" panose="010A0502050306030303" pitchFamily="18" charset="0"/>
              </a:rPr>
              <a:t>LaToya Fernandez</a:t>
            </a:r>
            <a:r>
              <a:rPr lang="en-US" dirty="0">
                <a:latin typeface="Sylfaen" panose="010A0502050306030303" pitchFamily="18" charset="0"/>
                <a:cs typeface="Times New Roman" panose="02020603050405020304" pitchFamily="18" charset="0"/>
              </a:rPr>
              <a:t>(D3) Co-Chair</a:t>
            </a:r>
          </a:p>
          <a:p>
            <a:pPr algn="l"/>
            <a:r>
              <a:rPr lang="en-US" dirty="0">
                <a:latin typeface="Sylfaen" panose="010A0502050306030303" pitchFamily="18" charset="0"/>
              </a:rPr>
              <a:t>Richard Wong</a:t>
            </a:r>
            <a:r>
              <a:rPr lang="en-US" dirty="0">
                <a:latin typeface="Sylfaen" panose="010A0502050306030303" pitchFamily="18" charset="0"/>
                <a:cs typeface="Times New Roman" panose="02020603050405020304" pitchFamily="18" charset="0"/>
              </a:rPr>
              <a:t>(D3)</a:t>
            </a:r>
          </a:p>
          <a:p>
            <a:pPr algn="l"/>
            <a:r>
              <a:rPr lang="en-US" dirty="0">
                <a:latin typeface="Sylfaen" panose="010A0502050306030303" pitchFamily="18" charset="0"/>
              </a:rPr>
              <a:t>Jonathan Velazquez</a:t>
            </a:r>
            <a:r>
              <a:rPr lang="en-US" dirty="0">
                <a:latin typeface="Sylfaen" panose="010A0502050306030303" pitchFamily="18" charset="0"/>
                <a:cs typeface="Times New Roman" panose="02020603050405020304" pitchFamily="18" charset="0"/>
              </a:rPr>
              <a:t>(D7)</a:t>
            </a:r>
          </a:p>
          <a:p>
            <a:pPr algn="l"/>
            <a:endParaRPr lang="en-US" dirty="0">
              <a:latin typeface="Times New Roman" panose="02020603050405020304" pitchFamily="18" charset="0"/>
              <a:cs typeface="Times New Roman" panose="02020603050405020304" pitchFamily="18" charset="0"/>
            </a:endParaRPr>
          </a:p>
          <a:p>
            <a:endParaRPr lang="en-US" sz="2800" dirty="0"/>
          </a:p>
        </p:txBody>
      </p:sp>
    </p:spTree>
    <p:extLst>
      <p:ext uri="{BB962C8B-B14F-4D97-AF65-F5344CB8AC3E}">
        <p14:creationId xmlns:p14="http://schemas.microsoft.com/office/powerpoint/2010/main" val="710344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EB00E-55B2-46A3-8F29-3901C2A0D458}"/>
              </a:ext>
            </a:extLst>
          </p:cNvPr>
          <p:cNvSpPr>
            <a:spLocks noGrp="1"/>
          </p:cNvSpPr>
          <p:nvPr>
            <p:ph type="title"/>
          </p:nvPr>
        </p:nvSpPr>
        <p:spPr>
          <a:xfrm>
            <a:off x="667130" y="182292"/>
            <a:ext cx="10772775" cy="1658198"/>
          </a:xfrm>
        </p:spPr>
        <p:txBody>
          <a:bodyPr/>
          <a:lstStyle/>
          <a:p>
            <a:pPr algn="ctr"/>
            <a:r>
              <a:rPr lang="en-US" b="1" dirty="0">
                <a:latin typeface="Sylfaen" panose="010A0502050306030303" pitchFamily="18" charset="0"/>
              </a:rPr>
              <a:t>What is a Neighborhood Association Tool Kit?</a:t>
            </a:r>
          </a:p>
        </p:txBody>
      </p:sp>
      <p:sp>
        <p:nvSpPr>
          <p:cNvPr id="3" name="Content Placeholder 2">
            <a:extLst>
              <a:ext uri="{FF2B5EF4-FFF2-40B4-BE49-F238E27FC236}">
                <a16:creationId xmlns:a16="http://schemas.microsoft.com/office/drawing/2014/main" id="{01C303F3-AA2E-4AFA-B010-B5892A20CA24}"/>
              </a:ext>
            </a:extLst>
          </p:cNvPr>
          <p:cNvSpPr>
            <a:spLocks noGrp="1"/>
          </p:cNvSpPr>
          <p:nvPr>
            <p:ph idx="1"/>
          </p:nvPr>
        </p:nvSpPr>
        <p:spPr>
          <a:xfrm>
            <a:off x="676656" y="1651518"/>
            <a:ext cx="10753725" cy="4973217"/>
          </a:xfrm>
        </p:spPr>
        <p:txBody>
          <a:bodyPr>
            <a:noAutofit/>
          </a:bodyPr>
          <a:lstStyle/>
          <a:p>
            <a:pPr marL="0" indent="0" algn="ctr">
              <a:buNone/>
            </a:pPr>
            <a:r>
              <a:rPr lang="en-US" b="1" dirty="0">
                <a:latin typeface="Sylfaen" panose="010A0502050306030303" pitchFamily="18" charset="0"/>
              </a:rPr>
              <a:t>This will be an Introduction to Neighborhood Association Tool Kit.</a:t>
            </a:r>
          </a:p>
          <a:p>
            <a:r>
              <a:rPr lang="en-US" dirty="0"/>
              <a:t>What is Robert’s Rules of Order?</a:t>
            </a:r>
          </a:p>
          <a:p>
            <a:r>
              <a:rPr lang="en-US" dirty="0"/>
              <a:t>How to make an Action Plan</a:t>
            </a:r>
          </a:p>
          <a:p>
            <a:r>
              <a:rPr lang="en-US" dirty="0"/>
              <a:t>Eight Simple Steps to Opening a Bank Account</a:t>
            </a:r>
          </a:p>
          <a:p>
            <a:r>
              <a:rPr lang="en-US" dirty="0"/>
              <a:t>How do I ask for Donations?</a:t>
            </a:r>
          </a:p>
          <a:p>
            <a:r>
              <a:rPr lang="en-US" dirty="0"/>
              <a:t>How to Build Partnerships</a:t>
            </a:r>
          </a:p>
          <a:p>
            <a:r>
              <a:rPr lang="en-US" dirty="0"/>
              <a:t>BOARD OF DIRECTORS’ ROLES &amp; RESPONSIBILITIES</a:t>
            </a:r>
          </a:p>
          <a:p>
            <a:r>
              <a:rPr lang="en-US" dirty="0"/>
              <a:t>BOARD &amp; COMMITTEE STRUCTURES</a:t>
            </a:r>
          </a:p>
          <a:p>
            <a:r>
              <a:rPr lang="en-US" dirty="0"/>
              <a:t>BYLAWS Templet </a:t>
            </a:r>
          </a:p>
          <a:p>
            <a:r>
              <a:rPr lang="en-US" dirty="0"/>
              <a:t>How to do a Work Plan</a:t>
            </a:r>
          </a:p>
          <a:p>
            <a:pPr marL="0" indent="0" algn="ctr">
              <a:buNone/>
            </a:pPr>
            <a:endParaRPr lang="en-US" sz="4400" b="1" dirty="0">
              <a:latin typeface="Sylfaen" panose="010A0502050306030303" pitchFamily="18" charset="0"/>
            </a:endParaRPr>
          </a:p>
        </p:txBody>
      </p:sp>
    </p:spTree>
    <p:extLst>
      <p:ext uri="{BB962C8B-B14F-4D97-AF65-F5344CB8AC3E}">
        <p14:creationId xmlns:p14="http://schemas.microsoft.com/office/powerpoint/2010/main" val="3921788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EB48E-DEE6-4B14-96E8-9A98A44729FB}"/>
              </a:ext>
            </a:extLst>
          </p:cNvPr>
          <p:cNvSpPr>
            <a:spLocks noGrp="1"/>
          </p:cNvSpPr>
          <p:nvPr>
            <p:ph type="title"/>
          </p:nvPr>
        </p:nvSpPr>
        <p:spPr>
          <a:xfrm>
            <a:off x="657224" y="223935"/>
            <a:ext cx="10772775" cy="1045028"/>
          </a:xfrm>
        </p:spPr>
        <p:txBody>
          <a:bodyPr>
            <a:normAutofit/>
          </a:bodyPr>
          <a:lstStyle/>
          <a:p>
            <a:r>
              <a:rPr lang="en-US" b="1" u="sng" dirty="0">
                <a:latin typeface="Sylfaen" panose="010A0502050306030303" pitchFamily="18" charset="0"/>
              </a:rPr>
              <a:t>Frequent concerns</a:t>
            </a:r>
          </a:p>
        </p:txBody>
      </p:sp>
      <p:sp>
        <p:nvSpPr>
          <p:cNvPr id="3" name="Content Placeholder 2">
            <a:extLst>
              <a:ext uri="{FF2B5EF4-FFF2-40B4-BE49-F238E27FC236}">
                <a16:creationId xmlns:a16="http://schemas.microsoft.com/office/drawing/2014/main" id="{179D6B35-514C-433F-9929-D999D2574643}"/>
              </a:ext>
            </a:extLst>
          </p:cNvPr>
          <p:cNvSpPr>
            <a:spLocks noGrp="1"/>
          </p:cNvSpPr>
          <p:nvPr>
            <p:ph idx="1"/>
          </p:nvPr>
        </p:nvSpPr>
        <p:spPr>
          <a:xfrm>
            <a:off x="676657" y="1352939"/>
            <a:ext cx="8846906" cy="5365102"/>
          </a:xfrm>
        </p:spPr>
        <p:txBody>
          <a:bodyPr>
            <a:normAutofit fontScale="77500" lnSpcReduction="20000"/>
          </a:bodyPr>
          <a:lstStyle/>
          <a:p>
            <a:pPr marL="233363" indent="-233363">
              <a:buFont typeface="Arial" panose="020B0604020202020204" pitchFamily="34" charset="0"/>
              <a:buChar char="•"/>
            </a:pPr>
            <a:r>
              <a:rPr lang="en-US" sz="3000" dirty="0">
                <a:latin typeface="Sylfaen" panose="010A0502050306030303" pitchFamily="18" charset="0"/>
              </a:rPr>
              <a:t>“I don’t want to fail.”</a:t>
            </a:r>
          </a:p>
          <a:p>
            <a:pPr marL="457200" lvl="2" indent="0">
              <a:buNone/>
            </a:pPr>
            <a:r>
              <a:rPr lang="en-US" sz="2600" dirty="0">
                <a:latin typeface="Sylfaen" panose="010A0502050306030303" pitchFamily="18" charset="0"/>
              </a:rPr>
              <a:t>There are many resources available to you, all with the goal of increasing community involvement through organized neighborhood associations. You WON’T fail!</a:t>
            </a:r>
          </a:p>
          <a:p>
            <a:pPr marL="233363" indent="-233363">
              <a:buFont typeface="Arial" panose="020B0604020202020204" pitchFamily="34" charset="0"/>
              <a:buChar char="•"/>
            </a:pPr>
            <a:endParaRPr lang="en-US" sz="100" dirty="0">
              <a:latin typeface="Sylfaen" panose="010A0502050306030303" pitchFamily="18" charset="0"/>
            </a:endParaRPr>
          </a:p>
          <a:p>
            <a:pPr marL="233363" indent="-233363">
              <a:buFont typeface="Arial" panose="020B0604020202020204" pitchFamily="34" charset="0"/>
              <a:buChar char="•"/>
            </a:pPr>
            <a:r>
              <a:rPr lang="en-US" sz="3200" dirty="0">
                <a:solidFill>
                  <a:schemeClr val="tx1"/>
                </a:solidFill>
                <a:latin typeface="Sylfaen" panose="010A0502050306030303" pitchFamily="18" charset="0"/>
              </a:rPr>
              <a:t>“I don’t want a lifetime commitment.”</a:t>
            </a:r>
          </a:p>
          <a:p>
            <a:pPr marL="457200" lvl="2" indent="0">
              <a:buNone/>
            </a:pPr>
            <a:r>
              <a:rPr lang="en-US" sz="2800" dirty="0">
                <a:solidFill>
                  <a:schemeClr val="tx1"/>
                </a:solidFill>
                <a:latin typeface="Sylfaen" panose="010A0502050306030303" pitchFamily="18" charset="0"/>
              </a:rPr>
              <a:t>Once an organization is started, people self-select to positions where they either have skills or a passion. One of the tasks for the resources available to you is to be a facilitator, as well help with staffing needed positions, including succession plans.</a:t>
            </a:r>
          </a:p>
          <a:p>
            <a:pPr marL="233363" indent="-233363">
              <a:buFont typeface="Arial" panose="020B0604020202020204" pitchFamily="34" charset="0"/>
              <a:buChar char="•"/>
            </a:pPr>
            <a:endParaRPr lang="en-US" sz="100" dirty="0">
              <a:solidFill>
                <a:srgbClr val="002060"/>
              </a:solidFill>
              <a:latin typeface="Sylfaen" panose="010A0502050306030303" pitchFamily="18" charset="0"/>
            </a:endParaRPr>
          </a:p>
          <a:p>
            <a:pPr marL="233363" indent="-233363">
              <a:buFont typeface="Arial" panose="020B0604020202020204" pitchFamily="34" charset="0"/>
              <a:buChar char="•"/>
            </a:pPr>
            <a:r>
              <a:rPr lang="en-US" sz="3200" dirty="0">
                <a:latin typeface="Sylfaen" panose="010A0502050306030303" pitchFamily="18" charset="0"/>
              </a:rPr>
              <a:t>“What if the association fails?”</a:t>
            </a:r>
            <a:endParaRPr lang="en-US" sz="3200" i="1" dirty="0">
              <a:latin typeface="Sylfaen" panose="010A0502050306030303" pitchFamily="18" charset="0"/>
            </a:endParaRPr>
          </a:p>
          <a:p>
            <a:pPr marL="457200" lvl="2" indent="0">
              <a:buNone/>
            </a:pPr>
            <a:r>
              <a:rPr lang="en-US" sz="2800" dirty="0">
                <a:latin typeface="Sylfaen" panose="010A0502050306030303" pitchFamily="18" charset="0"/>
              </a:rPr>
              <a:t>There is no failure. Whether a neighborhood association is large or small, the members will be benefited through an awareness of issues impacting the community, meeting neighbors, and ensuring an open communication with the City and city services. </a:t>
            </a:r>
            <a:endParaRPr lang="en-US" sz="2800" i="1" dirty="0">
              <a:latin typeface="Sylfaen" panose="010A0502050306030303" pitchFamily="18" charset="0"/>
            </a:endParaRPr>
          </a:p>
        </p:txBody>
      </p:sp>
    </p:spTree>
    <p:extLst>
      <p:ext uri="{BB962C8B-B14F-4D97-AF65-F5344CB8AC3E}">
        <p14:creationId xmlns:p14="http://schemas.microsoft.com/office/powerpoint/2010/main" val="41584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224" y="499533"/>
            <a:ext cx="10772775" cy="1133324"/>
          </a:xfrm>
        </p:spPr>
        <p:txBody>
          <a:bodyPr/>
          <a:lstStyle/>
          <a:p>
            <a:r>
              <a:rPr lang="en-US" b="1" dirty="0">
                <a:latin typeface="Sylfaen" panose="010A0502050306030303" pitchFamily="18" charset="0"/>
              </a:rPr>
              <a:t>How Do I Get Started</a:t>
            </a:r>
          </a:p>
        </p:txBody>
      </p:sp>
      <p:sp>
        <p:nvSpPr>
          <p:cNvPr id="3" name="Content Placeholder 2"/>
          <p:cNvSpPr>
            <a:spLocks noGrp="1"/>
          </p:cNvSpPr>
          <p:nvPr>
            <p:ph idx="1"/>
          </p:nvPr>
        </p:nvSpPr>
        <p:spPr/>
        <p:txBody>
          <a:bodyPr>
            <a:normAutofit/>
          </a:bodyPr>
          <a:lstStyle/>
          <a:p>
            <a:r>
              <a:rPr lang="en-US" sz="3000" dirty="0">
                <a:latin typeface="Sylfaen" panose="010A0502050306030303" pitchFamily="18" charset="0"/>
              </a:rPr>
              <a:t>Contact your City Council Member</a:t>
            </a:r>
          </a:p>
          <a:p>
            <a:endParaRPr lang="en-US" sz="100" dirty="0">
              <a:latin typeface="Sylfaen" panose="010A0502050306030303" pitchFamily="18" charset="0"/>
            </a:endParaRPr>
          </a:p>
          <a:p>
            <a:r>
              <a:rPr lang="en-US" sz="3000" dirty="0">
                <a:latin typeface="Sylfaen" panose="010A0502050306030303" pitchFamily="18" charset="0"/>
              </a:rPr>
              <a:t>Contact your Neighborhoods Commissioners</a:t>
            </a:r>
          </a:p>
          <a:p>
            <a:endParaRPr lang="en-US" sz="100" dirty="0">
              <a:latin typeface="Sylfaen" panose="010A0502050306030303" pitchFamily="18" charset="0"/>
            </a:endParaRPr>
          </a:p>
          <a:p>
            <a:r>
              <a:rPr lang="en-US" sz="3000" dirty="0">
                <a:latin typeface="Sylfaen" panose="010A0502050306030303" pitchFamily="18" charset="0"/>
              </a:rPr>
              <a:t>See Us After the Presentation</a:t>
            </a:r>
          </a:p>
        </p:txBody>
      </p:sp>
    </p:spTree>
    <p:extLst>
      <p:ext uri="{BB962C8B-B14F-4D97-AF65-F5344CB8AC3E}">
        <p14:creationId xmlns:p14="http://schemas.microsoft.com/office/powerpoint/2010/main" val="4142198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3504" y="767419"/>
            <a:ext cx="10780776" cy="2386328"/>
          </a:xfrm>
        </p:spPr>
        <p:txBody>
          <a:bodyPr>
            <a:normAutofit/>
          </a:bodyPr>
          <a:lstStyle/>
          <a:p>
            <a:r>
              <a:rPr lang="en-US" sz="5400" b="1" dirty="0">
                <a:latin typeface="Sylfaen" panose="010A0502050306030303" pitchFamily="18" charset="0"/>
              </a:rPr>
              <a:t>Appendix – Frequently Asked</a:t>
            </a:r>
            <a:br>
              <a:rPr lang="en-US" sz="5400" b="1" dirty="0">
                <a:latin typeface="Sylfaen" panose="010A0502050306030303" pitchFamily="18" charset="0"/>
              </a:rPr>
            </a:br>
            <a:r>
              <a:rPr lang="en-US" sz="5400" b="1" dirty="0">
                <a:latin typeface="Sylfaen" panose="010A0502050306030303" pitchFamily="18" charset="0"/>
              </a:rPr>
              <a:t>Resources</a:t>
            </a:r>
          </a:p>
        </p:txBody>
      </p:sp>
    </p:spTree>
    <p:extLst>
      <p:ext uri="{BB962C8B-B14F-4D97-AF65-F5344CB8AC3E}">
        <p14:creationId xmlns:p14="http://schemas.microsoft.com/office/powerpoint/2010/main" val="3696773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224" y="289249"/>
            <a:ext cx="10772775" cy="851621"/>
          </a:xfrm>
        </p:spPr>
        <p:txBody>
          <a:bodyPr/>
          <a:lstStyle/>
          <a:p>
            <a:r>
              <a:rPr lang="en-US" b="1" u="sng" dirty="0">
                <a:latin typeface="Sylfaen" panose="010A0502050306030303" pitchFamily="18" charset="0"/>
              </a:rPr>
              <a:t>Appendix</a:t>
            </a:r>
          </a:p>
        </p:txBody>
      </p:sp>
      <p:sp>
        <p:nvSpPr>
          <p:cNvPr id="3" name="Content Placeholder 2"/>
          <p:cNvSpPr>
            <a:spLocks noGrp="1"/>
          </p:cNvSpPr>
          <p:nvPr>
            <p:ph idx="1"/>
          </p:nvPr>
        </p:nvSpPr>
        <p:spPr>
          <a:xfrm>
            <a:off x="657224" y="1063233"/>
            <a:ext cx="9616837" cy="5717130"/>
          </a:xfrm>
        </p:spPr>
        <p:txBody>
          <a:bodyPr>
            <a:noAutofit/>
          </a:bodyPr>
          <a:lstStyle/>
          <a:p>
            <a:pPr marL="0" indent="0">
              <a:buNone/>
            </a:pPr>
            <a:r>
              <a:rPr lang="en-US" b="1" dirty="0">
                <a:latin typeface="Sylfaen" panose="010A0502050306030303" pitchFamily="18" charset="0"/>
              </a:rPr>
              <a:t>Illegal Dumping </a:t>
            </a:r>
            <a:endParaRPr lang="en-US" dirty="0">
              <a:latin typeface="Sylfaen" panose="010A0502050306030303" pitchFamily="18" charset="0"/>
            </a:endParaRPr>
          </a:p>
          <a:p>
            <a:pPr>
              <a:buFont typeface="Wingdings" charset="2"/>
              <a:buChar char="ü"/>
            </a:pPr>
            <a:r>
              <a:rPr lang="en-US" sz="1600" dirty="0">
                <a:latin typeface="Sylfaen" panose="010A0502050306030303" pitchFamily="18" charset="0"/>
              </a:rPr>
              <a:t>Report illegal dumping in San José by calling the Customer Contact Center: (408) 535-3500. If you witness dumping in progress, call the San José Police Department non-emergency line: (408) 277-8900</a:t>
            </a:r>
          </a:p>
          <a:p>
            <a:pPr lvl="0">
              <a:buFont typeface="Wingdings" charset="2"/>
              <a:buChar char="ü"/>
            </a:pPr>
            <a:r>
              <a:rPr lang="en-US" sz="1600" dirty="0">
                <a:latin typeface="Sylfaen" panose="010A0502050306030303" pitchFamily="18" charset="0"/>
              </a:rPr>
              <a:t>Dumping trash and debris attracts more dumping</a:t>
            </a:r>
          </a:p>
          <a:p>
            <a:pPr marL="454025" lvl="1" indent="-285750">
              <a:buFont typeface="Arial" panose="020B0604020202020204" pitchFamily="34" charset="0"/>
              <a:buChar char="•"/>
            </a:pPr>
            <a:r>
              <a:rPr lang="en-US" dirty="0">
                <a:latin typeface="Sylfaen" panose="010A0502050306030303" pitchFamily="18" charset="0"/>
              </a:rPr>
              <a:t>Reporting dumping ensures that people do not add to the polluted area. </a:t>
            </a:r>
          </a:p>
          <a:p>
            <a:pPr lvl="0">
              <a:buFont typeface="Wingdings" charset="2"/>
              <a:buChar char="ü"/>
            </a:pPr>
            <a:r>
              <a:rPr lang="en-US" sz="1600" dirty="0">
                <a:latin typeface="Sylfaen" panose="010A0502050306030303" pitchFamily="18" charset="0"/>
              </a:rPr>
              <a:t>Free items left on the curb are considered illegally dumped!</a:t>
            </a:r>
          </a:p>
          <a:p>
            <a:pPr marL="454025" lvl="1" indent="-285750">
              <a:buFont typeface="Arial" panose="020B0604020202020204" pitchFamily="34" charset="0"/>
              <a:buChar char="•"/>
            </a:pPr>
            <a:r>
              <a:rPr lang="en-US" dirty="0">
                <a:latin typeface="Sylfaen" panose="010A0502050306030303" pitchFamily="18" charset="0"/>
              </a:rPr>
              <a:t>Placing items curbside with a sign that says "FREE" is considered illegal dumping.</a:t>
            </a:r>
          </a:p>
          <a:p>
            <a:pPr marL="0" indent="0">
              <a:buNone/>
            </a:pPr>
            <a:r>
              <a:rPr lang="en-US" sz="1600" b="1" dirty="0">
                <a:latin typeface="Sylfaen" panose="010A0502050306030303" pitchFamily="18" charset="0"/>
              </a:rPr>
              <a:t>Dumping Large Items is Illegal</a:t>
            </a:r>
            <a:endParaRPr lang="en-US" sz="1600" dirty="0">
              <a:latin typeface="Sylfaen" panose="010A0502050306030303" pitchFamily="18" charset="0"/>
            </a:endParaRPr>
          </a:p>
          <a:p>
            <a:pPr>
              <a:buFont typeface="Wingdings" charset="2"/>
              <a:buChar char="ü"/>
            </a:pPr>
            <a:r>
              <a:rPr lang="en-US" sz="1600" dirty="0">
                <a:latin typeface="Sylfaen" panose="010A0502050306030303" pitchFamily="18" charset="0"/>
              </a:rPr>
              <a:t>Individuals who are caught illegally dumping can be fined up to $2,500 for the first violation, $5,000 for a second violation, and up to $10,000 for three or more violations.</a:t>
            </a:r>
          </a:p>
          <a:p>
            <a:pPr marL="0" indent="0">
              <a:buNone/>
            </a:pPr>
            <a:r>
              <a:rPr lang="en-US" sz="1600" b="1" dirty="0">
                <a:latin typeface="Sylfaen" panose="010A0502050306030303" pitchFamily="18" charset="0"/>
              </a:rPr>
              <a:t>Useful Illegal Dumping Links</a:t>
            </a:r>
            <a:endParaRPr lang="en-US" sz="1600" dirty="0">
              <a:latin typeface="Sylfaen" panose="010A0502050306030303" pitchFamily="18" charset="0"/>
            </a:endParaRPr>
          </a:p>
          <a:p>
            <a:pPr lvl="0">
              <a:buFont typeface="Wingdings" charset="2"/>
              <a:buChar char="ü"/>
            </a:pPr>
            <a:r>
              <a:rPr lang="en-US" sz="1600" dirty="0">
                <a:latin typeface="Sylfaen" panose="010A0502050306030303" pitchFamily="18" charset="0"/>
              </a:rPr>
              <a:t>City Programs to Combat Illegal Dumping </a:t>
            </a:r>
            <a:r>
              <a:rPr lang="en-US" sz="1600" u="sng" dirty="0">
                <a:latin typeface="Sylfaen" panose="010A0502050306030303" pitchFamily="18" charset="0"/>
                <a:hlinkClick r:id="rId2"/>
              </a:rPr>
              <a:t>http://bit.ly/illegaldumping1</a:t>
            </a:r>
            <a:r>
              <a:rPr lang="en-US" sz="1600" dirty="0">
                <a:latin typeface="Sylfaen" panose="010A0502050306030303" pitchFamily="18" charset="0"/>
              </a:rPr>
              <a:t> </a:t>
            </a:r>
          </a:p>
          <a:p>
            <a:pPr lvl="0">
              <a:buFont typeface="Wingdings" charset="2"/>
              <a:buChar char="ü"/>
            </a:pPr>
            <a:r>
              <a:rPr lang="en-US" sz="1600" dirty="0">
                <a:latin typeface="Sylfaen" panose="010A0502050306030303" pitchFamily="18" charset="0"/>
              </a:rPr>
              <a:t>Illegal Dumping - Resources for Residents </a:t>
            </a:r>
            <a:r>
              <a:rPr lang="en-US" sz="1600" u="sng" dirty="0">
                <a:latin typeface="Sylfaen" panose="010A0502050306030303" pitchFamily="18" charset="0"/>
                <a:hlinkClick r:id="rId3"/>
              </a:rPr>
              <a:t>http://bit.ly/nc-illegaldumping2</a:t>
            </a:r>
            <a:r>
              <a:rPr lang="en-US" sz="1600" dirty="0">
                <a:latin typeface="Sylfaen" panose="010A0502050306030303" pitchFamily="18" charset="0"/>
              </a:rPr>
              <a:t> </a:t>
            </a:r>
          </a:p>
          <a:p>
            <a:pPr lvl="0">
              <a:buFont typeface="Wingdings" charset="2"/>
              <a:buChar char="ü"/>
            </a:pPr>
            <a:r>
              <a:rPr lang="en-US" sz="1600" dirty="0">
                <a:latin typeface="Sylfaen" panose="010A0502050306030303" pitchFamily="18" charset="0"/>
              </a:rPr>
              <a:t>Junk Pickup </a:t>
            </a:r>
            <a:r>
              <a:rPr lang="en-US" sz="1600" u="sng" dirty="0">
                <a:latin typeface="Sylfaen" panose="010A0502050306030303" pitchFamily="18" charset="0"/>
                <a:hlinkClick r:id="rId4"/>
              </a:rPr>
              <a:t>http://bit.ly/nc-illegaldumping3</a:t>
            </a:r>
            <a:r>
              <a:rPr lang="en-US" sz="1600" dirty="0">
                <a:latin typeface="Sylfaen" panose="010A0502050306030303" pitchFamily="18" charset="0"/>
              </a:rPr>
              <a:t> </a:t>
            </a:r>
          </a:p>
          <a:p>
            <a:pPr lvl="0">
              <a:buFont typeface="Wingdings" charset="2"/>
              <a:buChar char="ü"/>
            </a:pPr>
            <a:r>
              <a:rPr lang="en-US" sz="1600" dirty="0">
                <a:latin typeface="Sylfaen" panose="010A0502050306030303" pitchFamily="18" charset="0"/>
              </a:rPr>
              <a:t>Report Illegal Dumping via My San Jose (website or mobile app) </a:t>
            </a:r>
            <a:r>
              <a:rPr lang="en-US" sz="1600" u="sng" dirty="0">
                <a:latin typeface="Sylfaen" panose="010A0502050306030303" pitchFamily="18" charset="0"/>
                <a:hlinkClick r:id="rId5"/>
              </a:rPr>
              <a:t>http://bit.ly/nc-mysanjose1</a:t>
            </a:r>
            <a:endParaRPr lang="en-US" sz="1600" dirty="0">
              <a:latin typeface="Sylfaen" panose="010A0502050306030303" pitchFamily="18" charset="0"/>
            </a:endParaRPr>
          </a:p>
        </p:txBody>
      </p:sp>
    </p:spTree>
    <p:extLst>
      <p:ext uri="{BB962C8B-B14F-4D97-AF65-F5344CB8AC3E}">
        <p14:creationId xmlns:p14="http://schemas.microsoft.com/office/powerpoint/2010/main" val="4148503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9612" y="378235"/>
            <a:ext cx="10772775" cy="853406"/>
          </a:xfrm>
        </p:spPr>
        <p:txBody>
          <a:bodyPr/>
          <a:lstStyle/>
          <a:p>
            <a:r>
              <a:rPr lang="en-US" b="1" u="sng" dirty="0">
                <a:latin typeface="Sylfaen" panose="010A0502050306030303" pitchFamily="18" charset="0"/>
              </a:rPr>
              <a:t>Appendix</a:t>
            </a:r>
          </a:p>
        </p:txBody>
      </p:sp>
      <p:sp>
        <p:nvSpPr>
          <p:cNvPr id="3" name="Content Placeholder 2"/>
          <p:cNvSpPr>
            <a:spLocks noGrp="1"/>
          </p:cNvSpPr>
          <p:nvPr>
            <p:ph idx="1"/>
          </p:nvPr>
        </p:nvSpPr>
        <p:spPr>
          <a:xfrm>
            <a:off x="709612" y="1136113"/>
            <a:ext cx="9952638" cy="5609920"/>
          </a:xfrm>
        </p:spPr>
        <p:txBody>
          <a:bodyPr>
            <a:noAutofit/>
          </a:bodyPr>
          <a:lstStyle/>
          <a:p>
            <a:pPr marL="0" indent="0">
              <a:buNone/>
            </a:pPr>
            <a:r>
              <a:rPr lang="en-US" b="1" dirty="0">
                <a:latin typeface="Sylfaen" panose="010A0502050306030303" pitchFamily="18" charset="0"/>
              </a:rPr>
              <a:t>ANIMAL SERVICES </a:t>
            </a:r>
            <a:endParaRPr lang="en-US" dirty="0">
              <a:latin typeface="Sylfaen" panose="010A0502050306030303" pitchFamily="18" charset="0"/>
            </a:endParaRPr>
          </a:p>
          <a:p>
            <a:pPr lvl="0">
              <a:buFont typeface="Wingdings" charset="2"/>
              <a:buChar char="ü"/>
            </a:pPr>
            <a:r>
              <a:rPr lang="en-US" sz="1600" dirty="0">
                <a:latin typeface="Sylfaen" panose="010A0502050306030303" pitchFamily="18" charset="0"/>
              </a:rPr>
              <a:t>Animal Care &amp; Services | @sanjoseanimals | </a:t>
            </a:r>
            <a:r>
              <a:rPr lang="en-US" sz="1600" dirty="0">
                <a:latin typeface="Sylfaen" panose="010A0502050306030303" pitchFamily="18" charset="0"/>
                <a:hlinkClick r:id="rId2"/>
              </a:rPr>
              <a:t>http://www.sanjoseanimals.com</a:t>
            </a:r>
            <a:endParaRPr lang="en-US" sz="1600" dirty="0">
              <a:latin typeface="Sylfaen" panose="010A0502050306030303" pitchFamily="18" charset="0"/>
            </a:endParaRPr>
          </a:p>
          <a:p>
            <a:pPr lvl="0">
              <a:buFont typeface="Wingdings" charset="2"/>
              <a:buChar char="ü"/>
            </a:pPr>
            <a:r>
              <a:rPr lang="en-US" sz="1600" dirty="0">
                <a:latin typeface="Sylfaen" panose="010A0502050306030303" pitchFamily="18" charset="0"/>
              </a:rPr>
              <a:t>Animal Services Magazine by SanJoseCommunity.com  </a:t>
            </a:r>
            <a:r>
              <a:rPr lang="en-US" sz="1600" dirty="0">
                <a:latin typeface="Sylfaen" panose="010A0502050306030303" pitchFamily="18" charset="0"/>
                <a:hlinkClick r:id="rId3"/>
              </a:rPr>
              <a:t>http://flip.it/VBtvvF</a:t>
            </a:r>
            <a:endParaRPr lang="en-US" sz="1600" dirty="0">
              <a:latin typeface="Sylfaen" panose="010A0502050306030303" pitchFamily="18" charset="0"/>
            </a:endParaRPr>
          </a:p>
          <a:p>
            <a:pPr lvl="0">
              <a:buFont typeface="Wingdings" charset="2"/>
              <a:buChar char="ü"/>
            </a:pPr>
            <a:r>
              <a:rPr lang="en-US" sz="1600" dirty="0">
                <a:latin typeface="Sylfaen" panose="010A0502050306030303" pitchFamily="18" charset="0"/>
              </a:rPr>
              <a:t>Animal Services, A public list by SanJoseCommunity.com </a:t>
            </a:r>
            <a:r>
              <a:rPr lang="en-US" sz="1600" dirty="0">
                <a:latin typeface="Sylfaen" panose="010A0502050306030303" pitchFamily="18" charset="0"/>
                <a:hlinkClick r:id="rId4"/>
              </a:rPr>
              <a:t>https://twitter.com/SanJoseVoice/lists/animal-services</a:t>
            </a:r>
            <a:endParaRPr lang="en-US" sz="1600" dirty="0">
              <a:latin typeface="Sylfaen" panose="010A0502050306030303" pitchFamily="18" charset="0"/>
            </a:endParaRPr>
          </a:p>
          <a:p>
            <a:pPr lvl="0">
              <a:buFont typeface="Wingdings" charset="2"/>
              <a:buChar char="ü"/>
            </a:pPr>
            <a:r>
              <a:rPr lang="en-US" sz="1600" dirty="0">
                <a:latin typeface="Sylfaen" panose="010A0502050306030303" pitchFamily="18" charset="0"/>
              </a:rPr>
              <a:t>Humane Society Silicon Valley  </a:t>
            </a:r>
            <a:r>
              <a:rPr lang="en-US" sz="1600" dirty="0">
                <a:latin typeface="Sylfaen" panose="010A0502050306030303" pitchFamily="18" charset="0"/>
                <a:hlinkClick r:id="rId5"/>
              </a:rPr>
              <a:t>http://www.hssv.org/#mainnav</a:t>
            </a:r>
            <a:endParaRPr lang="en-US" sz="1600" dirty="0">
              <a:latin typeface="Sylfaen" panose="010A0502050306030303" pitchFamily="18" charset="0"/>
            </a:endParaRPr>
          </a:p>
          <a:p>
            <a:pPr lvl="0">
              <a:buFont typeface="Wingdings" charset="2"/>
              <a:buChar char="ü"/>
            </a:pPr>
            <a:r>
              <a:rPr lang="en-US" sz="1600" dirty="0">
                <a:latin typeface="Sylfaen" panose="010A0502050306030303" pitchFamily="18" charset="0"/>
              </a:rPr>
              <a:t>San Jose Animal Advocates </a:t>
            </a:r>
            <a:r>
              <a:rPr lang="en-US" sz="1600" dirty="0">
                <a:latin typeface="Sylfaen" panose="010A0502050306030303" pitchFamily="18" charset="0"/>
                <a:hlinkClick r:id="rId6"/>
              </a:rPr>
              <a:t>http://www.sjanimaladvocates.org</a:t>
            </a:r>
            <a:endParaRPr lang="en-US" sz="1600" dirty="0">
              <a:latin typeface="Sylfaen" panose="010A0502050306030303" pitchFamily="18" charset="0"/>
            </a:endParaRPr>
          </a:p>
          <a:p>
            <a:pPr lvl="0">
              <a:buFont typeface="Wingdings" charset="2"/>
              <a:buChar char="ü"/>
            </a:pPr>
            <a:r>
              <a:rPr lang="en-US" sz="1600" dirty="0">
                <a:latin typeface="Sylfaen" panose="010A0502050306030303" pitchFamily="18" charset="0"/>
              </a:rPr>
              <a:t>San Jose Animal Care Center </a:t>
            </a:r>
            <a:r>
              <a:rPr lang="en-US" sz="1600" dirty="0">
                <a:latin typeface="Sylfaen" panose="010A0502050306030303" pitchFamily="18" charset="0"/>
                <a:hlinkClick r:id="rId7"/>
              </a:rPr>
              <a:t>https://www.facebook.com/sanjoseanimalcarecenter</a:t>
            </a:r>
            <a:endParaRPr lang="en-US" sz="1600" dirty="0">
              <a:latin typeface="Sylfaen" panose="010A0502050306030303" pitchFamily="18" charset="0"/>
            </a:endParaRPr>
          </a:p>
          <a:p>
            <a:pPr lvl="0">
              <a:buFont typeface="Wingdings" charset="2"/>
              <a:buChar char="ü"/>
            </a:pPr>
            <a:r>
              <a:rPr lang="en-US" sz="1600" dirty="0">
                <a:latin typeface="Sylfaen" panose="010A0502050306030303" pitchFamily="18" charset="0"/>
              </a:rPr>
              <a:t>Wildlife Center of Silicon Valley | @Wildlife_Center | </a:t>
            </a:r>
            <a:r>
              <a:rPr lang="en-US" sz="1600" dirty="0">
                <a:latin typeface="Sylfaen" panose="010A0502050306030303" pitchFamily="18" charset="0"/>
                <a:hlinkClick r:id="rId8"/>
              </a:rPr>
              <a:t>https://wcsv.org</a:t>
            </a:r>
            <a:endParaRPr lang="en-US" sz="1600" dirty="0">
              <a:latin typeface="Sylfaen" panose="010A0502050306030303" pitchFamily="18" charset="0"/>
            </a:endParaRPr>
          </a:p>
          <a:p>
            <a:pPr>
              <a:buFont typeface="Wingdings" charset="2"/>
              <a:buChar char="ü"/>
            </a:pPr>
            <a:r>
              <a:rPr lang="en-US" sz="1600" b="1" dirty="0">
                <a:latin typeface="Sylfaen" panose="010A0502050306030303" pitchFamily="18" charset="0"/>
              </a:rPr>
              <a:t>CODE ENFORCEMENT</a:t>
            </a:r>
            <a:endParaRPr lang="en-US" sz="1600" dirty="0">
              <a:latin typeface="Sylfaen" panose="010A0502050306030303" pitchFamily="18" charset="0"/>
            </a:endParaRPr>
          </a:p>
          <a:p>
            <a:pPr lvl="0">
              <a:buFont typeface="Wingdings" charset="2"/>
              <a:buChar char="ü"/>
            </a:pPr>
            <a:r>
              <a:rPr lang="en-US" sz="1600" dirty="0">
                <a:latin typeface="Sylfaen" panose="010A0502050306030303" pitchFamily="18" charset="0"/>
              </a:rPr>
              <a:t>Code Enforcement, City of San Jose | Ph: (408) 535-7770 | </a:t>
            </a:r>
            <a:r>
              <a:rPr lang="en-US" sz="1600" dirty="0">
                <a:latin typeface="Sylfaen" panose="010A0502050306030303" pitchFamily="18" charset="0"/>
                <a:hlinkClick r:id="rId9"/>
              </a:rPr>
              <a:t>www.sanjoseca.gov/codeenforcement</a:t>
            </a:r>
            <a:endParaRPr lang="en-US" sz="1600" dirty="0">
              <a:latin typeface="Sylfaen" panose="010A0502050306030303" pitchFamily="18" charset="0"/>
            </a:endParaRPr>
          </a:p>
          <a:p>
            <a:pPr lvl="0">
              <a:buFont typeface="Wingdings" charset="2"/>
              <a:buChar char="ü"/>
            </a:pPr>
            <a:r>
              <a:rPr lang="en-US" sz="1600" dirty="0">
                <a:latin typeface="Sylfaen" panose="010A0502050306030303" pitchFamily="18" charset="0"/>
              </a:rPr>
              <a:t>Code Enforcement Service Request Form </a:t>
            </a:r>
            <a:r>
              <a:rPr lang="en-US" sz="1600" dirty="0">
                <a:latin typeface="Sylfaen" panose="010A0502050306030303" pitchFamily="18" charset="0"/>
                <a:hlinkClick r:id="rId10"/>
              </a:rPr>
              <a:t>http://www.sanjoseca.gov/FormCenter/Code-Enforcement-21/Code-Service-Requests-213</a:t>
            </a:r>
            <a:endParaRPr lang="en-US" sz="1600" dirty="0">
              <a:latin typeface="Sylfaen" panose="010A0502050306030303" pitchFamily="18" charset="0"/>
            </a:endParaRPr>
          </a:p>
          <a:p>
            <a:pPr lvl="0">
              <a:buFont typeface="Wingdings" charset="2"/>
              <a:buChar char="ü"/>
            </a:pPr>
            <a:r>
              <a:rPr lang="en-US" sz="1600" dirty="0">
                <a:latin typeface="Sylfaen" panose="010A0502050306030303" pitchFamily="18" charset="0"/>
              </a:rPr>
              <a:t>Request Service &amp; Check Status </a:t>
            </a:r>
            <a:r>
              <a:rPr lang="en-US" sz="1600" dirty="0">
                <a:latin typeface="Sylfaen" panose="010A0502050306030303" pitchFamily="18" charset="0"/>
                <a:hlinkClick r:id="rId11"/>
              </a:rPr>
              <a:t>http://www.sanjoseca.gov/index.aspx?NID=3361</a:t>
            </a:r>
            <a:endParaRPr lang="en-US" sz="1600" dirty="0">
              <a:latin typeface="Sylfaen" panose="010A0502050306030303" pitchFamily="18" charset="0"/>
            </a:endParaRPr>
          </a:p>
          <a:p>
            <a:pPr lvl="0">
              <a:buFont typeface="Wingdings" charset="2"/>
              <a:buChar char="ü"/>
            </a:pPr>
            <a:r>
              <a:rPr lang="en-US" sz="1600" dirty="0">
                <a:latin typeface="Sylfaen" panose="010A0502050306030303" pitchFamily="18" charset="0"/>
              </a:rPr>
              <a:t>San José Municipal Code (SJMC) </a:t>
            </a:r>
            <a:r>
              <a:rPr lang="en-US" sz="1600" dirty="0">
                <a:latin typeface="Sylfaen" panose="010A0502050306030303" pitchFamily="18" charset="0"/>
                <a:hlinkClick r:id="rId12"/>
              </a:rPr>
              <a:t>https://library.municode.com/ca/san_jose/codes/code_of_ordinances</a:t>
            </a:r>
            <a:endParaRPr lang="en-US" sz="1600" dirty="0">
              <a:latin typeface="Sylfaen" panose="010A0502050306030303" pitchFamily="18" charset="0"/>
            </a:endParaRPr>
          </a:p>
        </p:txBody>
      </p:sp>
    </p:spTree>
    <p:extLst>
      <p:ext uri="{BB962C8B-B14F-4D97-AF65-F5344CB8AC3E}">
        <p14:creationId xmlns:p14="http://schemas.microsoft.com/office/powerpoint/2010/main" val="175854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224" y="499533"/>
            <a:ext cx="10772775" cy="862736"/>
          </a:xfrm>
        </p:spPr>
        <p:txBody>
          <a:bodyPr/>
          <a:lstStyle/>
          <a:p>
            <a:r>
              <a:rPr lang="en-US" b="1" u="sng" dirty="0">
                <a:latin typeface="Sylfaen" panose="010A0502050306030303" pitchFamily="18" charset="0"/>
              </a:rPr>
              <a:t>Appendix</a:t>
            </a:r>
          </a:p>
        </p:txBody>
      </p:sp>
      <p:sp>
        <p:nvSpPr>
          <p:cNvPr id="3" name="Content Placeholder 2"/>
          <p:cNvSpPr>
            <a:spLocks noGrp="1"/>
          </p:cNvSpPr>
          <p:nvPr>
            <p:ph idx="1"/>
          </p:nvPr>
        </p:nvSpPr>
        <p:spPr>
          <a:xfrm>
            <a:off x="657224" y="1362269"/>
            <a:ext cx="10772775" cy="5355771"/>
          </a:xfrm>
        </p:spPr>
        <p:txBody>
          <a:bodyPr>
            <a:normAutofit lnSpcReduction="10000"/>
          </a:bodyPr>
          <a:lstStyle/>
          <a:p>
            <a:pPr marL="0" indent="0">
              <a:buNone/>
            </a:pPr>
            <a:r>
              <a:rPr lang="en-US" b="1" dirty="0">
                <a:latin typeface="Sylfaen" panose="010A0502050306030303" pitchFamily="18" charset="0"/>
              </a:rPr>
              <a:t>HOMELESSNESS &amp; HOUSING</a:t>
            </a:r>
            <a:endParaRPr lang="en-US" sz="2400" dirty="0">
              <a:latin typeface="Sylfaen" panose="010A0502050306030303" pitchFamily="18" charset="0"/>
            </a:endParaRPr>
          </a:p>
          <a:p>
            <a:pPr lvl="0">
              <a:buFont typeface="Wingdings" charset="2"/>
              <a:buChar char="ü"/>
            </a:pPr>
            <a:r>
              <a:rPr lang="en-US" dirty="0">
                <a:latin typeface="Sylfaen" panose="010A0502050306030303" pitchFamily="18" charset="0"/>
              </a:rPr>
              <a:t>All The Way Home | @AllThWayHomeSCC | </a:t>
            </a:r>
            <a:r>
              <a:rPr lang="en-US" dirty="0">
                <a:latin typeface="Sylfaen" panose="010A0502050306030303" pitchFamily="18" charset="0"/>
                <a:hlinkClick r:id="rId2"/>
              </a:rPr>
              <a:t>http://destinationhomescc.org/allthewayhome/</a:t>
            </a:r>
            <a:endParaRPr lang="en-US" sz="3600" dirty="0">
              <a:latin typeface="Sylfaen" panose="010A0502050306030303" pitchFamily="18" charset="0"/>
            </a:endParaRPr>
          </a:p>
          <a:p>
            <a:pPr lvl="0">
              <a:buFont typeface="Wingdings" charset="2"/>
              <a:buChar char="ü"/>
            </a:pPr>
            <a:r>
              <a:rPr lang="en-US" dirty="0">
                <a:latin typeface="Sylfaen" panose="010A0502050306030303" pitchFamily="18" charset="0"/>
              </a:rPr>
              <a:t>Destination: Home | @DSTNHome | </a:t>
            </a:r>
            <a:r>
              <a:rPr lang="en-US" dirty="0">
                <a:latin typeface="Sylfaen" panose="010A0502050306030303" pitchFamily="18" charset="0"/>
                <a:hlinkClick r:id="rId3"/>
              </a:rPr>
              <a:t>http://destinationhomescc.org</a:t>
            </a:r>
            <a:endParaRPr lang="en-US" sz="3600" dirty="0">
              <a:latin typeface="Sylfaen" panose="010A0502050306030303" pitchFamily="18" charset="0"/>
            </a:endParaRPr>
          </a:p>
          <a:p>
            <a:pPr lvl="0">
              <a:buFont typeface="Wingdings" charset="2"/>
              <a:buChar char="ü"/>
            </a:pPr>
            <a:r>
              <a:rPr lang="en-US" dirty="0">
                <a:latin typeface="Sylfaen" panose="010A0502050306030303" pitchFamily="18" charset="0"/>
              </a:rPr>
              <a:t>Habitat for Humanity | @HabitatEBSV | </a:t>
            </a:r>
            <a:r>
              <a:rPr lang="en-US" dirty="0">
                <a:latin typeface="Sylfaen" panose="010A0502050306030303" pitchFamily="18" charset="0"/>
                <a:hlinkClick r:id="rId4"/>
              </a:rPr>
              <a:t>http://www.habitatebsv.org</a:t>
            </a:r>
            <a:endParaRPr lang="en-US" sz="3600" dirty="0">
              <a:latin typeface="Sylfaen" panose="010A0502050306030303" pitchFamily="18" charset="0"/>
            </a:endParaRPr>
          </a:p>
          <a:p>
            <a:pPr lvl="0">
              <a:buFont typeface="Wingdings" charset="2"/>
              <a:buChar char="ü"/>
            </a:pPr>
            <a:r>
              <a:rPr lang="en-US" dirty="0">
                <a:latin typeface="Sylfaen" panose="010A0502050306030303" pitchFamily="18" charset="0"/>
              </a:rPr>
              <a:t>Homelessness Magazine by SanJoseCommunity.com </a:t>
            </a:r>
            <a:r>
              <a:rPr lang="en-US" dirty="0">
                <a:latin typeface="Sylfaen" panose="010A0502050306030303" pitchFamily="18" charset="0"/>
                <a:hlinkClick r:id="rId5"/>
              </a:rPr>
              <a:t>http://flip.it/wH0cGa</a:t>
            </a:r>
            <a:endParaRPr lang="en-US" sz="3600" dirty="0">
              <a:latin typeface="Sylfaen" panose="010A0502050306030303" pitchFamily="18" charset="0"/>
            </a:endParaRPr>
          </a:p>
          <a:p>
            <a:pPr lvl="0">
              <a:buFont typeface="Wingdings" charset="2"/>
              <a:buChar char="ü"/>
            </a:pPr>
            <a:r>
              <a:rPr lang="en-US" dirty="0">
                <a:latin typeface="Sylfaen" panose="010A0502050306030303" pitchFamily="18" charset="0"/>
              </a:rPr>
              <a:t>Homelessness, A public list by SanJoseCommunity.com  </a:t>
            </a:r>
            <a:r>
              <a:rPr lang="en-US" dirty="0">
                <a:latin typeface="Sylfaen" panose="010A0502050306030303" pitchFamily="18" charset="0"/>
                <a:hlinkClick r:id="rId6"/>
              </a:rPr>
              <a:t>https://twitter.com/SanJoseVoice/lists/homelessness-poverty</a:t>
            </a:r>
            <a:endParaRPr lang="en-US" sz="3600" dirty="0">
              <a:latin typeface="Sylfaen" panose="010A0502050306030303" pitchFamily="18" charset="0"/>
            </a:endParaRPr>
          </a:p>
          <a:p>
            <a:pPr lvl="0">
              <a:buFont typeface="Wingdings" charset="2"/>
              <a:buChar char="ü"/>
            </a:pPr>
            <a:r>
              <a:rPr lang="en-US" dirty="0">
                <a:latin typeface="Sylfaen" panose="010A0502050306030303" pitchFamily="18" charset="0"/>
              </a:rPr>
              <a:t>Housing California | @housingca | </a:t>
            </a:r>
            <a:r>
              <a:rPr lang="en-US" dirty="0">
                <a:latin typeface="Sylfaen" panose="010A0502050306030303" pitchFamily="18" charset="0"/>
                <a:hlinkClick r:id="rId7"/>
              </a:rPr>
              <a:t>https://www.housingca.org</a:t>
            </a:r>
            <a:endParaRPr lang="en-US" sz="3600" dirty="0">
              <a:latin typeface="Sylfaen" panose="010A0502050306030303" pitchFamily="18" charset="0"/>
            </a:endParaRPr>
          </a:p>
          <a:p>
            <a:pPr lvl="0">
              <a:buFont typeface="Wingdings" charset="2"/>
              <a:buChar char="ü"/>
            </a:pPr>
            <a:r>
              <a:rPr lang="en-US" dirty="0">
                <a:latin typeface="Sylfaen" panose="010A0502050306030303" pitchFamily="18" charset="0"/>
              </a:rPr>
              <a:t>Housing Magazine by SanJoseCommunity.com </a:t>
            </a:r>
            <a:r>
              <a:rPr lang="en-US" dirty="0">
                <a:latin typeface="Sylfaen" panose="010A0502050306030303" pitchFamily="18" charset="0"/>
                <a:hlinkClick r:id="rId8"/>
              </a:rPr>
              <a:t>http://flip.it/1Kh7WO</a:t>
            </a:r>
            <a:endParaRPr lang="en-US" sz="3600" dirty="0">
              <a:latin typeface="Sylfaen" panose="010A0502050306030303" pitchFamily="18" charset="0"/>
            </a:endParaRPr>
          </a:p>
          <a:p>
            <a:pPr lvl="0">
              <a:buFont typeface="Wingdings" charset="2"/>
              <a:buChar char="ü"/>
            </a:pPr>
            <a:r>
              <a:rPr lang="en-US" dirty="0">
                <a:latin typeface="Sylfaen" panose="010A0502050306030303" pitchFamily="18" charset="0"/>
              </a:rPr>
              <a:t>A public list by SanJoseCommunity.com </a:t>
            </a:r>
            <a:r>
              <a:rPr lang="en-US" dirty="0">
                <a:latin typeface="Sylfaen" panose="010A0502050306030303" pitchFamily="18" charset="0"/>
                <a:hlinkClick r:id="rId9"/>
              </a:rPr>
              <a:t>https://twitter.com/SanJoseVoice/lists/housing</a:t>
            </a:r>
            <a:endParaRPr lang="en-US" sz="3600" dirty="0">
              <a:latin typeface="Sylfaen" panose="010A0502050306030303" pitchFamily="18" charset="0"/>
            </a:endParaRPr>
          </a:p>
          <a:p>
            <a:pPr lvl="0">
              <a:buFont typeface="Wingdings" charset="2"/>
              <a:buChar char="ü"/>
            </a:pPr>
            <a:r>
              <a:rPr lang="en-US" dirty="0">
                <a:latin typeface="Sylfaen" panose="010A0502050306030303" pitchFamily="18" charset="0"/>
              </a:rPr>
              <a:t>Project Sentinel @ProjSentinel </a:t>
            </a:r>
            <a:r>
              <a:rPr lang="en-US" dirty="0">
                <a:latin typeface="Sylfaen" panose="010A0502050306030303" pitchFamily="18" charset="0"/>
                <a:hlinkClick r:id="rId10"/>
              </a:rPr>
              <a:t>http://www.housing.org</a:t>
            </a:r>
            <a:endParaRPr lang="en-US" sz="3600" dirty="0">
              <a:latin typeface="Sylfaen" panose="010A0502050306030303" pitchFamily="18" charset="0"/>
            </a:endParaRPr>
          </a:p>
          <a:p>
            <a:pPr lvl="0">
              <a:buFont typeface="Wingdings" charset="2"/>
              <a:buChar char="ü"/>
            </a:pPr>
            <a:r>
              <a:rPr lang="en-US" dirty="0">
                <a:latin typeface="Sylfaen" panose="010A0502050306030303" pitchFamily="18" charset="0"/>
              </a:rPr>
              <a:t>San Jose Housing Department | @sjcityhousing | </a:t>
            </a:r>
            <a:r>
              <a:rPr lang="en-US" dirty="0">
                <a:latin typeface="Sylfaen" panose="010A0502050306030303" pitchFamily="18" charset="0"/>
                <a:hlinkClick r:id="rId11"/>
              </a:rPr>
              <a:t>http://www.sjhousing.org</a:t>
            </a:r>
            <a:endParaRPr lang="en-US" sz="3600" dirty="0">
              <a:latin typeface="Sylfaen" panose="010A0502050306030303" pitchFamily="18" charset="0"/>
            </a:endParaRPr>
          </a:p>
          <a:p>
            <a:pPr lvl="0">
              <a:buFont typeface="Wingdings" charset="2"/>
              <a:buChar char="ü"/>
            </a:pPr>
            <a:r>
              <a:rPr lang="en-US" dirty="0">
                <a:latin typeface="Sylfaen" panose="010A0502050306030303" pitchFamily="18" charset="0"/>
              </a:rPr>
              <a:t>Silicon Valley At Home | @SVatHome | </a:t>
            </a:r>
            <a:r>
              <a:rPr lang="en-US" dirty="0">
                <a:latin typeface="Sylfaen" panose="010A0502050306030303" pitchFamily="18" charset="0"/>
                <a:hlinkClick r:id="rId12"/>
              </a:rPr>
              <a:t>http://siliconvalleyathome.org</a:t>
            </a:r>
            <a:endParaRPr lang="en-US" sz="3600" dirty="0">
              <a:latin typeface="Sylfaen" panose="010A0502050306030303" pitchFamily="18" charset="0"/>
            </a:endParaRPr>
          </a:p>
          <a:p>
            <a:pPr lvl="0">
              <a:buFont typeface="Wingdings" charset="2"/>
              <a:buChar char="ü"/>
            </a:pPr>
            <a:r>
              <a:rPr lang="en-US" dirty="0">
                <a:latin typeface="Sylfaen" panose="010A0502050306030303" pitchFamily="18" charset="0"/>
              </a:rPr>
              <a:t>Urban Habitat | @Urban_Habitat | </a:t>
            </a:r>
            <a:r>
              <a:rPr lang="en-US" dirty="0">
                <a:latin typeface="Sylfaen" panose="010A0502050306030303" pitchFamily="18" charset="0"/>
                <a:hlinkClick r:id="rId13"/>
              </a:rPr>
              <a:t>http://urbanhabitat.org</a:t>
            </a:r>
            <a:endParaRPr lang="en-US" sz="3600" dirty="0">
              <a:latin typeface="Sylfaen" panose="010A0502050306030303" pitchFamily="18" charset="0"/>
            </a:endParaRPr>
          </a:p>
          <a:p>
            <a:endParaRPr lang="en-US" dirty="0"/>
          </a:p>
        </p:txBody>
      </p:sp>
    </p:spTree>
    <p:extLst>
      <p:ext uri="{BB962C8B-B14F-4D97-AF65-F5344CB8AC3E}">
        <p14:creationId xmlns:p14="http://schemas.microsoft.com/office/powerpoint/2010/main" val="122312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9612" y="266268"/>
            <a:ext cx="10772775" cy="784212"/>
          </a:xfrm>
        </p:spPr>
        <p:txBody>
          <a:bodyPr>
            <a:noAutofit/>
          </a:bodyPr>
          <a:lstStyle/>
          <a:p>
            <a:r>
              <a:rPr lang="en-US" b="1" u="sng" dirty="0">
                <a:latin typeface="Sylfaen" panose="010A0502050306030303" pitchFamily="18" charset="0"/>
              </a:rPr>
              <a:t>Appendix</a:t>
            </a:r>
          </a:p>
        </p:txBody>
      </p:sp>
      <p:sp>
        <p:nvSpPr>
          <p:cNvPr id="3" name="Content Placeholder 2"/>
          <p:cNvSpPr>
            <a:spLocks noGrp="1"/>
          </p:cNvSpPr>
          <p:nvPr>
            <p:ph idx="1"/>
          </p:nvPr>
        </p:nvSpPr>
        <p:spPr>
          <a:xfrm>
            <a:off x="709612" y="1050480"/>
            <a:ext cx="9452306" cy="5508939"/>
          </a:xfrm>
        </p:spPr>
        <p:txBody>
          <a:bodyPr>
            <a:noAutofit/>
          </a:bodyPr>
          <a:lstStyle/>
          <a:p>
            <a:pPr marL="0" indent="0">
              <a:buNone/>
            </a:pPr>
            <a:r>
              <a:rPr lang="en-US" b="1" dirty="0">
                <a:latin typeface="Sylfaen" panose="010A0502050306030303" pitchFamily="18" charset="0"/>
              </a:rPr>
              <a:t>PUBLIC SAFETY </a:t>
            </a:r>
            <a:endParaRPr lang="en-US" dirty="0">
              <a:latin typeface="Sylfaen" panose="010A0502050306030303" pitchFamily="18" charset="0"/>
            </a:endParaRPr>
          </a:p>
          <a:p>
            <a:pPr lvl="0">
              <a:buFont typeface="Wingdings" charset="2"/>
              <a:buChar char="ü"/>
            </a:pPr>
            <a:r>
              <a:rPr lang="en-US" sz="1600" dirty="0">
                <a:latin typeface="Sylfaen" panose="010A0502050306030303" pitchFamily="18" charset="0"/>
              </a:rPr>
              <a:t>211 Connects </a:t>
            </a:r>
            <a:r>
              <a:rPr lang="en-US" sz="1600" dirty="0">
                <a:latin typeface="Sylfaen" panose="010A0502050306030303" pitchFamily="18" charset="0"/>
                <a:hlinkClick r:id="rId2"/>
              </a:rPr>
              <a:t>http://www.211bayarea.org</a:t>
            </a:r>
            <a:endParaRPr lang="en-US" sz="1600" dirty="0">
              <a:latin typeface="Sylfaen" panose="010A0502050306030303" pitchFamily="18" charset="0"/>
            </a:endParaRPr>
          </a:p>
          <a:p>
            <a:pPr lvl="0">
              <a:buFont typeface="Wingdings" charset="2"/>
              <a:buChar char="ü"/>
            </a:pPr>
            <a:r>
              <a:rPr lang="en-US" sz="1600" dirty="0">
                <a:latin typeface="Sylfaen" panose="010A0502050306030303" pitchFamily="18" charset="0"/>
              </a:rPr>
              <a:t>AlertSCC, Santa Clara County Emergency Alert System </a:t>
            </a:r>
            <a:r>
              <a:rPr lang="en-US" sz="1600" dirty="0">
                <a:latin typeface="Sylfaen" panose="010A0502050306030303" pitchFamily="18" charset="0"/>
                <a:hlinkClick r:id="rId3"/>
              </a:rPr>
              <a:t>https://www.sccgov.org/sites/alertscc/Pages/home.aspx</a:t>
            </a:r>
            <a:endParaRPr lang="en-US" sz="1600" dirty="0">
              <a:latin typeface="Sylfaen" panose="010A0502050306030303" pitchFamily="18" charset="0"/>
            </a:endParaRPr>
          </a:p>
          <a:p>
            <a:pPr lvl="0">
              <a:buFont typeface="Wingdings" charset="2"/>
              <a:buChar char="ü"/>
            </a:pPr>
            <a:r>
              <a:rPr lang="en-US" sz="1600" dirty="0">
                <a:latin typeface="Sylfaen" panose="010A0502050306030303" pitchFamily="18" charset="0"/>
              </a:rPr>
              <a:t>American Red Cross of Silicon Valley | @SV_RedCross | </a:t>
            </a:r>
            <a:r>
              <a:rPr lang="en-US" sz="1600" dirty="0">
                <a:latin typeface="Sylfaen" panose="010A0502050306030303" pitchFamily="18" charset="0"/>
                <a:hlinkClick r:id="rId4"/>
              </a:rPr>
              <a:t>http://www.redcross.org/siliconvalley</a:t>
            </a:r>
            <a:endParaRPr lang="en-US" sz="1600" dirty="0">
              <a:latin typeface="Sylfaen" panose="010A0502050306030303" pitchFamily="18" charset="0"/>
            </a:endParaRPr>
          </a:p>
          <a:p>
            <a:pPr lvl="0">
              <a:buFont typeface="Wingdings" charset="2"/>
              <a:buChar char="ü"/>
            </a:pPr>
            <a:r>
              <a:rPr lang="en-US" sz="1600" dirty="0">
                <a:latin typeface="Sylfaen" panose="010A0502050306030303" pitchFamily="18" charset="0"/>
              </a:rPr>
              <a:t>Crime &amp; Safety Magazine by SanJoseCommunity.com </a:t>
            </a:r>
            <a:r>
              <a:rPr lang="en-US" sz="1600" dirty="0">
                <a:latin typeface="Sylfaen" panose="010A0502050306030303" pitchFamily="18" charset="0"/>
                <a:hlinkClick r:id="rId5"/>
              </a:rPr>
              <a:t>http://flip.it/aEXdmi</a:t>
            </a:r>
            <a:endParaRPr lang="en-US" sz="1600" dirty="0">
              <a:latin typeface="Sylfaen" panose="010A0502050306030303" pitchFamily="18" charset="0"/>
            </a:endParaRPr>
          </a:p>
          <a:p>
            <a:pPr lvl="0">
              <a:buFont typeface="Wingdings" charset="2"/>
              <a:buChar char="ü"/>
            </a:pPr>
            <a:r>
              <a:rPr lang="en-US" sz="1600" dirty="0">
                <a:latin typeface="Sylfaen" panose="010A0502050306030303" pitchFamily="18" charset="0"/>
              </a:rPr>
              <a:t>Disaster Plan &amp; Recovery, A public list by SanJoseCommunity.com </a:t>
            </a:r>
            <a:r>
              <a:rPr lang="en-US" sz="1600" dirty="0">
                <a:latin typeface="Sylfaen" panose="010A0502050306030303" pitchFamily="18" charset="0"/>
                <a:hlinkClick r:id="rId6"/>
              </a:rPr>
              <a:t>https://twitter.com/SanJoseVoice/lists/disaster-plan-recovery</a:t>
            </a:r>
            <a:endParaRPr lang="en-US" sz="1600" dirty="0">
              <a:latin typeface="Sylfaen" panose="010A0502050306030303" pitchFamily="18" charset="0"/>
            </a:endParaRPr>
          </a:p>
          <a:p>
            <a:pPr lvl="0">
              <a:buFont typeface="Wingdings" charset="2"/>
              <a:buChar char="ü"/>
            </a:pPr>
            <a:r>
              <a:rPr lang="en-US" sz="1600" dirty="0">
                <a:latin typeface="Sylfaen" panose="010A0502050306030303" pitchFamily="18" charset="0"/>
              </a:rPr>
              <a:t>Fire Department, A public list by SanJoseCommunity.com </a:t>
            </a:r>
            <a:r>
              <a:rPr lang="en-US" sz="1600" dirty="0">
                <a:latin typeface="Sylfaen" panose="010A0502050306030303" pitchFamily="18" charset="0"/>
                <a:hlinkClick r:id="rId7"/>
              </a:rPr>
              <a:t>https://twitter.com/SanJoseVoice/lists/fire-department</a:t>
            </a:r>
            <a:endParaRPr lang="en-US" sz="1600" dirty="0">
              <a:latin typeface="Sylfaen" panose="010A0502050306030303" pitchFamily="18" charset="0"/>
            </a:endParaRPr>
          </a:p>
          <a:p>
            <a:pPr lvl="0">
              <a:buFont typeface="Wingdings" charset="2"/>
              <a:buChar char="ü"/>
            </a:pPr>
            <a:r>
              <a:rPr lang="en-US" sz="1600" dirty="0">
                <a:latin typeface="Sylfaen" panose="010A0502050306030303" pitchFamily="18" charset="0"/>
              </a:rPr>
              <a:t>Police Department, A public list by SanJoseCommunity.com </a:t>
            </a:r>
            <a:r>
              <a:rPr lang="en-US" sz="1600" dirty="0">
                <a:latin typeface="Sylfaen" panose="010A0502050306030303" pitchFamily="18" charset="0"/>
                <a:hlinkClick r:id="rId8"/>
              </a:rPr>
              <a:t>https://twitter.com/SanJoseVoice/lists/police-department</a:t>
            </a:r>
            <a:endParaRPr lang="en-US" sz="1600" dirty="0">
              <a:latin typeface="Sylfaen" panose="010A0502050306030303" pitchFamily="18" charset="0"/>
            </a:endParaRPr>
          </a:p>
          <a:p>
            <a:pPr lvl="0">
              <a:buFont typeface="Wingdings" charset="2"/>
              <a:buChar char="ü"/>
            </a:pPr>
            <a:r>
              <a:rPr lang="en-US" sz="1600" dirty="0">
                <a:latin typeface="Sylfaen" panose="010A0502050306030303" pitchFamily="18" charset="0"/>
              </a:rPr>
              <a:t>San Jose Police Dept | @SanJosePD | @sjpdchief | </a:t>
            </a:r>
            <a:r>
              <a:rPr lang="en-US" sz="1600" dirty="0">
                <a:latin typeface="Sylfaen" panose="010A0502050306030303" pitchFamily="18" charset="0"/>
                <a:hlinkClick r:id="rId9"/>
              </a:rPr>
              <a:t>http://www.sjpd.org</a:t>
            </a:r>
            <a:endParaRPr lang="en-US" sz="1600" dirty="0">
              <a:latin typeface="Sylfaen" panose="010A0502050306030303" pitchFamily="18" charset="0"/>
            </a:endParaRPr>
          </a:p>
          <a:p>
            <a:pPr lvl="0">
              <a:buFont typeface="Wingdings" charset="2"/>
              <a:buChar char="ü"/>
            </a:pPr>
            <a:r>
              <a:rPr lang="en-US" sz="1600" dirty="0">
                <a:latin typeface="Sylfaen" panose="010A0502050306030303" pitchFamily="18" charset="0"/>
              </a:rPr>
              <a:t>Santa Clara County Office of Emergency Services (OES) </a:t>
            </a:r>
            <a:r>
              <a:rPr lang="en-US" sz="1600" dirty="0">
                <a:latin typeface="Sylfaen" panose="010A0502050306030303" pitchFamily="18" charset="0"/>
                <a:hlinkClick r:id="rId10"/>
              </a:rPr>
              <a:t>https://www.sccgov.org/sites/oes/Pages/Office-of-Emergency-Services.aspx</a:t>
            </a:r>
            <a:endParaRPr lang="en-US" sz="1600" dirty="0">
              <a:latin typeface="Sylfaen" panose="010A0502050306030303" pitchFamily="18" charset="0"/>
            </a:endParaRPr>
          </a:p>
          <a:p>
            <a:pPr lvl="0">
              <a:buFont typeface="Wingdings" charset="2"/>
              <a:buChar char="ü"/>
            </a:pPr>
            <a:r>
              <a:rPr lang="en-US" sz="1600" dirty="0">
                <a:latin typeface="Sylfaen" panose="010A0502050306030303" pitchFamily="18" charset="0"/>
              </a:rPr>
              <a:t>Santa Clara County Sheriff | @SCCoSheriff | </a:t>
            </a:r>
            <a:r>
              <a:rPr lang="en-US" sz="1600" dirty="0">
                <a:latin typeface="Sylfaen" panose="010A0502050306030303" pitchFamily="18" charset="0"/>
                <a:hlinkClick r:id="rId11"/>
              </a:rPr>
              <a:t>https://www.sccgov.org/sites/sheriff/Pages/sheriff.aspx</a:t>
            </a:r>
            <a:endParaRPr lang="en-US" sz="1600" dirty="0">
              <a:latin typeface="Sylfaen" panose="010A0502050306030303" pitchFamily="18" charset="0"/>
            </a:endParaRPr>
          </a:p>
        </p:txBody>
      </p:sp>
    </p:spTree>
    <p:extLst>
      <p:ext uri="{BB962C8B-B14F-4D97-AF65-F5344CB8AC3E}">
        <p14:creationId xmlns:p14="http://schemas.microsoft.com/office/powerpoint/2010/main" val="3958560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224" y="499533"/>
            <a:ext cx="10772775" cy="784212"/>
          </a:xfrm>
        </p:spPr>
        <p:txBody>
          <a:bodyPr>
            <a:noAutofit/>
          </a:bodyPr>
          <a:lstStyle/>
          <a:p>
            <a:r>
              <a:rPr lang="en-US" b="1" u="sng" dirty="0">
                <a:latin typeface="Sylfaen" panose="010A0502050306030303" pitchFamily="18" charset="0"/>
              </a:rPr>
              <a:t>Appendix</a:t>
            </a:r>
          </a:p>
        </p:txBody>
      </p:sp>
      <p:sp>
        <p:nvSpPr>
          <p:cNvPr id="3" name="Content Placeholder 2"/>
          <p:cNvSpPr>
            <a:spLocks noGrp="1"/>
          </p:cNvSpPr>
          <p:nvPr>
            <p:ph idx="1"/>
          </p:nvPr>
        </p:nvSpPr>
        <p:spPr>
          <a:xfrm>
            <a:off x="657224" y="1283745"/>
            <a:ext cx="9677222" cy="5135716"/>
          </a:xfrm>
        </p:spPr>
        <p:txBody>
          <a:bodyPr>
            <a:noAutofit/>
          </a:bodyPr>
          <a:lstStyle/>
          <a:p>
            <a:pPr marL="0" indent="0">
              <a:buNone/>
            </a:pPr>
            <a:r>
              <a:rPr lang="en-US" b="1" dirty="0">
                <a:latin typeface="Sylfaen" panose="010A0502050306030303" pitchFamily="18" charset="0"/>
              </a:rPr>
              <a:t>TRANSPORTATION</a:t>
            </a:r>
            <a:endParaRPr lang="en-US" dirty="0">
              <a:latin typeface="Sylfaen" panose="010A0502050306030303" pitchFamily="18" charset="0"/>
            </a:endParaRPr>
          </a:p>
          <a:p>
            <a:pPr lvl="0">
              <a:buFont typeface="Wingdings" charset="2"/>
              <a:buChar char="ü"/>
            </a:pPr>
            <a:r>
              <a:rPr lang="en-US" dirty="0">
                <a:latin typeface="Sylfaen" panose="010A0502050306030303" pitchFamily="18" charset="0"/>
              </a:rPr>
              <a:t>ACE Train | @ACE_train | </a:t>
            </a:r>
            <a:r>
              <a:rPr lang="en-US" dirty="0">
                <a:latin typeface="Sylfaen" panose="010A0502050306030303" pitchFamily="18" charset="0"/>
                <a:hlinkClick r:id="rId2"/>
              </a:rPr>
              <a:t>http://www.acerail.com</a:t>
            </a:r>
            <a:endParaRPr lang="en-US" dirty="0">
              <a:latin typeface="Sylfaen" panose="010A0502050306030303" pitchFamily="18" charset="0"/>
            </a:endParaRPr>
          </a:p>
          <a:p>
            <a:pPr lvl="0">
              <a:buFont typeface="Wingdings" charset="2"/>
              <a:buChar char="ü"/>
            </a:pPr>
            <a:r>
              <a:rPr lang="en-US" dirty="0">
                <a:latin typeface="Sylfaen" panose="010A0502050306030303" pitchFamily="18" charset="0"/>
              </a:rPr>
              <a:t>BART Silicon Valley | @bartsv | </a:t>
            </a:r>
            <a:r>
              <a:rPr lang="en-US" dirty="0">
                <a:latin typeface="Sylfaen" panose="010A0502050306030303" pitchFamily="18" charset="0"/>
                <a:hlinkClick r:id="rId3"/>
              </a:rPr>
              <a:t>http://www.vta.org/bart</a:t>
            </a:r>
            <a:endParaRPr lang="en-US" dirty="0">
              <a:latin typeface="Sylfaen" panose="010A0502050306030303" pitchFamily="18" charset="0"/>
            </a:endParaRPr>
          </a:p>
          <a:p>
            <a:pPr lvl="0">
              <a:buFont typeface="Wingdings" charset="2"/>
              <a:buChar char="ü"/>
            </a:pPr>
            <a:r>
              <a:rPr lang="en-US" dirty="0">
                <a:latin typeface="Sylfaen" panose="010A0502050306030303" pitchFamily="18" charset="0"/>
              </a:rPr>
              <a:t>San Jose Airport | @FlySJC | </a:t>
            </a:r>
            <a:r>
              <a:rPr lang="en-US" dirty="0">
                <a:latin typeface="Sylfaen" panose="010A0502050306030303" pitchFamily="18" charset="0"/>
                <a:hlinkClick r:id="rId4"/>
              </a:rPr>
              <a:t>http://www.flysanjose.com</a:t>
            </a:r>
            <a:endParaRPr lang="en-US" dirty="0">
              <a:latin typeface="Sylfaen" panose="010A0502050306030303" pitchFamily="18" charset="0"/>
            </a:endParaRPr>
          </a:p>
          <a:p>
            <a:pPr lvl="0">
              <a:buFont typeface="Wingdings" charset="2"/>
              <a:buChar char="ü"/>
            </a:pPr>
            <a:r>
              <a:rPr lang="en-US" dirty="0">
                <a:latin typeface="Sylfaen" panose="010A0502050306030303" pitchFamily="18" charset="0"/>
              </a:rPr>
              <a:t>Santa Clara Valley Transportation Authority (VTA) | @VTA | </a:t>
            </a:r>
            <a:r>
              <a:rPr lang="en-US" dirty="0">
                <a:latin typeface="Sylfaen" panose="010A0502050306030303" pitchFamily="18" charset="0"/>
                <a:hlinkClick r:id="rId5"/>
              </a:rPr>
              <a:t>http://www.vta.org</a:t>
            </a:r>
            <a:endParaRPr lang="en-US" dirty="0">
              <a:latin typeface="Sylfaen" panose="010A0502050306030303" pitchFamily="18" charset="0"/>
            </a:endParaRPr>
          </a:p>
          <a:p>
            <a:pPr lvl="0">
              <a:buFont typeface="Wingdings" charset="2"/>
              <a:buChar char="ü"/>
            </a:pPr>
            <a:r>
              <a:rPr lang="en-US" dirty="0">
                <a:latin typeface="Sylfaen" panose="010A0502050306030303" pitchFamily="18" charset="0"/>
              </a:rPr>
              <a:t>Silicon Valley Bicycle Coalition | @bikesv | </a:t>
            </a:r>
            <a:r>
              <a:rPr lang="en-US" dirty="0">
                <a:latin typeface="Sylfaen" panose="010A0502050306030303" pitchFamily="18" charset="0"/>
                <a:hlinkClick r:id="rId6"/>
              </a:rPr>
              <a:t>https://bikesiliconvalley.org</a:t>
            </a:r>
            <a:endParaRPr lang="en-US" dirty="0">
              <a:latin typeface="Sylfaen" panose="010A0502050306030303" pitchFamily="18" charset="0"/>
            </a:endParaRPr>
          </a:p>
          <a:p>
            <a:pPr lvl="0">
              <a:buFont typeface="Wingdings" charset="2"/>
              <a:buChar char="ü"/>
            </a:pPr>
            <a:r>
              <a:rPr lang="en-US" dirty="0">
                <a:latin typeface="Sylfaen" panose="010A0502050306030303" pitchFamily="18" charset="0"/>
              </a:rPr>
              <a:t>Transportation Magazine by SanJoseCommunity.com </a:t>
            </a:r>
            <a:r>
              <a:rPr lang="en-US" dirty="0">
                <a:latin typeface="Sylfaen" panose="010A0502050306030303" pitchFamily="18" charset="0"/>
                <a:hlinkClick r:id="rId7"/>
              </a:rPr>
              <a:t>http://flip.it/7sw8HS</a:t>
            </a:r>
            <a:endParaRPr lang="en-US" dirty="0">
              <a:latin typeface="Sylfaen" panose="010A0502050306030303" pitchFamily="18" charset="0"/>
            </a:endParaRPr>
          </a:p>
          <a:p>
            <a:pPr lvl="0">
              <a:buFont typeface="Wingdings" charset="2"/>
              <a:buChar char="ü"/>
            </a:pPr>
            <a:r>
              <a:rPr lang="en-US" dirty="0">
                <a:latin typeface="Sylfaen" panose="010A0502050306030303" pitchFamily="18" charset="0"/>
              </a:rPr>
              <a:t>Transportation, A public list by SanJoseCommunity.com </a:t>
            </a:r>
            <a:r>
              <a:rPr lang="en-US" dirty="0">
                <a:latin typeface="Sylfaen" panose="010A0502050306030303" pitchFamily="18" charset="0"/>
                <a:hlinkClick r:id="rId8"/>
              </a:rPr>
              <a:t>https://twitter.com/SanJoseVoice/lists/transport-driverless</a:t>
            </a:r>
            <a:endParaRPr lang="en-US" dirty="0">
              <a:latin typeface="Sylfaen" panose="010A0502050306030303" pitchFamily="18" charset="0"/>
            </a:endParaRPr>
          </a:p>
          <a:p>
            <a:pPr lvl="0">
              <a:buFont typeface="Wingdings" charset="2"/>
              <a:buChar char="ü"/>
            </a:pPr>
            <a:r>
              <a:rPr lang="en-US" dirty="0">
                <a:latin typeface="Sylfaen" panose="010A0502050306030303" pitchFamily="18" charset="0"/>
              </a:rPr>
              <a:t>VTA Rapid | @VTARapid | </a:t>
            </a:r>
            <a:r>
              <a:rPr lang="en-US" u="sng" dirty="0">
                <a:latin typeface="Sylfaen" panose="010A0502050306030303" pitchFamily="18" charset="0"/>
                <a:hlinkClick r:id="rId9"/>
              </a:rPr>
              <a:t>http://www.vta.org/brt</a:t>
            </a:r>
            <a:endParaRPr lang="en-US" dirty="0">
              <a:latin typeface="Sylfaen" panose="010A0502050306030303" pitchFamily="18" charset="0"/>
            </a:endParaRPr>
          </a:p>
        </p:txBody>
      </p:sp>
    </p:spTree>
    <p:extLst>
      <p:ext uri="{BB962C8B-B14F-4D97-AF65-F5344CB8AC3E}">
        <p14:creationId xmlns:p14="http://schemas.microsoft.com/office/powerpoint/2010/main" val="2196289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atin typeface="Sylfaen" panose="010A0502050306030303" pitchFamily="18" charset="0"/>
              </a:rPr>
              <a:t>Agenda</a:t>
            </a:r>
          </a:p>
        </p:txBody>
      </p:sp>
      <p:sp>
        <p:nvSpPr>
          <p:cNvPr id="3" name="Content Placeholder 2"/>
          <p:cNvSpPr>
            <a:spLocks noGrp="1"/>
          </p:cNvSpPr>
          <p:nvPr>
            <p:ph idx="1"/>
          </p:nvPr>
        </p:nvSpPr>
        <p:spPr>
          <a:xfrm>
            <a:off x="657224" y="2157730"/>
            <a:ext cx="10772775" cy="4159093"/>
          </a:xfrm>
        </p:spPr>
        <p:txBody>
          <a:bodyPr>
            <a:normAutofit/>
          </a:bodyPr>
          <a:lstStyle/>
          <a:p>
            <a:r>
              <a:rPr lang="en-US" sz="2800" dirty="0">
                <a:latin typeface="Sylfaen" panose="010A0502050306030303" pitchFamily="18" charset="0"/>
              </a:rPr>
              <a:t>6:30 – 7:00 pm  Meet and Greet</a:t>
            </a:r>
          </a:p>
          <a:p>
            <a:endParaRPr lang="en-US" sz="200" dirty="0">
              <a:latin typeface="Sylfaen" panose="010A0502050306030303" pitchFamily="18" charset="0"/>
            </a:endParaRPr>
          </a:p>
          <a:p>
            <a:r>
              <a:rPr lang="en-US" sz="2800" dirty="0">
                <a:latin typeface="Sylfaen" panose="010A0502050306030303" pitchFamily="18" charset="0"/>
              </a:rPr>
              <a:t>7:00 – 7:10  Welcome &amp; Neighborhoods Commission Overview</a:t>
            </a:r>
          </a:p>
          <a:p>
            <a:endParaRPr lang="en-US" sz="200" dirty="0">
              <a:latin typeface="Sylfaen" panose="010A0502050306030303" pitchFamily="18" charset="0"/>
            </a:endParaRPr>
          </a:p>
          <a:p>
            <a:r>
              <a:rPr lang="en-US" sz="2800" dirty="0">
                <a:latin typeface="Sylfaen" panose="010A0502050306030303" pitchFamily="18" charset="0"/>
              </a:rPr>
              <a:t>7:10 – 7:40  Starting a Neighborhoods Association</a:t>
            </a:r>
          </a:p>
          <a:p>
            <a:endParaRPr lang="en-US" sz="200" dirty="0">
              <a:latin typeface="Sylfaen" panose="010A0502050306030303" pitchFamily="18" charset="0"/>
            </a:endParaRPr>
          </a:p>
          <a:p>
            <a:r>
              <a:rPr lang="en-US" sz="2800" dirty="0">
                <a:latin typeface="Sylfaen" panose="010A0502050306030303" pitchFamily="18" charset="0"/>
              </a:rPr>
              <a:t>7:40 – 8:00 </a:t>
            </a:r>
          </a:p>
          <a:p>
            <a:endParaRPr lang="en-US" sz="200" dirty="0">
              <a:latin typeface="Sylfaen" panose="010A0502050306030303" pitchFamily="18" charset="0"/>
            </a:endParaRPr>
          </a:p>
          <a:p>
            <a:r>
              <a:rPr lang="en-US" sz="2800" dirty="0">
                <a:latin typeface="Sylfaen" panose="010A0502050306030303" pitchFamily="18" charset="0"/>
              </a:rPr>
              <a:t>8:00 – 8:15  Q&amp;A</a:t>
            </a:r>
          </a:p>
          <a:p>
            <a:endParaRPr lang="en-US" sz="200" dirty="0">
              <a:latin typeface="Sylfaen" panose="010A0502050306030303" pitchFamily="18" charset="0"/>
            </a:endParaRPr>
          </a:p>
          <a:p>
            <a:r>
              <a:rPr lang="en-US" sz="2800" dirty="0">
                <a:latin typeface="Sylfaen" panose="010A0502050306030303" pitchFamily="18" charset="0"/>
              </a:rPr>
              <a:t>8:15 – 8:30  Wrap Up and Resources</a:t>
            </a:r>
          </a:p>
          <a:p>
            <a:endParaRPr lang="en-US" dirty="0"/>
          </a:p>
        </p:txBody>
      </p:sp>
    </p:spTree>
    <p:extLst>
      <p:ext uri="{BB962C8B-B14F-4D97-AF65-F5344CB8AC3E}">
        <p14:creationId xmlns:p14="http://schemas.microsoft.com/office/powerpoint/2010/main" val="105795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Sylfaen" panose="010A0502050306030303" pitchFamily="18" charset="0"/>
              </a:rPr>
              <a:t>Outreach</a:t>
            </a:r>
            <a:br>
              <a:rPr lang="en-US" b="1" dirty="0">
                <a:latin typeface="Sylfaen" panose="010A0502050306030303" pitchFamily="18" charset="0"/>
              </a:rPr>
            </a:br>
            <a:r>
              <a:rPr lang="en-US" b="1" dirty="0">
                <a:latin typeface="Sylfaen" panose="010A0502050306030303" pitchFamily="18" charset="0"/>
              </a:rPr>
              <a:t>Ad Hoc Committee Members</a:t>
            </a:r>
          </a:p>
        </p:txBody>
      </p:sp>
      <p:sp>
        <p:nvSpPr>
          <p:cNvPr id="3" name="Content Placeholder 2"/>
          <p:cNvSpPr>
            <a:spLocks noGrp="1"/>
          </p:cNvSpPr>
          <p:nvPr>
            <p:ph idx="1"/>
          </p:nvPr>
        </p:nvSpPr>
        <p:spPr>
          <a:xfrm>
            <a:off x="676656" y="2817845"/>
            <a:ext cx="10753725" cy="3480318"/>
          </a:xfrm>
        </p:spPr>
        <p:txBody>
          <a:bodyPr>
            <a:noAutofit/>
          </a:bodyPr>
          <a:lstStyle/>
          <a:p>
            <a:r>
              <a:rPr lang="en-US" sz="2800" dirty="0">
                <a:latin typeface="Sylfaen" panose="010A0502050306030303" pitchFamily="18" charset="0"/>
              </a:rPr>
              <a:t>Perry Henry, District 2 (Chair) </a:t>
            </a:r>
            <a:r>
              <a:rPr lang="en-US" sz="2800" dirty="0">
                <a:latin typeface="Sylfaen" panose="010A0502050306030303" pitchFamily="18" charset="0"/>
                <a:hlinkClick r:id="rId3"/>
              </a:rPr>
              <a:t>NC2b@sanjoseca.gov</a:t>
            </a:r>
            <a:endParaRPr lang="en-US" sz="2800" dirty="0">
              <a:latin typeface="Sylfaen" panose="010A0502050306030303" pitchFamily="18" charset="0"/>
            </a:endParaRPr>
          </a:p>
          <a:p>
            <a:endParaRPr lang="en-US" sz="100" dirty="0">
              <a:latin typeface="Sylfaen" panose="010A0502050306030303" pitchFamily="18" charset="0"/>
            </a:endParaRPr>
          </a:p>
          <a:p>
            <a:r>
              <a:rPr lang="en-US" sz="2800" dirty="0">
                <a:latin typeface="Sylfaen" panose="010A0502050306030303" pitchFamily="18" charset="0"/>
              </a:rPr>
              <a:t>LaToya Fernandez District 3 (Co-Chair) </a:t>
            </a:r>
            <a:r>
              <a:rPr lang="en-US" sz="2800" dirty="0">
                <a:latin typeface="Sylfaen" panose="010A0502050306030303" pitchFamily="18" charset="0"/>
                <a:hlinkClick r:id="rId4"/>
              </a:rPr>
              <a:t>NC3a@sanjoseca.gov</a:t>
            </a:r>
            <a:endParaRPr lang="en-US" sz="2800" dirty="0">
              <a:latin typeface="Sylfaen" panose="010A0502050306030303" pitchFamily="18" charset="0"/>
            </a:endParaRPr>
          </a:p>
          <a:p>
            <a:endParaRPr lang="en-US" sz="100" dirty="0">
              <a:latin typeface="Sylfaen" panose="010A0502050306030303" pitchFamily="18" charset="0"/>
            </a:endParaRPr>
          </a:p>
          <a:p>
            <a:r>
              <a:rPr lang="en-US" sz="2800" dirty="0">
                <a:latin typeface="Sylfaen" panose="010A0502050306030303" pitchFamily="18" charset="0"/>
              </a:rPr>
              <a:t>Richard Wong District 3 </a:t>
            </a:r>
            <a:r>
              <a:rPr lang="en-US" sz="2800" dirty="0">
                <a:latin typeface="Sylfaen" panose="010A0502050306030303" pitchFamily="18" charset="0"/>
                <a:hlinkClick r:id="rId4"/>
              </a:rPr>
              <a:t>NC3b@sanjoseca.gov</a:t>
            </a:r>
            <a:endParaRPr lang="en-US" sz="2800" dirty="0">
              <a:latin typeface="Sylfaen" panose="010A0502050306030303" pitchFamily="18" charset="0"/>
            </a:endParaRPr>
          </a:p>
          <a:p>
            <a:endParaRPr lang="en-US" sz="100" dirty="0">
              <a:latin typeface="Sylfaen" panose="010A0502050306030303" pitchFamily="18" charset="0"/>
            </a:endParaRPr>
          </a:p>
          <a:p>
            <a:r>
              <a:rPr lang="en-US" sz="2800" dirty="0">
                <a:latin typeface="Sylfaen" panose="010A0502050306030303" pitchFamily="18" charset="0"/>
              </a:rPr>
              <a:t>Jonathan Velazquez District 7 </a:t>
            </a:r>
            <a:r>
              <a:rPr lang="en-US" sz="2800" dirty="0">
                <a:latin typeface="Sylfaen" panose="010A0502050306030303" pitchFamily="18" charset="0"/>
                <a:hlinkClick r:id="rId5"/>
              </a:rPr>
              <a:t>NC7b@sanjoseca.gov</a:t>
            </a:r>
            <a:endParaRPr lang="en-US" sz="2800" dirty="0">
              <a:latin typeface="Sylfaen" panose="010A0502050306030303" pitchFamily="18" charset="0"/>
            </a:endParaRPr>
          </a:p>
          <a:p>
            <a:endParaRPr lang="en-US" sz="2800" dirty="0">
              <a:latin typeface="Sylfaen" panose="010A0502050306030303" pitchFamily="18" charset="0"/>
            </a:endParaRPr>
          </a:p>
        </p:txBody>
      </p:sp>
    </p:spTree>
    <p:extLst>
      <p:ext uri="{BB962C8B-B14F-4D97-AF65-F5344CB8AC3E}">
        <p14:creationId xmlns:p14="http://schemas.microsoft.com/office/powerpoint/2010/main" val="3958202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153450"/>
            <a:ext cx="11649075" cy="1488738"/>
          </a:xfrm>
        </p:spPr>
        <p:txBody>
          <a:bodyPr>
            <a:noAutofit/>
          </a:bodyPr>
          <a:lstStyle/>
          <a:p>
            <a:r>
              <a:rPr lang="en-US" b="1" dirty="0">
                <a:latin typeface="Sylfaen" panose="010A0502050306030303" pitchFamily="18" charset="0"/>
              </a:rPr>
              <a:t>Outreach</a:t>
            </a:r>
            <a:br>
              <a:rPr lang="en-US" b="1" dirty="0">
                <a:solidFill>
                  <a:srgbClr val="002060"/>
                </a:solidFill>
                <a:latin typeface="Sylfaen" panose="010A0502050306030303" pitchFamily="18" charset="0"/>
              </a:rPr>
            </a:br>
            <a:r>
              <a:rPr lang="en-US" b="1" dirty="0">
                <a:latin typeface="Sylfaen" panose="010A0502050306030303" pitchFamily="18" charset="0"/>
              </a:rPr>
              <a:t>Ad-Hoc Committee</a:t>
            </a:r>
            <a:endParaRPr lang="en-US" b="1" dirty="0"/>
          </a:p>
        </p:txBody>
      </p:sp>
      <p:sp>
        <p:nvSpPr>
          <p:cNvPr id="3" name="Content Placeholder 2"/>
          <p:cNvSpPr>
            <a:spLocks noGrp="1"/>
          </p:cNvSpPr>
          <p:nvPr>
            <p:ph idx="1"/>
          </p:nvPr>
        </p:nvSpPr>
        <p:spPr>
          <a:xfrm>
            <a:off x="276225" y="2006082"/>
            <a:ext cx="10109980" cy="4432041"/>
          </a:xfrm>
        </p:spPr>
        <p:txBody>
          <a:bodyPr>
            <a:normAutofit/>
          </a:bodyPr>
          <a:lstStyle/>
          <a:p>
            <a:pPr>
              <a:buFont typeface="Wingdings" panose="05000000000000000000" pitchFamily="2" charset="2"/>
              <a:buChar char="ü"/>
            </a:pPr>
            <a:r>
              <a:rPr lang="en-US" sz="2400" dirty="0">
                <a:latin typeface="Sylfaen" panose="010A0502050306030303" pitchFamily="18" charset="0"/>
              </a:rPr>
              <a:t> Purpose: to develop channels for </a:t>
            </a:r>
            <a:r>
              <a:rPr lang="en-US" sz="2400" u="sng" dirty="0">
                <a:latin typeface="Sylfaen" panose="010A0502050306030303" pitchFamily="18" charset="0"/>
              </a:rPr>
              <a:t>two-way</a:t>
            </a:r>
            <a:r>
              <a:rPr lang="en-US" sz="2400" dirty="0">
                <a:latin typeface="Sylfaen" panose="010A0502050306030303" pitchFamily="18" charset="0"/>
              </a:rPr>
              <a:t> communications between neighborhood residents and the San José Neighborhoods Commission</a:t>
            </a:r>
          </a:p>
          <a:p>
            <a:pPr>
              <a:buFont typeface="Wingdings" panose="05000000000000000000" pitchFamily="2" charset="2"/>
              <a:buChar char="ü"/>
            </a:pPr>
            <a:endParaRPr lang="en-US" sz="200" dirty="0">
              <a:latin typeface="Sylfaen" panose="010A0502050306030303" pitchFamily="18" charset="0"/>
            </a:endParaRPr>
          </a:p>
          <a:p>
            <a:pPr>
              <a:buFont typeface="Wingdings" panose="05000000000000000000" pitchFamily="2" charset="2"/>
              <a:buChar char="ü"/>
            </a:pPr>
            <a:r>
              <a:rPr lang="en-US" sz="2400" dirty="0">
                <a:solidFill>
                  <a:schemeClr val="tx1"/>
                </a:solidFill>
                <a:latin typeface="Sylfaen" panose="010A0502050306030303" pitchFamily="18" charset="0"/>
              </a:rPr>
              <a:t> Our communication channels include Nextdoor, flyers, email, various online social networking outlets, and face-to-face meetings such as this kind of presentation.</a:t>
            </a:r>
          </a:p>
          <a:p>
            <a:pPr>
              <a:buFont typeface="Wingdings" panose="05000000000000000000" pitchFamily="2" charset="2"/>
              <a:buChar char="ü"/>
            </a:pPr>
            <a:endParaRPr lang="en-US" sz="200" dirty="0">
              <a:solidFill>
                <a:srgbClr val="002060"/>
              </a:solidFill>
              <a:latin typeface="Sylfaen" panose="010A0502050306030303" pitchFamily="18" charset="0"/>
            </a:endParaRPr>
          </a:p>
          <a:p>
            <a:pPr>
              <a:buFont typeface="Wingdings" panose="05000000000000000000" pitchFamily="2" charset="2"/>
              <a:buChar char="ü"/>
            </a:pPr>
            <a:r>
              <a:rPr lang="en-US" sz="2400" dirty="0">
                <a:solidFill>
                  <a:schemeClr val="tx1"/>
                </a:solidFill>
                <a:latin typeface="Sylfaen" panose="010A0502050306030303" pitchFamily="18" charset="0"/>
              </a:rPr>
              <a:t> Key communication channels includes the Mayors Office, City Staff, and 10 District Councilmembers with their respective leadership groups.</a:t>
            </a:r>
          </a:p>
        </p:txBody>
      </p:sp>
    </p:spTree>
    <p:extLst>
      <p:ext uri="{BB962C8B-B14F-4D97-AF65-F5344CB8AC3E}">
        <p14:creationId xmlns:p14="http://schemas.microsoft.com/office/powerpoint/2010/main" val="3645331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3504" y="767419"/>
            <a:ext cx="10780776" cy="2339675"/>
          </a:xfrm>
        </p:spPr>
        <p:txBody>
          <a:bodyPr>
            <a:normAutofit/>
          </a:bodyPr>
          <a:lstStyle/>
          <a:p>
            <a:r>
              <a:rPr lang="en-US" sz="5400" b="1" dirty="0">
                <a:latin typeface="Sylfaen" panose="010A0502050306030303" pitchFamily="18" charset="0"/>
              </a:rPr>
              <a:t>What is the Neighborhoods Commission?</a:t>
            </a:r>
          </a:p>
        </p:txBody>
      </p:sp>
      <p:sp>
        <p:nvSpPr>
          <p:cNvPr id="5" name="Text Placeholder 4"/>
          <p:cNvSpPr>
            <a:spLocks noGrp="1"/>
          </p:cNvSpPr>
          <p:nvPr>
            <p:ph type="body" idx="1"/>
          </p:nvPr>
        </p:nvSpPr>
        <p:spPr>
          <a:xfrm>
            <a:off x="667512" y="4012163"/>
            <a:ext cx="9226296" cy="1837966"/>
          </a:xfrm>
        </p:spPr>
        <p:txBody>
          <a:bodyPr/>
          <a:lstStyle/>
          <a:p>
            <a:r>
              <a:rPr lang="en-US" dirty="0">
                <a:latin typeface="Sylfaen" panose="010A0502050306030303" pitchFamily="18" charset="0"/>
              </a:rPr>
              <a:t>Speaker: LaToya Fernandez</a:t>
            </a:r>
          </a:p>
          <a:p>
            <a:r>
              <a:rPr lang="en-US" dirty="0">
                <a:latin typeface="Sylfaen" panose="010A0502050306030303" pitchFamily="18" charset="0"/>
              </a:rPr>
              <a:t>Commissioner District 3, Ad-Hoc Co-Chair</a:t>
            </a:r>
          </a:p>
        </p:txBody>
      </p:sp>
    </p:spTree>
    <p:extLst>
      <p:ext uri="{BB962C8B-B14F-4D97-AF65-F5344CB8AC3E}">
        <p14:creationId xmlns:p14="http://schemas.microsoft.com/office/powerpoint/2010/main" val="2079246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224" y="499533"/>
            <a:ext cx="10772775" cy="1338598"/>
          </a:xfrm>
        </p:spPr>
        <p:txBody>
          <a:bodyPr/>
          <a:lstStyle/>
          <a:p>
            <a:r>
              <a:rPr lang="en-US" b="1" dirty="0">
                <a:latin typeface="Sylfaen" panose="010A0502050306030303" pitchFamily="18" charset="0"/>
              </a:rPr>
              <a:t>Neighborhoods Commission</a:t>
            </a:r>
          </a:p>
        </p:txBody>
      </p:sp>
      <p:sp>
        <p:nvSpPr>
          <p:cNvPr id="3" name="Content Placeholder 2"/>
          <p:cNvSpPr>
            <a:spLocks noGrp="1"/>
          </p:cNvSpPr>
          <p:nvPr>
            <p:ph idx="1"/>
          </p:nvPr>
        </p:nvSpPr>
        <p:spPr>
          <a:xfrm>
            <a:off x="657224" y="1614196"/>
            <a:ext cx="9220022" cy="5115788"/>
          </a:xfrm>
        </p:spPr>
        <p:txBody>
          <a:bodyPr>
            <a:normAutofit lnSpcReduction="10000"/>
          </a:bodyPr>
          <a:lstStyle/>
          <a:p>
            <a:pPr>
              <a:lnSpc>
                <a:spcPct val="120000"/>
              </a:lnSpc>
              <a:buFont typeface="Wingdings" panose="05000000000000000000" pitchFamily="2" charset="2"/>
              <a:buChar char="ü"/>
            </a:pPr>
            <a:r>
              <a:rPr lang="en-US" sz="3000" dirty="0">
                <a:latin typeface="Sylfaen" panose="010A0502050306030303" pitchFamily="18" charset="0"/>
              </a:rPr>
              <a:t> </a:t>
            </a:r>
            <a:r>
              <a:rPr lang="en-US" sz="3000" b="1" dirty="0">
                <a:latin typeface="Sylfaen" panose="010A0502050306030303" pitchFamily="18" charset="0"/>
              </a:rPr>
              <a:t>Duties</a:t>
            </a:r>
          </a:p>
          <a:p>
            <a:pPr lvl="1">
              <a:lnSpc>
                <a:spcPct val="120000"/>
              </a:lnSpc>
            </a:pPr>
            <a:r>
              <a:rPr lang="en-US" sz="2400" dirty="0">
                <a:latin typeface="Sylfaen" panose="010A0502050306030303" pitchFamily="18" charset="0"/>
              </a:rPr>
              <a:t>The Neighborhoods Commission is advisory to the City Council regarding San José neighborhoods. The commission shall have the following functions, powers and duties:</a:t>
            </a:r>
          </a:p>
          <a:p>
            <a:pPr lvl="1">
              <a:lnSpc>
                <a:spcPct val="120000"/>
              </a:lnSpc>
            </a:pPr>
            <a:endParaRPr lang="en-US" sz="100" dirty="0">
              <a:latin typeface="Sylfaen" panose="010A0502050306030303" pitchFamily="18" charset="0"/>
            </a:endParaRPr>
          </a:p>
          <a:p>
            <a:pPr marL="547688" lvl="2" indent="-258763">
              <a:lnSpc>
                <a:spcPct val="120000"/>
              </a:lnSpc>
              <a:buFont typeface="Arial" panose="020B0604020202020204" pitchFamily="34" charset="0"/>
              <a:buChar char="•"/>
            </a:pPr>
            <a:r>
              <a:rPr lang="en-US" sz="2400" dirty="0">
                <a:solidFill>
                  <a:schemeClr val="tx1"/>
                </a:solidFill>
                <a:latin typeface="Sylfaen" panose="010A0502050306030303" pitchFamily="18" charset="0"/>
              </a:rPr>
              <a:t>Study, review, and evaluate and make recommendations to the City Council regarding issues, policies, and programs affecting the quality of life in San José neighborhoods focusing on neighborhood safety, transportation, and code enforcement.</a:t>
            </a:r>
          </a:p>
          <a:p>
            <a:pPr marL="547688" lvl="2" indent="-258763">
              <a:lnSpc>
                <a:spcPct val="120000"/>
              </a:lnSpc>
              <a:buFont typeface="Arial" panose="020B0604020202020204" pitchFamily="34" charset="0"/>
              <a:buChar char="•"/>
            </a:pPr>
            <a:endParaRPr lang="en-US" sz="100" dirty="0">
              <a:solidFill>
                <a:srgbClr val="002060"/>
              </a:solidFill>
              <a:latin typeface="Sylfaen" panose="010A0502050306030303" pitchFamily="18" charset="0"/>
            </a:endParaRPr>
          </a:p>
          <a:p>
            <a:pPr marL="547688" lvl="2" indent="-258763">
              <a:lnSpc>
                <a:spcPct val="120000"/>
              </a:lnSpc>
              <a:buFont typeface="Arial" panose="020B0604020202020204" pitchFamily="34" charset="0"/>
              <a:buChar char="•"/>
            </a:pPr>
            <a:r>
              <a:rPr lang="en-US" sz="2400" dirty="0">
                <a:solidFill>
                  <a:schemeClr val="tx1"/>
                </a:solidFill>
                <a:latin typeface="Sylfaen" panose="010A0502050306030303" pitchFamily="18" charset="0"/>
              </a:rPr>
              <a:t>Advise and make recommendations to the City Council regarding annual budget priorities</a:t>
            </a:r>
            <a:r>
              <a:rPr lang="en-US" sz="2100" dirty="0">
                <a:solidFill>
                  <a:schemeClr val="tx1"/>
                </a:solidFill>
                <a:latin typeface="Sylfaen" panose="010A0502050306030303" pitchFamily="18" charset="0"/>
              </a:rPr>
              <a:t>.</a:t>
            </a:r>
          </a:p>
        </p:txBody>
      </p:sp>
    </p:spTree>
    <p:extLst>
      <p:ext uri="{BB962C8B-B14F-4D97-AF65-F5344CB8AC3E}">
        <p14:creationId xmlns:p14="http://schemas.microsoft.com/office/powerpoint/2010/main" val="3264718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153450"/>
            <a:ext cx="11649075" cy="1325563"/>
          </a:xfrm>
        </p:spPr>
        <p:txBody>
          <a:bodyPr/>
          <a:lstStyle/>
          <a:p>
            <a:r>
              <a:rPr lang="en-US" b="1" dirty="0">
                <a:latin typeface="Sylfaen" panose="010A0502050306030303" pitchFamily="18" charset="0"/>
              </a:rPr>
              <a:t>Neighborhood Commission Members</a:t>
            </a:r>
          </a:p>
        </p:txBody>
      </p:sp>
      <p:sp>
        <p:nvSpPr>
          <p:cNvPr id="3" name="Content Placeholder 2"/>
          <p:cNvSpPr>
            <a:spLocks noGrp="1"/>
          </p:cNvSpPr>
          <p:nvPr>
            <p:ph idx="1"/>
          </p:nvPr>
        </p:nvSpPr>
        <p:spPr>
          <a:xfrm>
            <a:off x="838200" y="1707502"/>
            <a:ext cx="8952781" cy="4921898"/>
          </a:xfrm>
        </p:spPr>
        <p:txBody>
          <a:bodyPr>
            <a:normAutofit/>
          </a:bodyPr>
          <a:lstStyle/>
          <a:p>
            <a:pPr>
              <a:buFont typeface="Wingdings" panose="05000000000000000000" pitchFamily="2" charset="2"/>
              <a:buChar char="ü"/>
            </a:pPr>
            <a:r>
              <a:rPr lang="en-US" sz="3200" dirty="0">
                <a:latin typeface="Sylfaen" panose="010A0502050306030303" pitchFamily="18" charset="0"/>
              </a:rPr>
              <a:t> </a:t>
            </a:r>
            <a:r>
              <a:rPr lang="en-US" sz="3200" b="1" dirty="0">
                <a:latin typeface="Sylfaen" panose="010A0502050306030303" pitchFamily="18" charset="0"/>
              </a:rPr>
              <a:t>20 Commissioners for 10 Districts of the City of San José</a:t>
            </a:r>
          </a:p>
          <a:p>
            <a:pPr>
              <a:buFont typeface="Wingdings" panose="05000000000000000000" pitchFamily="2" charset="2"/>
              <a:buChar char="ü"/>
            </a:pPr>
            <a:endParaRPr lang="en-US" sz="3200" b="1" dirty="0">
              <a:latin typeface="Sylfaen" panose="010A0502050306030303" pitchFamily="18" charset="0"/>
            </a:endParaRPr>
          </a:p>
          <a:p>
            <a:pPr>
              <a:buFont typeface="Wingdings" panose="05000000000000000000" pitchFamily="2" charset="2"/>
              <a:buChar char="ü"/>
            </a:pPr>
            <a:r>
              <a:rPr lang="en-US" sz="3200" b="1" dirty="0">
                <a:solidFill>
                  <a:schemeClr val="tx1"/>
                </a:solidFill>
                <a:latin typeface="Sylfaen" panose="010A0502050306030303" pitchFamily="18" charset="0"/>
              </a:rPr>
              <a:t>Who are my Commissioners?</a:t>
            </a:r>
          </a:p>
        </p:txBody>
      </p:sp>
    </p:spTree>
    <p:extLst>
      <p:ext uri="{BB962C8B-B14F-4D97-AF65-F5344CB8AC3E}">
        <p14:creationId xmlns:p14="http://schemas.microsoft.com/office/powerpoint/2010/main" val="1681184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EB2F1-1DD8-445C-987B-5838A3959B95}"/>
              </a:ext>
            </a:extLst>
          </p:cNvPr>
          <p:cNvSpPr>
            <a:spLocks noGrp="1"/>
          </p:cNvSpPr>
          <p:nvPr>
            <p:ph type="title"/>
          </p:nvPr>
        </p:nvSpPr>
        <p:spPr/>
        <p:txBody>
          <a:bodyPr/>
          <a:lstStyle/>
          <a:p>
            <a:r>
              <a:rPr lang="en-US" b="1" dirty="0">
                <a:latin typeface="Sylfaen" panose="010A0502050306030303" pitchFamily="18" charset="0"/>
              </a:rPr>
              <a:t>Resources available to create an association</a:t>
            </a:r>
          </a:p>
        </p:txBody>
      </p:sp>
      <p:sp>
        <p:nvSpPr>
          <p:cNvPr id="3" name="Content Placeholder 2">
            <a:extLst>
              <a:ext uri="{FF2B5EF4-FFF2-40B4-BE49-F238E27FC236}">
                <a16:creationId xmlns:a16="http://schemas.microsoft.com/office/drawing/2014/main" id="{70206843-4910-43EB-8357-FB6CCF8D5FC8}"/>
              </a:ext>
            </a:extLst>
          </p:cNvPr>
          <p:cNvSpPr>
            <a:spLocks noGrp="1"/>
          </p:cNvSpPr>
          <p:nvPr>
            <p:ph idx="1"/>
          </p:nvPr>
        </p:nvSpPr>
        <p:spPr>
          <a:xfrm>
            <a:off x="676656" y="2323322"/>
            <a:ext cx="10753725" cy="4198776"/>
          </a:xfrm>
        </p:spPr>
        <p:txBody>
          <a:bodyPr>
            <a:normAutofit/>
          </a:bodyPr>
          <a:lstStyle/>
          <a:p>
            <a:pPr marL="90488" indent="-90488">
              <a:tabLst>
                <a:tab pos="112713" algn="l"/>
              </a:tabLst>
            </a:pPr>
            <a:r>
              <a:rPr lang="en-US" sz="3000" dirty="0">
                <a:latin typeface="Sylfaen" panose="010A0502050306030303" pitchFamily="18" charset="0"/>
              </a:rPr>
              <a:t>City Councilmember for the District ?:</a:t>
            </a:r>
            <a:endParaRPr lang="en-US" sz="1800" dirty="0">
              <a:latin typeface="Sylfaen" panose="010A0502050306030303" pitchFamily="18" charset="0"/>
            </a:endParaRPr>
          </a:p>
          <a:p>
            <a:r>
              <a:rPr lang="en-US" sz="3000" dirty="0">
                <a:solidFill>
                  <a:schemeClr val="tx1"/>
                </a:solidFill>
                <a:latin typeface="Sylfaen" panose="010A0502050306030303" pitchFamily="18" charset="0"/>
              </a:rPr>
              <a:t>District ? Leadership Council Chair:</a:t>
            </a:r>
            <a:endParaRPr lang="en-US" sz="1600" dirty="0">
              <a:latin typeface="Sylfaen" panose="010A0502050306030303" pitchFamily="18" charset="0"/>
            </a:endParaRPr>
          </a:p>
          <a:p>
            <a:r>
              <a:rPr lang="en-US" sz="3000" dirty="0">
                <a:latin typeface="Sylfaen" panose="010A0502050306030303" pitchFamily="18" charset="0"/>
              </a:rPr>
              <a:t>Neighborhood Commissioners for the District:</a:t>
            </a:r>
            <a:endParaRPr lang="en-US" sz="1600" dirty="0">
              <a:latin typeface="Sylfaen" panose="010A0502050306030303" pitchFamily="18" charset="0"/>
            </a:endParaRPr>
          </a:p>
          <a:p>
            <a:r>
              <a:rPr lang="en-US" sz="3000" dirty="0">
                <a:solidFill>
                  <a:schemeClr val="tx1"/>
                </a:solidFill>
                <a:latin typeface="Sylfaen" panose="010A0502050306030303" pitchFamily="18" charset="0"/>
              </a:rPr>
              <a:t>City of San José: Chris Ratana, </a:t>
            </a:r>
            <a:r>
              <a:rPr lang="en-US" sz="3000" dirty="0">
                <a:solidFill>
                  <a:schemeClr val="tx1"/>
                </a:solidFill>
                <a:latin typeface="Sylfaen" panose="010A0502050306030303" pitchFamily="18" charset="0"/>
                <a:hlinkClick r:id="rId2"/>
              </a:rPr>
              <a:t>Christopher.ratana@sanjoseca.gov</a:t>
            </a:r>
            <a:endParaRPr lang="en-US" sz="3000" dirty="0">
              <a:solidFill>
                <a:schemeClr val="tx1"/>
              </a:solidFill>
              <a:latin typeface="Sylfaen" panose="010A0502050306030303" pitchFamily="18" charset="0"/>
            </a:endParaRPr>
          </a:p>
        </p:txBody>
      </p:sp>
    </p:spTree>
    <p:extLst>
      <p:ext uri="{BB962C8B-B14F-4D97-AF65-F5344CB8AC3E}">
        <p14:creationId xmlns:p14="http://schemas.microsoft.com/office/powerpoint/2010/main" val="4138876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3504" y="767419"/>
            <a:ext cx="10780776" cy="2675577"/>
          </a:xfrm>
        </p:spPr>
        <p:txBody>
          <a:bodyPr>
            <a:normAutofit/>
          </a:bodyPr>
          <a:lstStyle/>
          <a:p>
            <a:r>
              <a:rPr lang="en-US" sz="5400" b="1" dirty="0">
                <a:latin typeface="Sylfaen" panose="010A0502050306030303" pitchFamily="18" charset="0"/>
              </a:rPr>
              <a:t>Introduction to Neighborhood Association Tool Kit</a:t>
            </a:r>
            <a:br>
              <a:rPr lang="en-US" sz="5400" dirty="0">
                <a:latin typeface="Sylfaen" panose="010A0502050306030303" pitchFamily="18" charset="0"/>
              </a:rPr>
            </a:br>
            <a:endParaRPr lang="en-US" sz="5400" b="1" dirty="0">
              <a:latin typeface="Sylfaen" panose="010A0502050306030303" pitchFamily="18" charset="0"/>
            </a:endParaRPr>
          </a:p>
        </p:txBody>
      </p:sp>
      <p:sp>
        <p:nvSpPr>
          <p:cNvPr id="5" name="Text Placeholder 4"/>
          <p:cNvSpPr>
            <a:spLocks noGrp="1"/>
          </p:cNvSpPr>
          <p:nvPr>
            <p:ph type="body" idx="1"/>
          </p:nvPr>
        </p:nvSpPr>
        <p:spPr/>
        <p:txBody>
          <a:bodyPr/>
          <a:lstStyle/>
          <a:p>
            <a:r>
              <a:rPr lang="en-US" dirty="0">
                <a:latin typeface="Sylfaen" panose="010A0502050306030303" pitchFamily="18" charset="0"/>
              </a:rPr>
              <a:t>Speaker: Perry Henry</a:t>
            </a:r>
          </a:p>
          <a:p>
            <a:r>
              <a:rPr lang="en-US" dirty="0">
                <a:latin typeface="Sylfaen" panose="010A0502050306030303" pitchFamily="18" charset="0"/>
              </a:rPr>
              <a:t>Commissioner District 2 Ad-Hoc Chair</a:t>
            </a:r>
          </a:p>
        </p:txBody>
      </p:sp>
    </p:spTree>
    <p:extLst>
      <p:ext uri="{BB962C8B-B14F-4D97-AF65-F5344CB8AC3E}">
        <p14:creationId xmlns:p14="http://schemas.microsoft.com/office/powerpoint/2010/main" val="5172331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58</TotalTime>
  <Words>1426</Words>
  <Application>Microsoft Office PowerPoint</Application>
  <PresentationFormat>Widescreen</PresentationFormat>
  <Paragraphs>153</Paragraphs>
  <Slides>18</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Sylfaen</vt:lpstr>
      <vt:lpstr>Times New Roman</vt:lpstr>
      <vt:lpstr>Trebuchet MS</vt:lpstr>
      <vt:lpstr>Wingdings</vt:lpstr>
      <vt:lpstr>Wingdings 3</vt:lpstr>
      <vt:lpstr>Facet</vt:lpstr>
      <vt:lpstr>City of San José  Neighborhood Commission Outreach Fostering Neighborhood Associations Tools &amp; Resources</vt:lpstr>
      <vt:lpstr>Agenda</vt:lpstr>
      <vt:lpstr>Outreach Ad Hoc Committee Members</vt:lpstr>
      <vt:lpstr>Outreach Ad-Hoc Committee</vt:lpstr>
      <vt:lpstr>What is the Neighborhoods Commission?</vt:lpstr>
      <vt:lpstr>Neighborhoods Commission</vt:lpstr>
      <vt:lpstr>Neighborhood Commission Members</vt:lpstr>
      <vt:lpstr>Resources available to create an association</vt:lpstr>
      <vt:lpstr>Introduction to Neighborhood Association Tool Kit </vt:lpstr>
      <vt:lpstr>What is a Neighborhood Association Tool Kit?</vt:lpstr>
      <vt:lpstr>Frequent concerns</vt:lpstr>
      <vt:lpstr>How Do I Get Started</vt:lpstr>
      <vt:lpstr>Appendix – Frequently Asked Resources</vt:lpstr>
      <vt:lpstr>Appendix</vt:lpstr>
      <vt:lpstr>Appendix</vt:lpstr>
      <vt:lpstr>Appendix</vt:lpstr>
      <vt:lpstr>Appendix</vt:lpstr>
      <vt:lpstr>Appendix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City of San José  Neighborhood Commission Outreach Fostering Neighborhood Associations Tools &amp; Resources</dc:title>
  <dc:creator>Barbara</dc:creator>
  <cp:lastModifiedBy>Parra-Garcia, Sabrina</cp:lastModifiedBy>
  <cp:revision>10</cp:revision>
  <dcterms:created xsi:type="dcterms:W3CDTF">2019-03-05T20:07:04Z</dcterms:created>
  <dcterms:modified xsi:type="dcterms:W3CDTF">2019-11-01T22:36:26Z</dcterms:modified>
  <cp:contentStatus/>
</cp:coreProperties>
</file>