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handoutMasterIdLst>
    <p:handoutMasterId r:id="rId22"/>
  </p:handoutMasterIdLst>
  <p:sldIdLst>
    <p:sldId id="674" r:id="rId2"/>
    <p:sldId id="816" r:id="rId3"/>
    <p:sldId id="833" r:id="rId4"/>
    <p:sldId id="832" r:id="rId5"/>
    <p:sldId id="817" r:id="rId6"/>
    <p:sldId id="818" r:id="rId7"/>
    <p:sldId id="807" r:id="rId8"/>
    <p:sldId id="827" r:id="rId9"/>
    <p:sldId id="823" r:id="rId10"/>
    <p:sldId id="834" r:id="rId11"/>
    <p:sldId id="830" r:id="rId12"/>
    <p:sldId id="839" r:id="rId13"/>
    <p:sldId id="835" r:id="rId14"/>
    <p:sldId id="829" r:id="rId15"/>
    <p:sldId id="804" r:id="rId16"/>
    <p:sldId id="819" r:id="rId17"/>
    <p:sldId id="838" r:id="rId18"/>
    <p:sldId id="822" r:id="rId19"/>
    <p:sldId id="840" r:id="rId20"/>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5BF70D27-1007-48F1-B019-AEA9E6EB03DC}">
          <p14:sldIdLst>
            <p14:sldId id="674"/>
            <p14:sldId id="816"/>
            <p14:sldId id="833"/>
            <p14:sldId id="832"/>
            <p14:sldId id="817"/>
            <p14:sldId id="818"/>
            <p14:sldId id="807"/>
            <p14:sldId id="827"/>
            <p14:sldId id="823"/>
            <p14:sldId id="834"/>
            <p14:sldId id="830"/>
            <p14:sldId id="839"/>
            <p14:sldId id="835"/>
            <p14:sldId id="829"/>
            <p14:sldId id="804"/>
            <p14:sldId id="819"/>
            <p14:sldId id="838"/>
            <p14:sldId id="822"/>
            <p14:sldId id="84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2F8DCB"/>
    <a:srgbClr val="102540"/>
    <a:srgbClr val="FFCC00"/>
    <a:srgbClr val="4594D0"/>
    <a:srgbClr val="ADCDEA"/>
    <a:srgbClr val="00B0F0"/>
    <a:srgbClr val="5FBCEB"/>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79045" autoAdjust="0"/>
  </p:normalViewPr>
  <p:slideViewPr>
    <p:cSldViewPr>
      <p:cViewPr varScale="1">
        <p:scale>
          <a:sx n="71" d="100"/>
          <a:sy n="71" d="100"/>
        </p:scale>
        <p:origin x="1056" y="44"/>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79" d="100"/>
          <a:sy n="79" d="100"/>
        </p:scale>
        <p:origin x="1986"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Annual Surplus/Shortfall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'Budget Shortfall'!$A$2</c:f>
              <c:strCache>
                <c:ptCount val="1"/>
                <c:pt idx="0">
                  <c:v>Annual</c:v>
                </c:pt>
              </c:strCache>
            </c:strRef>
          </c:tx>
          <c:spPr>
            <a:solidFill>
              <a:schemeClr val="accent1"/>
            </a:solidFill>
            <a:ln>
              <a:noFill/>
            </a:ln>
            <a:effectLst/>
          </c:spPr>
          <c:invertIfNegative val="0"/>
          <c:cat>
            <c:numRef>
              <c:f>'Budget Shortfall'!$B$1:$Q$1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'Budget Shortfall'!$B$2:$Q$2</c:f>
              <c:numCache>
                <c:formatCode>General</c:formatCode>
                <c:ptCount val="16"/>
                <c:pt idx="0">
                  <c:v>-46.3</c:v>
                </c:pt>
                <c:pt idx="1">
                  <c:v>-92.1</c:v>
                </c:pt>
                <c:pt idx="2">
                  <c:v>-81.7</c:v>
                </c:pt>
                <c:pt idx="3">
                  <c:v>-58</c:v>
                </c:pt>
                <c:pt idx="4">
                  <c:v>-34.9</c:v>
                </c:pt>
                <c:pt idx="5">
                  <c:v>-19.899999999999999</c:v>
                </c:pt>
                <c:pt idx="6">
                  <c:v>-29.6</c:v>
                </c:pt>
                <c:pt idx="7">
                  <c:v>-84.2</c:v>
                </c:pt>
                <c:pt idx="8">
                  <c:v>-118.5</c:v>
                </c:pt>
                <c:pt idx="9">
                  <c:v>-115.2</c:v>
                </c:pt>
                <c:pt idx="10">
                  <c:v>10.4</c:v>
                </c:pt>
                <c:pt idx="11">
                  <c:v>-2.6</c:v>
                </c:pt>
                <c:pt idx="12">
                  <c:v>2.5</c:v>
                </c:pt>
                <c:pt idx="13">
                  <c:v>9.4</c:v>
                </c:pt>
                <c:pt idx="14">
                  <c:v>6.9</c:v>
                </c:pt>
                <c:pt idx="15">
                  <c:v>-4.3</c:v>
                </c:pt>
              </c:numCache>
            </c:numRef>
          </c:val>
          <c:extLst>
            <c:ext xmlns:c16="http://schemas.microsoft.com/office/drawing/2014/chart" uri="{C3380CC4-5D6E-409C-BE32-E72D297353CC}">
              <c16:uniqueId val="{00000000-449C-4BA8-9FF5-F078AA5EFC28}"/>
            </c:ext>
          </c:extLst>
        </c:ser>
        <c:dLbls>
          <c:showLegendKey val="0"/>
          <c:showVal val="0"/>
          <c:showCatName val="0"/>
          <c:showSerName val="0"/>
          <c:showPercent val="0"/>
          <c:showBubbleSize val="0"/>
        </c:dLbls>
        <c:gapWidth val="150"/>
        <c:axId val="466858680"/>
        <c:axId val="466855072"/>
      </c:barChart>
      <c:catAx>
        <c:axId val="466858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6855072"/>
        <c:crosses val="autoZero"/>
        <c:auto val="1"/>
        <c:lblAlgn val="ctr"/>
        <c:lblOffset val="100"/>
        <c:noMultiLvlLbl val="0"/>
      </c:catAx>
      <c:valAx>
        <c:axId val="466855072"/>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68586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'Police Staffing'!$B$1</c:f>
              <c:strCache>
                <c:ptCount val="1"/>
                <c:pt idx="0">
                  <c:v>Authorized Positions</c:v>
                </c:pt>
              </c:strCache>
            </c:strRef>
          </c:tx>
          <c:spPr>
            <a:solidFill>
              <a:schemeClr val="accent1"/>
            </a:solidFill>
            <a:ln>
              <a:noFill/>
            </a:ln>
            <a:effectLst/>
          </c:spPr>
          <c:invertIfNegative val="0"/>
          <c:cat>
            <c:strRef>
              <c:f>'Police Staffing'!$A$2:$A$11</c:f>
              <c:strCache>
                <c:ptCount val="10"/>
                <c:pt idx="0">
                  <c:v>2009-10</c:v>
                </c:pt>
                <c:pt idx="1">
                  <c:v>2010-11</c:v>
                </c:pt>
                <c:pt idx="2">
                  <c:v>2011-12</c:v>
                </c:pt>
                <c:pt idx="3">
                  <c:v>2012-13</c:v>
                </c:pt>
                <c:pt idx="4">
                  <c:v>2013-14</c:v>
                </c:pt>
                <c:pt idx="5">
                  <c:v>2014-15</c:v>
                </c:pt>
                <c:pt idx="6">
                  <c:v>2015-16</c:v>
                </c:pt>
                <c:pt idx="7">
                  <c:v>2016-17</c:v>
                </c:pt>
                <c:pt idx="8">
                  <c:v>2017-18</c:v>
                </c:pt>
                <c:pt idx="9">
                  <c:v>2018-19 Projected</c:v>
                </c:pt>
              </c:strCache>
            </c:strRef>
          </c:cat>
          <c:val>
            <c:numRef>
              <c:f>'Police Staffing'!$B$2:$B$11</c:f>
              <c:numCache>
                <c:formatCode>General</c:formatCode>
                <c:ptCount val="10"/>
                <c:pt idx="0">
                  <c:v>1377</c:v>
                </c:pt>
                <c:pt idx="1">
                  <c:v>1087</c:v>
                </c:pt>
                <c:pt idx="2">
                  <c:v>1109</c:v>
                </c:pt>
                <c:pt idx="3">
                  <c:v>1109</c:v>
                </c:pt>
                <c:pt idx="4">
                  <c:v>1109</c:v>
                </c:pt>
                <c:pt idx="5">
                  <c:v>1109</c:v>
                </c:pt>
                <c:pt idx="6">
                  <c:v>1109</c:v>
                </c:pt>
                <c:pt idx="7">
                  <c:v>1109</c:v>
                </c:pt>
                <c:pt idx="8">
                  <c:v>1109</c:v>
                </c:pt>
                <c:pt idx="9">
                  <c:v>1151</c:v>
                </c:pt>
              </c:numCache>
            </c:numRef>
          </c:val>
          <c:extLst>
            <c:ext xmlns:c16="http://schemas.microsoft.com/office/drawing/2014/chart" uri="{C3380CC4-5D6E-409C-BE32-E72D297353CC}">
              <c16:uniqueId val="{00000000-D56D-41A5-ADB6-417C8AE90C73}"/>
            </c:ext>
          </c:extLst>
        </c:ser>
        <c:dLbls>
          <c:showLegendKey val="0"/>
          <c:showVal val="0"/>
          <c:showCatName val="0"/>
          <c:showSerName val="0"/>
          <c:showPercent val="0"/>
          <c:showBubbleSize val="0"/>
        </c:dLbls>
        <c:gapWidth val="150"/>
        <c:axId val="392835664"/>
        <c:axId val="392835992"/>
      </c:barChart>
      <c:lineChart>
        <c:grouping val="standard"/>
        <c:varyColors val="0"/>
        <c:ser>
          <c:idx val="1"/>
          <c:order val="1"/>
          <c:tx>
            <c:strRef>
              <c:f>'Police Staffing'!$C$1</c:f>
              <c:strCache>
                <c:ptCount val="1"/>
                <c:pt idx="0">
                  <c:v>Street-Ready Positions</c:v>
                </c:pt>
              </c:strCache>
            </c:strRef>
          </c:tx>
          <c:spPr>
            <a:ln w="28575" cap="rnd">
              <a:solidFill>
                <a:schemeClr val="accent2"/>
              </a:solidFill>
              <a:round/>
            </a:ln>
            <a:effectLst/>
          </c:spPr>
          <c:marker>
            <c:symbol val="none"/>
          </c:marker>
          <c:dLbls>
            <c:dLbl>
              <c:idx val="0"/>
              <c:layout>
                <c:manualLayout>
                  <c:x val="8.6206896551724276E-3"/>
                  <c:y val="-0.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8D-426D-A2F7-B62C4D668EAB}"/>
                </c:ext>
              </c:extLst>
            </c:dLbl>
            <c:dLbl>
              <c:idx val="1"/>
              <c:layout>
                <c:manualLayout>
                  <c:x val="-5.7471264367816351E-3"/>
                  <c:y val="-4.0000000000000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8D-426D-A2F7-B62C4D668EAB}"/>
                </c:ext>
              </c:extLst>
            </c:dLbl>
            <c:dLbl>
              <c:idx val="2"/>
              <c:delete val="1"/>
              <c:extLst>
                <c:ext xmlns:c15="http://schemas.microsoft.com/office/drawing/2012/chart" uri="{CE6537A1-D6FC-4f65-9D91-7224C49458BB}"/>
                <c:ext xmlns:c16="http://schemas.microsoft.com/office/drawing/2014/chart" uri="{C3380CC4-5D6E-409C-BE32-E72D297353CC}">
                  <c16:uniqueId val="{00000001-D56D-41A5-ADB6-417C8AE90C73}"/>
                </c:ext>
              </c:extLst>
            </c:dLbl>
            <c:dLbl>
              <c:idx val="3"/>
              <c:delete val="1"/>
              <c:extLst>
                <c:ext xmlns:c15="http://schemas.microsoft.com/office/drawing/2012/chart" uri="{CE6537A1-D6FC-4f65-9D91-7224C49458BB}"/>
                <c:ext xmlns:c16="http://schemas.microsoft.com/office/drawing/2014/chart" uri="{C3380CC4-5D6E-409C-BE32-E72D297353CC}">
                  <c16:uniqueId val="{00000002-D56D-41A5-ADB6-417C8AE90C73}"/>
                </c:ext>
              </c:extLst>
            </c:dLbl>
            <c:dLbl>
              <c:idx val="4"/>
              <c:delete val="1"/>
              <c:extLst>
                <c:ext xmlns:c15="http://schemas.microsoft.com/office/drawing/2012/chart" uri="{CE6537A1-D6FC-4f65-9D91-7224C49458BB}"/>
                <c:ext xmlns:c16="http://schemas.microsoft.com/office/drawing/2014/chart" uri="{C3380CC4-5D6E-409C-BE32-E72D297353CC}">
                  <c16:uniqueId val="{00000003-D56D-41A5-ADB6-417C8AE90C73}"/>
                </c:ext>
              </c:extLst>
            </c:dLbl>
            <c:dLbl>
              <c:idx val="5"/>
              <c:delete val="1"/>
              <c:extLst>
                <c:ext xmlns:c15="http://schemas.microsoft.com/office/drawing/2012/chart" uri="{CE6537A1-D6FC-4f65-9D91-7224C49458BB}"/>
                <c:ext xmlns:c16="http://schemas.microsoft.com/office/drawing/2014/chart" uri="{C3380CC4-5D6E-409C-BE32-E72D297353CC}">
                  <c16:uniqueId val="{00000004-D56D-41A5-ADB6-417C8AE90C73}"/>
                </c:ext>
              </c:extLst>
            </c:dLbl>
            <c:dLbl>
              <c:idx val="6"/>
              <c:delete val="1"/>
              <c:extLst>
                <c:ext xmlns:c15="http://schemas.microsoft.com/office/drawing/2012/chart" uri="{CE6537A1-D6FC-4f65-9D91-7224C49458BB}"/>
                <c:ext xmlns:c16="http://schemas.microsoft.com/office/drawing/2014/chart" uri="{C3380CC4-5D6E-409C-BE32-E72D297353CC}">
                  <c16:uniqueId val="{00000005-D56D-41A5-ADB6-417C8AE90C73}"/>
                </c:ext>
              </c:extLst>
            </c:dLbl>
            <c:dLbl>
              <c:idx val="7"/>
              <c:delete val="1"/>
              <c:extLst>
                <c:ext xmlns:c15="http://schemas.microsoft.com/office/drawing/2012/chart" uri="{CE6537A1-D6FC-4f65-9D91-7224C49458BB}"/>
                <c:ext xmlns:c16="http://schemas.microsoft.com/office/drawing/2014/chart" uri="{C3380CC4-5D6E-409C-BE32-E72D297353CC}">
                  <c16:uniqueId val="{00000006-D56D-41A5-ADB6-417C8AE90C73}"/>
                </c:ext>
              </c:extLst>
            </c:dLbl>
            <c:dLbl>
              <c:idx val="8"/>
              <c:layout>
                <c:manualLayout>
                  <c:x val="1.2931034482758621E-2"/>
                  <c:y val="2.6666666666666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E6-418E-A20D-69D78574C446}"/>
                </c:ext>
              </c:extLst>
            </c:dLbl>
            <c:dLbl>
              <c:idx val="9"/>
              <c:layout>
                <c:manualLayout>
                  <c:x val="4.3103448275862068E-3"/>
                  <c:y val="-8.0000000000000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E6-418E-A20D-69D78574C446}"/>
                </c:ext>
              </c:extLst>
            </c:dLbl>
            <c:dLbl>
              <c:idx val="10"/>
              <c:layout>
                <c:manualLayout>
                  <c:x val="6.4655738075843966E-3"/>
                  <c:y val="-6.6665354330708963E-3"/>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9137931034482751E-2"/>
                      <c:h val="7.9950131233595789E-2"/>
                    </c:manualLayout>
                  </c15:layout>
                </c:ext>
                <c:ext xmlns:c16="http://schemas.microsoft.com/office/drawing/2014/chart" uri="{C3380CC4-5D6E-409C-BE32-E72D297353CC}">
                  <c16:uniqueId val="{00000000-A2E6-418E-A20D-69D78574C44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'Police Staffing'!$A$2:$A$11</c:f>
              <c:strCache>
                <c:ptCount val="10"/>
                <c:pt idx="0">
                  <c:v>2009-10</c:v>
                </c:pt>
                <c:pt idx="1">
                  <c:v>2010-11</c:v>
                </c:pt>
                <c:pt idx="2">
                  <c:v>2011-12</c:v>
                </c:pt>
                <c:pt idx="3">
                  <c:v>2012-13</c:v>
                </c:pt>
                <c:pt idx="4">
                  <c:v>2013-14</c:v>
                </c:pt>
                <c:pt idx="5">
                  <c:v>2014-15</c:v>
                </c:pt>
                <c:pt idx="6">
                  <c:v>2015-16</c:v>
                </c:pt>
                <c:pt idx="7">
                  <c:v>2016-17</c:v>
                </c:pt>
                <c:pt idx="8">
                  <c:v>2017-18</c:v>
                </c:pt>
                <c:pt idx="9">
                  <c:v>2018-19 Projected</c:v>
                </c:pt>
              </c:strCache>
            </c:strRef>
          </c:cat>
          <c:val>
            <c:numRef>
              <c:f>'Police Staffing'!$C$2:$C$11</c:f>
              <c:numCache>
                <c:formatCode>General</c:formatCode>
                <c:ptCount val="10"/>
                <c:pt idx="0">
                  <c:v>1312</c:v>
                </c:pt>
                <c:pt idx="1">
                  <c:v>1087</c:v>
                </c:pt>
                <c:pt idx="2">
                  <c:v>1056</c:v>
                </c:pt>
                <c:pt idx="3">
                  <c:v>1008</c:v>
                </c:pt>
                <c:pt idx="4">
                  <c:v>905</c:v>
                </c:pt>
                <c:pt idx="5">
                  <c:v>866</c:v>
                </c:pt>
                <c:pt idx="6">
                  <c:v>817</c:v>
                </c:pt>
                <c:pt idx="7">
                  <c:v>798</c:v>
                </c:pt>
                <c:pt idx="8">
                  <c:v>843</c:v>
                </c:pt>
                <c:pt idx="9">
                  <c:v>1036</c:v>
                </c:pt>
              </c:numCache>
            </c:numRef>
          </c:val>
          <c:smooth val="0"/>
          <c:extLst>
            <c:ext xmlns:c16="http://schemas.microsoft.com/office/drawing/2014/chart" uri="{C3380CC4-5D6E-409C-BE32-E72D297353CC}">
              <c16:uniqueId val="{00000007-D56D-41A5-ADB6-417C8AE90C73}"/>
            </c:ext>
          </c:extLst>
        </c:ser>
        <c:dLbls>
          <c:showLegendKey val="0"/>
          <c:showVal val="0"/>
          <c:showCatName val="0"/>
          <c:showSerName val="0"/>
          <c:showPercent val="0"/>
          <c:showBubbleSize val="0"/>
        </c:dLbls>
        <c:marker val="1"/>
        <c:smooth val="0"/>
        <c:axId val="392835664"/>
        <c:axId val="392835992"/>
      </c:lineChart>
      <c:catAx>
        <c:axId val="39283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835992"/>
        <c:crosses val="autoZero"/>
        <c:auto val="1"/>
        <c:lblAlgn val="ctr"/>
        <c:lblOffset val="100"/>
        <c:noMultiLvlLbl val="0"/>
      </c:catAx>
      <c:valAx>
        <c:axId val="392835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83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21973177812599"/>
          <c:y val="4.2238648363252397E-2"/>
          <c:w val="0.33271738231641601"/>
          <c:h val="0.87922407270368896"/>
        </c:manualLayout>
      </c:layout>
      <c:pieChart>
        <c:varyColors val="1"/>
        <c:ser>
          <c:idx val="0"/>
          <c:order val="0"/>
          <c:explosion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D784-4FDA-8607-F28E9D25D35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D784-4FDA-8607-F28E9D25D35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D784-4FDA-8607-F28E9D25D35A}"/>
              </c:ext>
            </c:extLst>
          </c:dPt>
          <c:dLbls>
            <c:dLbl>
              <c:idx val="0"/>
              <c:layout>
                <c:manualLayout>
                  <c:x val="7.1497982197655727E-2"/>
                  <c:y val="4.9892952539878438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fld id="{FB9A2650-5C71-4C27-818D-C52B90B30B1F}" type="CATEGORYNAME">
                      <a:rPr lang="en-US"/>
                      <a:pPr>
                        <a:defRPr/>
                      </a:pPr>
                      <a:t>[CATEGORY NAME]</a:t>
                    </a:fld>
                    <a:endParaRPr lang="en-US" dirty="0"/>
                  </a:p>
                  <a:p>
                    <a:pPr>
                      <a:defRPr/>
                    </a:pPr>
                    <a:fld id="{59DE56A3-FF8A-4A7E-990F-12B3016F9767}" type="PERCENTAGE">
                      <a:rPr lang="en-US" smtClean="0"/>
                      <a:pPr>
                        <a:defRPr/>
                      </a:pPr>
                      <a:t>[PERCENTAGE]</a:t>
                    </a:fld>
                    <a:endParaRPr lang="en-US"/>
                  </a:p>
                </c:rich>
              </c:tx>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dLblPos val="bestFit"/>
              <c:showLegendKey val="0"/>
              <c:showVal val="1"/>
              <c:showCatName val="1"/>
              <c:showSerName val="1"/>
              <c:showPercent val="1"/>
              <c:showBubbleSize val="1"/>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1-D784-4FDA-8607-F28E9D25D35A}"/>
                </c:ext>
              </c:extLst>
            </c:dLbl>
            <c:dLbl>
              <c:idx val="1"/>
              <c:layout>
                <c:manualLayout>
                  <c:x val="-0.17122199849062286"/>
                  <c:y val="-0.17582436684107139"/>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fld id="{D0C218F5-823D-46BE-83CB-CE28AE5CB746}" type="CATEGORYNAME">
                      <a:rPr lang="en-US" smtClean="0"/>
                      <a:pPr>
                        <a:defRPr/>
                      </a:pPr>
                      <a:t>[CATEGORY NAME]</a:t>
                    </a:fld>
                    <a:endParaRPr lang="en-US" dirty="0"/>
                  </a:p>
                  <a:p>
                    <a:pPr>
                      <a:defRPr/>
                    </a:pPr>
                    <a:fld id="{F6FE91A1-89E4-4F25-A8AC-C3B6532E5EC0}" type="PERCENTAGE">
                      <a:rPr lang="en-US" smtClean="0"/>
                      <a:pPr>
                        <a:defRPr/>
                      </a:pPr>
                      <a:t>[PERCENTAGE]</a:t>
                    </a:fld>
                    <a:endParaRPr lang="en-US"/>
                  </a:p>
                </c:rich>
              </c:tx>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dLblPos val="bestFit"/>
              <c:showLegendKey val="0"/>
              <c:showVal val="1"/>
              <c:showCatName val="1"/>
              <c:showSerName val="1"/>
              <c:showPercent val="1"/>
              <c:showBubbleSize val="1"/>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3-D784-4FDA-8607-F28E9D25D35A}"/>
                </c:ext>
              </c:extLst>
            </c:dLbl>
            <c:dLbl>
              <c:idx val="2"/>
              <c:layout>
                <c:manualLayout>
                  <c:x val="-4.1650791260088499E-2"/>
                  <c:y val="6.9551037426503898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fld id="{E3F27212-1046-420F-8467-928B58B3F6BC}" type="CATEGORYNAME">
                      <a:rPr lang="en-US" smtClean="0"/>
                      <a:pPr>
                        <a:defRPr/>
                      </a:pPr>
                      <a:t>[CATEGORY NAME]</a:t>
                    </a:fld>
                    <a:endParaRPr lang="en-US" dirty="0"/>
                  </a:p>
                  <a:p>
                    <a:pPr>
                      <a:defRPr/>
                    </a:pPr>
                    <a:fld id="{F4D07F27-A104-42D4-9AD9-F48A916BF122}" type="PERCENTAGE">
                      <a:rPr lang="en-US" smtClean="0"/>
                      <a:pPr>
                        <a:defRPr/>
                      </a:pPr>
                      <a:t>[PERCENTAGE]</a:t>
                    </a:fld>
                    <a:endParaRPr lang="en-US"/>
                  </a:p>
                </c:rich>
              </c:tx>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dLblPos val="bestFit"/>
              <c:showLegendKey val="0"/>
              <c:showVal val="1"/>
              <c:showCatName val="1"/>
              <c:showSerName val="1"/>
              <c:showPercent val="1"/>
              <c:showBubbleSize val="1"/>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5-D784-4FDA-8607-F28E9D25D3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1"/>
            <c:showCatName val="1"/>
            <c:showSerName val="1"/>
            <c:showPercent val="1"/>
            <c:showBubbleSize val="1"/>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Data1!$A$6:$A$8</c:f>
              <c:strCache>
                <c:ptCount val="3"/>
                <c:pt idx="0">
                  <c:v>General Fund</c:v>
                </c:pt>
                <c:pt idx="1">
                  <c:v>Special Funds</c:v>
                </c:pt>
                <c:pt idx="2">
                  <c:v>Capital Funds</c:v>
                </c:pt>
              </c:strCache>
            </c:strRef>
          </c:cat>
          <c:val>
            <c:numRef>
              <c:f>Data1!$W$6:$W$8</c:f>
              <c:numCache>
                <c:formatCode>#,##0</c:formatCode>
                <c:ptCount val="3"/>
                <c:pt idx="0" formatCode="_(* #,##0_);_(* \(#,##0\);_(* &quot;-&quot;??_);_(@_)">
                  <c:v>1227943240</c:v>
                </c:pt>
                <c:pt idx="1">
                  <c:v>2131933930</c:v>
                </c:pt>
                <c:pt idx="2">
                  <c:v>781485007</c:v>
                </c:pt>
              </c:numCache>
            </c:numRef>
          </c:val>
          <c:extLst>
            <c:ext xmlns:c16="http://schemas.microsoft.com/office/drawing/2014/chart" uri="{C3380CC4-5D6E-409C-BE32-E72D297353CC}">
              <c16:uniqueId val="{00000006-D784-4FDA-8607-F28E9D25D35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1"/>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3177" tIns="46589" rIns="93177" bIns="46589" rtlCol="0"/>
          <a:lstStyle>
            <a:lvl1pPr algn="l">
              <a:defRPr sz="1200" dirty="0"/>
            </a:lvl1pPr>
          </a:lstStyle>
          <a:p>
            <a:pPr>
              <a:defRPr/>
            </a:pPr>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3177" tIns="46589" rIns="93177" bIns="46589" rtlCol="0"/>
          <a:lstStyle>
            <a:lvl1pPr algn="r">
              <a:defRPr sz="1200"/>
            </a:lvl1pPr>
          </a:lstStyle>
          <a:p>
            <a:pPr>
              <a:defRPr/>
            </a:pPr>
            <a:fld id="{3BE38702-5B03-47BB-BBB7-AAC312349D8D}" type="datetime1">
              <a:rPr lang="en-US"/>
              <a:pPr>
                <a:defRPr/>
              </a:pPr>
              <a:t>5/14/2018</a:t>
            </a:fld>
            <a:endParaRPr lang="en-US" dirty="0"/>
          </a:p>
        </p:txBody>
      </p:sp>
      <p:sp>
        <p:nvSpPr>
          <p:cNvPr id="4" name="Footer Placeholder 3"/>
          <p:cNvSpPr>
            <a:spLocks noGrp="1"/>
          </p:cNvSpPr>
          <p:nvPr>
            <p:ph type="ftr" sz="quarter" idx="2"/>
          </p:nvPr>
        </p:nvSpPr>
        <p:spPr>
          <a:xfrm>
            <a:off x="2" y="8829676"/>
            <a:ext cx="3038475" cy="465138"/>
          </a:xfrm>
          <a:prstGeom prst="rect">
            <a:avLst/>
          </a:prstGeom>
        </p:spPr>
        <p:txBody>
          <a:bodyPr vert="horz" lIns="93177" tIns="46589" rIns="93177" bIns="46589" rtlCol="0" anchor="b"/>
          <a:lstStyle>
            <a:lvl1pPr algn="l">
              <a:defRPr sz="1200" smtClean="0"/>
            </a:lvl1pPr>
          </a:lstStyle>
          <a:p>
            <a:pPr>
              <a:defRPr/>
            </a:pPr>
            <a:r>
              <a:rPr lang="en-US"/>
              <a:t>Final 1/18/14</a:t>
            </a:r>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3177" tIns="46589" rIns="93177" bIns="46589" rtlCol="0" anchor="b"/>
          <a:lstStyle>
            <a:lvl1pPr algn="r">
              <a:defRPr sz="1200"/>
            </a:lvl1pPr>
          </a:lstStyle>
          <a:p>
            <a:pPr>
              <a:defRPr/>
            </a:pPr>
            <a:fld id="{AC42407E-412F-4AE6-B28B-EFB932F48EDE}" type="slidenum">
              <a:rPr lang="en-US"/>
              <a:pPr>
                <a:defRPr/>
              </a:pPr>
              <a:t>‹#›</a:t>
            </a:fld>
            <a:endParaRPr lang="en-US" dirty="0"/>
          </a:p>
        </p:txBody>
      </p:sp>
    </p:spTree>
    <p:extLst>
      <p:ext uri="{BB962C8B-B14F-4D97-AF65-F5344CB8AC3E}">
        <p14:creationId xmlns:p14="http://schemas.microsoft.com/office/powerpoint/2010/main" val="808259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cs typeface="+mn-cs"/>
              </a:defRPr>
            </a:lvl1pPr>
          </a:lstStyle>
          <a:p>
            <a:pPr>
              <a:defRPr/>
            </a:pPr>
            <a:endParaRPr lang="en-PH"/>
          </a:p>
        </p:txBody>
      </p:sp>
      <p:sp>
        <p:nvSpPr>
          <p:cNvPr id="3" name="Date Placeholder 2"/>
          <p:cNvSpPr>
            <a:spLocks noGrp="1"/>
          </p:cNvSpPr>
          <p:nvPr>
            <p:ph type="dt" idx="1"/>
          </p:nvPr>
        </p:nvSpPr>
        <p:spPr>
          <a:xfrm>
            <a:off x="3970339"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6F4E84BA-A8D6-494A-A9C4-83DCE766D3F4}" type="datetime1">
              <a:rPr lang="en-US"/>
              <a:pPr>
                <a:defRPr/>
              </a:pPr>
              <a:t>5/14/2018</a:t>
            </a:fld>
            <a:endParaRPr lang="en-PH"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PH" noProof="0" dirty="0"/>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2" y="8829676"/>
            <a:ext cx="3038475" cy="465138"/>
          </a:xfrm>
          <a:prstGeom prst="rect">
            <a:avLst/>
          </a:prstGeom>
        </p:spPr>
        <p:txBody>
          <a:bodyPr vert="horz" lIns="93177" tIns="46589" rIns="93177" bIns="46589" rtlCol="0" anchor="b"/>
          <a:lstStyle>
            <a:lvl1pPr algn="l" fontAlgn="auto">
              <a:spcBef>
                <a:spcPts val="0"/>
              </a:spcBef>
              <a:spcAft>
                <a:spcPts val="0"/>
              </a:spcAft>
              <a:defRPr sz="1200" smtClean="0">
                <a:latin typeface="+mn-lt"/>
                <a:cs typeface="+mn-cs"/>
              </a:defRPr>
            </a:lvl1pPr>
          </a:lstStyle>
          <a:p>
            <a:pPr>
              <a:defRPr/>
            </a:pPr>
            <a:r>
              <a:rPr lang="en-PH"/>
              <a:t>Final 1/18/14</a:t>
            </a:r>
            <a:endParaRPr lang="en-PH" dirty="0"/>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E0608375-8479-4574-A4FB-3EC90CE848A0}" type="slidenum">
              <a:rPr lang="en-PH"/>
              <a:pPr>
                <a:defRPr/>
              </a:pPr>
              <a:t>‹#›</a:t>
            </a:fld>
            <a:endParaRPr lang="en-PH" dirty="0"/>
          </a:p>
        </p:txBody>
      </p:sp>
    </p:spTree>
    <p:extLst>
      <p:ext uri="{BB962C8B-B14F-4D97-AF65-F5344CB8AC3E}">
        <p14:creationId xmlns:p14="http://schemas.microsoft.com/office/powerpoint/2010/main" val="27412229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202E06-7D08-49B6-BFE0-ED12CA3EA676}" type="slidenum">
              <a:rPr lang="en-PH" altLang="en-US" smtClean="0">
                <a:latin typeface="Calibri" panose="020F0502020204030204" pitchFamily="34" charset="0"/>
              </a:rPr>
              <a:pPr/>
              <a:t>1</a:t>
            </a:fld>
            <a:endParaRPr lang="en-PH" altLang="en-US">
              <a:latin typeface="Calibri" panose="020F0502020204030204" pitchFamily="34" charset="0"/>
            </a:endParaRPr>
          </a:p>
        </p:txBody>
      </p:sp>
      <p:sp>
        <p:nvSpPr>
          <p:cNvPr id="2" name="Date Placeholder 1"/>
          <p:cNvSpPr>
            <a:spLocks noGrp="1"/>
          </p:cNvSpPr>
          <p:nvPr>
            <p:ph type="dt" sz="quarter" idx="1"/>
          </p:nvPr>
        </p:nvSpPr>
        <p:spPr/>
        <p:txBody>
          <a:bodyPr/>
          <a:lstStyle/>
          <a:p>
            <a:pPr>
              <a:defRPr/>
            </a:pPr>
            <a:fld id="{6F4E84BA-A8D6-494A-A9C4-83DCE766D3F4}" type="datetime1">
              <a:rPr lang="en-US" smtClean="0"/>
              <a:pPr>
                <a:defRPr/>
              </a:pPr>
              <a:t>5/14/2018</a:t>
            </a:fld>
            <a:endParaRPr lang="en-PH" dirty="0"/>
          </a:p>
        </p:txBody>
      </p:sp>
      <p:sp>
        <p:nvSpPr>
          <p:cNvPr id="3" name="Footer Placeholder 2"/>
          <p:cNvSpPr>
            <a:spLocks noGrp="1"/>
          </p:cNvSpPr>
          <p:nvPr>
            <p:ph type="ftr" sz="quarter" idx="4"/>
          </p:nvPr>
        </p:nvSpPr>
        <p:spPr/>
        <p:txBody>
          <a:bodyPr/>
          <a:lstStyle/>
          <a:p>
            <a:pPr>
              <a:defRPr/>
            </a:pPr>
            <a:endParaRPr lang="en-PH"/>
          </a:p>
        </p:txBody>
      </p:sp>
    </p:spTree>
    <p:extLst>
      <p:ext uri="{BB962C8B-B14F-4D97-AF65-F5344CB8AC3E}">
        <p14:creationId xmlns:p14="http://schemas.microsoft.com/office/powerpoint/2010/main" val="4046358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16</a:t>
            </a:fld>
            <a:endParaRPr lang="en-PH" dirty="0"/>
          </a:p>
        </p:txBody>
      </p:sp>
    </p:spTree>
    <p:extLst>
      <p:ext uri="{BB962C8B-B14F-4D97-AF65-F5344CB8AC3E}">
        <p14:creationId xmlns:p14="http://schemas.microsoft.com/office/powerpoint/2010/main" val="20703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18</a:t>
            </a:fld>
            <a:endParaRPr lang="en-PH" dirty="0"/>
          </a:p>
        </p:txBody>
      </p:sp>
    </p:spTree>
    <p:extLst>
      <p:ext uri="{BB962C8B-B14F-4D97-AF65-F5344CB8AC3E}">
        <p14:creationId xmlns:p14="http://schemas.microsoft.com/office/powerpoint/2010/main" val="189216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a:t>
            </a:r>
          </a:p>
        </p:txBody>
      </p:sp>
      <p:sp>
        <p:nvSpPr>
          <p:cNvPr id="4" name="Slide Number Placeholder 3"/>
          <p:cNvSpPr>
            <a:spLocks noGrp="1"/>
          </p:cNvSpPr>
          <p:nvPr>
            <p:ph type="sldNum" sz="quarter" idx="10"/>
          </p:nvPr>
        </p:nvSpPr>
        <p:spPr/>
        <p:txBody>
          <a:bodyPr/>
          <a:lstStyle/>
          <a:p>
            <a:fld id="{E3C21DA5-964D-4554-8B55-25F799A062D7}" type="slidenum">
              <a:rPr lang="en-US" smtClean="0"/>
              <a:t>2</a:t>
            </a:fld>
            <a:endParaRPr lang="en-US"/>
          </a:p>
        </p:txBody>
      </p:sp>
    </p:spTree>
    <p:extLst>
      <p:ext uri="{BB962C8B-B14F-4D97-AF65-F5344CB8AC3E}">
        <p14:creationId xmlns:p14="http://schemas.microsoft.com/office/powerpoint/2010/main" val="104001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3</a:t>
            </a:fld>
            <a:endParaRPr lang="en-PH" dirty="0"/>
          </a:p>
        </p:txBody>
      </p:sp>
    </p:spTree>
    <p:extLst>
      <p:ext uri="{BB962C8B-B14F-4D97-AF65-F5344CB8AC3E}">
        <p14:creationId xmlns:p14="http://schemas.microsoft.com/office/powerpoint/2010/main" val="216144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Report on City Services 2016-17  - Resident Survey page 21: http://www.sanjoseca.gov/DocumentCenter/View/73885</a:t>
            </a:r>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5</a:t>
            </a:fld>
            <a:endParaRPr lang="en-PH" dirty="0"/>
          </a:p>
        </p:txBody>
      </p:sp>
    </p:spTree>
    <p:extLst>
      <p:ext uri="{BB962C8B-B14F-4D97-AF65-F5344CB8AC3E}">
        <p14:creationId xmlns:p14="http://schemas.microsoft.com/office/powerpoint/2010/main" val="363229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6</a:t>
            </a:fld>
            <a:endParaRPr lang="en-PH" dirty="0"/>
          </a:p>
        </p:txBody>
      </p:sp>
    </p:spTree>
    <p:extLst>
      <p:ext uri="{BB962C8B-B14F-4D97-AF65-F5344CB8AC3E}">
        <p14:creationId xmlns:p14="http://schemas.microsoft.com/office/powerpoint/2010/main" val="212624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a:p>
            <a:r>
              <a:rPr lang="en-US" dirty="0"/>
              <a:t>Pie chart data: http://www.sanjoseca.gov/DocumentCenter/View/77157, Page 3</a:t>
            </a:r>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7</a:t>
            </a:fld>
            <a:endParaRPr lang="en-PH" dirty="0"/>
          </a:p>
        </p:txBody>
      </p:sp>
    </p:spTree>
    <p:extLst>
      <p:ext uri="{BB962C8B-B14F-4D97-AF65-F5344CB8AC3E}">
        <p14:creationId xmlns:p14="http://schemas.microsoft.com/office/powerpoint/2010/main" val="362556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rPr>
              <a:t>ADD Parks Irrigation Technology</a:t>
            </a:r>
          </a:p>
          <a:p>
            <a:endParaRPr lang="en-US" dirty="0"/>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10</a:t>
            </a:fld>
            <a:endParaRPr lang="en-PH" dirty="0"/>
          </a:p>
        </p:txBody>
      </p:sp>
    </p:spTree>
    <p:extLst>
      <p:ext uri="{BB962C8B-B14F-4D97-AF65-F5344CB8AC3E}">
        <p14:creationId xmlns:p14="http://schemas.microsoft.com/office/powerpoint/2010/main" val="1270129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rPr>
              <a:t>ADD Parks Irrigation Technology</a:t>
            </a:r>
          </a:p>
          <a:p>
            <a:endParaRPr lang="en-US" dirty="0"/>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12</a:t>
            </a:fld>
            <a:endParaRPr lang="en-PH" dirty="0"/>
          </a:p>
        </p:txBody>
      </p:sp>
    </p:spTree>
    <p:extLst>
      <p:ext uri="{BB962C8B-B14F-4D97-AF65-F5344CB8AC3E}">
        <p14:creationId xmlns:p14="http://schemas.microsoft.com/office/powerpoint/2010/main" val="1270129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608375-8479-4574-A4FB-3EC90CE848A0}" type="slidenum">
              <a:rPr lang="en-PH" smtClean="0"/>
              <a:pPr>
                <a:defRPr/>
              </a:pPr>
              <a:t>15</a:t>
            </a:fld>
            <a:endParaRPr lang="en-PH" dirty="0"/>
          </a:p>
        </p:txBody>
      </p:sp>
    </p:spTree>
    <p:extLst>
      <p:ext uri="{BB962C8B-B14F-4D97-AF65-F5344CB8AC3E}">
        <p14:creationId xmlns:p14="http://schemas.microsoft.com/office/powerpoint/2010/main" val="1032254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
            <a:ext cx="9144000" cy="3910701"/>
          </a:xfrm>
          <a:prstGeom prst="rect">
            <a:avLst/>
          </a:prstGeom>
        </p:spPr>
      </p:pic>
      <p:sp>
        <p:nvSpPr>
          <p:cNvPr id="2" name="Title 1"/>
          <p:cNvSpPr>
            <a:spLocks noGrp="1"/>
          </p:cNvSpPr>
          <p:nvPr>
            <p:ph type="ctrTitle"/>
          </p:nvPr>
        </p:nvSpPr>
        <p:spPr>
          <a:xfrm>
            <a:off x="1143000" y="435713"/>
            <a:ext cx="6858000" cy="1790700"/>
          </a:xfrm>
        </p:spPr>
        <p:txBody>
          <a:bodyPr anchor="b"/>
          <a:lstStyle>
            <a:lvl1pPr algn="ctr">
              <a:defRPr sz="4500">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2295468"/>
            <a:ext cx="6858000" cy="1241822"/>
          </a:xfrm>
        </p:spPr>
        <p:txBody>
          <a:bodyPr/>
          <a:lstStyle>
            <a:lvl1pPr marL="0" indent="0" algn="ctr">
              <a:buNone/>
              <a:defRPr sz="18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0800" y="4247776"/>
            <a:ext cx="277048" cy="22523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05282" y="4579420"/>
            <a:ext cx="219456" cy="21945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0427" y="4279493"/>
            <a:ext cx="891540" cy="520334"/>
          </a:xfrm>
          <a:prstGeom prst="rect">
            <a:avLst/>
          </a:prstGeom>
        </p:spPr>
      </p:pic>
      <p:sp>
        <p:nvSpPr>
          <p:cNvPr id="11" name="TextBox 10"/>
          <p:cNvSpPr txBox="1"/>
          <p:nvPr userDrawn="1"/>
        </p:nvSpPr>
        <p:spPr>
          <a:xfrm>
            <a:off x="1347676" y="4200967"/>
            <a:ext cx="3681524" cy="720647"/>
          </a:xfrm>
          <a:prstGeom prst="rect">
            <a:avLst/>
          </a:prstGeom>
          <a:noFill/>
        </p:spPr>
        <p:txBody>
          <a:bodyPr wrap="square" rtlCol="0">
            <a:spAutoFit/>
          </a:bodyPr>
          <a:lstStyle/>
          <a:p>
            <a:r>
              <a:rPr lang="en-US" sz="1667" dirty="0">
                <a:solidFill>
                  <a:srgbClr val="308DCC"/>
                </a:solidFill>
                <a:latin typeface="+mn-lt"/>
              </a:rPr>
              <a:t>Office of </a:t>
            </a:r>
          </a:p>
          <a:p>
            <a:r>
              <a:rPr lang="en-US" sz="2416" b="1" dirty="0">
                <a:solidFill>
                  <a:srgbClr val="0C78BE"/>
                </a:solidFill>
                <a:latin typeface="+mn-lt"/>
              </a:rPr>
              <a:t>Mayor Sam Liccardo</a:t>
            </a:r>
          </a:p>
        </p:txBody>
      </p:sp>
      <p:sp>
        <p:nvSpPr>
          <p:cNvPr id="12" name="TextBox 11"/>
          <p:cNvSpPr txBox="1"/>
          <p:nvPr userDrawn="1"/>
        </p:nvSpPr>
        <p:spPr>
          <a:xfrm>
            <a:off x="6705600" y="4221223"/>
            <a:ext cx="1233464" cy="293478"/>
          </a:xfrm>
          <a:prstGeom prst="rect">
            <a:avLst/>
          </a:prstGeom>
          <a:noFill/>
        </p:spPr>
        <p:txBody>
          <a:bodyPr wrap="square" rtlCol="0">
            <a:spAutoFit/>
          </a:bodyPr>
          <a:lstStyle/>
          <a:p>
            <a:r>
              <a:rPr lang="en-US" sz="1307" dirty="0">
                <a:solidFill>
                  <a:srgbClr val="4C525F"/>
                </a:solidFill>
                <a:latin typeface="+mn-lt"/>
              </a:rPr>
              <a:t>@</a:t>
            </a:r>
            <a:r>
              <a:rPr lang="en-US" sz="1307" dirty="0" err="1">
                <a:solidFill>
                  <a:srgbClr val="4C525F"/>
                </a:solidFill>
                <a:latin typeface="+mn-lt"/>
              </a:rPr>
              <a:t>sliccardo</a:t>
            </a:r>
            <a:endParaRPr lang="en-US" sz="1307" dirty="0">
              <a:solidFill>
                <a:srgbClr val="4C525F"/>
              </a:solidFill>
              <a:latin typeface="+mn-lt"/>
            </a:endParaRPr>
          </a:p>
        </p:txBody>
      </p:sp>
      <p:sp>
        <p:nvSpPr>
          <p:cNvPr id="13" name="TextBox 12"/>
          <p:cNvSpPr txBox="1"/>
          <p:nvPr userDrawn="1"/>
        </p:nvSpPr>
        <p:spPr>
          <a:xfrm>
            <a:off x="6711107" y="4566217"/>
            <a:ext cx="2432893" cy="293478"/>
          </a:xfrm>
          <a:prstGeom prst="rect">
            <a:avLst/>
          </a:prstGeom>
          <a:noFill/>
        </p:spPr>
        <p:txBody>
          <a:bodyPr wrap="square" rtlCol="0">
            <a:spAutoFit/>
          </a:bodyPr>
          <a:lstStyle/>
          <a:p>
            <a:r>
              <a:rPr lang="en-US" sz="1307" dirty="0">
                <a:solidFill>
                  <a:srgbClr val="4C525F"/>
                </a:solidFill>
                <a:latin typeface="+mn-lt"/>
              </a:rPr>
              <a:t>facebook.com/samliccardo1</a:t>
            </a:r>
          </a:p>
        </p:txBody>
      </p:sp>
    </p:spTree>
    <p:extLst>
      <p:ext uri="{BB962C8B-B14F-4D97-AF65-F5344CB8AC3E}">
        <p14:creationId xmlns:p14="http://schemas.microsoft.com/office/powerpoint/2010/main" val="268240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E2647-F700-4361-9A5C-40A979D06FE0}"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8193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E2647-F700-4361-9A5C-40A979D06FE0}"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1287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E2647-F700-4361-9A5C-40A979D06FE0}"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71217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E2647-F700-4361-9A5C-40A979D06FE0}"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560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83455"/>
            <a:ext cx="9144000" cy="457200"/>
          </a:xfrm>
          <a:prstGeom prst="rect">
            <a:avLst/>
          </a:prstGeom>
        </p:spPr>
      </p:pic>
      <p:pic>
        <p:nvPicPr>
          <p:cNvPr id="7" name="Content Placeholder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9144000" cy="247649"/>
          </a:xfrm>
          <a:prstGeom prst="rect">
            <a:avLst/>
          </a:prstGeom>
        </p:spPr>
      </p:pic>
      <p:sp>
        <p:nvSpPr>
          <p:cNvPr id="8" name="TextBox 7"/>
          <p:cNvSpPr txBox="1"/>
          <p:nvPr userDrawn="1"/>
        </p:nvSpPr>
        <p:spPr>
          <a:xfrm>
            <a:off x="5715000" y="4807930"/>
            <a:ext cx="914400" cy="260264"/>
          </a:xfrm>
          <a:prstGeom prst="rect">
            <a:avLst/>
          </a:prstGeom>
          <a:noFill/>
        </p:spPr>
        <p:txBody>
          <a:bodyPr wrap="square" rtlCol="0">
            <a:spAutoFit/>
          </a:bodyPr>
          <a:lstStyle/>
          <a:p>
            <a:r>
              <a:rPr lang="en-US" sz="1091" dirty="0">
                <a:solidFill>
                  <a:schemeClr val="bg1"/>
                </a:solidFill>
                <a:latin typeface="+mn-lt"/>
              </a:rPr>
              <a:t>@</a:t>
            </a:r>
            <a:r>
              <a:rPr lang="en-US" sz="1091" dirty="0" err="1">
                <a:solidFill>
                  <a:schemeClr val="bg1"/>
                </a:solidFill>
                <a:latin typeface="+mn-lt"/>
              </a:rPr>
              <a:t>sliccardo</a:t>
            </a:r>
            <a:endParaRPr lang="en-US" sz="1091" dirty="0">
              <a:solidFill>
                <a:schemeClr val="bg1"/>
              </a:solidFill>
              <a:latin typeface="+mn-lt"/>
            </a:endParaRPr>
          </a:p>
        </p:txBody>
      </p:sp>
      <p:sp>
        <p:nvSpPr>
          <p:cNvPr id="9" name="TextBox 8"/>
          <p:cNvSpPr txBox="1"/>
          <p:nvPr userDrawn="1"/>
        </p:nvSpPr>
        <p:spPr>
          <a:xfrm>
            <a:off x="7146666" y="4807353"/>
            <a:ext cx="2142564" cy="260841"/>
          </a:xfrm>
          <a:prstGeom prst="rect">
            <a:avLst/>
          </a:prstGeom>
          <a:noFill/>
        </p:spPr>
        <p:txBody>
          <a:bodyPr wrap="square" rtlCol="0">
            <a:spAutoFit/>
          </a:bodyPr>
          <a:lstStyle/>
          <a:p>
            <a:r>
              <a:rPr lang="en-US" sz="1095" dirty="0">
                <a:solidFill>
                  <a:schemeClr val="bg1"/>
                </a:solidFill>
                <a:latin typeface="+mn-lt"/>
              </a:rPr>
              <a:t>facebook.com/samliccardo1</a:t>
            </a:r>
          </a:p>
        </p:txBody>
      </p:sp>
      <p:sp>
        <p:nvSpPr>
          <p:cNvPr id="10" name="TextBox 9"/>
          <p:cNvSpPr txBox="1"/>
          <p:nvPr userDrawn="1"/>
        </p:nvSpPr>
        <p:spPr>
          <a:xfrm>
            <a:off x="220529" y="4773796"/>
            <a:ext cx="2598871" cy="299634"/>
          </a:xfrm>
          <a:prstGeom prst="rect">
            <a:avLst/>
          </a:prstGeom>
          <a:noFill/>
        </p:spPr>
        <p:txBody>
          <a:bodyPr wrap="square" rtlCol="0">
            <a:spAutoFit/>
          </a:bodyPr>
          <a:lstStyle/>
          <a:p>
            <a:r>
              <a:rPr lang="en-US" sz="929" dirty="0">
                <a:solidFill>
                  <a:schemeClr val="bg1"/>
                </a:solidFill>
                <a:latin typeface="+mn-lt"/>
              </a:rPr>
              <a:t>Office of  </a:t>
            </a:r>
            <a:r>
              <a:rPr lang="en-US" sz="1347" b="1" dirty="0">
                <a:solidFill>
                  <a:schemeClr val="bg1"/>
                </a:solidFill>
                <a:latin typeface="+mn-lt"/>
              </a:rPr>
              <a:t>Mayor Sam Liccardo</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86400" y="4828032"/>
            <a:ext cx="219323" cy="178308"/>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26580" y="4821174"/>
            <a:ext cx="185166" cy="185166"/>
          </a:xfrm>
          <a:prstGeom prst="rect">
            <a:avLst/>
          </a:prstGeom>
        </p:spPr>
      </p:pic>
      <p:sp>
        <p:nvSpPr>
          <p:cNvPr id="14" name="Content Placeholder 2"/>
          <p:cNvSpPr>
            <a:spLocks noGrp="1"/>
          </p:cNvSpPr>
          <p:nvPr>
            <p:ph idx="10"/>
          </p:nvPr>
        </p:nvSpPr>
        <p:spPr>
          <a:xfrm>
            <a:off x="628650" y="1369219"/>
            <a:ext cx="7886700" cy="2847182"/>
          </a:xfrm>
        </p:spPr>
        <p:txBody>
          <a:bodyPr/>
          <a:lstStyle>
            <a:lvl1pPr>
              <a:buClr>
                <a:schemeClr val="accent2"/>
              </a:buClr>
              <a:defRPr>
                <a:solidFill>
                  <a:srgbClr val="4C525F"/>
                </a:solidFill>
                <a:latin typeface="Myriad Pro" panose="020B0503030403020204" pitchFamily="34" charset="0"/>
              </a:defRPr>
            </a:lvl1pPr>
            <a:lvl2pPr>
              <a:buClr>
                <a:schemeClr val="accent1">
                  <a:lumMod val="60000"/>
                  <a:lumOff val="40000"/>
                </a:schemeClr>
              </a:buClr>
              <a:defRPr>
                <a:solidFill>
                  <a:srgbClr val="4C525F"/>
                </a:solidFill>
                <a:latin typeface="Myriad Pro" panose="020B0503030403020204" pitchFamily="34" charset="0"/>
              </a:defRPr>
            </a:lvl2pPr>
            <a:lvl3pPr>
              <a:buClr>
                <a:schemeClr val="accent4">
                  <a:lumMod val="60000"/>
                  <a:lumOff val="40000"/>
                </a:schemeClr>
              </a:buClr>
              <a:defRPr>
                <a:solidFill>
                  <a:srgbClr val="4C525F"/>
                </a:solidFill>
                <a:latin typeface="Myriad Pro" panose="020B0503030403020204" pitchFamily="34" charset="0"/>
              </a:defRPr>
            </a:lvl3pPr>
            <a:lvl4pPr>
              <a:buClr>
                <a:schemeClr val="accent6">
                  <a:lumMod val="60000"/>
                  <a:lumOff val="40000"/>
                </a:schemeClr>
              </a:buClr>
              <a:defRPr>
                <a:solidFill>
                  <a:srgbClr val="4C525F"/>
                </a:solidFill>
                <a:latin typeface="Myriad Pro" panose="020B0503030403020204" pitchFamily="34" charset="0"/>
              </a:defRPr>
            </a:lvl4pPr>
            <a:lvl5pPr>
              <a:buClr>
                <a:srgbClr val="7030A0"/>
              </a:buClr>
              <a:defRPr>
                <a:solidFill>
                  <a:srgbClr val="4C525F"/>
                </a:solidFill>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220529" y="309940"/>
            <a:ext cx="7886700" cy="994172"/>
          </a:xfrm>
        </p:spPr>
        <p:txBody>
          <a:bodyPr>
            <a:normAutofit/>
          </a:bodyPr>
          <a:lstStyle>
            <a:lvl1pPr>
              <a:defRPr sz="3525">
                <a:solidFill>
                  <a:srgbClr val="308DCC"/>
                </a:solidFill>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7294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4E2647-F700-4361-9A5C-40A979D06FE0}"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570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E2647-F700-4361-9A5C-40A979D06FE0}"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2739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E2647-F700-4361-9A5C-40A979D06FE0}"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255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E2647-F700-4361-9A5C-40A979D06FE0}"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2330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4E2647-F700-4361-9A5C-40A979D06FE0}"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6575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4E2647-F700-4361-9A5C-40A979D06FE0}"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2237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E2647-F700-4361-9A5C-40A979D06FE0}"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5688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64E2647-F700-4361-9A5C-40A979D06FE0}" type="datetimeFigureOut">
              <a:rPr lang="en-US" smtClean="0"/>
              <a:t>5/14/2018</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6451264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hyperlink" Target="http://sanjose.abalancingact.com/english-city-of-san-jose-overview-of-general-fund-programs-2018-1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anjose.abalancingact.com/vietnamese-city-of-san-jose-overview-of-general-fund-programs-2018-19" TargetMode="External"/><Relationship Id="rId5" Type="http://schemas.openxmlformats.org/officeDocument/2006/relationships/hyperlink" Target="http://sanjose.abalancingact.com/spanish-city-of-san-jose-overview-of-general-fund-programs-2018-2019" TargetMode="External"/><Relationship Id="rId4" Type="http://schemas.openxmlformats.org/officeDocument/2006/relationships/image" Target="../media/image23.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0" y="1733550"/>
            <a:ext cx="9144000" cy="969496"/>
          </a:xfrm>
          <a:prstGeom prst="rect">
            <a:avLst/>
          </a:prstGeom>
          <a:noFill/>
          <a:ln w="9525">
            <a:noFill/>
            <a:miter lim="800000"/>
            <a:headEnd/>
            <a:tailEnd/>
          </a:ln>
          <a:effectLst>
            <a:glow rad="63500">
              <a:schemeClr val="accent3">
                <a:satMod val="175000"/>
                <a:alpha val="40000"/>
              </a:schemeClr>
            </a:glow>
          </a:effectLst>
        </p:spPr>
        <p:txBody>
          <a:bodyPr>
            <a:spAutoFit/>
          </a:bodyPr>
          <a:lstStyle/>
          <a:p>
            <a:pPr algn="ctr" eaLnBrk="1" hangingPunct="1">
              <a:spcBef>
                <a:spcPts val="600"/>
              </a:spcBef>
              <a:defRPr/>
            </a:pPr>
            <a:r>
              <a:rPr lang="en-US" sz="400" b="1" dirty="0">
                <a:solidFill>
                  <a:schemeClr val="bg1"/>
                </a:solidFill>
                <a:latin typeface="Gill Sans MT" pitchFamily="34" charset="0"/>
                <a:cs typeface="Leelawadee" pitchFamily="34" charset="-34"/>
              </a:rPr>
              <a:t> </a:t>
            </a:r>
            <a:r>
              <a:rPr lang="en-US" sz="100" b="1" dirty="0">
                <a:solidFill>
                  <a:schemeClr val="bg1"/>
                </a:solidFill>
                <a:latin typeface="Gill Sans MT" pitchFamily="34" charset="0"/>
                <a:cs typeface="Leelawadee" pitchFamily="34" charset="-34"/>
              </a:rPr>
              <a:t> </a:t>
            </a:r>
            <a:br>
              <a:rPr lang="en-US" sz="2000" b="1" dirty="0">
                <a:solidFill>
                  <a:schemeClr val="bg1"/>
                </a:solidFill>
                <a:latin typeface="Gill Sans MT" pitchFamily="34" charset="0"/>
                <a:cs typeface="Leelawadee" pitchFamily="34" charset="-34"/>
              </a:rPr>
            </a:br>
            <a:r>
              <a:rPr lang="en-US" sz="900" b="1" dirty="0">
                <a:solidFill>
                  <a:schemeClr val="bg1"/>
                </a:solidFill>
                <a:latin typeface="Gill Sans MT" pitchFamily="34" charset="0"/>
                <a:cs typeface="Leelawadee" pitchFamily="34" charset="-34"/>
              </a:rPr>
              <a:t> </a:t>
            </a:r>
            <a:br>
              <a:rPr lang="en-US" sz="4000" b="1" dirty="0">
                <a:solidFill>
                  <a:schemeClr val="bg1"/>
                </a:solidFill>
                <a:latin typeface="Gill Sans MT" pitchFamily="34" charset="0"/>
                <a:cs typeface="Leelawadee" pitchFamily="34" charset="-34"/>
              </a:rPr>
            </a:br>
            <a:endParaRPr lang="en-US" sz="4400" b="1" dirty="0">
              <a:solidFill>
                <a:schemeClr val="bg1"/>
              </a:solidFill>
              <a:latin typeface="Gill Sans MT" pitchFamily="34" charset="0"/>
              <a:cs typeface="Leelawadee" pitchFamily="34" charset="-34"/>
            </a:endParaRPr>
          </a:p>
        </p:txBody>
      </p:sp>
      <p:sp>
        <p:nvSpPr>
          <p:cNvPr id="2" name="Title 1"/>
          <p:cNvSpPr>
            <a:spLocks noGrp="1"/>
          </p:cNvSpPr>
          <p:nvPr>
            <p:ph type="ctrTitle"/>
          </p:nvPr>
        </p:nvSpPr>
        <p:spPr/>
        <p:txBody>
          <a:bodyPr/>
          <a:lstStyle/>
          <a:p>
            <a:pPr algn="l"/>
            <a:r>
              <a:rPr lang="en-US" dirty="0"/>
              <a:t>2018-2019 Proposed</a:t>
            </a:r>
            <a:br>
              <a:rPr lang="en-US" dirty="0"/>
            </a:br>
            <a:r>
              <a:rPr lang="en-US" dirty="0"/>
              <a:t>City Budget</a:t>
            </a:r>
          </a:p>
        </p:txBody>
      </p:sp>
      <p:sp>
        <p:nvSpPr>
          <p:cNvPr id="3" name="Subtitle 2"/>
          <p:cNvSpPr>
            <a:spLocks noGrp="1"/>
          </p:cNvSpPr>
          <p:nvPr>
            <p:ph type="subTitle" idx="1"/>
          </p:nvPr>
        </p:nvSpPr>
        <p:spPr/>
        <p:txBody>
          <a:bodyPr/>
          <a:lstStyle/>
          <a:p>
            <a:pPr algn="l"/>
            <a:r>
              <a:rPr lang="en-US" sz="2400" dirty="0">
                <a:cs typeface="Leelawadee" pitchFamily="34" charset="-34"/>
              </a:rPr>
              <a:t>Community Input Budget Meeting</a:t>
            </a:r>
          </a:p>
          <a:p>
            <a:endParaRPr lang="en-US" dirty="0">
              <a:latin typeface="Myriad Pro" panose="020B0503030403020204"/>
            </a:endParaRPr>
          </a:p>
        </p:txBody>
      </p:sp>
    </p:spTree>
    <p:extLst>
      <p:ext uri="{BB962C8B-B14F-4D97-AF65-F5344CB8AC3E}">
        <p14:creationId xmlns:p14="http://schemas.microsoft.com/office/powerpoint/2010/main" val="59857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304800" y="895349"/>
            <a:ext cx="4514850" cy="3509963"/>
          </a:xfrm>
        </p:spPr>
        <p:txBody>
          <a:bodyPr>
            <a:normAutofit fontScale="92500"/>
          </a:bodyPr>
          <a:lstStyle/>
          <a:p>
            <a:r>
              <a:rPr lang="en-US" dirty="0">
                <a:latin typeface="+mn-lt"/>
              </a:rPr>
              <a:t>Increase Budget Cap to 1151 SJPD Officers </a:t>
            </a:r>
          </a:p>
          <a:p>
            <a:r>
              <a:rPr lang="en-US" dirty="0">
                <a:latin typeface="+mn-lt"/>
              </a:rPr>
              <a:t>Domestic Violence: Housing Families in Crisis</a:t>
            </a:r>
          </a:p>
          <a:p>
            <a:r>
              <a:rPr lang="en-US" dirty="0">
                <a:latin typeface="+mn-lt"/>
              </a:rPr>
              <a:t>Office Of Emergency Management Launch &amp; Staffing </a:t>
            </a:r>
          </a:p>
          <a:p>
            <a:r>
              <a:rPr lang="en-US" sz="2800" dirty="0">
                <a:latin typeface="+mn-lt"/>
              </a:rPr>
              <a:t>Massage Parlor Enforcement </a:t>
            </a:r>
            <a:endParaRPr lang="en-US" dirty="0">
              <a:latin typeface="+mn-lt"/>
            </a:endParaRPr>
          </a:p>
        </p:txBody>
      </p:sp>
      <p:sp>
        <p:nvSpPr>
          <p:cNvPr id="3" name="Title 2"/>
          <p:cNvSpPr>
            <a:spLocks noGrp="1"/>
          </p:cNvSpPr>
          <p:nvPr>
            <p:ph type="title"/>
          </p:nvPr>
        </p:nvSpPr>
        <p:spPr/>
        <p:txBody>
          <a:bodyPr>
            <a:normAutofit fontScale="90000"/>
          </a:bodyPr>
          <a:lstStyle/>
          <a:p>
            <a:r>
              <a:rPr lang="en-US" dirty="0">
                <a:latin typeface="+mn-lt"/>
              </a:rPr>
              <a:t>Public Safety</a:t>
            </a:r>
            <a:br>
              <a:rPr lang="en-US" dirty="0">
                <a:latin typeface="+mn-lt"/>
              </a:rPr>
            </a:br>
            <a:endParaRPr lang="en-US" dirty="0">
              <a:latin typeface="+mn-lt"/>
            </a:endParaRPr>
          </a:p>
        </p:txBody>
      </p:sp>
      <p:pic>
        <p:nvPicPr>
          <p:cNvPr id="6" name="Picture 2" descr="Graduates take the oath during the graduation ceremony for the San Jose Police Department's Academy 28 at the Fairmont Hotel in San Jose, Calif., April 28, 2017. The class has 27 graduates, the highest number since the academies were revived in 2013. (Patrick Tehan/Bay Area News Group)">
            <a:extLst>
              <a:ext uri="{FF2B5EF4-FFF2-40B4-BE49-F238E27FC236}">
                <a16:creationId xmlns:a16="http://schemas.microsoft.com/office/drawing/2014/main" id="{11849704-14F8-0E42-B394-38E4B3757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267" y="315433"/>
            <a:ext cx="3698078" cy="24606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domestic violence">
            <a:extLst>
              <a:ext uri="{FF2B5EF4-FFF2-40B4-BE49-F238E27FC236}">
                <a16:creationId xmlns:a16="http://schemas.microsoft.com/office/drawing/2014/main" id="{6A3BF3CB-40E1-F24D-B9F9-86DDE23DE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2345" y="1917795"/>
            <a:ext cx="1905000" cy="2443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san jose flood">
            <a:extLst>
              <a:ext uri="{FF2B5EF4-FFF2-40B4-BE49-F238E27FC236}">
                <a16:creationId xmlns:a16="http://schemas.microsoft.com/office/drawing/2014/main" id="{88AC1665-AABE-BA46-8A2D-C2FE9ACFDC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5498" y="2890060"/>
            <a:ext cx="2657148" cy="164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50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a:bodyPr>
          <a:lstStyle/>
          <a:p>
            <a:r>
              <a:rPr lang="en-US" dirty="0">
                <a:latin typeface="+mn-lt"/>
              </a:rPr>
              <a:t>SJ Works 4.0</a:t>
            </a:r>
          </a:p>
          <a:p>
            <a:r>
              <a:rPr lang="en-US" dirty="0">
                <a:latin typeface="+mn-lt"/>
              </a:rPr>
              <a:t>SJ Learns 3.0</a:t>
            </a:r>
          </a:p>
          <a:p>
            <a:pPr lvl="1"/>
            <a:r>
              <a:rPr lang="en-US" dirty="0">
                <a:latin typeface="+mn-lt"/>
              </a:rPr>
              <a:t>Summer learning program</a:t>
            </a:r>
          </a:p>
          <a:p>
            <a:r>
              <a:rPr lang="en-US" dirty="0">
                <a:latin typeface="+mn-lt"/>
              </a:rPr>
              <a:t>Service Year</a:t>
            </a:r>
          </a:p>
          <a:p>
            <a:pPr marL="0" indent="0">
              <a:buNone/>
            </a:pPr>
            <a:endParaRPr lang="en-US" dirty="0">
              <a:latin typeface="+mn-lt"/>
            </a:endParaRPr>
          </a:p>
          <a:p>
            <a:endParaRPr lang="en-US" dirty="0">
              <a:latin typeface="+mn-lt"/>
            </a:endParaRPr>
          </a:p>
        </p:txBody>
      </p:sp>
      <p:sp>
        <p:nvSpPr>
          <p:cNvPr id="3" name="Title 2"/>
          <p:cNvSpPr>
            <a:spLocks noGrp="1"/>
          </p:cNvSpPr>
          <p:nvPr>
            <p:ph type="title"/>
          </p:nvPr>
        </p:nvSpPr>
        <p:spPr/>
        <p:txBody>
          <a:bodyPr/>
          <a:lstStyle/>
          <a:p>
            <a:r>
              <a:rPr lang="en-US" dirty="0">
                <a:latin typeface="+mn-lt"/>
              </a:rPr>
              <a:t>Education and Our Youth</a:t>
            </a:r>
          </a:p>
        </p:txBody>
      </p:sp>
      <p:pic>
        <p:nvPicPr>
          <p:cNvPr id="2050" name="Picture 2" descr="Image result for san jose 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38150"/>
            <a:ext cx="3062877" cy="21193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lk libr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8638" y="2622570"/>
            <a:ext cx="2743200" cy="199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611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91500" y="1221629"/>
            <a:ext cx="4514850" cy="3003892"/>
          </a:xfrm>
        </p:spPr>
        <p:txBody>
          <a:bodyPr>
            <a:normAutofit/>
          </a:bodyPr>
          <a:lstStyle/>
          <a:p>
            <a:r>
              <a:rPr lang="en-US" dirty="0">
                <a:latin typeface="+mn-lt"/>
              </a:rPr>
              <a:t>Climate Smart SJ</a:t>
            </a:r>
          </a:p>
          <a:p>
            <a:r>
              <a:rPr lang="en-US" sz="3000" dirty="0">
                <a:latin typeface="+mn-lt"/>
              </a:rPr>
              <a:t>SJ Clean Energy Launch</a:t>
            </a:r>
          </a:p>
          <a:p>
            <a:r>
              <a:rPr lang="en-US" sz="3000" dirty="0">
                <a:latin typeface="+mn-lt"/>
              </a:rPr>
              <a:t>EV Charging</a:t>
            </a:r>
          </a:p>
          <a:p>
            <a:r>
              <a:rPr lang="en-US" sz="3000" dirty="0">
                <a:latin typeface="+mn-lt"/>
              </a:rPr>
              <a:t>Treatment Plant </a:t>
            </a:r>
          </a:p>
          <a:p>
            <a:endParaRPr lang="en-US" sz="3000" dirty="0">
              <a:latin typeface="+mn-lt"/>
            </a:endParaRPr>
          </a:p>
          <a:p>
            <a:endParaRPr lang="en-US" dirty="0">
              <a:latin typeface="+mn-lt"/>
            </a:endParaRPr>
          </a:p>
        </p:txBody>
      </p:sp>
      <p:sp>
        <p:nvSpPr>
          <p:cNvPr id="3" name="Title 2"/>
          <p:cNvSpPr>
            <a:spLocks noGrp="1"/>
          </p:cNvSpPr>
          <p:nvPr>
            <p:ph type="title"/>
          </p:nvPr>
        </p:nvSpPr>
        <p:spPr/>
        <p:txBody>
          <a:bodyPr/>
          <a:lstStyle/>
          <a:p>
            <a:r>
              <a:rPr lang="en-US" dirty="0">
                <a:latin typeface="+mn-lt"/>
              </a:rPr>
              <a:t>Environment</a:t>
            </a:r>
          </a:p>
        </p:txBody>
      </p:sp>
      <p:pic>
        <p:nvPicPr>
          <p:cNvPr id="4" name="Picture 2" descr="Image result for san jose clean ener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3649" y="1082317"/>
            <a:ext cx="4948207" cy="15239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ev charg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313" y="3001252"/>
            <a:ext cx="1290543" cy="10334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limate smart san jo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6392" y="2903622"/>
            <a:ext cx="3714750"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587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381000" y="1123950"/>
            <a:ext cx="7886700" cy="3358305"/>
          </a:xfrm>
        </p:spPr>
        <p:txBody>
          <a:bodyPr>
            <a:normAutofit fontScale="92500" lnSpcReduction="20000"/>
          </a:bodyPr>
          <a:lstStyle/>
          <a:p>
            <a:r>
              <a:rPr lang="en-US" dirty="0">
                <a:latin typeface="+mn-lt"/>
              </a:rPr>
              <a:t>MySanJose 2.0</a:t>
            </a:r>
          </a:p>
          <a:p>
            <a:r>
              <a:rPr lang="en-US" dirty="0">
                <a:latin typeface="+mn-lt"/>
              </a:rPr>
              <a:t>Free Junk Pickup</a:t>
            </a:r>
          </a:p>
          <a:p>
            <a:r>
              <a:rPr lang="en-US" dirty="0">
                <a:latin typeface="+mn-lt"/>
              </a:rPr>
              <a:t>Support/Coordinate Volunteers</a:t>
            </a:r>
          </a:p>
          <a:p>
            <a:r>
              <a:rPr lang="en-US" dirty="0">
                <a:latin typeface="+mn-lt"/>
              </a:rPr>
              <a:t>San Jose Streets Team </a:t>
            </a:r>
          </a:p>
          <a:p>
            <a:r>
              <a:rPr lang="en-US" dirty="0">
                <a:latin typeface="+mn-lt"/>
              </a:rPr>
              <a:t>BeautifySJ Grants</a:t>
            </a:r>
          </a:p>
          <a:p>
            <a:r>
              <a:rPr lang="en-US" dirty="0">
                <a:latin typeface="+mn-lt"/>
              </a:rPr>
              <a:t>Vehicle Abatement </a:t>
            </a:r>
          </a:p>
          <a:p>
            <a:r>
              <a:rPr lang="en-US" dirty="0">
                <a:latin typeface="+mn-lt"/>
              </a:rPr>
              <a:t>Median Island &amp; Street Maintenance</a:t>
            </a:r>
          </a:p>
          <a:p>
            <a:r>
              <a:rPr lang="en-US" dirty="0">
                <a:latin typeface="+mn-lt"/>
              </a:rPr>
              <a:t>Dumpster/ Neighborhood Cleanups</a:t>
            </a:r>
          </a:p>
          <a:p>
            <a:pPr marL="0" indent="0">
              <a:buNone/>
            </a:pPr>
            <a:endParaRPr lang="en-US" dirty="0">
              <a:latin typeface="+mn-lt"/>
            </a:endParaRPr>
          </a:p>
        </p:txBody>
      </p:sp>
      <p:sp>
        <p:nvSpPr>
          <p:cNvPr id="3" name="Title 2"/>
          <p:cNvSpPr>
            <a:spLocks noGrp="1"/>
          </p:cNvSpPr>
          <p:nvPr>
            <p:ph type="title"/>
          </p:nvPr>
        </p:nvSpPr>
        <p:spPr/>
        <p:txBody>
          <a:bodyPr/>
          <a:lstStyle/>
          <a:p>
            <a:r>
              <a:rPr lang="en-US" dirty="0">
                <a:latin typeface="+mn-lt"/>
              </a:rPr>
              <a:t>#BeautifySJ</a:t>
            </a:r>
          </a:p>
        </p:txBody>
      </p:sp>
      <p:pic>
        <p:nvPicPr>
          <p:cNvPr id="4" name="Picture 2" descr="Image result for beautifysj">
            <a:extLst>
              <a:ext uri="{FF2B5EF4-FFF2-40B4-BE49-F238E27FC236}">
                <a16:creationId xmlns:a16="http://schemas.microsoft.com/office/drawing/2014/main" id="{3C69C022-B278-8940-9EB8-F5F035C96A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1100" y="309940"/>
            <a:ext cx="3429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freeway cleanup san jose">
            <a:extLst>
              <a:ext uri="{FF2B5EF4-FFF2-40B4-BE49-F238E27FC236}">
                <a16:creationId xmlns:a16="http://schemas.microsoft.com/office/drawing/2014/main" id="{DF3B6266-8AB1-6841-AFC4-EC52F0DD08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91" t="14510"/>
          <a:stretch/>
        </p:blipFill>
        <p:spPr bwMode="auto">
          <a:xfrm>
            <a:off x="6629400" y="2495550"/>
            <a:ext cx="2438400" cy="214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64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28650" y="1369219"/>
            <a:ext cx="4019550" cy="2847182"/>
          </a:xfrm>
        </p:spPr>
        <p:txBody>
          <a:bodyPr/>
          <a:lstStyle/>
          <a:p>
            <a:r>
              <a:rPr lang="en-US" dirty="0">
                <a:latin typeface="+mn-lt"/>
              </a:rPr>
              <a:t>My San Jose 2.0</a:t>
            </a:r>
          </a:p>
          <a:p>
            <a:r>
              <a:rPr lang="en-US" dirty="0">
                <a:latin typeface="+mn-lt"/>
              </a:rPr>
              <a:t>Data</a:t>
            </a:r>
          </a:p>
          <a:p>
            <a:r>
              <a:rPr lang="en-US" dirty="0">
                <a:latin typeface="+mn-lt"/>
              </a:rPr>
              <a:t>Digital Inclusion Fund/ </a:t>
            </a:r>
          </a:p>
          <a:p>
            <a:pPr marL="0" indent="0">
              <a:buNone/>
            </a:pPr>
            <a:r>
              <a:rPr lang="en-US" dirty="0">
                <a:latin typeface="+mn-lt"/>
              </a:rPr>
              <a:t>        Community Wi-Fi</a:t>
            </a:r>
          </a:p>
          <a:p>
            <a:r>
              <a:rPr lang="en-US" dirty="0">
                <a:latin typeface="+mn-lt"/>
              </a:rPr>
              <a:t>Privacy &amp; Data Security</a:t>
            </a:r>
          </a:p>
          <a:p>
            <a:endParaRPr lang="en-US" dirty="0">
              <a:latin typeface="+mn-lt"/>
            </a:endParaRPr>
          </a:p>
        </p:txBody>
      </p:sp>
      <p:sp>
        <p:nvSpPr>
          <p:cNvPr id="3" name="Title 2"/>
          <p:cNvSpPr>
            <a:spLocks noGrp="1"/>
          </p:cNvSpPr>
          <p:nvPr>
            <p:ph type="title"/>
          </p:nvPr>
        </p:nvSpPr>
        <p:spPr>
          <a:xfrm>
            <a:off x="228600" y="388613"/>
            <a:ext cx="7886700" cy="994172"/>
          </a:xfrm>
        </p:spPr>
        <p:txBody>
          <a:bodyPr/>
          <a:lstStyle/>
          <a:p>
            <a:r>
              <a:rPr lang="en-US" dirty="0">
                <a:latin typeface="+mn-lt"/>
              </a:rPr>
              <a:t>Innovation and Tech</a:t>
            </a:r>
          </a:p>
        </p:txBody>
      </p:sp>
      <p:pic>
        <p:nvPicPr>
          <p:cNvPr id="5122" name="Picture 2" descr="Image result for my san jose ap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1009" y="614786"/>
            <a:ext cx="1963736" cy="26183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wif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554" y="1123083"/>
            <a:ext cx="1749428" cy="128850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data secu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744" y="2952750"/>
            <a:ext cx="294322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552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220529" y="1581150"/>
            <a:ext cx="8618671" cy="3505200"/>
          </a:xfrm>
        </p:spPr>
        <p:txBody>
          <a:bodyPr vert="horz" lIns="91440" tIns="45720" rIns="91440" bIns="45720" rtlCol="0" anchor="t">
            <a:noAutofit/>
          </a:bodyPr>
          <a:lstStyle/>
          <a:p>
            <a:r>
              <a:rPr lang="en-US" dirty="0">
                <a:latin typeface="+mn-lt"/>
              </a:rPr>
              <a:t>$15.5M Deficit Reserve Fund</a:t>
            </a:r>
          </a:p>
          <a:p>
            <a:endParaRPr lang="en-US" dirty="0">
              <a:latin typeface="+mn-lt"/>
            </a:endParaRPr>
          </a:p>
          <a:p>
            <a:r>
              <a:rPr lang="en-US" dirty="0">
                <a:latin typeface="+mn-lt"/>
              </a:rPr>
              <a:t>Refinanced Redevelopment Bonds</a:t>
            </a:r>
          </a:p>
          <a:p>
            <a:endParaRPr lang="en-US" dirty="0">
              <a:latin typeface="+mn-lt"/>
            </a:endParaRPr>
          </a:p>
          <a:p>
            <a:r>
              <a:rPr lang="en-US" dirty="0">
                <a:latin typeface="+mn-lt"/>
              </a:rPr>
              <a:t>Negotiating Sales of Hayes Mansion &amp; Other Properties  </a:t>
            </a:r>
          </a:p>
          <a:p>
            <a:endParaRPr lang="en-US" dirty="0">
              <a:latin typeface="+mn-lt"/>
            </a:endParaRPr>
          </a:p>
          <a:p>
            <a:endParaRPr lang="en-US" dirty="0">
              <a:latin typeface="+mn-lt"/>
            </a:endParaRPr>
          </a:p>
        </p:txBody>
      </p:sp>
      <p:sp>
        <p:nvSpPr>
          <p:cNvPr id="3" name="Title 2"/>
          <p:cNvSpPr>
            <a:spLocks noGrp="1"/>
          </p:cNvSpPr>
          <p:nvPr>
            <p:ph type="title"/>
          </p:nvPr>
        </p:nvSpPr>
        <p:spPr/>
        <p:txBody>
          <a:bodyPr>
            <a:normAutofit/>
          </a:bodyPr>
          <a:lstStyle/>
          <a:p>
            <a:r>
              <a:rPr lang="en-US" dirty="0">
                <a:latin typeface="+mn-lt"/>
              </a:rPr>
              <a:t>Saving / Improving Fiscal Sustainability</a:t>
            </a:r>
          </a:p>
        </p:txBody>
      </p:sp>
    </p:spTree>
    <p:extLst>
      <p:ext uri="{BB962C8B-B14F-4D97-AF65-F5344CB8AC3E}">
        <p14:creationId xmlns:p14="http://schemas.microsoft.com/office/powerpoint/2010/main" val="2353005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33350"/>
            <a:ext cx="7886700" cy="994172"/>
          </a:xfrm>
        </p:spPr>
        <p:txBody>
          <a:bodyPr/>
          <a:lstStyle/>
          <a:p>
            <a:r>
              <a:rPr lang="en-US" dirty="0">
                <a:latin typeface="+mn-lt"/>
              </a:rPr>
              <a:t>Budget Process 2018: </a:t>
            </a:r>
          </a:p>
        </p:txBody>
      </p:sp>
      <p:sp>
        <p:nvSpPr>
          <p:cNvPr id="6" name="Text Box 11"/>
          <p:cNvSpPr txBox="1">
            <a:spLocks noGrp="1" noChangeArrowheads="1"/>
          </p:cNvSpPr>
          <p:nvPr>
            <p:ph idx="10"/>
          </p:nvPr>
        </p:nvSpPr>
        <p:spPr bwMode="auto">
          <a:xfrm>
            <a:off x="609600" y="1033746"/>
            <a:ext cx="7886700" cy="34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8288" tIns="18288" rIns="18288" bIns="18288">
            <a:spAutoFit/>
          </a:bodyPr>
          <a:lstStyle>
            <a:lvl1pPr marL="2908300" indent="-2908300">
              <a:spcBef>
                <a:spcPct val="20000"/>
              </a:spcBef>
              <a:buChar char="•"/>
              <a:tabLst>
                <a:tab pos="2921000" algn="l"/>
              </a:tabLst>
              <a:defRPr sz="3200">
                <a:solidFill>
                  <a:schemeClr val="tx1"/>
                </a:solidFill>
                <a:latin typeface="Arial" panose="020B0604020202020204" pitchFamily="34" charset="0"/>
              </a:defRPr>
            </a:lvl1pPr>
            <a:lvl2pPr marL="742950" indent="-285750">
              <a:spcBef>
                <a:spcPct val="20000"/>
              </a:spcBef>
              <a:buChar char="–"/>
              <a:tabLst>
                <a:tab pos="2921000" algn="l"/>
              </a:tabLst>
              <a:defRPr sz="2800">
                <a:solidFill>
                  <a:schemeClr val="tx1"/>
                </a:solidFill>
                <a:latin typeface="Arial" panose="020B0604020202020204" pitchFamily="34" charset="0"/>
              </a:defRPr>
            </a:lvl2pPr>
            <a:lvl3pPr marL="1143000" indent="-228600">
              <a:spcBef>
                <a:spcPct val="20000"/>
              </a:spcBef>
              <a:buChar char="•"/>
              <a:tabLst>
                <a:tab pos="2921000" algn="l"/>
              </a:tabLst>
              <a:defRPr sz="2400">
                <a:solidFill>
                  <a:schemeClr val="tx1"/>
                </a:solidFill>
                <a:latin typeface="Arial" panose="020B0604020202020204" pitchFamily="34" charset="0"/>
              </a:defRPr>
            </a:lvl3pPr>
            <a:lvl4pPr marL="1600200" indent="-228600">
              <a:spcBef>
                <a:spcPct val="20000"/>
              </a:spcBef>
              <a:buChar char="–"/>
              <a:tabLst>
                <a:tab pos="2921000" algn="l"/>
              </a:tabLst>
              <a:defRPr sz="2000">
                <a:solidFill>
                  <a:schemeClr val="tx1"/>
                </a:solidFill>
                <a:latin typeface="Arial" panose="020B0604020202020204" pitchFamily="34" charset="0"/>
              </a:defRPr>
            </a:lvl4pPr>
            <a:lvl5pPr marL="2057400" indent="-228600">
              <a:spcBef>
                <a:spcPct val="20000"/>
              </a:spcBef>
              <a:buChar char="»"/>
              <a:tabLst>
                <a:tab pos="29210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9210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9210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9210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921000" algn="l"/>
              </a:tabLst>
              <a:defRPr sz="2000">
                <a:solidFill>
                  <a:schemeClr val="tx1"/>
                </a:solidFill>
                <a:latin typeface="Arial" panose="020B0604020202020204" pitchFamily="34" charset="0"/>
              </a:defRPr>
            </a:lvl9pPr>
          </a:lstStyle>
          <a:p>
            <a:pPr eaLnBrk="1" hangingPunct="1">
              <a:spcBef>
                <a:spcPts val="1800"/>
              </a:spcBef>
              <a:buFontTx/>
              <a:buNone/>
            </a:pPr>
            <a:r>
              <a:rPr lang="en-US" altLang="en-US" sz="2000" dirty="0">
                <a:latin typeface="+mn-lt"/>
              </a:rPr>
              <a:t>May 10</a:t>
            </a:r>
            <a:r>
              <a:rPr lang="en-US" altLang="en-US" sz="2000" baseline="30000" dirty="0">
                <a:latin typeface="+mn-lt"/>
              </a:rPr>
              <a:t>th</a:t>
            </a:r>
            <a:r>
              <a:rPr lang="en-US" altLang="en-US" sz="2000" dirty="0">
                <a:latin typeface="+mn-lt"/>
              </a:rPr>
              <a:t> through 23</a:t>
            </a:r>
            <a:r>
              <a:rPr lang="en-US" altLang="en-US" sz="2000" baseline="30000" dirty="0">
                <a:latin typeface="+mn-lt"/>
              </a:rPr>
              <a:t>rd</a:t>
            </a:r>
            <a:r>
              <a:rPr lang="en-US" altLang="en-US" sz="2000" dirty="0">
                <a:latin typeface="+mn-lt"/>
              </a:rPr>
              <a:t>	Community Budget Meetings</a:t>
            </a:r>
          </a:p>
          <a:p>
            <a:pPr eaLnBrk="1" hangingPunct="1">
              <a:spcBef>
                <a:spcPts val="1800"/>
              </a:spcBef>
              <a:buFontTx/>
              <a:buNone/>
            </a:pPr>
            <a:r>
              <a:rPr lang="en-US" altLang="en-US" sz="2000" dirty="0">
                <a:latin typeface="+mn-lt"/>
              </a:rPr>
              <a:t>May 9</a:t>
            </a:r>
            <a:r>
              <a:rPr lang="en-US" altLang="en-US" sz="2000" baseline="30000" dirty="0">
                <a:latin typeface="+mn-lt"/>
              </a:rPr>
              <a:t>th</a:t>
            </a:r>
            <a:r>
              <a:rPr lang="en-US" altLang="en-US" sz="2000" dirty="0">
                <a:latin typeface="+mn-lt"/>
              </a:rPr>
              <a:t> through 14</a:t>
            </a:r>
            <a:r>
              <a:rPr lang="en-US" altLang="en-US" sz="2000" baseline="30000" dirty="0">
                <a:latin typeface="+mn-lt"/>
              </a:rPr>
              <a:t>th</a:t>
            </a:r>
            <a:r>
              <a:rPr lang="en-US" altLang="en-US" sz="2000" dirty="0">
                <a:latin typeface="+mn-lt"/>
              </a:rPr>
              <a:t> 	City Council Budget Study Sessions</a:t>
            </a:r>
          </a:p>
          <a:p>
            <a:pPr eaLnBrk="1" hangingPunct="1">
              <a:spcBef>
                <a:spcPts val="1800"/>
              </a:spcBef>
              <a:buFontTx/>
              <a:buNone/>
            </a:pPr>
            <a:r>
              <a:rPr lang="en-US" altLang="en-US" sz="2000" dirty="0">
                <a:latin typeface="+mn-lt"/>
              </a:rPr>
              <a:t>May 15</a:t>
            </a:r>
            <a:r>
              <a:rPr lang="en-US" altLang="en-US" sz="2000" baseline="30000" dirty="0">
                <a:latin typeface="+mn-lt"/>
              </a:rPr>
              <a:t>th</a:t>
            </a:r>
            <a:r>
              <a:rPr lang="en-US" altLang="en-US" sz="2000" dirty="0">
                <a:latin typeface="+mn-lt"/>
              </a:rPr>
              <a:t>/June 11</a:t>
            </a:r>
            <a:r>
              <a:rPr lang="en-US" altLang="en-US" sz="2000" baseline="30000" dirty="0">
                <a:latin typeface="+mn-lt"/>
              </a:rPr>
              <a:t>th</a:t>
            </a:r>
            <a:r>
              <a:rPr lang="en-US" altLang="en-US" sz="2000" dirty="0">
                <a:latin typeface="+mn-lt"/>
              </a:rPr>
              <a:t>	Public Budget Hearings 	</a:t>
            </a:r>
          </a:p>
          <a:p>
            <a:pPr eaLnBrk="1" hangingPunct="1">
              <a:spcBef>
                <a:spcPts val="1800"/>
              </a:spcBef>
              <a:buFontTx/>
              <a:buNone/>
            </a:pPr>
            <a:r>
              <a:rPr lang="en-US" altLang="en-US" sz="2000" dirty="0">
                <a:latin typeface="+mn-lt"/>
              </a:rPr>
              <a:t>June 1</a:t>
            </a:r>
            <a:r>
              <a:rPr lang="en-US" altLang="en-US" sz="2000" baseline="30000" dirty="0">
                <a:latin typeface="+mn-lt"/>
              </a:rPr>
              <a:t>st</a:t>
            </a:r>
            <a:r>
              <a:rPr lang="en-US" altLang="en-US" sz="2000" dirty="0">
                <a:latin typeface="+mn-lt"/>
              </a:rPr>
              <a:t> 	Mayor’s June Budget Message Released</a:t>
            </a:r>
          </a:p>
          <a:p>
            <a:pPr eaLnBrk="1" hangingPunct="1">
              <a:spcBef>
                <a:spcPts val="1800"/>
              </a:spcBef>
              <a:buFontTx/>
              <a:buNone/>
            </a:pPr>
            <a:r>
              <a:rPr lang="en-US" altLang="en-US" sz="2000" dirty="0">
                <a:latin typeface="+mn-lt"/>
              </a:rPr>
              <a:t>June 12</a:t>
            </a:r>
            <a:r>
              <a:rPr lang="en-US" altLang="en-US" sz="2000" baseline="30000" dirty="0">
                <a:latin typeface="+mn-lt"/>
              </a:rPr>
              <a:t>th</a:t>
            </a:r>
            <a:r>
              <a:rPr lang="en-US" altLang="en-US" sz="2000" dirty="0">
                <a:latin typeface="+mn-lt"/>
              </a:rPr>
              <a:t>   	Council Review/Approval of Mayor’s June Budget Message and Budget</a:t>
            </a:r>
          </a:p>
          <a:p>
            <a:pPr eaLnBrk="1" hangingPunct="1">
              <a:spcBef>
                <a:spcPts val="1800"/>
              </a:spcBef>
              <a:buFontTx/>
              <a:buNone/>
            </a:pPr>
            <a:r>
              <a:rPr lang="en-US" altLang="en-US" sz="2000" dirty="0">
                <a:latin typeface="+mn-lt"/>
              </a:rPr>
              <a:t>June 19</a:t>
            </a:r>
            <a:r>
              <a:rPr lang="en-US" altLang="en-US" sz="2000" baseline="30000" dirty="0">
                <a:latin typeface="+mn-lt"/>
              </a:rPr>
              <a:t>th</a:t>
            </a:r>
            <a:r>
              <a:rPr lang="en-US" altLang="en-US" sz="2000" dirty="0">
                <a:latin typeface="+mn-lt"/>
              </a:rPr>
              <a:t> 	Adoption of the 2018-2019 Budget and Fees and Charges</a:t>
            </a:r>
            <a:endParaRPr lang="en-US" altLang="en-US" sz="2000" baseline="30000" dirty="0">
              <a:latin typeface="+mn-lt"/>
            </a:endParaRPr>
          </a:p>
        </p:txBody>
      </p:sp>
      <p:sp>
        <p:nvSpPr>
          <p:cNvPr id="7" name="TextBox 6"/>
          <p:cNvSpPr txBox="1"/>
          <p:nvPr/>
        </p:nvSpPr>
        <p:spPr>
          <a:xfrm>
            <a:off x="1905000" y="31095"/>
            <a:ext cx="8534400" cy="892552"/>
          </a:xfrm>
          <a:prstGeom prst="rect">
            <a:avLst/>
          </a:prstGeom>
          <a:noFill/>
        </p:spPr>
        <p:txBody>
          <a:bodyPr>
            <a:spAutoFit/>
          </a:bodyPr>
          <a:lstStyle/>
          <a:p>
            <a:pPr eaLnBrk="1" hangingPunct="1">
              <a:defRPr/>
            </a:pPr>
            <a:r>
              <a:rPr lang="en-US" sz="1600" dirty="0">
                <a:solidFill>
                  <a:schemeClr val="accent2"/>
                </a:solidFill>
                <a:latin typeface="+mn-lt"/>
              </a:rPr>
              <a:t>  </a:t>
            </a:r>
          </a:p>
          <a:p>
            <a:pPr algn="ctr" eaLnBrk="1" hangingPunct="1">
              <a:defRPr/>
            </a:pPr>
            <a:r>
              <a:rPr lang="en-US" sz="3600" dirty="0">
                <a:solidFill>
                  <a:schemeClr val="accent2"/>
                </a:solidFill>
                <a:latin typeface="+mn-lt"/>
              </a:rPr>
              <a:t>www.sanjoseca.gov</a:t>
            </a:r>
            <a:endParaRPr lang="en-US" sz="4000" dirty="0">
              <a:solidFill>
                <a:schemeClr val="accent2"/>
              </a:solidFill>
              <a:latin typeface="+mn-lt"/>
            </a:endParaRPr>
          </a:p>
        </p:txBody>
      </p:sp>
    </p:spTree>
    <p:extLst>
      <p:ext uri="{BB962C8B-B14F-4D97-AF65-F5344CB8AC3E}">
        <p14:creationId xmlns:p14="http://schemas.microsoft.com/office/powerpoint/2010/main" val="256586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p:cNvPr>
          <p:cNvSpPr txBox="1">
            <a:spLocks/>
          </p:cNvSpPr>
          <p:nvPr/>
        </p:nvSpPr>
        <p:spPr>
          <a:xfrm>
            <a:off x="685800" y="666750"/>
            <a:ext cx="7886700" cy="3530826"/>
          </a:xfrm>
          <a:prstGeom prst="rect">
            <a:avLst/>
          </a:prstGeom>
          <a:ln w="19050">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rgbClr val="4C525F"/>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400" kern="1200">
                <a:solidFill>
                  <a:srgbClr val="4C525F"/>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chemeClr val="accent4">
                  <a:lumMod val="60000"/>
                  <a:lumOff val="40000"/>
                </a:schemeClr>
              </a:buClr>
              <a:buFont typeface="Arial" panose="020B0604020202020204" pitchFamily="34" charset="0"/>
              <a:buChar char="•"/>
              <a:defRPr sz="2000" kern="1200">
                <a:solidFill>
                  <a:srgbClr val="4C525F"/>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rgbClr val="4C525F"/>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rgbClr val="4C525F"/>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b="1" dirty="0">
                <a:latin typeface="+mn-lt"/>
              </a:rPr>
              <a:t>Get Involved!</a:t>
            </a:r>
            <a:endParaRPr lang="en-US" dirty="0">
              <a:latin typeface="+mn-lt"/>
            </a:endParaRPr>
          </a:p>
          <a:p>
            <a:pPr fontAlgn="auto">
              <a:spcAft>
                <a:spcPts val="0"/>
              </a:spcAft>
            </a:pPr>
            <a:endParaRPr lang="en-US" dirty="0">
              <a:latin typeface="+mn-lt"/>
            </a:endParaRPr>
          </a:p>
          <a:p>
            <a:pPr fontAlgn="auto">
              <a:spcAft>
                <a:spcPts val="0"/>
              </a:spcAft>
            </a:pPr>
            <a:r>
              <a:rPr lang="en-US" dirty="0">
                <a:latin typeface="+mn-lt"/>
              </a:rPr>
              <a:t>#BeautifySJ</a:t>
            </a:r>
          </a:p>
          <a:p>
            <a:pPr fontAlgn="auto">
              <a:spcAft>
                <a:spcPts val="0"/>
              </a:spcAft>
            </a:pPr>
            <a:r>
              <a:rPr lang="en-US" dirty="0">
                <a:latin typeface="+mn-lt"/>
              </a:rPr>
              <a:t>5K Coding Challenge</a:t>
            </a:r>
          </a:p>
          <a:p>
            <a:pPr fontAlgn="auto">
              <a:spcAft>
                <a:spcPts val="0"/>
              </a:spcAft>
            </a:pPr>
            <a:r>
              <a:rPr lang="en-US" dirty="0">
                <a:latin typeface="+mn-lt"/>
              </a:rPr>
              <a:t>SJ Works</a:t>
            </a:r>
          </a:p>
          <a:p>
            <a:pPr fontAlgn="auto">
              <a:spcAft>
                <a:spcPts val="0"/>
              </a:spcAft>
            </a:pPr>
            <a:r>
              <a:rPr lang="en-US" dirty="0">
                <a:latin typeface="+mn-lt"/>
              </a:rPr>
              <a:t>SJ College Promise </a:t>
            </a:r>
          </a:p>
          <a:p>
            <a:pPr fontAlgn="auto">
              <a:spcAft>
                <a:spcPts val="0"/>
              </a:spcAft>
            </a:pPr>
            <a:r>
              <a:rPr lang="en-US" dirty="0">
                <a:latin typeface="+mn-lt"/>
              </a:rPr>
              <a:t>Gen-2-Gen Campaign</a:t>
            </a:r>
          </a:p>
        </p:txBody>
      </p:sp>
      <p:sp>
        <p:nvSpPr>
          <p:cNvPr id="5" name="Line 23"/>
          <p:cNvSpPr>
            <a:spLocks noChangeShapeType="1"/>
          </p:cNvSpPr>
          <p:nvPr/>
        </p:nvSpPr>
        <p:spPr bwMode="auto">
          <a:xfrm>
            <a:off x="1295400" y="1276350"/>
            <a:ext cx="6173390" cy="0"/>
          </a:xfrm>
          <a:prstGeom prst="line">
            <a:avLst/>
          </a:prstGeom>
          <a:ln w="28575">
            <a:headEnd/>
            <a:tailEnd/>
          </a:ln>
          <a:extLst/>
        </p:spPr>
        <p:style>
          <a:lnRef idx="1">
            <a:schemeClr val="accent2"/>
          </a:lnRef>
          <a:fillRef idx="0">
            <a:schemeClr val="accent2"/>
          </a:fillRef>
          <a:effectRef idx="0">
            <a:schemeClr val="accent2"/>
          </a:effectRef>
          <a:fontRef idx="minor">
            <a:schemeClr val="tx1"/>
          </a:fontRef>
        </p:style>
        <p:txBody>
          <a:bodyPr anchor="t"/>
          <a:lstStyle/>
          <a:p>
            <a:endParaRPr lang="en-US"/>
          </a:p>
        </p:txBody>
      </p:sp>
    </p:spTree>
    <p:extLst>
      <p:ext uri="{BB962C8B-B14F-4D97-AF65-F5344CB8AC3E}">
        <p14:creationId xmlns:p14="http://schemas.microsoft.com/office/powerpoint/2010/main" val="2465522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84936"/>
            <a:ext cx="3352800" cy="1257452"/>
          </a:xfrm>
        </p:spPr>
        <p:txBody>
          <a:bodyPr vert="horz" lIns="91440" tIns="45720" rIns="91440" bIns="45720" rtlCol="0" anchor="ctr">
            <a:normAutofit/>
          </a:bodyPr>
          <a:lstStyle/>
          <a:p>
            <a:r>
              <a:rPr lang="en-US" sz="3600" dirty="0">
                <a:solidFill>
                  <a:schemeClr val="tx1"/>
                </a:solidFill>
                <a:latin typeface="+mj-lt"/>
              </a:rPr>
              <a:t>Share Your Input</a:t>
            </a:r>
          </a:p>
        </p:txBody>
      </p:sp>
      <p:sp>
        <p:nvSpPr>
          <p:cNvPr id="58372" name="Slide Number Placeholder 2"/>
          <p:cNvSpPr>
            <a:spLocks noGrp="1"/>
          </p:cNvSpPr>
          <p:nvPr>
            <p:ph type="sldNum" sz="quarter" idx="4294967295"/>
          </p:nvPr>
        </p:nvSpPr>
        <p:spPr bwMode="auto">
          <a:xfrm>
            <a:off x="6457950" y="4767262"/>
            <a:ext cx="20574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auto">
              <a:lnSpc>
                <a:spcPct val="90000"/>
              </a:lnSpc>
              <a:spcBef>
                <a:spcPts val="0"/>
              </a:spcBef>
              <a:spcAft>
                <a:spcPts val="600"/>
              </a:spcAft>
              <a:buNone/>
              <a:defRPr/>
            </a:pPr>
            <a:fld id="{90D7A798-40D1-427A-9A2A-F65BA8357D48}" type="slidenum">
              <a:rPr lang="en-US" altLang="en-US" sz="1200" smtClean="0">
                <a:solidFill>
                  <a:prstClr val="black">
                    <a:tint val="75000"/>
                  </a:prstClr>
                </a:solidFill>
                <a:latin typeface="Calibri" panose="020F0502020204030204"/>
                <a:cs typeface="+mn-cs"/>
              </a:rPr>
              <a:pPr algn="r" fontAlgn="auto">
                <a:lnSpc>
                  <a:spcPct val="90000"/>
                </a:lnSpc>
                <a:spcBef>
                  <a:spcPts val="0"/>
                </a:spcBef>
                <a:spcAft>
                  <a:spcPts val="600"/>
                </a:spcAft>
                <a:buNone/>
                <a:defRPr/>
              </a:pPr>
              <a:t>18</a:t>
            </a:fld>
            <a:endParaRPr lang="en-US" altLang="en-US" sz="1200">
              <a:solidFill>
                <a:prstClr val="black">
                  <a:tint val="75000"/>
                </a:prstClr>
              </a:solidFill>
              <a:latin typeface="Calibri" panose="020F0502020204030204"/>
              <a:cs typeface="+mn-cs"/>
            </a:endParaRPr>
          </a:p>
        </p:txBody>
      </p:sp>
      <p:sp>
        <p:nvSpPr>
          <p:cNvPr id="2" name="TextBox 1"/>
          <p:cNvSpPr txBox="1"/>
          <p:nvPr/>
        </p:nvSpPr>
        <p:spPr>
          <a:xfrm>
            <a:off x="-228600" y="1316568"/>
            <a:ext cx="3657600" cy="3241811"/>
          </a:xfrm>
          <a:prstGeom prst="rect">
            <a:avLst/>
          </a:prstGeom>
        </p:spPr>
        <p:txBody>
          <a:bodyPr vert="horz" lIns="91440" tIns="45720" rIns="91440" bIns="45720" rtlCol="0">
            <a:normAutofit/>
          </a:bodyPr>
          <a:lstStyle/>
          <a:p>
            <a:pPr marL="690563" indent="-228600">
              <a:lnSpc>
                <a:spcPct val="90000"/>
              </a:lnSpc>
              <a:spcAft>
                <a:spcPts val="600"/>
              </a:spcAft>
              <a:buFont typeface="Arial" panose="020B0604020202020204" pitchFamily="34" charset="0"/>
              <a:buChar char="•"/>
              <a:defRPr/>
            </a:pPr>
            <a:r>
              <a:rPr lang="en-US" sz="2000" dirty="0">
                <a:latin typeface="+mn-lt"/>
                <a:cs typeface="+mn-cs"/>
              </a:rPr>
              <a:t>How should you and the community be part of solutions?</a:t>
            </a:r>
          </a:p>
          <a:p>
            <a:pPr marL="690563" indent="-228600">
              <a:lnSpc>
                <a:spcPct val="90000"/>
              </a:lnSpc>
              <a:spcAft>
                <a:spcPts val="600"/>
              </a:spcAft>
              <a:buFont typeface="Arial" panose="020B0604020202020204" pitchFamily="34" charset="0"/>
              <a:buChar char="•"/>
              <a:defRPr/>
            </a:pPr>
            <a:r>
              <a:rPr lang="en-US" sz="2000" dirty="0">
                <a:latin typeface="+mn-lt"/>
                <a:cs typeface="+mn-cs"/>
              </a:rPr>
              <a:t>Which services do you think are most critical to enhance or restore?  </a:t>
            </a:r>
          </a:p>
          <a:p>
            <a:pPr marL="690563" indent="-228600">
              <a:lnSpc>
                <a:spcPct val="90000"/>
              </a:lnSpc>
              <a:spcAft>
                <a:spcPts val="600"/>
              </a:spcAft>
              <a:buFont typeface="Arial" panose="020B0604020202020204" pitchFamily="34" charset="0"/>
              <a:buChar char="•"/>
              <a:defRPr/>
            </a:pPr>
            <a:r>
              <a:rPr lang="en-US" sz="2000" dirty="0">
                <a:latin typeface="+mn-lt"/>
                <a:cs typeface="+mn-cs"/>
              </a:rPr>
              <a:t>What is your best advice on the budget?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66138"/>
          <a:stretch/>
        </p:blipFill>
        <p:spPr>
          <a:xfrm>
            <a:off x="3733789" y="2876760"/>
            <a:ext cx="4957482" cy="59569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64460"/>
          <a:stretch/>
        </p:blipFill>
        <p:spPr>
          <a:xfrm>
            <a:off x="3733789" y="1700469"/>
            <a:ext cx="4957482" cy="673835"/>
          </a:xfrm>
          <a:prstGeom prst="rect">
            <a:avLst/>
          </a:prstGeom>
        </p:spPr>
      </p:pic>
      <p:sp>
        <p:nvSpPr>
          <p:cNvPr id="6" name="TextBox 5"/>
          <p:cNvSpPr txBox="1"/>
          <p:nvPr/>
        </p:nvSpPr>
        <p:spPr>
          <a:xfrm>
            <a:off x="5757913" y="1316569"/>
            <a:ext cx="909223" cy="369332"/>
          </a:xfrm>
          <a:prstGeom prst="rect">
            <a:avLst/>
          </a:prstGeom>
          <a:noFill/>
        </p:spPr>
        <p:txBody>
          <a:bodyPr wrap="none" rtlCol="0">
            <a:spAutoFit/>
          </a:bodyPr>
          <a:lstStyle/>
          <a:p>
            <a:r>
              <a:rPr lang="en-US" dirty="0">
                <a:latin typeface="+mn-lt"/>
                <a:hlinkClick r:id="rId5"/>
              </a:rPr>
              <a:t>Spanish</a:t>
            </a:r>
            <a:endParaRPr lang="en-US" dirty="0">
              <a:latin typeface="+mn-lt"/>
            </a:endParaRPr>
          </a:p>
        </p:txBody>
      </p:sp>
      <p:sp>
        <p:nvSpPr>
          <p:cNvPr id="8" name="TextBox 7"/>
          <p:cNvSpPr txBox="1"/>
          <p:nvPr/>
        </p:nvSpPr>
        <p:spPr>
          <a:xfrm>
            <a:off x="5563763" y="2467014"/>
            <a:ext cx="1297535" cy="369332"/>
          </a:xfrm>
          <a:prstGeom prst="rect">
            <a:avLst/>
          </a:prstGeom>
          <a:noFill/>
        </p:spPr>
        <p:txBody>
          <a:bodyPr wrap="none" rtlCol="0">
            <a:spAutoFit/>
          </a:bodyPr>
          <a:lstStyle/>
          <a:p>
            <a:r>
              <a:rPr lang="en-US" dirty="0">
                <a:latin typeface="+mn-lt"/>
                <a:hlinkClick r:id="rId6"/>
              </a:rPr>
              <a:t>Vietnamese</a:t>
            </a:r>
            <a:endParaRPr lang="en-US" dirty="0">
              <a:latin typeface="+mn-lt"/>
            </a:endParaRPr>
          </a:p>
        </p:txBody>
      </p:sp>
      <p:sp>
        <p:nvSpPr>
          <p:cNvPr id="9" name="TextBox 8"/>
          <p:cNvSpPr txBox="1"/>
          <p:nvPr/>
        </p:nvSpPr>
        <p:spPr>
          <a:xfrm>
            <a:off x="5789978" y="3565163"/>
            <a:ext cx="845103" cy="369332"/>
          </a:xfrm>
          <a:prstGeom prst="rect">
            <a:avLst/>
          </a:prstGeom>
          <a:noFill/>
        </p:spPr>
        <p:txBody>
          <a:bodyPr wrap="none" rtlCol="0">
            <a:spAutoFit/>
          </a:bodyPr>
          <a:lstStyle/>
          <a:p>
            <a:r>
              <a:rPr lang="en-US" dirty="0">
                <a:latin typeface="+mn-lt"/>
                <a:hlinkClick r:id="rId7"/>
              </a:rPr>
              <a:t>English</a:t>
            </a:r>
            <a:endParaRPr lang="en-US" dirty="0">
              <a:latin typeface="+mn-lt"/>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8271" y="3934495"/>
            <a:ext cx="4953000" cy="62388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4831" y="615197"/>
            <a:ext cx="2635385" cy="596931"/>
          </a:xfrm>
          <a:prstGeom prst="rect">
            <a:avLst/>
          </a:prstGeom>
        </p:spPr>
      </p:pic>
    </p:spTree>
    <p:extLst>
      <p:ext uri="{BB962C8B-B14F-4D97-AF65-F5344CB8AC3E}">
        <p14:creationId xmlns:p14="http://schemas.microsoft.com/office/powerpoint/2010/main" val="1847087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0" y="1200150"/>
            <a:ext cx="4038600" cy="2209800"/>
          </a:xfrm>
        </p:spPr>
        <p:txBody>
          <a:bodyPr>
            <a:normAutofit/>
          </a:bodyPr>
          <a:lstStyle/>
          <a:p>
            <a:r>
              <a:rPr lang="en-US" sz="6000" dirty="0">
                <a:latin typeface="+mn-lt"/>
              </a:rPr>
              <a:t>Questions?</a:t>
            </a:r>
          </a:p>
        </p:txBody>
      </p:sp>
    </p:spTree>
    <p:extLst>
      <p:ext uri="{BB962C8B-B14F-4D97-AF65-F5344CB8AC3E}">
        <p14:creationId xmlns:p14="http://schemas.microsoft.com/office/powerpoint/2010/main" val="375381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33350"/>
            <a:ext cx="7886700" cy="994172"/>
          </a:xfrm>
        </p:spPr>
        <p:txBody>
          <a:bodyPr>
            <a:normAutofit fontScale="90000"/>
          </a:bodyPr>
          <a:lstStyle/>
          <a:p>
            <a:r>
              <a:rPr lang="en-US" dirty="0">
                <a:latin typeface="+mj-lt"/>
              </a:rPr>
              <a:t>Looking Back: Balancing $664M of Shortfalls</a:t>
            </a:r>
          </a:p>
        </p:txBody>
      </p:sp>
      <p:graphicFrame>
        <p:nvGraphicFramePr>
          <p:cNvPr id="4" name="Chart 3"/>
          <p:cNvGraphicFramePr>
            <a:graphicFrameLocks/>
          </p:cNvGraphicFramePr>
          <p:nvPr>
            <p:extLst>
              <p:ext uri="{D42A27DB-BD31-4B8C-83A1-F6EECF244321}">
                <p14:modId xmlns:p14="http://schemas.microsoft.com/office/powerpoint/2010/main" val="1664049683"/>
              </p:ext>
            </p:extLst>
          </p:nvPr>
        </p:nvGraphicFramePr>
        <p:xfrm>
          <a:off x="0" y="819150"/>
          <a:ext cx="8858251" cy="37528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6873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n-lt"/>
              </a:rPr>
              <a:t>Economic and Fiscal Outlook</a:t>
            </a:r>
          </a:p>
        </p:txBody>
      </p:sp>
      <p:sp>
        <p:nvSpPr>
          <p:cNvPr id="4" name="Rectangle 3"/>
          <p:cNvSpPr/>
          <p:nvPr/>
        </p:nvSpPr>
        <p:spPr>
          <a:xfrm>
            <a:off x="1295399" y="1623335"/>
            <a:ext cx="6457950" cy="830997"/>
          </a:xfrm>
          <a:prstGeom prst="rect">
            <a:avLst/>
          </a:prstGeom>
        </p:spPr>
        <p:txBody>
          <a:bodyPr wrap="square">
            <a:spAutoFit/>
          </a:bodyPr>
          <a:lstStyle/>
          <a:p>
            <a:pPr algn="ctr">
              <a:defRPr/>
            </a:pPr>
            <a:r>
              <a:rPr lang="en-US" altLang="en-US" sz="2400" b="1" dirty="0">
                <a:solidFill>
                  <a:schemeClr val="accent2"/>
                </a:solidFill>
                <a:latin typeface="+mn-lt"/>
              </a:rPr>
              <a:t>2019-2023 General Fund Forecast</a:t>
            </a:r>
          </a:p>
          <a:p>
            <a:pPr algn="ctr">
              <a:defRPr/>
            </a:pPr>
            <a:r>
              <a:rPr lang="en-US" altLang="en-US" sz="2400" b="1" dirty="0">
                <a:solidFill>
                  <a:schemeClr val="accent2"/>
                </a:solidFill>
                <a:latin typeface="+mn-lt"/>
              </a:rPr>
              <a:t>Incremental General Fund Surplus/(Shortfall)</a:t>
            </a:r>
          </a:p>
        </p:txBody>
      </p:sp>
      <p:graphicFrame>
        <p:nvGraphicFramePr>
          <p:cNvPr id="5" name="Table 4"/>
          <p:cNvGraphicFramePr>
            <a:graphicFrameLocks noGrp="1"/>
          </p:cNvGraphicFramePr>
          <p:nvPr>
            <p:extLst>
              <p:ext uri="{D42A27DB-BD31-4B8C-83A1-F6EECF244321}">
                <p14:modId xmlns:p14="http://schemas.microsoft.com/office/powerpoint/2010/main" val="88791184"/>
              </p:ext>
            </p:extLst>
          </p:nvPr>
        </p:nvGraphicFramePr>
        <p:xfrm>
          <a:off x="189153" y="2571750"/>
          <a:ext cx="8734428" cy="821062"/>
        </p:xfrm>
        <a:graphic>
          <a:graphicData uri="http://schemas.openxmlformats.org/drawingml/2006/table">
            <a:tbl>
              <a:tblPr firstRow="1" firstCol="1" bandRow="1">
                <a:tableStyleId>{5A111915-BE36-4E01-A7E5-04B1672EAD32}</a:tableStyleId>
              </a:tblPr>
              <a:tblGrid>
                <a:gridCol w="1747633">
                  <a:extLst>
                    <a:ext uri="{9D8B030D-6E8A-4147-A177-3AD203B41FA5}">
                      <a16:colId xmlns:a16="http://schemas.microsoft.com/office/drawing/2014/main" val="20001"/>
                    </a:ext>
                  </a:extLst>
                </a:gridCol>
                <a:gridCol w="1747633">
                  <a:extLst>
                    <a:ext uri="{9D8B030D-6E8A-4147-A177-3AD203B41FA5}">
                      <a16:colId xmlns:a16="http://schemas.microsoft.com/office/drawing/2014/main" val="20002"/>
                    </a:ext>
                  </a:extLst>
                </a:gridCol>
                <a:gridCol w="1745764">
                  <a:extLst>
                    <a:ext uri="{9D8B030D-6E8A-4147-A177-3AD203B41FA5}">
                      <a16:colId xmlns:a16="http://schemas.microsoft.com/office/drawing/2014/main" val="20003"/>
                    </a:ext>
                  </a:extLst>
                </a:gridCol>
                <a:gridCol w="1746699">
                  <a:extLst>
                    <a:ext uri="{9D8B030D-6E8A-4147-A177-3AD203B41FA5}">
                      <a16:colId xmlns:a16="http://schemas.microsoft.com/office/drawing/2014/main" val="20004"/>
                    </a:ext>
                  </a:extLst>
                </a:gridCol>
                <a:gridCol w="1746699">
                  <a:extLst>
                    <a:ext uri="{9D8B030D-6E8A-4147-A177-3AD203B41FA5}">
                      <a16:colId xmlns:a16="http://schemas.microsoft.com/office/drawing/2014/main" val="1873075717"/>
                    </a:ext>
                  </a:extLst>
                </a:gridCol>
              </a:tblGrid>
              <a:tr h="410531">
                <a:tc>
                  <a:txBody>
                    <a:bodyPr/>
                    <a:lstStyle/>
                    <a:p>
                      <a:pPr marL="0" marR="0" algn="ctr">
                        <a:spcBef>
                          <a:spcPts val="0"/>
                        </a:spcBef>
                        <a:spcAft>
                          <a:spcPts val="0"/>
                        </a:spcAft>
                      </a:pPr>
                      <a:r>
                        <a:rPr lang="en-US" sz="2000" dirty="0">
                          <a:effectLst/>
                        </a:rPr>
                        <a:t>2018-2019</a:t>
                      </a:r>
                      <a:endParaRPr lang="en-US" sz="2000" dirty="0">
                        <a:effectLst/>
                        <a:latin typeface="Times New Roman" panose="02020603050405020304" pitchFamily="18" charset="0"/>
                        <a:ea typeface="Times New Roman" panose="02020603050405020304" pitchFamily="18" charset="0"/>
                      </a:endParaRPr>
                    </a:p>
                  </a:txBody>
                  <a:tcPr marL="91745" marR="91745" marT="0" marB="0">
                    <a:solidFill>
                      <a:srgbClr val="308DCC"/>
                    </a:solidFill>
                  </a:tcPr>
                </a:tc>
                <a:tc>
                  <a:txBody>
                    <a:bodyPr/>
                    <a:lstStyle/>
                    <a:p>
                      <a:pPr marL="0" marR="0" algn="ctr">
                        <a:spcBef>
                          <a:spcPts val="0"/>
                        </a:spcBef>
                        <a:spcAft>
                          <a:spcPts val="0"/>
                        </a:spcAft>
                      </a:pPr>
                      <a:r>
                        <a:rPr lang="en-US" sz="2000" dirty="0">
                          <a:effectLst/>
                        </a:rPr>
                        <a:t>2019-2020</a:t>
                      </a:r>
                      <a:endParaRPr lang="en-US" sz="2000" dirty="0">
                        <a:effectLst/>
                        <a:latin typeface="Times New Roman" panose="02020603050405020304" pitchFamily="18" charset="0"/>
                        <a:ea typeface="Times New Roman" panose="02020603050405020304" pitchFamily="18" charset="0"/>
                      </a:endParaRPr>
                    </a:p>
                  </a:txBody>
                  <a:tcPr marL="91745" marR="91745" marT="0" marB="0">
                    <a:solidFill>
                      <a:srgbClr val="308DCC"/>
                    </a:solidFill>
                  </a:tcPr>
                </a:tc>
                <a:tc>
                  <a:txBody>
                    <a:bodyPr/>
                    <a:lstStyle/>
                    <a:p>
                      <a:pPr marL="0" marR="0" algn="ctr">
                        <a:spcBef>
                          <a:spcPts val="0"/>
                        </a:spcBef>
                        <a:spcAft>
                          <a:spcPts val="0"/>
                        </a:spcAft>
                      </a:pPr>
                      <a:r>
                        <a:rPr lang="en-US" sz="2000" dirty="0">
                          <a:effectLst/>
                        </a:rPr>
                        <a:t>2020-2021</a:t>
                      </a:r>
                      <a:endParaRPr lang="en-US" sz="2000" dirty="0">
                        <a:effectLst/>
                        <a:latin typeface="Times New Roman" panose="02020603050405020304" pitchFamily="18" charset="0"/>
                        <a:ea typeface="Times New Roman" panose="02020603050405020304" pitchFamily="18" charset="0"/>
                      </a:endParaRPr>
                    </a:p>
                  </a:txBody>
                  <a:tcPr marL="91745" marR="91745" marT="0" marB="0">
                    <a:solidFill>
                      <a:srgbClr val="308DCC"/>
                    </a:solidFill>
                  </a:tcPr>
                </a:tc>
                <a:tc>
                  <a:txBody>
                    <a:bodyPr/>
                    <a:lstStyle/>
                    <a:p>
                      <a:pPr marL="0" marR="0" algn="ctr">
                        <a:spcBef>
                          <a:spcPts val="0"/>
                        </a:spcBef>
                        <a:spcAft>
                          <a:spcPts val="0"/>
                        </a:spcAft>
                      </a:pPr>
                      <a:r>
                        <a:rPr lang="en-US" sz="2000" dirty="0">
                          <a:effectLst/>
                        </a:rPr>
                        <a:t>2021-2022</a:t>
                      </a:r>
                      <a:endParaRPr lang="en-US" sz="2000" dirty="0">
                        <a:effectLst/>
                        <a:latin typeface="Times New Roman" panose="02020603050405020304" pitchFamily="18" charset="0"/>
                        <a:ea typeface="Times New Roman" panose="02020603050405020304" pitchFamily="18" charset="0"/>
                      </a:endParaRPr>
                    </a:p>
                  </a:txBody>
                  <a:tcPr marL="91745" marR="91745" marT="0" marB="0">
                    <a:solidFill>
                      <a:srgbClr val="308DCC"/>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rPr>
                        <a:t>2022-2023</a:t>
                      </a:r>
                    </a:p>
                  </a:txBody>
                  <a:tcPr marL="91745" marR="91745" marT="0" marB="0">
                    <a:solidFill>
                      <a:srgbClr val="308DCC"/>
                    </a:solidFill>
                  </a:tcPr>
                </a:tc>
                <a:extLst>
                  <a:ext uri="{0D108BD9-81ED-4DB2-BD59-A6C34878D82A}">
                    <a16:rowId xmlns:a16="http://schemas.microsoft.com/office/drawing/2014/main" val="10000"/>
                  </a:ext>
                </a:extLst>
              </a:tr>
              <a:tr h="410531">
                <a:tc>
                  <a:txBody>
                    <a:bodyPr/>
                    <a:lstStyle/>
                    <a:p>
                      <a:pPr marL="0" marR="0" algn="ctr">
                        <a:spcBef>
                          <a:spcPts val="0"/>
                        </a:spcBef>
                        <a:spcAft>
                          <a:spcPts val="0"/>
                        </a:spcAft>
                      </a:pPr>
                      <a:r>
                        <a:rPr lang="en-US" sz="2000" b="0" dirty="0">
                          <a:solidFill>
                            <a:schemeClr val="tx2"/>
                          </a:solidFill>
                          <a:effectLst/>
                        </a:rPr>
                        <a:t>($4.3 M)*</a:t>
                      </a:r>
                      <a:endParaRPr lang="en-US" sz="2000" b="0" dirty="0">
                        <a:solidFill>
                          <a:schemeClr val="tx2"/>
                        </a:solidFill>
                        <a:effectLst/>
                        <a:latin typeface="Times New Roman" panose="02020603050405020304" pitchFamily="18" charset="0"/>
                        <a:ea typeface="Times New Roman" panose="02020603050405020304" pitchFamily="18" charset="0"/>
                      </a:endParaRPr>
                    </a:p>
                  </a:txBody>
                  <a:tcPr marL="91745" marR="91745" marT="0" marB="0"/>
                </a:tc>
                <a:tc>
                  <a:txBody>
                    <a:bodyPr/>
                    <a:lstStyle/>
                    <a:p>
                      <a:pPr marL="0" marR="0" algn="ctr">
                        <a:spcBef>
                          <a:spcPts val="0"/>
                        </a:spcBef>
                        <a:spcAft>
                          <a:spcPts val="0"/>
                        </a:spcAft>
                      </a:pPr>
                      <a:r>
                        <a:rPr lang="en-US" sz="2000" b="0" dirty="0">
                          <a:solidFill>
                            <a:schemeClr val="tx2"/>
                          </a:solidFill>
                          <a:effectLst/>
                        </a:rPr>
                        <a:t>($15.5 M)</a:t>
                      </a:r>
                      <a:endParaRPr lang="en-US" sz="2000" b="0" dirty="0">
                        <a:solidFill>
                          <a:schemeClr val="tx2"/>
                        </a:solidFill>
                        <a:effectLst/>
                        <a:latin typeface="Times New Roman" panose="02020603050405020304" pitchFamily="18" charset="0"/>
                        <a:ea typeface="Times New Roman" panose="02020603050405020304" pitchFamily="18" charset="0"/>
                      </a:endParaRPr>
                    </a:p>
                  </a:txBody>
                  <a:tcPr marL="91745" marR="91745" marT="0" marB="0"/>
                </a:tc>
                <a:tc>
                  <a:txBody>
                    <a:bodyPr/>
                    <a:lstStyle/>
                    <a:p>
                      <a:pPr marL="0" marR="0" algn="ctr">
                        <a:spcBef>
                          <a:spcPts val="0"/>
                        </a:spcBef>
                        <a:spcAft>
                          <a:spcPts val="0"/>
                        </a:spcAft>
                      </a:pPr>
                      <a:r>
                        <a:rPr lang="en-US" sz="2000" b="0" dirty="0">
                          <a:solidFill>
                            <a:schemeClr val="tx2"/>
                          </a:solidFill>
                          <a:effectLst/>
                        </a:rPr>
                        <a:t>($8.9 M)</a:t>
                      </a:r>
                      <a:endParaRPr lang="en-US" sz="2000" b="0" dirty="0">
                        <a:solidFill>
                          <a:schemeClr val="tx2"/>
                        </a:solidFill>
                        <a:effectLst/>
                        <a:latin typeface="Times New Roman" panose="02020603050405020304" pitchFamily="18" charset="0"/>
                        <a:ea typeface="Times New Roman" panose="02020603050405020304" pitchFamily="18" charset="0"/>
                      </a:endParaRPr>
                    </a:p>
                  </a:txBody>
                  <a:tcPr marL="91745" marR="91745" marT="0" marB="0"/>
                </a:tc>
                <a:tc>
                  <a:txBody>
                    <a:bodyPr/>
                    <a:lstStyle/>
                    <a:p>
                      <a:pPr marL="0" marR="0" algn="ctr">
                        <a:spcBef>
                          <a:spcPts val="0"/>
                        </a:spcBef>
                        <a:spcAft>
                          <a:spcPts val="0"/>
                        </a:spcAft>
                      </a:pPr>
                      <a:r>
                        <a:rPr lang="en-US" sz="2000" b="0" dirty="0">
                          <a:solidFill>
                            <a:schemeClr val="tx2"/>
                          </a:solidFill>
                          <a:effectLst/>
                        </a:rPr>
                        <a:t>($10.5 M)</a:t>
                      </a:r>
                      <a:endParaRPr lang="en-US" sz="2000" b="0" dirty="0">
                        <a:solidFill>
                          <a:schemeClr val="tx2"/>
                        </a:solidFill>
                        <a:effectLst/>
                        <a:latin typeface="Times New Roman" panose="02020603050405020304" pitchFamily="18" charset="0"/>
                        <a:ea typeface="Times New Roman" panose="02020603050405020304" pitchFamily="18" charset="0"/>
                      </a:endParaRPr>
                    </a:p>
                  </a:txBody>
                  <a:tcPr marL="91745" marR="91745" marT="0" marB="0"/>
                </a:tc>
                <a:tc>
                  <a:txBody>
                    <a:bodyPr/>
                    <a:lstStyle/>
                    <a:p>
                      <a:pPr marL="0" marR="0" algn="ctr">
                        <a:spcBef>
                          <a:spcPts val="0"/>
                        </a:spcBef>
                        <a:spcAft>
                          <a:spcPts val="0"/>
                        </a:spcAft>
                      </a:pPr>
                      <a:r>
                        <a:rPr lang="en-US" sz="2000" b="0" dirty="0">
                          <a:solidFill>
                            <a:schemeClr val="tx2"/>
                          </a:solidFill>
                          <a:effectLst/>
                          <a:latin typeface="+mn-lt"/>
                          <a:ea typeface="Times New Roman" panose="02020603050405020304" pitchFamily="18" charset="0"/>
                        </a:rPr>
                        <a:t>$10.8 M</a:t>
                      </a:r>
                    </a:p>
                  </a:txBody>
                  <a:tcPr marL="91745" marR="91745" marT="0" marB="0"/>
                </a:tc>
                <a:extLst>
                  <a:ext uri="{0D108BD9-81ED-4DB2-BD59-A6C34878D82A}">
                    <a16:rowId xmlns:a16="http://schemas.microsoft.com/office/drawing/2014/main" val="10001"/>
                  </a:ext>
                </a:extLst>
              </a:tr>
            </a:tbl>
          </a:graphicData>
        </a:graphic>
      </p:graphicFrame>
      <p:sp>
        <p:nvSpPr>
          <p:cNvPr id="2" name="TextBox 1"/>
          <p:cNvSpPr txBox="1"/>
          <p:nvPr/>
        </p:nvSpPr>
        <p:spPr>
          <a:xfrm>
            <a:off x="220530" y="4382185"/>
            <a:ext cx="8703052" cy="323165"/>
          </a:xfrm>
          <a:prstGeom prst="rect">
            <a:avLst/>
          </a:prstGeom>
          <a:noFill/>
        </p:spPr>
        <p:txBody>
          <a:bodyPr wrap="square" rtlCol="0">
            <a:spAutoFit/>
          </a:bodyPr>
          <a:lstStyle/>
          <a:p>
            <a:r>
              <a:rPr lang="en-US" sz="1500" dirty="0"/>
              <a:t>*The shortfall amount has been addressed in the 2018-2019 Proposed Budget.</a:t>
            </a:r>
          </a:p>
        </p:txBody>
      </p:sp>
    </p:spTree>
    <p:extLst>
      <p:ext uri="{BB962C8B-B14F-4D97-AF65-F5344CB8AC3E}">
        <p14:creationId xmlns:p14="http://schemas.microsoft.com/office/powerpoint/2010/main" val="400065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228600" y="1060076"/>
            <a:ext cx="4648200" cy="3505200"/>
          </a:xfrm>
        </p:spPr>
        <p:txBody>
          <a:bodyPr>
            <a:normAutofit fontScale="92500"/>
          </a:bodyPr>
          <a:lstStyle/>
          <a:p>
            <a:r>
              <a:rPr lang="en-US" sz="2400" dirty="0">
                <a:solidFill>
                  <a:schemeClr val="tx1"/>
                </a:solidFill>
                <a:latin typeface="+mn-lt"/>
              </a:rPr>
              <a:t>Police</a:t>
            </a:r>
          </a:p>
          <a:p>
            <a:pPr lvl="1"/>
            <a:r>
              <a:rPr lang="en-US" sz="2000" dirty="0">
                <a:solidFill>
                  <a:schemeClr val="tx1"/>
                </a:solidFill>
                <a:latin typeface="+mn-lt"/>
              </a:rPr>
              <a:t>Added 200+ new Police Officers</a:t>
            </a:r>
            <a:r>
              <a:rPr lang="en-US" sz="2400" dirty="0">
                <a:solidFill>
                  <a:schemeClr val="tx1"/>
                </a:solidFill>
                <a:latin typeface="+mn-lt"/>
              </a:rPr>
              <a:t> </a:t>
            </a:r>
          </a:p>
          <a:p>
            <a:pPr lvl="1"/>
            <a:r>
              <a:rPr lang="en-US" sz="2000" dirty="0">
                <a:solidFill>
                  <a:schemeClr val="tx1"/>
                </a:solidFill>
                <a:latin typeface="+mn-lt"/>
              </a:rPr>
              <a:t>Doubled Community Service Officers </a:t>
            </a:r>
          </a:p>
          <a:p>
            <a:pPr lvl="1"/>
            <a:r>
              <a:rPr lang="en-US" sz="2000" dirty="0">
                <a:solidFill>
                  <a:schemeClr val="tx1"/>
                </a:solidFill>
                <a:latin typeface="+mn-lt"/>
              </a:rPr>
              <a:t>Crime prevention and analysis</a:t>
            </a:r>
          </a:p>
          <a:p>
            <a:pPr lvl="1"/>
            <a:r>
              <a:rPr lang="en-US" sz="2000" dirty="0">
                <a:solidFill>
                  <a:schemeClr val="tx1"/>
                </a:solidFill>
                <a:latin typeface="+mn-lt"/>
              </a:rPr>
              <a:t>Gang prevention: Project Hope, SJWorks, etc.</a:t>
            </a:r>
            <a:endParaRPr lang="en-US" sz="2400" dirty="0">
              <a:solidFill>
                <a:schemeClr val="tx1"/>
              </a:solidFill>
              <a:latin typeface="+mn-lt"/>
            </a:endParaRPr>
          </a:p>
          <a:p>
            <a:r>
              <a:rPr lang="en-US" sz="2400" dirty="0">
                <a:solidFill>
                  <a:schemeClr val="tx1"/>
                </a:solidFill>
                <a:latin typeface="+mn-lt"/>
              </a:rPr>
              <a:t>Fire/Emergency Medical Response</a:t>
            </a:r>
          </a:p>
          <a:p>
            <a:pPr lvl="1"/>
            <a:r>
              <a:rPr lang="en-US" sz="2000" dirty="0">
                <a:solidFill>
                  <a:schemeClr val="tx1"/>
                </a:solidFill>
                <a:latin typeface="+mn-lt"/>
              </a:rPr>
              <a:t>Eliminated “Brown Outs”</a:t>
            </a:r>
          </a:p>
          <a:p>
            <a:pPr lvl="1"/>
            <a:r>
              <a:rPr lang="en-US" sz="2000" dirty="0">
                <a:solidFill>
                  <a:schemeClr val="tx1"/>
                </a:solidFill>
                <a:latin typeface="+mn-lt"/>
              </a:rPr>
              <a:t>Squad Cars </a:t>
            </a:r>
          </a:p>
          <a:p>
            <a:pPr lvl="1"/>
            <a:r>
              <a:rPr lang="en-US" sz="2000" dirty="0">
                <a:solidFill>
                  <a:schemeClr val="tx1"/>
                </a:solidFill>
                <a:latin typeface="+mn-lt"/>
              </a:rPr>
              <a:t>Technology: Traffic Signal Preemption, </a:t>
            </a:r>
          </a:p>
          <a:p>
            <a:pPr lvl="1"/>
            <a:endParaRPr lang="en-US" sz="1800" dirty="0">
              <a:solidFill>
                <a:schemeClr val="tx1"/>
              </a:solidFill>
              <a:latin typeface="+mn-lt"/>
            </a:endParaRPr>
          </a:p>
        </p:txBody>
      </p:sp>
      <p:sp>
        <p:nvSpPr>
          <p:cNvPr id="3" name="Title 2"/>
          <p:cNvSpPr>
            <a:spLocks noGrp="1"/>
          </p:cNvSpPr>
          <p:nvPr>
            <p:ph type="title"/>
          </p:nvPr>
        </p:nvSpPr>
        <p:spPr/>
        <p:txBody>
          <a:bodyPr/>
          <a:lstStyle/>
          <a:p>
            <a:r>
              <a:rPr lang="en-US" dirty="0">
                <a:latin typeface="+mn-lt"/>
              </a:rPr>
              <a:t>Restoring Services (Since 2015)</a:t>
            </a:r>
          </a:p>
        </p:txBody>
      </p:sp>
      <p:sp>
        <p:nvSpPr>
          <p:cNvPr id="4" name="TextBox 3"/>
          <p:cNvSpPr txBox="1"/>
          <p:nvPr/>
        </p:nvSpPr>
        <p:spPr>
          <a:xfrm>
            <a:off x="4876800" y="1047750"/>
            <a:ext cx="4038600" cy="3416320"/>
          </a:xfrm>
          <a:prstGeom prst="rect">
            <a:avLst/>
          </a:prstGeom>
          <a:noFill/>
        </p:spPr>
        <p:txBody>
          <a:bodyPr wrap="square" rtlCol="0">
            <a:spAutoFit/>
          </a:bodyPr>
          <a:lstStyle/>
          <a:p>
            <a:pPr marL="285750" indent="-285750">
              <a:lnSpc>
                <a:spcPct val="150000"/>
              </a:lnSpc>
              <a:buClr>
                <a:schemeClr val="accent2"/>
              </a:buClr>
              <a:buFont typeface="Arial" panose="020B0604020202020204" pitchFamily="34" charset="0"/>
              <a:buChar char="•"/>
            </a:pPr>
            <a:r>
              <a:rPr lang="en-US" sz="2400" dirty="0">
                <a:latin typeface="+mn-lt"/>
              </a:rPr>
              <a:t>Community centers</a:t>
            </a:r>
          </a:p>
          <a:p>
            <a:pPr marL="285750" indent="-285750">
              <a:lnSpc>
                <a:spcPct val="150000"/>
              </a:lnSpc>
              <a:buClr>
                <a:schemeClr val="accent2"/>
              </a:buClr>
              <a:buFont typeface="Arial" panose="020B0604020202020204" pitchFamily="34" charset="0"/>
              <a:buChar char="•"/>
            </a:pPr>
            <a:r>
              <a:rPr lang="en-US" sz="2400" dirty="0">
                <a:latin typeface="+mn-lt"/>
              </a:rPr>
              <a:t>Libraries: Open 6 days/ wk</a:t>
            </a:r>
          </a:p>
          <a:p>
            <a:pPr marL="285750" indent="-285750">
              <a:lnSpc>
                <a:spcPct val="150000"/>
              </a:lnSpc>
              <a:buClr>
                <a:schemeClr val="accent2"/>
              </a:buClr>
              <a:buFont typeface="Arial" panose="020B0604020202020204" pitchFamily="34" charset="0"/>
              <a:buChar char="•"/>
            </a:pPr>
            <a:r>
              <a:rPr lang="en-US" sz="2400" dirty="0">
                <a:latin typeface="+mn-lt"/>
              </a:rPr>
              <a:t>Homeless Rehousing</a:t>
            </a:r>
          </a:p>
          <a:p>
            <a:pPr marL="285750" indent="-285750">
              <a:lnSpc>
                <a:spcPct val="150000"/>
              </a:lnSpc>
              <a:buClr>
                <a:schemeClr val="accent2"/>
              </a:buClr>
              <a:buFont typeface="Arial" panose="020B0604020202020204" pitchFamily="34" charset="0"/>
              <a:buChar char="•"/>
            </a:pPr>
            <a:r>
              <a:rPr lang="en-US" sz="2400" dirty="0">
                <a:latin typeface="+mn-lt"/>
              </a:rPr>
              <a:t>Streets: Measure B &amp; SB1</a:t>
            </a:r>
          </a:p>
          <a:p>
            <a:pPr marL="285750" indent="-285750">
              <a:lnSpc>
                <a:spcPct val="150000"/>
              </a:lnSpc>
              <a:buClr>
                <a:schemeClr val="accent2"/>
              </a:buClr>
              <a:buFont typeface="Arial" panose="020B0604020202020204" pitchFamily="34" charset="0"/>
              <a:buChar char="•"/>
            </a:pPr>
            <a:r>
              <a:rPr lang="en-US" sz="2400" dirty="0">
                <a:latin typeface="+mn-lt"/>
              </a:rPr>
              <a:t>Park Maintenance </a:t>
            </a:r>
          </a:p>
          <a:p>
            <a:pPr marL="285750" indent="-285750">
              <a:lnSpc>
                <a:spcPct val="150000"/>
              </a:lnSpc>
              <a:buClr>
                <a:schemeClr val="accent2"/>
              </a:buClr>
              <a:buFont typeface="Arial" panose="020B0604020202020204" pitchFamily="34" charset="0"/>
              <a:buChar char="•"/>
            </a:pPr>
            <a:r>
              <a:rPr lang="en-US" sz="2400" dirty="0">
                <a:latin typeface="+mn-lt"/>
              </a:rPr>
              <a:t>School Crossing Guards</a:t>
            </a:r>
          </a:p>
        </p:txBody>
      </p:sp>
    </p:spTree>
    <p:extLst>
      <p:ext uri="{BB962C8B-B14F-4D97-AF65-F5344CB8AC3E}">
        <p14:creationId xmlns:p14="http://schemas.microsoft.com/office/powerpoint/2010/main" val="330842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98" y="203286"/>
            <a:ext cx="8408193" cy="558627"/>
          </a:xfrm>
        </p:spPr>
        <p:txBody>
          <a:bodyPr vert="horz" lIns="91440" tIns="45720" rIns="91440" bIns="45720" rtlCol="0" anchor="ctr">
            <a:normAutofit/>
          </a:bodyPr>
          <a:lstStyle/>
          <a:p>
            <a:pPr algn="ctr"/>
            <a:r>
              <a:rPr lang="en-US" sz="3200" dirty="0">
                <a:solidFill>
                  <a:schemeClr val="accent1">
                    <a:lumMod val="75000"/>
                  </a:schemeClr>
                </a:solidFill>
                <a:latin typeface="+mj-lt"/>
              </a:rPr>
              <a:t>Increasing Police Staffing Levels</a:t>
            </a:r>
          </a:p>
        </p:txBody>
      </p:sp>
      <p:sp>
        <p:nvSpPr>
          <p:cNvPr id="3" name="TextBox 2"/>
          <p:cNvSpPr txBox="1"/>
          <p:nvPr/>
        </p:nvSpPr>
        <p:spPr>
          <a:xfrm>
            <a:off x="417398" y="4344333"/>
            <a:ext cx="7391400" cy="246221"/>
          </a:xfrm>
          <a:prstGeom prst="rect">
            <a:avLst/>
          </a:prstGeom>
          <a:noFill/>
        </p:spPr>
        <p:txBody>
          <a:bodyPr wrap="square" rtlCol="0">
            <a:spAutoFit/>
          </a:bodyPr>
          <a:lstStyle/>
          <a:p>
            <a:r>
              <a:rPr lang="en-US" sz="1000" i="1" dirty="0">
                <a:latin typeface="+mj-lt"/>
              </a:rPr>
              <a:t>Street-ready positions are officers working</a:t>
            </a:r>
          </a:p>
        </p:txBody>
      </p:sp>
      <p:graphicFrame>
        <p:nvGraphicFramePr>
          <p:cNvPr id="6" name="Chart 5"/>
          <p:cNvGraphicFramePr>
            <a:graphicFrameLocks/>
          </p:cNvGraphicFramePr>
          <p:nvPr>
            <p:extLst>
              <p:ext uri="{D42A27DB-BD31-4B8C-83A1-F6EECF244321}">
                <p14:modId xmlns:p14="http://schemas.microsoft.com/office/powerpoint/2010/main" val="1967725814"/>
              </p:ext>
            </p:extLst>
          </p:nvPr>
        </p:nvGraphicFramePr>
        <p:xfrm>
          <a:off x="152400" y="666750"/>
          <a:ext cx="88392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64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29" y="184519"/>
            <a:ext cx="7886700" cy="737810"/>
          </a:xfrm>
        </p:spPr>
        <p:txBody>
          <a:bodyPr>
            <a:normAutofit/>
          </a:bodyPr>
          <a:lstStyle/>
          <a:p>
            <a:r>
              <a:rPr lang="en-US" sz="3200" dirty="0">
                <a:latin typeface="+mj-lt"/>
              </a:rPr>
              <a:t>San Jose Police Academy Status</a:t>
            </a:r>
          </a:p>
        </p:txBody>
      </p:sp>
      <p:graphicFrame>
        <p:nvGraphicFramePr>
          <p:cNvPr id="4" name="Content Placeholder 3"/>
          <p:cNvGraphicFramePr>
            <a:graphicFrameLocks noGrp="1"/>
          </p:cNvGraphicFramePr>
          <p:nvPr>
            <p:ph idx="10"/>
            <p:extLst>
              <p:ext uri="{D42A27DB-BD31-4B8C-83A1-F6EECF244321}">
                <p14:modId xmlns:p14="http://schemas.microsoft.com/office/powerpoint/2010/main" val="2801096558"/>
              </p:ext>
            </p:extLst>
          </p:nvPr>
        </p:nvGraphicFramePr>
        <p:xfrm>
          <a:off x="76200" y="767048"/>
          <a:ext cx="8915402" cy="3572542"/>
        </p:xfrm>
        <a:graphic>
          <a:graphicData uri="http://schemas.openxmlformats.org/drawingml/2006/table">
            <a:tbl>
              <a:tblPr firstRow="1" firstCol="1" bandRow="1">
                <a:tableStyleId>{5C22544A-7EE6-4342-B048-85BDC9FD1C3A}</a:tableStyleId>
              </a:tblPr>
              <a:tblGrid>
                <a:gridCol w="1143000">
                  <a:extLst>
                    <a:ext uri="{9D8B030D-6E8A-4147-A177-3AD203B41FA5}">
                      <a16:colId xmlns:a16="http://schemas.microsoft.com/office/drawing/2014/main" val="4155207808"/>
                    </a:ext>
                  </a:extLst>
                </a:gridCol>
                <a:gridCol w="838200">
                  <a:extLst>
                    <a:ext uri="{9D8B030D-6E8A-4147-A177-3AD203B41FA5}">
                      <a16:colId xmlns:a16="http://schemas.microsoft.com/office/drawing/2014/main" val="2290341228"/>
                    </a:ext>
                  </a:extLst>
                </a:gridCol>
                <a:gridCol w="938210">
                  <a:extLst>
                    <a:ext uri="{9D8B030D-6E8A-4147-A177-3AD203B41FA5}">
                      <a16:colId xmlns:a16="http://schemas.microsoft.com/office/drawing/2014/main" val="2906193551"/>
                    </a:ext>
                  </a:extLst>
                </a:gridCol>
                <a:gridCol w="999332">
                  <a:extLst>
                    <a:ext uri="{9D8B030D-6E8A-4147-A177-3AD203B41FA5}">
                      <a16:colId xmlns:a16="http://schemas.microsoft.com/office/drawing/2014/main" val="1508760823"/>
                    </a:ext>
                  </a:extLst>
                </a:gridCol>
                <a:gridCol w="999332">
                  <a:extLst>
                    <a:ext uri="{9D8B030D-6E8A-4147-A177-3AD203B41FA5}">
                      <a16:colId xmlns:a16="http://schemas.microsoft.com/office/drawing/2014/main" val="606866956"/>
                    </a:ext>
                  </a:extLst>
                </a:gridCol>
                <a:gridCol w="999332">
                  <a:extLst>
                    <a:ext uri="{9D8B030D-6E8A-4147-A177-3AD203B41FA5}">
                      <a16:colId xmlns:a16="http://schemas.microsoft.com/office/drawing/2014/main" val="4089633555"/>
                    </a:ext>
                  </a:extLst>
                </a:gridCol>
                <a:gridCol w="999332">
                  <a:extLst>
                    <a:ext uri="{9D8B030D-6E8A-4147-A177-3AD203B41FA5}">
                      <a16:colId xmlns:a16="http://schemas.microsoft.com/office/drawing/2014/main" val="4101503108"/>
                    </a:ext>
                  </a:extLst>
                </a:gridCol>
                <a:gridCol w="999332">
                  <a:extLst>
                    <a:ext uri="{9D8B030D-6E8A-4147-A177-3AD203B41FA5}">
                      <a16:colId xmlns:a16="http://schemas.microsoft.com/office/drawing/2014/main" val="1390125896"/>
                    </a:ext>
                  </a:extLst>
                </a:gridCol>
                <a:gridCol w="999332">
                  <a:extLst>
                    <a:ext uri="{9D8B030D-6E8A-4147-A177-3AD203B41FA5}">
                      <a16:colId xmlns:a16="http://schemas.microsoft.com/office/drawing/2014/main" val="1305416745"/>
                    </a:ext>
                  </a:extLst>
                </a:gridCol>
              </a:tblGrid>
              <a:tr h="1204974">
                <a:tc>
                  <a:txBody>
                    <a:bodyPr/>
                    <a:lstStyle/>
                    <a:p>
                      <a:pPr marL="0" marR="0" algn="ctr">
                        <a:spcBef>
                          <a:spcPts val="0"/>
                        </a:spcBef>
                        <a:spcAft>
                          <a:spcPts val="0"/>
                        </a:spcAft>
                      </a:pPr>
                      <a:r>
                        <a:rPr lang="en-US" sz="1400" dirty="0">
                          <a:effectLst/>
                          <a:latin typeface="+mn-lt"/>
                        </a:rPr>
                        <a:t>Academy Recruiting &amp; Hiring</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Academy 26 </a:t>
                      </a:r>
                      <a:br>
                        <a:rPr lang="en-US" sz="1400" dirty="0">
                          <a:effectLst/>
                          <a:latin typeface="+mn-lt"/>
                        </a:rPr>
                      </a:br>
                      <a:r>
                        <a:rPr lang="en-US" sz="1400" dirty="0">
                          <a:effectLst/>
                          <a:latin typeface="+mn-lt"/>
                        </a:rPr>
                        <a:t>February 2016</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Academy 27 </a:t>
                      </a:r>
                      <a:br>
                        <a:rPr lang="en-US" sz="1400" dirty="0">
                          <a:effectLst/>
                          <a:latin typeface="+mn-lt"/>
                        </a:rPr>
                      </a:br>
                      <a:r>
                        <a:rPr lang="en-US" sz="1400" dirty="0">
                          <a:effectLst/>
                          <a:latin typeface="+mn-lt"/>
                        </a:rPr>
                        <a:t>June 2016</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Academy 28 </a:t>
                      </a:r>
                      <a:br>
                        <a:rPr lang="en-US" sz="1400" dirty="0">
                          <a:effectLst/>
                          <a:latin typeface="+mn-lt"/>
                        </a:rPr>
                      </a:br>
                      <a:r>
                        <a:rPr lang="en-US" sz="1400" dirty="0">
                          <a:effectLst/>
                          <a:latin typeface="+mn-lt"/>
                        </a:rPr>
                        <a:t>October 2016 </a:t>
                      </a:r>
                      <a:br>
                        <a:rPr lang="en-US" sz="1400" dirty="0">
                          <a:effectLst/>
                          <a:latin typeface="+mn-lt"/>
                        </a:rPr>
                      </a:br>
                      <a:r>
                        <a:rPr lang="en-US" sz="1400" dirty="0">
                          <a:effectLst/>
                          <a:latin typeface="+mn-lt"/>
                        </a:rPr>
                        <a:t>(Start date 10/26/16)</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Academy 29 </a:t>
                      </a:r>
                      <a:br>
                        <a:rPr lang="en-US" sz="1400" dirty="0">
                          <a:effectLst/>
                          <a:latin typeface="+mn-lt"/>
                        </a:rPr>
                      </a:br>
                      <a:r>
                        <a:rPr lang="en-US" sz="1400" dirty="0">
                          <a:effectLst/>
                          <a:latin typeface="+mn-lt"/>
                        </a:rPr>
                        <a:t>Feb. 2017 </a:t>
                      </a:r>
                      <a:br>
                        <a:rPr lang="en-US" sz="1400" dirty="0">
                          <a:effectLst/>
                          <a:latin typeface="+mn-lt"/>
                        </a:rPr>
                      </a:br>
                      <a:r>
                        <a:rPr lang="en-US" sz="1400" dirty="0">
                          <a:effectLst/>
                          <a:latin typeface="+mn-lt"/>
                        </a:rPr>
                        <a:t>(Start date 2/13/17)</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Academy 30 </a:t>
                      </a:r>
                      <a:br>
                        <a:rPr lang="en-US" sz="1400" dirty="0">
                          <a:effectLst/>
                          <a:latin typeface="+mn-lt"/>
                        </a:rPr>
                      </a:br>
                      <a:r>
                        <a:rPr lang="en-US" sz="1400" dirty="0">
                          <a:effectLst/>
                          <a:latin typeface="+mn-lt"/>
                        </a:rPr>
                        <a:t>June 2017 </a:t>
                      </a:r>
                      <a:br>
                        <a:rPr lang="en-US" sz="1400" dirty="0">
                          <a:effectLst/>
                          <a:latin typeface="+mn-lt"/>
                        </a:rPr>
                      </a:br>
                      <a:r>
                        <a:rPr lang="en-US" sz="1400" dirty="0">
                          <a:effectLst/>
                          <a:latin typeface="+mn-lt"/>
                        </a:rPr>
                        <a:t>(Start date 6/15/17)</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rPr>
                        <a:t>Academy 31 </a:t>
                      </a:r>
                      <a:br>
                        <a:rPr lang="en-US" sz="1400" dirty="0">
                          <a:effectLst/>
                          <a:latin typeface="+mn-lt"/>
                        </a:rPr>
                      </a:br>
                      <a:r>
                        <a:rPr lang="en-US" sz="1400" dirty="0">
                          <a:effectLst/>
                          <a:latin typeface="+mn-lt"/>
                        </a:rPr>
                        <a:t>Oct. 2017 </a:t>
                      </a:r>
                      <a:br>
                        <a:rPr lang="en-US" sz="1400" dirty="0">
                          <a:effectLst/>
                          <a:latin typeface="+mn-lt"/>
                        </a:rPr>
                      </a:br>
                      <a:r>
                        <a:rPr lang="en-US" sz="1400" dirty="0">
                          <a:effectLst/>
                          <a:latin typeface="+mn-lt"/>
                        </a:rPr>
                        <a:t>(Start date 10/24/17)</a:t>
                      </a:r>
                      <a:endParaRPr lang="en-US" sz="1400" dirty="0">
                        <a:effectLst/>
                        <a:latin typeface="+mn-lt"/>
                        <a:ea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rPr>
                        <a:t>Academy 32 </a:t>
                      </a:r>
                      <a:br>
                        <a:rPr lang="en-US" sz="1400" dirty="0">
                          <a:effectLst/>
                          <a:latin typeface="+mn-lt"/>
                        </a:rPr>
                      </a:br>
                      <a:r>
                        <a:rPr lang="en-US" sz="1400" dirty="0">
                          <a:effectLst/>
                          <a:latin typeface="+mn-lt"/>
                        </a:rPr>
                        <a:t>Feb.</a:t>
                      </a:r>
                      <a:r>
                        <a:rPr lang="en-US" sz="1400" baseline="0" dirty="0">
                          <a:effectLst/>
                          <a:latin typeface="+mn-lt"/>
                        </a:rPr>
                        <a:t> 2018</a:t>
                      </a:r>
                      <a:r>
                        <a:rPr lang="en-US" sz="1400" dirty="0">
                          <a:effectLst/>
                          <a:latin typeface="+mn-lt"/>
                        </a:rPr>
                        <a:t> </a:t>
                      </a:r>
                      <a:br>
                        <a:rPr lang="en-US" sz="1400" dirty="0">
                          <a:effectLst/>
                          <a:latin typeface="+mn-lt"/>
                        </a:rPr>
                      </a:br>
                      <a:r>
                        <a:rPr lang="en-US" sz="1400" dirty="0">
                          <a:effectLst/>
                          <a:latin typeface="+mn-lt"/>
                        </a:rPr>
                        <a:t>(Start date 2/8/18)</a:t>
                      </a:r>
                      <a:endParaRPr lang="en-US" sz="1400" dirty="0">
                        <a:effectLst/>
                        <a:latin typeface="+mn-lt"/>
                        <a:ea typeface="Times New Roman" panose="02020603050405020304" pitchFamily="18" charset="0"/>
                      </a:endParaRPr>
                    </a:p>
                    <a:p>
                      <a:pPr marL="0" marR="0" algn="ctr">
                        <a:spcBef>
                          <a:spcPts val="0"/>
                        </a:spcBef>
                        <a:spcAft>
                          <a:spcPts val="0"/>
                        </a:spcAft>
                      </a:pP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mn-lt"/>
                          <a:ea typeface="Times New Roman" panose="02020603050405020304" pitchFamily="18" charset="0"/>
                        </a:rPr>
                        <a:t>Academy 33</a:t>
                      </a:r>
                    </a:p>
                    <a:p>
                      <a:pPr marL="0" marR="0" algn="ctr">
                        <a:spcBef>
                          <a:spcPts val="0"/>
                        </a:spcBef>
                        <a:spcAft>
                          <a:spcPts val="0"/>
                        </a:spcAft>
                      </a:pPr>
                      <a:r>
                        <a:rPr lang="en-US" sz="1400" dirty="0">
                          <a:effectLst/>
                          <a:latin typeface="+mn-lt"/>
                          <a:ea typeface="Times New Roman" panose="02020603050405020304" pitchFamily="18" charset="0"/>
                        </a:rPr>
                        <a:t>June 2018</a:t>
                      </a:r>
                    </a:p>
                    <a:p>
                      <a:pPr marL="0" marR="0" algn="ctr">
                        <a:spcBef>
                          <a:spcPts val="0"/>
                        </a:spcBef>
                        <a:spcAft>
                          <a:spcPts val="0"/>
                        </a:spcAft>
                      </a:pPr>
                      <a:r>
                        <a:rPr lang="en-US" sz="1400" dirty="0">
                          <a:effectLst/>
                          <a:latin typeface="+mn-lt"/>
                          <a:ea typeface="Times New Roman" panose="02020603050405020304" pitchFamily="18" charset="0"/>
                        </a:rPr>
                        <a:t>(Start date 6/14/18)</a:t>
                      </a:r>
                    </a:p>
                  </a:txBody>
                  <a:tcPr marL="68580" marR="68580" marT="0" marB="0" anchor="ctr"/>
                </a:tc>
                <a:extLst>
                  <a:ext uri="{0D108BD9-81ED-4DB2-BD59-A6C34878D82A}">
                    <a16:rowId xmlns:a16="http://schemas.microsoft.com/office/drawing/2014/main" val="2347508060"/>
                  </a:ext>
                </a:extLst>
              </a:tr>
              <a:tr h="503349">
                <a:tc>
                  <a:txBody>
                    <a:bodyPr/>
                    <a:lstStyle/>
                    <a:p>
                      <a:pPr marL="0" marR="0" algn="ctr">
                        <a:spcBef>
                          <a:spcPts val="0"/>
                        </a:spcBef>
                        <a:spcAft>
                          <a:spcPts val="0"/>
                        </a:spcAft>
                      </a:pPr>
                      <a:r>
                        <a:rPr lang="en-US" sz="1400" dirty="0">
                          <a:effectLst/>
                          <a:latin typeface="+mn-lt"/>
                        </a:rPr>
                        <a:t>Applied</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latin typeface="+mn-lt"/>
                        </a:rPr>
                        <a:t>1893</a:t>
                      </a:r>
                      <a:endParaRPr lang="en-US" sz="120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latin typeface="+mn-lt"/>
                        </a:rPr>
                        <a:t>1888</a:t>
                      </a:r>
                      <a:endParaRPr lang="en-US" sz="120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latin typeface="+mn-lt"/>
                        </a:rPr>
                        <a:t>2822</a:t>
                      </a:r>
                      <a:endParaRPr lang="en-US" sz="120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latin typeface="+mn-lt"/>
                        </a:rPr>
                        <a:t>2290</a:t>
                      </a:r>
                      <a:endParaRPr lang="en-US" sz="120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rPr>
                        <a:t>4017</a:t>
                      </a: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ea typeface="+mn-ea"/>
                        </a:rPr>
                        <a:t>2217</a:t>
                      </a: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ea typeface="+mn-ea"/>
                        </a:rPr>
                        <a:t>1910</a:t>
                      </a: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ea typeface="Times New Roman" panose="02020603050405020304" pitchFamily="18" charset="0"/>
                        </a:rPr>
                        <a:t>3025</a:t>
                      </a:r>
                    </a:p>
                  </a:txBody>
                  <a:tcPr marL="68580" marR="68580" marT="0" marB="0" anchor="ctr"/>
                </a:tc>
                <a:extLst>
                  <a:ext uri="{0D108BD9-81ED-4DB2-BD59-A6C34878D82A}">
                    <a16:rowId xmlns:a16="http://schemas.microsoft.com/office/drawing/2014/main" val="673859479"/>
                  </a:ext>
                </a:extLst>
              </a:tr>
              <a:tr h="783193">
                <a:tc>
                  <a:txBody>
                    <a:bodyPr/>
                    <a:lstStyle/>
                    <a:p>
                      <a:pPr marL="0" marR="0" algn="ctr">
                        <a:spcBef>
                          <a:spcPts val="0"/>
                        </a:spcBef>
                        <a:spcAft>
                          <a:spcPts val="0"/>
                        </a:spcAft>
                      </a:pPr>
                      <a:r>
                        <a:rPr lang="en-US" sz="1400" dirty="0">
                          <a:effectLst/>
                          <a:latin typeface="+mn-lt"/>
                        </a:rPr>
                        <a:t>Proceeded to Backgrounds</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latin typeface="+mn-lt"/>
                        </a:rPr>
                        <a:t>167</a:t>
                      </a:r>
                      <a:endParaRPr lang="en-US" sz="120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latin typeface="+mn-lt"/>
                        </a:rPr>
                        <a:t>147</a:t>
                      </a:r>
                      <a:endParaRPr lang="en-US" sz="120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rPr>
                        <a:t>215</a:t>
                      </a: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latin typeface="+mn-lt"/>
                        </a:rPr>
                        <a:t>204</a:t>
                      </a:r>
                      <a:endParaRPr lang="en-US" sz="120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rPr>
                        <a:t>318</a:t>
                      </a: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ea typeface="+mn-ea"/>
                        </a:rPr>
                        <a:t>221</a:t>
                      </a: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ea typeface="+mn-ea"/>
                        </a:rPr>
                        <a:t>190</a:t>
                      </a: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ea typeface="Times New Roman" panose="02020603050405020304" pitchFamily="18" charset="0"/>
                        </a:rPr>
                        <a:t>284</a:t>
                      </a:r>
                    </a:p>
                  </a:txBody>
                  <a:tcPr marL="68580" marR="68580" marT="0" marB="0" anchor="ctr"/>
                </a:tc>
                <a:extLst>
                  <a:ext uri="{0D108BD9-81ED-4DB2-BD59-A6C34878D82A}">
                    <a16:rowId xmlns:a16="http://schemas.microsoft.com/office/drawing/2014/main" val="3795636385"/>
                  </a:ext>
                </a:extLst>
              </a:tr>
              <a:tr h="295935">
                <a:tc>
                  <a:txBody>
                    <a:bodyPr/>
                    <a:lstStyle/>
                    <a:p>
                      <a:pPr marL="0" marR="0" algn="ctr">
                        <a:spcBef>
                          <a:spcPts val="0"/>
                        </a:spcBef>
                        <a:spcAft>
                          <a:spcPts val="0"/>
                        </a:spcAft>
                      </a:pPr>
                      <a:r>
                        <a:rPr lang="en-US" sz="1400" dirty="0">
                          <a:effectLst/>
                          <a:latin typeface="+mn-lt"/>
                        </a:rPr>
                        <a:t>Hired</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latin typeface="+mn-lt"/>
                        </a:rPr>
                        <a:t>7</a:t>
                      </a:r>
                      <a:endParaRPr lang="en-US" sz="120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latin typeface="+mn-lt"/>
                        </a:rPr>
                        <a:t>17</a:t>
                      </a:r>
                      <a:endParaRPr lang="en-US" sz="120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rPr>
                        <a:t>34*</a:t>
                      </a: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rPr>
                        <a:t>29*</a:t>
                      </a: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ea typeface="+mn-ea"/>
                        </a:rPr>
                        <a:t>53</a:t>
                      </a: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ea typeface="+mn-ea"/>
                        </a:rPr>
                        <a:t>47</a:t>
                      </a: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ea typeface="Times New Roman" panose="02020603050405020304" pitchFamily="18" charset="0"/>
                        </a:rPr>
                        <a:t>57</a:t>
                      </a:r>
                    </a:p>
                  </a:txBody>
                  <a:tcPr marL="68580" marR="68580" marT="0" marB="0" anchor="ctr"/>
                </a:tc>
                <a:tc>
                  <a:txBody>
                    <a:bodyPr/>
                    <a:lstStyle/>
                    <a:p>
                      <a:pPr marL="0" marR="0" algn="ctr">
                        <a:spcBef>
                          <a:spcPts val="0"/>
                        </a:spcBef>
                        <a:spcAft>
                          <a:spcPts val="0"/>
                        </a:spcAft>
                      </a:pPr>
                      <a:r>
                        <a:rPr lang="en-US" sz="1200" dirty="0">
                          <a:effectLst/>
                          <a:latin typeface="+mn-lt"/>
                          <a:ea typeface="Times New Roman" panose="02020603050405020304" pitchFamily="18" charset="0"/>
                        </a:rPr>
                        <a:t>Not yet available</a:t>
                      </a:r>
                    </a:p>
                  </a:txBody>
                  <a:tcPr marL="68580" marR="68580" marT="0" marB="0" anchor="ctr"/>
                </a:tc>
                <a:extLst>
                  <a:ext uri="{0D108BD9-81ED-4DB2-BD59-A6C34878D82A}">
                    <a16:rowId xmlns:a16="http://schemas.microsoft.com/office/drawing/2014/main" val="132460451"/>
                  </a:ext>
                </a:extLst>
              </a:tr>
              <a:tr h="621593">
                <a:tc>
                  <a:txBody>
                    <a:bodyPr/>
                    <a:lstStyle/>
                    <a:p>
                      <a:pPr marL="0" marR="0" algn="ctr">
                        <a:spcBef>
                          <a:spcPts val="0"/>
                        </a:spcBef>
                        <a:spcAft>
                          <a:spcPts val="0"/>
                        </a:spcAft>
                      </a:pPr>
                      <a:r>
                        <a:rPr lang="en-US" sz="1400" dirty="0">
                          <a:effectLst/>
                          <a:latin typeface="+mn-lt"/>
                        </a:rPr>
                        <a:t>Graduating from Academy</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rPr>
                        <a:t>8/12/2016</a:t>
                      </a: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latin typeface="+mn-lt"/>
                        </a:rPr>
                        <a:t>12/2/2016</a:t>
                      </a:r>
                      <a:endParaRPr lang="en-US" sz="120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rPr>
                        <a:t>4/27/2017</a:t>
                      </a: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latin typeface="+mn-lt"/>
                        </a:rPr>
                        <a:t>8/11/2017</a:t>
                      </a:r>
                      <a:endParaRPr lang="en-US" sz="120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rPr>
                        <a:t>12/15/2017</a:t>
                      </a: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ea typeface="+mn-ea"/>
                        </a:rPr>
                        <a:t>04/27/18</a:t>
                      </a: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rPr>
                        <a:t>8/17/18</a:t>
                      </a:r>
                      <a:endParaRPr lang="en-US" sz="12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mn-lt"/>
                          <a:ea typeface="Times New Roman" panose="02020603050405020304" pitchFamily="18" charset="0"/>
                        </a:rPr>
                        <a:t>12/14/18</a:t>
                      </a:r>
                    </a:p>
                  </a:txBody>
                  <a:tcPr marL="68580" marR="68580" marT="0" marB="0" anchor="ctr"/>
                </a:tc>
                <a:extLst>
                  <a:ext uri="{0D108BD9-81ED-4DB2-BD59-A6C34878D82A}">
                    <a16:rowId xmlns:a16="http://schemas.microsoft.com/office/drawing/2014/main" val="880157045"/>
                  </a:ext>
                </a:extLst>
              </a:tr>
            </a:tbl>
          </a:graphicData>
        </a:graphic>
      </p:graphicFrame>
      <p:sp>
        <p:nvSpPr>
          <p:cNvPr id="5" name="Title 1"/>
          <p:cNvSpPr txBox="1">
            <a:spLocks/>
          </p:cNvSpPr>
          <p:nvPr/>
        </p:nvSpPr>
        <p:spPr>
          <a:xfrm>
            <a:off x="76200" y="4222923"/>
            <a:ext cx="1829463" cy="5586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25" kern="1200">
                <a:solidFill>
                  <a:srgbClr val="308DCC"/>
                </a:solidFill>
                <a:latin typeface="Myriad Pro" panose="020B0503030403020204" pitchFamily="34" charset="0"/>
                <a:ea typeface="+mj-ea"/>
                <a:cs typeface="+mj-cs"/>
              </a:defRPr>
            </a:lvl1pPr>
          </a:lstStyle>
          <a:p>
            <a:pPr algn="ctr" fontAlgn="auto">
              <a:spcAft>
                <a:spcPts val="0"/>
              </a:spcAft>
            </a:pPr>
            <a:r>
              <a:rPr lang="en-US" sz="1000" i="1" dirty="0">
                <a:solidFill>
                  <a:schemeClr val="accent1">
                    <a:lumMod val="75000"/>
                  </a:schemeClr>
                </a:solidFill>
                <a:latin typeface="+mj-lt"/>
              </a:rPr>
              <a:t>*Includes lateral transfers</a:t>
            </a:r>
          </a:p>
        </p:txBody>
      </p:sp>
    </p:spTree>
    <p:extLst>
      <p:ext uri="{BB962C8B-B14F-4D97-AF65-F5344CB8AC3E}">
        <p14:creationId xmlns:p14="http://schemas.microsoft.com/office/powerpoint/2010/main" val="225388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2"/>
          <p:cNvGraphicFramePr>
            <a:graphicFrameLocks noGrp="1"/>
          </p:cNvGraphicFramePr>
          <p:nvPr>
            <p:ph idx="10"/>
            <p:extLst>
              <p:ext uri="{D42A27DB-BD31-4B8C-83A1-F6EECF244321}">
                <p14:modId xmlns:p14="http://schemas.microsoft.com/office/powerpoint/2010/main" val="3797594312"/>
              </p:ext>
            </p:extLst>
          </p:nvPr>
        </p:nvGraphicFramePr>
        <p:xfrm>
          <a:off x="268791" y="2160933"/>
          <a:ext cx="6164132" cy="27613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a:bodyPr>
          <a:lstStyle/>
          <a:p>
            <a:r>
              <a:rPr lang="en-US" dirty="0"/>
              <a:t>2018-2019 Proposed Budget Overview</a:t>
            </a:r>
          </a:p>
        </p:txBody>
      </p:sp>
      <p:graphicFrame>
        <p:nvGraphicFramePr>
          <p:cNvPr id="6" name="Group 26"/>
          <p:cNvGraphicFramePr>
            <a:graphicFrameLocks/>
          </p:cNvGraphicFramePr>
          <p:nvPr>
            <p:extLst>
              <p:ext uri="{D42A27DB-BD31-4B8C-83A1-F6EECF244321}">
                <p14:modId xmlns:p14="http://schemas.microsoft.com/office/powerpoint/2010/main" val="330713382"/>
              </p:ext>
            </p:extLst>
          </p:nvPr>
        </p:nvGraphicFramePr>
        <p:xfrm>
          <a:off x="762000" y="1166761"/>
          <a:ext cx="6115050" cy="856540"/>
        </p:xfrm>
        <a:graphic>
          <a:graphicData uri="http://schemas.openxmlformats.org/drawingml/2006/table">
            <a:tbl>
              <a:tblPr/>
              <a:tblGrid>
                <a:gridCol w="4402931">
                  <a:extLst>
                    <a:ext uri="{9D8B030D-6E8A-4147-A177-3AD203B41FA5}">
                      <a16:colId xmlns:a16="http://schemas.microsoft.com/office/drawing/2014/main" val="20000"/>
                    </a:ext>
                  </a:extLst>
                </a:gridCol>
                <a:gridCol w="1712119">
                  <a:extLst>
                    <a:ext uri="{9D8B030D-6E8A-4147-A177-3AD203B41FA5}">
                      <a16:colId xmlns:a16="http://schemas.microsoft.com/office/drawing/2014/main" val="20001"/>
                    </a:ext>
                  </a:extLst>
                </a:gridCol>
              </a:tblGrid>
              <a:tr h="276225">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2"/>
                          </a:solidFill>
                          <a:effectLst/>
                          <a:latin typeface="Arial" panose="020B0604020202020204" pitchFamily="34" charset="0"/>
                        </a:rPr>
                        <a:t>2018-2019 PROPOSED CITY BUDGET:</a:t>
                      </a:r>
                    </a:p>
                  </a:txBody>
                  <a:tcPr marL="69056" marR="69056" marT="34529" marB="34529" horzOverflow="overflow">
                    <a:lnL cap="flat">
                      <a:noFill/>
                    </a:lnL>
                    <a:lnR>
                      <a:noFill/>
                    </a:lnR>
                    <a:lnT cap="flat">
                      <a:noFill/>
                    </a:lnT>
                    <a:lnB>
                      <a:noFill/>
                    </a:lnB>
                    <a:lnTlToBr>
                      <a:noFill/>
                    </a:lnTlToBr>
                    <a:lnBlToTr>
                      <a:noFill/>
                    </a:lnBlToTr>
                    <a:no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rgbClr val="44546A"/>
                          </a:solidFill>
                          <a:effectLst/>
                          <a:latin typeface="Arial"/>
                        </a:rPr>
                        <a:t>$3.5 billion</a:t>
                      </a:r>
                    </a:p>
                  </a:txBody>
                  <a:tcPr marL="69056" marR="69056" marT="34529" marB="34529"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91704">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2"/>
                          </a:solidFill>
                          <a:effectLst/>
                          <a:latin typeface="Arial" panose="020B0604020202020204" pitchFamily="34" charset="0"/>
                        </a:rPr>
                        <a:t>TOTAL NUMBER OF FUNDS:</a:t>
                      </a:r>
                    </a:p>
                  </a:txBody>
                  <a:tcPr marL="69056" marR="69056" marT="34529" marB="34529" horzOverflow="overflow">
                    <a:lnL cap="flat">
                      <a:noFill/>
                    </a:lnL>
                    <a:lnR>
                      <a:noFill/>
                    </a:lnR>
                    <a:lnT>
                      <a:noFill/>
                    </a:lnT>
                    <a:lnB>
                      <a:noFill/>
                    </a:lnB>
                    <a:lnTlToBr>
                      <a:noFill/>
                    </a:lnTlToBr>
                    <a:lnBlToTr>
                      <a:noFill/>
                    </a:lnBlToTr>
                    <a:no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2"/>
                          </a:solidFill>
                          <a:effectLst/>
                          <a:latin typeface="Arial" panose="020B0604020202020204" pitchFamily="34" charset="0"/>
                        </a:rPr>
                        <a:t>120</a:t>
                      </a:r>
                    </a:p>
                  </a:txBody>
                  <a:tcPr marL="69056" marR="69056" marT="34529" marB="34529"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76225">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2"/>
                          </a:solidFill>
                          <a:effectLst/>
                          <a:latin typeface="Arial" panose="020B0604020202020204" pitchFamily="34" charset="0"/>
                        </a:rPr>
                        <a:t>TOTAL NUMBER OF EMPLOYEES:</a:t>
                      </a:r>
                    </a:p>
                  </a:txBody>
                  <a:tcPr marL="69056" marR="69056" marT="34529" marB="34529" horzOverflow="overflow">
                    <a:lnL cap="flat">
                      <a:noFill/>
                    </a:lnL>
                    <a:lnR>
                      <a:noFill/>
                    </a:lnR>
                    <a:lnT>
                      <a:noFill/>
                    </a:lnT>
                    <a:lnB cap="flat">
                      <a:noFill/>
                    </a:lnB>
                    <a:lnTlToBr>
                      <a:noFill/>
                    </a:lnTlToBr>
                    <a:lnBlToTr>
                      <a:noFill/>
                    </a:lnBlToTr>
                    <a:noFill/>
                  </a:tcPr>
                </a:tc>
                <a:tc>
                  <a:txBody>
                    <a:bodyPr/>
                    <a:lstStyle>
                      <a:lvl1pPr>
                        <a:defRPr sz="28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rgbClr val="44546A"/>
                          </a:solidFill>
                          <a:effectLst/>
                          <a:latin typeface="Arial"/>
                        </a:rPr>
                        <a:t>6,392 (vs. 7400)</a:t>
                      </a:r>
                    </a:p>
                  </a:txBody>
                  <a:tcPr marL="69056" marR="69056" marT="34529" marB="34529"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Line 23"/>
          <p:cNvSpPr>
            <a:spLocks noChangeShapeType="1"/>
          </p:cNvSpPr>
          <p:nvPr/>
        </p:nvSpPr>
        <p:spPr bwMode="auto">
          <a:xfrm>
            <a:off x="259533" y="2075938"/>
            <a:ext cx="6173390" cy="0"/>
          </a:xfrm>
          <a:prstGeom prst="line">
            <a:avLst/>
          </a:prstGeom>
          <a:ln w="28575">
            <a:headEnd/>
            <a:tailEnd/>
          </a:ln>
          <a:extLst/>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9" name="Line 23"/>
          <p:cNvSpPr>
            <a:spLocks noChangeShapeType="1"/>
          </p:cNvSpPr>
          <p:nvPr/>
        </p:nvSpPr>
        <p:spPr bwMode="auto">
          <a:xfrm>
            <a:off x="220529" y="1152525"/>
            <a:ext cx="6173390" cy="0"/>
          </a:xfrm>
          <a:prstGeom prst="line">
            <a:avLst/>
          </a:prstGeom>
          <a:ln w="28575">
            <a:headEnd/>
            <a:tailEnd/>
          </a:ln>
          <a:extLst/>
        </p:spPr>
        <p:style>
          <a:lnRef idx="1">
            <a:schemeClr val="accent2"/>
          </a:lnRef>
          <a:fillRef idx="0">
            <a:schemeClr val="accent2"/>
          </a:fillRef>
          <a:effectRef idx="0">
            <a:schemeClr val="accent2"/>
          </a:effectRef>
          <a:fontRef idx="minor">
            <a:schemeClr val="tx1"/>
          </a:fontRef>
        </p:style>
        <p:txBody>
          <a:bodyPr anchor="t"/>
          <a:lstStyle/>
          <a:p>
            <a:endParaRPr lang="en-US"/>
          </a:p>
        </p:txBody>
      </p:sp>
    </p:spTree>
    <p:extLst>
      <p:ext uri="{BB962C8B-B14F-4D97-AF65-F5344CB8AC3E}">
        <p14:creationId xmlns:p14="http://schemas.microsoft.com/office/powerpoint/2010/main" val="257429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428750"/>
            <a:ext cx="8763000" cy="1676400"/>
          </a:xfrm>
        </p:spPr>
        <p:txBody>
          <a:bodyPr>
            <a:normAutofit/>
          </a:bodyPr>
          <a:lstStyle/>
          <a:p>
            <a:pPr algn="ctr"/>
            <a:r>
              <a:rPr lang="en-US" sz="4400" dirty="0">
                <a:latin typeface="+mn-lt"/>
              </a:rPr>
              <a:t>2018-2019 Proposed Budget Highlights</a:t>
            </a:r>
          </a:p>
        </p:txBody>
      </p:sp>
    </p:spTree>
    <p:extLst>
      <p:ext uri="{BB962C8B-B14F-4D97-AF65-F5344CB8AC3E}">
        <p14:creationId xmlns:p14="http://schemas.microsoft.com/office/powerpoint/2010/main" val="352546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09600" y="1304112"/>
            <a:ext cx="8229600" cy="3124200"/>
          </a:xfrm>
        </p:spPr>
        <p:txBody>
          <a:bodyPr>
            <a:normAutofit fontScale="92500" lnSpcReduction="20000"/>
          </a:bodyPr>
          <a:lstStyle/>
          <a:p>
            <a:r>
              <a:rPr lang="en-US" sz="3600" dirty="0">
                <a:latin typeface="+mn-lt"/>
              </a:rPr>
              <a:t>$3M —homelessness prevention &amp; rehousing </a:t>
            </a:r>
          </a:p>
          <a:p>
            <a:r>
              <a:rPr lang="en-US" sz="3600" dirty="0">
                <a:latin typeface="+mn-lt"/>
              </a:rPr>
              <a:t>15-point Housing Plan: 25,000 homes</a:t>
            </a:r>
          </a:p>
          <a:p>
            <a:r>
              <a:rPr lang="en-US" sz="3600" dirty="0">
                <a:latin typeface="+mn-lt"/>
              </a:rPr>
              <a:t>Mapping Opportunity Sites w/ GIS</a:t>
            </a:r>
          </a:p>
          <a:p>
            <a:r>
              <a:rPr lang="en-US" sz="3600" dirty="0">
                <a:latin typeface="+mn-lt"/>
              </a:rPr>
              <a:t>Rental Registry &amp; Renter Protection</a:t>
            </a:r>
          </a:p>
          <a:p>
            <a:r>
              <a:rPr lang="en-US" sz="3600" dirty="0">
                <a:latin typeface="+mn-lt"/>
              </a:rPr>
              <a:t>2019: $104 million Affordable Housing RFP</a:t>
            </a:r>
          </a:p>
          <a:p>
            <a:r>
              <a:rPr lang="en-US" sz="3600" dirty="0">
                <a:latin typeface="+mn-lt"/>
              </a:rPr>
              <a:t>All the Way Home: &gt;1,000 Vets Housed</a:t>
            </a:r>
          </a:p>
          <a:p>
            <a:endParaRPr lang="en-US" dirty="0"/>
          </a:p>
        </p:txBody>
      </p:sp>
      <p:sp>
        <p:nvSpPr>
          <p:cNvPr id="3" name="Title 2"/>
          <p:cNvSpPr>
            <a:spLocks noGrp="1"/>
          </p:cNvSpPr>
          <p:nvPr>
            <p:ph type="title"/>
          </p:nvPr>
        </p:nvSpPr>
        <p:spPr/>
        <p:txBody>
          <a:bodyPr/>
          <a:lstStyle/>
          <a:p>
            <a:r>
              <a:rPr lang="en-US" dirty="0">
                <a:latin typeface="+mn-lt"/>
              </a:rPr>
              <a:t>Homelessness and Housing</a:t>
            </a:r>
          </a:p>
        </p:txBody>
      </p:sp>
    </p:spTree>
    <p:extLst>
      <p:ext uri="{BB962C8B-B14F-4D97-AF65-F5344CB8AC3E}">
        <p14:creationId xmlns:p14="http://schemas.microsoft.com/office/powerpoint/2010/main" val="19031031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27908</TotalTime>
  <Words>560</Words>
  <Application>Microsoft Office PowerPoint</Application>
  <PresentationFormat>On-screen Show (16:9)</PresentationFormat>
  <Paragraphs>194</Paragraphs>
  <Slides>19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Gill Sans MT</vt:lpstr>
      <vt:lpstr>Leelawadee</vt:lpstr>
      <vt:lpstr>Myriad Pro</vt:lpstr>
      <vt:lpstr>Times New Roman</vt:lpstr>
      <vt:lpstr>Custom Design</vt:lpstr>
      <vt:lpstr>2018-2019 Proposed City Budget</vt:lpstr>
      <vt:lpstr>Looking Back: Balancing $664M of Shortfalls</vt:lpstr>
      <vt:lpstr>Economic and Fiscal Outlook</vt:lpstr>
      <vt:lpstr>Restoring Services (Since 2015)</vt:lpstr>
      <vt:lpstr>Increasing Police Staffing Levels</vt:lpstr>
      <vt:lpstr>San Jose Police Academy Status</vt:lpstr>
      <vt:lpstr>2018-2019 Proposed Budget Overview</vt:lpstr>
      <vt:lpstr>2018-2019 Proposed Budget Highlights</vt:lpstr>
      <vt:lpstr>Homelessness and Housing</vt:lpstr>
      <vt:lpstr>Public Safety </vt:lpstr>
      <vt:lpstr>Education and Our Youth</vt:lpstr>
      <vt:lpstr>Environment</vt:lpstr>
      <vt:lpstr>#BeautifySJ</vt:lpstr>
      <vt:lpstr>Innovation and Tech</vt:lpstr>
      <vt:lpstr>Saving / Improving Fiscal Sustainability</vt:lpstr>
      <vt:lpstr>Budget Process 2018: </vt:lpstr>
      <vt:lpstr>PowerPoint Presentation</vt:lpstr>
      <vt:lpstr>Share Your Input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Kapoor, Tina</dc:creator>
  <cp:lastModifiedBy>Inamine, Nicole</cp:lastModifiedBy>
  <cp:revision>1437</cp:revision>
  <cp:lastPrinted>2017-05-03T21:20:06Z</cp:lastPrinted>
  <dcterms:created xsi:type="dcterms:W3CDTF">2006-08-16T00:00:00Z</dcterms:created>
  <dcterms:modified xsi:type="dcterms:W3CDTF">2018-05-14T17:11:09Z</dcterms:modified>
</cp:coreProperties>
</file>