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0" r:id="rId3"/>
    <p:sldId id="297" r:id="rId4"/>
    <p:sldId id="300" r:id="rId5"/>
    <p:sldId id="301" r:id="rId6"/>
    <p:sldId id="303" r:id="rId7"/>
    <p:sldId id="302" r:id="rId8"/>
    <p:sldId id="293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8" userDrawn="1">
          <p15:clr>
            <a:srgbClr val="A4A3A4"/>
          </p15:clr>
        </p15:guide>
        <p15:guide id="2" pos="528" userDrawn="1">
          <p15:clr>
            <a:srgbClr val="A4A3A4"/>
          </p15:clr>
        </p15:guide>
        <p15:guide id="3" orient="horz" pos="3768" userDrawn="1">
          <p15:clr>
            <a:srgbClr val="A4A3A4"/>
          </p15:clr>
        </p15:guide>
        <p15:guide id="4" pos="7152" userDrawn="1">
          <p15:clr>
            <a:srgbClr val="A4A3A4"/>
          </p15:clr>
        </p15:guide>
        <p15:guide id="5" pos="4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s, Olympia" initials="WO" lastIdx="1" clrIdx="0">
    <p:extLst>
      <p:ext uri="{19B8F6BF-5375-455C-9EA6-DF929625EA0E}">
        <p15:presenceInfo xmlns:p15="http://schemas.microsoft.com/office/powerpoint/2012/main" userId="S-1-5-21-2469516218-2485353355-3887262628-319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CD3E"/>
    <a:srgbClr val="8DD3D8"/>
    <a:srgbClr val="50BC9A"/>
    <a:srgbClr val="2EA1B4"/>
    <a:srgbClr val="8C8D8D"/>
    <a:srgbClr val="EF4F6F"/>
    <a:srgbClr val="706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17" autoAdjust="0"/>
  </p:normalViewPr>
  <p:slideViewPr>
    <p:cSldViewPr snapToGrid="0" snapToObjects="1">
      <p:cViewPr varScale="1">
        <p:scale>
          <a:sx n="99" d="100"/>
          <a:sy n="99" d="100"/>
        </p:scale>
        <p:origin x="258" y="78"/>
      </p:cViewPr>
      <p:guideLst>
        <p:guide orient="horz" pos="1248"/>
        <p:guide pos="528"/>
        <p:guide orient="horz" pos="3768"/>
        <p:guide pos="7152"/>
        <p:guide pos="4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A33D1-F0DB-4DC0-B9DD-77E2B3198C3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3BA2E-ADB0-47E2-8EFE-7E9BAD840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4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8B9496-5986-C24A-9FE2-26D5F53DE32D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09E18F-9E05-B148-9EBD-CCF73A14F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361" y="4473892"/>
            <a:ext cx="6757639" cy="463665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9E18F-9E05-B148-9EBD-CCF73A14F0A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8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9E18F-9E05-B148-9EBD-CCF73A14F0A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6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9E18F-9E05-B148-9EBD-CCF73A14F0A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6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9E18F-9E05-B148-9EBD-CCF73A14F0A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66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9E18F-9E05-B148-9EBD-CCF73A14F0A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32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9E18F-9E05-B148-9EBD-CCF73A14F0A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37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9E18F-9E05-B148-9EBD-CCF73A14F0A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47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600" b="1" dirty="0"/>
              <a:t>That concludes our presentation and we are open to questions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9E18F-9E05-B148-9EBD-CCF73A14F0A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4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227" y="3125971"/>
            <a:ext cx="10249546" cy="966008"/>
          </a:xfrm>
        </p:spPr>
        <p:txBody>
          <a:bodyPr anchor="b"/>
          <a:lstStyle>
            <a:lvl1pPr algn="ctr">
              <a:defRPr sz="6000" b="1" i="0">
                <a:latin typeface="Proxima Nova Semibold" charset="0"/>
                <a:ea typeface="Proxima Nova Semibold" charset="0"/>
                <a:cs typeface="Proxima Nova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227" y="4090949"/>
            <a:ext cx="10249546" cy="567006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latin typeface="Proxima Nova" charset="0"/>
                <a:ea typeface="Proxima Nova" charset="0"/>
                <a:cs typeface="Proxima Nov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-76200" y="6011402"/>
            <a:ext cx="12386930" cy="921026"/>
            <a:chOff x="-76200" y="6011402"/>
            <a:chExt cx="12386930" cy="921026"/>
          </a:xfrm>
        </p:grpSpPr>
        <p:sp>
          <p:nvSpPr>
            <p:cNvPr id="8" name="Rectangle 7"/>
            <p:cNvSpPr/>
            <p:nvPr userDrawn="1"/>
          </p:nvSpPr>
          <p:spPr>
            <a:xfrm>
              <a:off x="-76200" y="6351606"/>
              <a:ext cx="12344400" cy="5808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3"/>
            <p:cNvSpPr/>
            <p:nvPr userDrawn="1"/>
          </p:nvSpPr>
          <p:spPr>
            <a:xfrm rot="10800000" flipH="1">
              <a:off x="-76200" y="6011402"/>
              <a:ext cx="12386930" cy="517860"/>
            </a:xfrm>
            <a:custGeom>
              <a:avLst/>
              <a:gdLst>
                <a:gd name="connsiteX0" fmla="*/ 0 w 12192000"/>
                <a:gd name="connsiteY0" fmla="*/ 0 h 320040"/>
                <a:gd name="connsiteX1" fmla="*/ 12192000 w 12192000"/>
                <a:gd name="connsiteY1" fmla="*/ 0 h 320040"/>
                <a:gd name="connsiteX2" fmla="*/ 12192000 w 12192000"/>
                <a:gd name="connsiteY2" fmla="*/ 320040 h 320040"/>
                <a:gd name="connsiteX3" fmla="*/ 0 w 12192000"/>
                <a:gd name="connsiteY3" fmla="*/ 320040 h 320040"/>
                <a:gd name="connsiteX4" fmla="*/ 0 w 12192000"/>
                <a:gd name="connsiteY4" fmla="*/ 0 h 320040"/>
                <a:gd name="connsiteX0" fmla="*/ 0 w 12192000"/>
                <a:gd name="connsiteY0" fmla="*/ 0 h 553956"/>
                <a:gd name="connsiteX1" fmla="*/ 12192000 w 12192000"/>
                <a:gd name="connsiteY1" fmla="*/ 0 h 553956"/>
                <a:gd name="connsiteX2" fmla="*/ 12192000 w 12192000"/>
                <a:gd name="connsiteY2" fmla="*/ 553956 h 553956"/>
                <a:gd name="connsiteX3" fmla="*/ 0 w 12192000"/>
                <a:gd name="connsiteY3" fmla="*/ 320040 h 553956"/>
                <a:gd name="connsiteX4" fmla="*/ 0 w 12192000"/>
                <a:gd name="connsiteY4" fmla="*/ 0 h 553956"/>
                <a:gd name="connsiteX0" fmla="*/ 10632 w 12202632"/>
                <a:gd name="connsiteY0" fmla="*/ 0 h 553956"/>
                <a:gd name="connsiteX1" fmla="*/ 12202632 w 12202632"/>
                <a:gd name="connsiteY1" fmla="*/ 0 h 553956"/>
                <a:gd name="connsiteX2" fmla="*/ 12202632 w 12202632"/>
                <a:gd name="connsiteY2" fmla="*/ 553956 h 553956"/>
                <a:gd name="connsiteX3" fmla="*/ 0 w 12202632"/>
                <a:gd name="connsiteY3" fmla="*/ 234980 h 553956"/>
                <a:gd name="connsiteX4" fmla="*/ 10632 w 12202632"/>
                <a:gd name="connsiteY4" fmla="*/ 0 h 553956"/>
                <a:gd name="connsiteX0" fmla="*/ 10632 w 12202632"/>
                <a:gd name="connsiteY0" fmla="*/ 126125 h 680081"/>
                <a:gd name="connsiteX1" fmla="*/ 12192122 w 12202632"/>
                <a:gd name="connsiteY1" fmla="*/ 0 h 680081"/>
                <a:gd name="connsiteX2" fmla="*/ 12202632 w 12202632"/>
                <a:gd name="connsiteY2" fmla="*/ 680081 h 680081"/>
                <a:gd name="connsiteX3" fmla="*/ 0 w 12202632"/>
                <a:gd name="connsiteY3" fmla="*/ 361105 h 680081"/>
                <a:gd name="connsiteX4" fmla="*/ 10632 w 12202632"/>
                <a:gd name="connsiteY4" fmla="*/ 126125 h 680081"/>
                <a:gd name="connsiteX0" fmla="*/ 122 w 12202632"/>
                <a:gd name="connsiteY0" fmla="*/ 168167 h 680081"/>
                <a:gd name="connsiteX1" fmla="*/ 12192122 w 12202632"/>
                <a:gd name="connsiteY1" fmla="*/ 0 h 680081"/>
                <a:gd name="connsiteX2" fmla="*/ 12202632 w 12202632"/>
                <a:gd name="connsiteY2" fmla="*/ 680081 h 680081"/>
                <a:gd name="connsiteX3" fmla="*/ 0 w 12202632"/>
                <a:gd name="connsiteY3" fmla="*/ 361105 h 680081"/>
                <a:gd name="connsiteX4" fmla="*/ 122 w 12202632"/>
                <a:gd name="connsiteY4" fmla="*/ 168167 h 680081"/>
                <a:gd name="connsiteX0" fmla="*/ 122 w 12202632"/>
                <a:gd name="connsiteY0" fmla="*/ 94594 h 606508"/>
                <a:gd name="connsiteX1" fmla="*/ 12192122 w 12202632"/>
                <a:gd name="connsiteY1" fmla="*/ 0 h 606508"/>
                <a:gd name="connsiteX2" fmla="*/ 12202632 w 12202632"/>
                <a:gd name="connsiteY2" fmla="*/ 606508 h 606508"/>
                <a:gd name="connsiteX3" fmla="*/ 0 w 12202632"/>
                <a:gd name="connsiteY3" fmla="*/ 287532 h 606508"/>
                <a:gd name="connsiteX4" fmla="*/ 122 w 12202632"/>
                <a:gd name="connsiteY4" fmla="*/ 94594 h 606508"/>
                <a:gd name="connsiteX0" fmla="*/ 122 w 12202632"/>
                <a:gd name="connsiteY0" fmla="*/ 21021 h 532935"/>
                <a:gd name="connsiteX1" fmla="*/ 12171100 w 12202632"/>
                <a:gd name="connsiteY1" fmla="*/ 0 h 532935"/>
                <a:gd name="connsiteX2" fmla="*/ 12202632 w 12202632"/>
                <a:gd name="connsiteY2" fmla="*/ 532935 h 532935"/>
                <a:gd name="connsiteX3" fmla="*/ 0 w 12202632"/>
                <a:gd name="connsiteY3" fmla="*/ 213959 h 532935"/>
                <a:gd name="connsiteX4" fmla="*/ 122 w 12202632"/>
                <a:gd name="connsiteY4" fmla="*/ 21021 h 532935"/>
                <a:gd name="connsiteX0" fmla="*/ 122 w 12244674"/>
                <a:gd name="connsiteY0" fmla="*/ 63063 h 574977"/>
                <a:gd name="connsiteX1" fmla="*/ 12244674 w 12244674"/>
                <a:gd name="connsiteY1" fmla="*/ 0 h 574977"/>
                <a:gd name="connsiteX2" fmla="*/ 12202632 w 12244674"/>
                <a:gd name="connsiteY2" fmla="*/ 574977 h 574977"/>
                <a:gd name="connsiteX3" fmla="*/ 0 w 12244674"/>
                <a:gd name="connsiteY3" fmla="*/ 256001 h 574977"/>
                <a:gd name="connsiteX4" fmla="*/ 122 w 12244674"/>
                <a:gd name="connsiteY4" fmla="*/ 63063 h 574977"/>
                <a:gd name="connsiteX0" fmla="*/ 122 w 12244674"/>
                <a:gd name="connsiteY0" fmla="*/ 63063 h 511914"/>
                <a:gd name="connsiteX1" fmla="*/ 12244674 w 12244674"/>
                <a:gd name="connsiteY1" fmla="*/ 0 h 511914"/>
                <a:gd name="connsiteX2" fmla="*/ 12202632 w 12244674"/>
                <a:gd name="connsiteY2" fmla="*/ 511914 h 511914"/>
                <a:gd name="connsiteX3" fmla="*/ 0 w 12244674"/>
                <a:gd name="connsiteY3" fmla="*/ 256001 h 511914"/>
                <a:gd name="connsiteX4" fmla="*/ 122 w 12244674"/>
                <a:gd name="connsiteY4" fmla="*/ 63063 h 51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4674" h="511914">
                  <a:moveTo>
                    <a:pt x="122" y="63063"/>
                  </a:moveTo>
                  <a:lnTo>
                    <a:pt x="12244674" y="0"/>
                  </a:lnTo>
                  <a:lnTo>
                    <a:pt x="12202632" y="511914"/>
                  </a:lnTo>
                  <a:lnTo>
                    <a:pt x="0" y="256001"/>
                  </a:lnTo>
                  <a:cubicBezTo>
                    <a:pt x="41" y="191688"/>
                    <a:pt x="81" y="127376"/>
                    <a:pt x="122" y="63063"/>
                  </a:cubicBezTo>
                  <a:close/>
                </a:path>
              </a:pathLst>
            </a:custGeom>
            <a:solidFill>
              <a:srgbClr val="2EA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25" y="588401"/>
            <a:ext cx="5840950" cy="15901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613" y="6150155"/>
            <a:ext cx="2686385" cy="3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2EA1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7" b="33064"/>
          <a:stretch/>
        </p:blipFill>
        <p:spPr>
          <a:xfrm>
            <a:off x="0" y="0"/>
            <a:ext cx="12192000" cy="209862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71227" y="3632133"/>
            <a:ext cx="10249546" cy="966008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Proxima Nova Semibold" charset="0"/>
                <a:ea typeface="Proxima Nova Semibold" charset="0"/>
                <a:cs typeface="Proxima Nova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71227" y="4597111"/>
            <a:ext cx="10249546" cy="567006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0632" y="2098622"/>
            <a:ext cx="12202632" cy="553956"/>
          </a:xfrm>
          <a:custGeom>
            <a:avLst/>
            <a:gdLst>
              <a:gd name="connsiteX0" fmla="*/ 0 w 12192000"/>
              <a:gd name="connsiteY0" fmla="*/ 0 h 320040"/>
              <a:gd name="connsiteX1" fmla="*/ 12192000 w 12192000"/>
              <a:gd name="connsiteY1" fmla="*/ 0 h 320040"/>
              <a:gd name="connsiteX2" fmla="*/ 12192000 w 12192000"/>
              <a:gd name="connsiteY2" fmla="*/ 320040 h 320040"/>
              <a:gd name="connsiteX3" fmla="*/ 0 w 12192000"/>
              <a:gd name="connsiteY3" fmla="*/ 320040 h 320040"/>
              <a:gd name="connsiteX4" fmla="*/ 0 w 12192000"/>
              <a:gd name="connsiteY4" fmla="*/ 0 h 320040"/>
              <a:gd name="connsiteX0" fmla="*/ 0 w 12192000"/>
              <a:gd name="connsiteY0" fmla="*/ 0 h 553956"/>
              <a:gd name="connsiteX1" fmla="*/ 12192000 w 12192000"/>
              <a:gd name="connsiteY1" fmla="*/ 0 h 553956"/>
              <a:gd name="connsiteX2" fmla="*/ 12192000 w 12192000"/>
              <a:gd name="connsiteY2" fmla="*/ 553956 h 553956"/>
              <a:gd name="connsiteX3" fmla="*/ 0 w 12192000"/>
              <a:gd name="connsiteY3" fmla="*/ 320040 h 553956"/>
              <a:gd name="connsiteX4" fmla="*/ 0 w 12192000"/>
              <a:gd name="connsiteY4" fmla="*/ 0 h 553956"/>
              <a:gd name="connsiteX0" fmla="*/ 10632 w 12202632"/>
              <a:gd name="connsiteY0" fmla="*/ 0 h 553956"/>
              <a:gd name="connsiteX1" fmla="*/ 12202632 w 12202632"/>
              <a:gd name="connsiteY1" fmla="*/ 0 h 553956"/>
              <a:gd name="connsiteX2" fmla="*/ 12202632 w 12202632"/>
              <a:gd name="connsiteY2" fmla="*/ 553956 h 553956"/>
              <a:gd name="connsiteX3" fmla="*/ 0 w 12202632"/>
              <a:gd name="connsiteY3" fmla="*/ 234980 h 553956"/>
              <a:gd name="connsiteX4" fmla="*/ 10632 w 12202632"/>
              <a:gd name="connsiteY4" fmla="*/ 0 h 55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632" h="553956">
                <a:moveTo>
                  <a:pt x="10632" y="0"/>
                </a:moveTo>
                <a:lnTo>
                  <a:pt x="12202632" y="0"/>
                </a:lnTo>
                <a:lnTo>
                  <a:pt x="12202632" y="553956"/>
                </a:lnTo>
                <a:lnTo>
                  <a:pt x="0" y="234980"/>
                </a:lnTo>
                <a:lnTo>
                  <a:pt x="10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 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60147" y="5992650"/>
            <a:ext cx="1093818" cy="671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27" y="443882"/>
            <a:ext cx="3425104" cy="903722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160459" y="6300177"/>
            <a:ext cx="2783909" cy="567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b="1" i="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1" y="6433948"/>
            <a:ext cx="2686385" cy="3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4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2EA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768"/>
            <a:ext cx="10515600" cy="1645920"/>
          </a:xfrm>
        </p:spPr>
        <p:txBody>
          <a:bodyPr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Proxima Nova Semibold" charset="0"/>
                <a:ea typeface="Proxima Nova Semibold" charset="0"/>
                <a:cs typeface="Proxima Nova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9487"/>
            <a:ext cx="10515600" cy="3981587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accent6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>
              <a:defRPr sz="2000" b="0" i="0">
                <a:solidFill>
                  <a:schemeClr val="accent6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2pPr>
            <a:lvl3pPr>
              <a:defRPr sz="1800" b="0" i="0">
                <a:solidFill>
                  <a:schemeClr val="accent6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3pPr>
            <a:lvl4pPr>
              <a:defRPr sz="1600" b="0" i="0">
                <a:solidFill>
                  <a:schemeClr val="accent6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4pPr>
            <a:lvl5pPr>
              <a:defRPr sz="1600" b="0" i="0">
                <a:solidFill>
                  <a:schemeClr val="accent6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3"/>
          <p:cNvSpPr/>
          <p:nvPr userDrawn="1"/>
        </p:nvSpPr>
        <p:spPr>
          <a:xfrm>
            <a:off x="-10632" y="0"/>
            <a:ext cx="12202632" cy="553956"/>
          </a:xfrm>
          <a:custGeom>
            <a:avLst/>
            <a:gdLst>
              <a:gd name="connsiteX0" fmla="*/ 0 w 12192000"/>
              <a:gd name="connsiteY0" fmla="*/ 0 h 320040"/>
              <a:gd name="connsiteX1" fmla="*/ 12192000 w 12192000"/>
              <a:gd name="connsiteY1" fmla="*/ 0 h 320040"/>
              <a:gd name="connsiteX2" fmla="*/ 12192000 w 12192000"/>
              <a:gd name="connsiteY2" fmla="*/ 320040 h 320040"/>
              <a:gd name="connsiteX3" fmla="*/ 0 w 12192000"/>
              <a:gd name="connsiteY3" fmla="*/ 320040 h 320040"/>
              <a:gd name="connsiteX4" fmla="*/ 0 w 12192000"/>
              <a:gd name="connsiteY4" fmla="*/ 0 h 320040"/>
              <a:gd name="connsiteX0" fmla="*/ 0 w 12192000"/>
              <a:gd name="connsiteY0" fmla="*/ 0 h 553956"/>
              <a:gd name="connsiteX1" fmla="*/ 12192000 w 12192000"/>
              <a:gd name="connsiteY1" fmla="*/ 0 h 553956"/>
              <a:gd name="connsiteX2" fmla="*/ 12192000 w 12192000"/>
              <a:gd name="connsiteY2" fmla="*/ 553956 h 553956"/>
              <a:gd name="connsiteX3" fmla="*/ 0 w 12192000"/>
              <a:gd name="connsiteY3" fmla="*/ 320040 h 553956"/>
              <a:gd name="connsiteX4" fmla="*/ 0 w 12192000"/>
              <a:gd name="connsiteY4" fmla="*/ 0 h 553956"/>
              <a:gd name="connsiteX0" fmla="*/ 10632 w 12202632"/>
              <a:gd name="connsiteY0" fmla="*/ 0 h 553956"/>
              <a:gd name="connsiteX1" fmla="*/ 12202632 w 12202632"/>
              <a:gd name="connsiteY1" fmla="*/ 0 h 553956"/>
              <a:gd name="connsiteX2" fmla="*/ 12202632 w 12202632"/>
              <a:gd name="connsiteY2" fmla="*/ 553956 h 553956"/>
              <a:gd name="connsiteX3" fmla="*/ 0 w 12202632"/>
              <a:gd name="connsiteY3" fmla="*/ 234980 h 553956"/>
              <a:gd name="connsiteX4" fmla="*/ 10632 w 12202632"/>
              <a:gd name="connsiteY4" fmla="*/ 0 h 55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632" h="553956">
                <a:moveTo>
                  <a:pt x="10632" y="0"/>
                </a:moveTo>
                <a:lnTo>
                  <a:pt x="12202632" y="0"/>
                </a:lnTo>
                <a:lnTo>
                  <a:pt x="12202632" y="553956"/>
                </a:lnTo>
                <a:lnTo>
                  <a:pt x="0" y="234980"/>
                </a:lnTo>
                <a:lnTo>
                  <a:pt x="10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88" y="6300176"/>
            <a:ext cx="12192000" cy="557823"/>
          </a:xfrm>
          <a:prstGeom prst="rect">
            <a:avLst/>
          </a:prstGeom>
          <a:solidFill>
            <a:srgbClr val="2EA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92184" y="5830416"/>
            <a:ext cx="2743200" cy="365125"/>
          </a:xfrm>
        </p:spPr>
        <p:txBody>
          <a:bodyPr bIns="0" anchor="b"/>
          <a:lstStyle>
            <a:lvl1pPr algn="r">
              <a:defRPr sz="900">
                <a:solidFill>
                  <a:srgbClr val="8C8D8D"/>
                </a:solidFill>
              </a:defRPr>
            </a:lvl1pPr>
          </a:lstStyle>
          <a:p>
            <a:fld id="{C39DC2B2-6BC7-7D47-AB58-E75C91BA06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10570464" y="6432609"/>
            <a:ext cx="1378332" cy="3000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1" y="6448861"/>
            <a:ext cx="2686385" cy="3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3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207240" cy="1371600"/>
          </a:xfrm>
          <a:prstGeom prst="rect">
            <a:avLst/>
          </a:prstGeom>
          <a:solidFill>
            <a:srgbClr val="2EA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769"/>
            <a:ext cx="10515600" cy="1645919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Proxima Nova Semibold" charset="0"/>
                <a:ea typeface="Proxima Nova Semibold" charset="0"/>
                <a:cs typeface="Proxima Nova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9487"/>
            <a:ext cx="5181600" cy="3981587"/>
          </a:xfrm>
        </p:spPr>
        <p:txBody>
          <a:bodyPr>
            <a:normAutofit/>
          </a:bodyPr>
          <a:lstStyle>
            <a:lvl1pPr>
              <a:defRPr sz="2400" b="0" i="0">
                <a:latin typeface="Proxima Nova Light" charset="0"/>
                <a:ea typeface="Proxima Nova Light" charset="0"/>
                <a:cs typeface="Proxima Nova Light" charset="0"/>
              </a:defRPr>
            </a:lvl1pPr>
            <a:lvl2pPr>
              <a:defRPr sz="2000" b="0" i="0">
                <a:latin typeface="Proxima Nova Light" charset="0"/>
                <a:ea typeface="Proxima Nova Light" charset="0"/>
                <a:cs typeface="Proxima Nova Light" charset="0"/>
              </a:defRPr>
            </a:lvl2pPr>
            <a:lvl3pPr>
              <a:defRPr sz="1800" b="0" i="0">
                <a:latin typeface="Proxima Nova Light" charset="0"/>
                <a:ea typeface="Proxima Nova Light" charset="0"/>
                <a:cs typeface="Proxima Nova Light" charset="0"/>
              </a:defRPr>
            </a:lvl3pPr>
            <a:lvl4pPr>
              <a:defRPr sz="1600" b="0" i="0">
                <a:latin typeface="Proxima Nova Light" charset="0"/>
                <a:ea typeface="Proxima Nova Light" charset="0"/>
                <a:cs typeface="Proxima Nova Light" charset="0"/>
              </a:defRPr>
            </a:lvl4pPr>
            <a:lvl5pPr>
              <a:defRPr sz="1600" b="0" i="0">
                <a:latin typeface="Proxima Nova Light" charset="0"/>
                <a:ea typeface="Proxima Nova Light" charset="0"/>
                <a:cs typeface="Proxima Nov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9487"/>
            <a:ext cx="5181600" cy="3981587"/>
          </a:xfrm>
        </p:spPr>
        <p:txBody>
          <a:bodyPr>
            <a:normAutofit/>
          </a:bodyPr>
          <a:lstStyle>
            <a:lvl1pPr>
              <a:defRPr sz="2400" b="0" i="0">
                <a:latin typeface="Proxima Nova Light" charset="0"/>
                <a:ea typeface="Proxima Nova Light" charset="0"/>
                <a:cs typeface="Proxima Nova Light" charset="0"/>
              </a:defRPr>
            </a:lvl1pPr>
            <a:lvl2pPr>
              <a:defRPr sz="2000" b="0" i="0">
                <a:latin typeface="Proxima Nova Light" charset="0"/>
                <a:ea typeface="Proxima Nova Light" charset="0"/>
                <a:cs typeface="Proxima Nova Light" charset="0"/>
              </a:defRPr>
            </a:lvl2pPr>
            <a:lvl3pPr>
              <a:defRPr sz="1800" b="0" i="0">
                <a:latin typeface="Proxima Nova Light" charset="0"/>
                <a:ea typeface="Proxima Nova Light" charset="0"/>
                <a:cs typeface="Proxima Nova Light" charset="0"/>
              </a:defRPr>
            </a:lvl3pPr>
            <a:lvl4pPr>
              <a:defRPr sz="1600" b="0" i="0">
                <a:latin typeface="Proxima Nova Light" charset="0"/>
                <a:ea typeface="Proxima Nova Light" charset="0"/>
                <a:cs typeface="Proxima Nova Light" charset="0"/>
              </a:defRPr>
            </a:lvl4pPr>
            <a:lvl5pPr>
              <a:defRPr sz="1600" b="0" i="0">
                <a:latin typeface="Proxima Nova Light" charset="0"/>
                <a:ea typeface="Proxima Nova Light" charset="0"/>
                <a:cs typeface="Proxima Nova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3"/>
          <p:cNvSpPr/>
          <p:nvPr userDrawn="1"/>
        </p:nvSpPr>
        <p:spPr>
          <a:xfrm>
            <a:off x="-1488" y="0"/>
            <a:ext cx="12207240" cy="553956"/>
          </a:xfrm>
          <a:custGeom>
            <a:avLst/>
            <a:gdLst>
              <a:gd name="connsiteX0" fmla="*/ 0 w 12192000"/>
              <a:gd name="connsiteY0" fmla="*/ 0 h 320040"/>
              <a:gd name="connsiteX1" fmla="*/ 12192000 w 12192000"/>
              <a:gd name="connsiteY1" fmla="*/ 0 h 320040"/>
              <a:gd name="connsiteX2" fmla="*/ 12192000 w 12192000"/>
              <a:gd name="connsiteY2" fmla="*/ 320040 h 320040"/>
              <a:gd name="connsiteX3" fmla="*/ 0 w 12192000"/>
              <a:gd name="connsiteY3" fmla="*/ 320040 h 320040"/>
              <a:gd name="connsiteX4" fmla="*/ 0 w 12192000"/>
              <a:gd name="connsiteY4" fmla="*/ 0 h 320040"/>
              <a:gd name="connsiteX0" fmla="*/ 0 w 12192000"/>
              <a:gd name="connsiteY0" fmla="*/ 0 h 553956"/>
              <a:gd name="connsiteX1" fmla="*/ 12192000 w 12192000"/>
              <a:gd name="connsiteY1" fmla="*/ 0 h 553956"/>
              <a:gd name="connsiteX2" fmla="*/ 12192000 w 12192000"/>
              <a:gd name="connsiteY2" fmla="*/ 553956 h 553956"/>
              <a:gd name="connsiteX3" fmla="*/ 0 w 12192000"/>
              <a:gd name="connsiteY3" fmla="*/ 320040 h 553956"/>
              <a:gd name="connsiteX4" fmla="*/ 0 w 12192000"/>
              <a:gd name="connsiteY4" fmla="*/ 0 h 553956"/>
              <a:gd name="connsiteX0" fmla="*/ 10632 w 12202632"/>
              <a:gd name="connsiteY0" fmla="*/ 0 h 553956"/>
              <a:gd name="connsiteX1" fmla="*/ 12202632 w 12202632"/>
              <a:gd name="connsiteY1" fmla="*/ 0 h 553956"/>
              <a:gd name="connsiteX2" fmla="*/ 12202632 w 12202632"/>
              <a:gd name="connsiteY2" fmla="*/ 553956 h 553956"/>
              <a:gd name="connsiteX3" fmla="*/ 0 w 12202632"/>
              <a:gd name="connsiteY3" fmla="*/ 234980 h 553956"/>
              <a:gd name="connsiteX4" fmla="*/ 10632 w 12202632"/>
              <a:gd name="connsiteY4" fmla="*/ 0 h 55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632" h="553956">
                <a:moveTo>
                  <a:pt x="10632" y="0"/>
                </a:moveTo>
                <a:lnTo>
                  <a:pt x="12202632" y="0"/>
                </a:lnTo>
                <a:lnTo>
                  <a:pt x="12202632" y="553956"/>
                </a:lnTo>
                <a:lnTo>
                  <a:pt x="0" y="234980"/>
                </a:lnTo>
                <a:lnTo>
                  <a:pt x="10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88" y="6300176"/>
            <a:ext cx="12192000" cy="557823"/>
          </a:xfrm>
          <a:prstGeom prst="rect">
            <a:avLst/>
          </a:prstGeom>
          <a:solidFill>
            <a:srgbClr val="2EA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92184" y="5830416"/>
            <a:ext cx="2743200" cy="365125"/>
          </a:xfrm>
        </p:spPr>
        <p:txBody>
          <a:bodyPr bIns="0" anchor="b"/>
          <a:lstStyle>
            <a:lvl1pPr algn="r">
              <a:defRPr sz="900">
                <a:solidFill>
                  <a:srgbClr val="8C8D8D"/>
                </a:solidFill>
              </a:defRPr>
            </a:lvl1pPr>
          </a:lstStyle>
          <a:p>
            <a:fld id="{C39DC2B2-6BC7-7D47-AB58-E75C91BA06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10570464" y="6432609"/>
            <a:ext cx="1378332" cy="3000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1" y="6448861"/>
            <a:ext cx="2686385" cy="3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2EA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48768"/>
            <a:ext cx="10515600" cy="1645920"/>
          </a:xfrm>
        </p:spPr>
        <p:txBody>
          <a:bodyPr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Proxima Nova Semibold" charset="0"/>
                <a:ea typeface="Proxima Nova Semibold" charset="0"/>
                <a:cs typeface="Proxima Nova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1999487"/>
            <a:ext cx="10515600" cy="398158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accent6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>
              <a:defRPr sz="2000" b="0" i="0">
                <a:solidFill>
                  <a:schemeClr val="accent6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2pPr>
            <a:lvl3pPr>
              <a:defRPr sz="1800" b="0" i="0">
                <a:solidFill>
                  <a:schemeClr val="accent6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3pPr>
            <a:lvl4pPr>
              <a:defRPr sz="1600" b="0" i="0">
                <a:solidFill>
                  <a:schemeClr val="accent6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4pPr>
            <a:lvl5pPr>
              <a:defRPr sz="1600" b="0" i="0">
                <a:solidFill>
                  <a:schemeClr val="accent6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Rectangle 3"/>
          <p:cNvSpPr/>
          <p:nvPr userDrawn="1"/>
        </p:nvSpPr>
        <p:spPr>
          <a:xfrm>
            <a:off x="-10632" y="0"/>
            <a:ext cx="12207240" cy="553956"/>
          </a:xfrm>
          <a:custGeom>
            <a:avLst/>
            <a:gdLst>
              <a:gd name="connsiteX0" fmla="*/ 0 w 12192000"/>
              <a:gd name="connsiteY0" fmla="*/ 0 h 320040"/>
              <a:gd name="connsiteX1" fmla="*/ 12192000 w 12192000"/>
              <a:gd name="connsiteY1" fmla="*/ 0 h 320040"/>
              <a:gd name="connsiteX2" fmla="*/ 12192000 w 12192000"/>
              <a:gd name="connsiteY2" fmla="*/ 320040 h 320040"/>
              <a:gd name="connsiteX3" fmla="*/ 0 w 12192000"/>
              <a:gd name="connsiteY3" fmla="*/ 320040 h 320040"/>
              <a:gd name="connsiteX4" fmla="*/ 0 w 12192000"/>
              <a:gd name="connsiteY4" fmla="*/ 0 h 320040"/>
              <a:gd name="connsiteX0" fmla="*/ 0 w 12192000"/>
              <a:gd name="connsiteY0" fmla="*/ 0 h 553956"/>
              <a:gd name="connsiteX1" fmla="*/ 12192000 w 12192000"/>
              <a:gd name="connsiteY1" fmla="*/ 0 h 553956"/>
              <a:gd name="connsiteX2" fmla="*/ 12192000 w 12192000"/>
              <a:gd name="connsiteY2" fmla="*/ 553956 h 553956"/>
              <a:gd name="connsiteX3" fmla="*/ 0 w 12192000"/>
              <a:gd name="connsiteY3" fmla="*/ 320040 h 553956"/>
              <a:gd name="connsiteX4" fmla="*/ 0 w 12192000"/>
              <a:gd name="connsiteY4" fmla="*/ 0 h 553956"/>
              <a:gd name="connsiteX0" fmla="*/ 10632 w 12202632"/>
              <a:gd name="connsiteY0" fmla="*/ 0 h 553956"/>
              <a:gd name="connsiteX1" fmla="*/ 12202632 w 12202632"/>
              <a:gd name="connsiteY1" fmla="*/ 0 h 553956"/>
              <a:gd name="connsiteX2" fmla="*/ 12202632 w 12202632"/>
              <a:gd name="connsiteY2" fmla="*/ 553956 h 553956"/>
              <a:gd name="connsiteX3" fmla="*/ 0 w 12202632"/>
              <a:gd name="connsiteY3" fmla="*/ 234980 h 553956"/>
              <a:gd name="connsiteX4" fmla="*/ 10632 w 12202632"/>
              <a:gd name="connsiteY4" fmla="*/ 0 h 55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632" h="553956">
                <a:moveTo>
                  <a:pt x="10632" y="0"/>
                </a:moveTo>
                <a:lnTo>
                  <a:pt x="12202632" y="0"/>
                </a:lnTo>
                <a:lnTo>
                  <a:pt x="12202632" y="553956"/>
                </a:lnTo>
                <a:lnTo>
                  <a:pt x="0" y="234980"/>
                </a:lnTo>
                <a:lnTo>
                  <a:pt x="10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88" y="6300176"/>
            <a:ext cx="12192000" cy="557823"/>
          </a:xfrm>
          <a:prstGeom prst="rect">
            <a:avLst/>
          </a:prstGeom>
          <a:solidFill>
            <a:srgbClr val="2EA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92184" y="5830416"/>
            <a:ext cx="2743200" cy="365125"/>
          </a:xfrm>
        </p:spPr>
        <p:txBody>
          <a:bodyPr bIns="0" anchor="b"/>
          <a:lstStyle>
            <a:lvl1pPr algn="r">
              <a:defRPr sz="900">
                <a:solidFill>
                  <a:srgbClr val="8C8D8D"/>
                </a:solidFill>
              </a:defRPr>
            </a:lvl1pPr>
          </a:lstStyle>
          <a:p>
            <a:fld id="{C39DC2B2-6BC7-7D47-AB58-E75C91BA06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10570464" y="6432609"/>
            <a:ext cx="1378332" cy="3000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1" y="6448861"/>
            <a:ext cx="2686385" cy="3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8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2EA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999487"/>
            <a:ext cx="5157787" cy="5055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75467"/>
            <a:ext cx="5157787" cy="330560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99487"/>
            <a:ext cx="5183188" cy="5055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5467"/>
            <a:ext cx="5183188" cy="330560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-1106593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9DC2B2-6BC7-7D47-AB58-E75C91BA06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3"/>
          <p:cNvSpPr/>
          <p:nvPr userDrawn="1"/>
        </p:nvSpPr>
        <p:spPr>
          <a:xfrm>
            <a:off x="-10632" y="0"/>
            <a:ext cx="12202632" cy="553956"/>
          </a:xfrm>
          <a:custGeom>
            <a:avLst/>
            <a:gdLst>
              <a:gd name="connsiteX0" fmla="*/ 0 w 12192000"/>
              <a:gd name="connsiteY0" fmla="*/ 0 h 320040"/>
              <a:gd name="connsiteX1" fmla="*/ 12192000 w 12192000"/>
              <a:gd name="connsiteY1" fmla="*/ 0 h 320040"/>
              <a:gd name="connsiteX2" fmla="*/ 12192000 w 12192000"/>
              <a:gd name="connsiteY2" fmla="*/ 320040 h 320040"/>
              <a:gd name="connsiteX3" fmla="*/ 0 w 12192000"/>
              <a:gd name="connsiteY3" fmla="*/ 320040 h 320040"/>
              <a:gd name="connsiteX4" fmla="*/ 0 w 12192000"/>
              <a:gd name="connsiteY4" fmla="*/ 0 h 320040"/>
              <a:gd name="connsiteX0" fmla="*/ 0 w 12192000"/>
              <a:gd name="connsiteY0" fmla="*/ 0 h 553956"/>
              <a:gd name="connsiteX1" fmla="*/ 12192000 w 12192000"/>
              <a:gd name="connsiteY1" fmla="*/ 0 h 553956"/>
              <a:gd name="connsiteX2" fmla="*/ 12192000 w 12192000"/>
              <a:gd name="connsiteY2" fmla="*/ 553956 h 553956"/>
              <a:gd name="connsiteX3" fmla="*/ 0 w 12192000"/>
              <a:gd name="connsiteY3" fmla="*/ 320040 h 553956"/>
              <a:gd name="connsiteX4" fmla="*/ 0 w 12192000"/>
              <a:gd name="connsiteY4" fmla="*/ 0 h 553956"/>
              <a:gd name="connsiteX0" fmla="*/ 10632 w 12202632"/>
              <a:gd name="connsiteY0" fmla="*/ 0 h 553956"/>
              <a:gd name="connsiteX1" fmla="*/ 12202632 w 12202632"/>
              <a:gd name="connsiteY1" fmla="*/ 0 h 553956"/>
              <a:gd name="connsiteX2" fmla="*/ 12202632 w 12202632"/>
              <a:gd name="connsiteY2" fmla="*/ 553956 h 553956"/>
              <a:gd name="connsiteX3" fmla="*/ 0 w 12202632"/>
              <a:gd name="connsiteY3" fmla="*/ 234980 h 553956"/>
              <a:gd name="connsiteX4" fmla="*/ 10632 w 12202632"/>
              <a:gd name="connsiteY4" fmla="*/ 0 h 55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632" h="553956">
                <a:moveTo>
                  <a:pt x="10632" y="0"/>
                </a:moveTo>
                <a:lnTo>
                  <a:pt x="12202632" y="0"/>
                </a:lnTo>
                <a:lnTo>
                  <a:pt x="12202632" y="553956"/>
                </a:lnTo>
                <a:lnTo>
                  <a:pt x="0" y="234980"/>
                </a:lnTo>
                <a:lnTo>
                  <a:pt x="10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588" y="6300176"/>
            <a:ext cx="12192000" cy="557823"/>
          </a:xfrm>
          <a:prstGeom prst="rect">
            <a:avLst/>
          </a:prstGeom>
          <a:solidFill>
            <a:srgbClr val="2EA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92184" y="5830416"/>
            <a:ext cx="2743200" cy="365125"/>
          </a:xfrm>
        </p:spPr>
        <p:txBody>
          <a:bodyPr bIns="0" anchor="b"/>
          <a:lstStyle>
            <a:lvl1pPr algn="r">
              <a:defRPr sz="900">
                <a:solidFill>
                  <a:srgbClr val="8C8D8D"/>
                </a:solidFill>
              </a:defRPr>
            </a:lvl1pPr>
          </a:lstStyle>
          <a:p>
            <a:fld id="{C39DC2B2-6BC7-7D47-AB58-E75C91BA06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10570464" y="6432609"/>
            <a:ext cx="1378332" cy="300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769"/>
            <a:ext cx="10515600" cy="1641919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Proxima Nova Semibold" charset="0"/>
                <a:ea typeface="Proxima Nova Semibold" charset="0"/>
                <a:cs typeface="Proxima Nova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1" y="6448861"/>
            <a:ext cx="2686385" cy="3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0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588" y="6300176"/>
            <a:ext cx="12192000" cy="557823"/>
          </a:xfrm>
          <a:prstGeom prst="rect">
            <a:avLst/>
          </a:prstGeom>
          <a:solidFill>
            <a:srgbClr val="2EA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588" y="0"/>
            <a:ext cx="12192000" cy="1371600"/>
          </a:xfrm>
          <a:prstGeom prst="rect">
            <a:avLst/>
          </a:prstGeom>
          <a:solidFill>
            <a:srgbClr val="2EA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999487"/>
            <a:ext cx="6572515" cy="5055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75467"/>
            <a:ext cx="6572515" cy="330560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86928" y="1999487"/>
            <a:ext cx="3768460" cy="39815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-1106593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9DC2B2-6BC7-7D47-AB58-E75C91BA06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3"/>
          <p:cNvSpPr/>
          <p:nvPr userDrawn="1"/>
        </p:nvSpPr>
        <p:spPr>
          <a:xfrm>
            <a:off x="-9144" y="0"/>
            <a:ext cx="12207240" cy="553956"/>
          </a:xfrm>
          <a:custGeom>
            <a:avLst/>
            <a:gdLst>
              <a:gd name="connsiteX0" fmla="*/ 0 w 12192000"/>
              <a:gd name="connsiteY0" fmla="*/ 0 h 320040"/>
              <a:gd name="connsiteX1" fmla="*/ 12192000 w 12192000"/>
              <a:gd name="connsiteY1" fmla="*/ 0 h 320040"/>
              <a:gd name="connsiteX2" fmla="*/ 12192000 w 12192000"/>
              <a:gd name="connsiteY2" fmla="*/ 320040 h 320040"/>
              <a:gd name="connsiteX3" fmla="*/ 0 w 12192000"/>
              <a:gd name="connsiteY3" fmla="*/ 320040 h 320040"/>
              <a:gd name="connsiteX4" fmla="*/ 0 w 12192000"/>
              <a:gd name="connsiteY4" fmla="*/ 0 h 320040"/>
              <a:gd name="connsiteX0" fmla="*/ 0 w 12192000"/>
              <a:gd name="connsiteY0" fmla="*/ 0 h 553956"/>
              <a:gd name="connsiteX1" fmla="*/ 12192000 w 12192000"/>
              <a:gd name="connsiteY1" fmla="*/ 0 h 553956"/>
              <a:gd name="connsiteX2" fmla="*/ 12192000 w 12192000"/>
              <a:gd name="connsiteY2" fmla="*/ 553956 h 553956"/>
              <a:gd name="connsiteX3" fmla="*/ 0 w 12192000"/>
              <a:gd name="connsiteY3" fmla="*/ 320040 h 553956"/>
              <a:gd name="connsiteX4" fmla="*/ 0 w 12192000"/>
              <a:gd name="connsiteY4" fmla="*/ 0 h 553956"/>
              <a:gd name="connsiteX0" fmla="*/ 10632 w 12202632"/>
              <a:gd name="connsiteY0" fmla="*/ 0 h 553956"/>
              <a:gd name="connsiteX1" fmla="*/ 12202632 w 12202632"/>
              <a:gd name="connsiteY1" fmla="*/ 0 h 553956"/>
              <a:gd name="connsiteX2" fmla="*/ 12202632 w 12202632"/>
              <a:gd name="connsiteY2" fmla="*/ 553956 h 553956"/>
              <a:gd name="connsiteX3" fmla="*/ 0 w 12202632"/>
              <a:gd name="connsiteY3" fmla="*/ 234980 h 553956"/>
              <a:gd name="connsiteX4" fmla="*/ 10632 w 12202632"/>
              <a:gd name="connsiteY4" fmla="*/ 0 h 55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632" h="553956">
                <a:moveTo>
                  <a:pt x="10632" y="0"/>
                </a:moveTo>
                <a:lnTo>
                  <a:pt x="12202632" y="0"/>
                </a:lnTo>
                <a:lnTo>
                  <a:pt x="12202632" y="553956"/>
                </a:lnTo>
                <a:lnTo>
                  <a:pt x="0" y="234980"/>
                </a:lnTo>
                <a:lnTo>
                  <a:pt x="10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92184" y="5830416"/>
            <a:ext cx="2743200" cy="365125"/>
          </a:xfrm>
        </p:spPr>
        <p:txBody>
          <a:bodyPr bIns="0" anchor="b"/>
          <a:lstStyle>
            <a:lvl1pPr algn="r">
              <a:defRPr sz="900">
                <a:solidFill>
                  <a:srgbClr val="8C8D8D"/>
                </a:solidFill>
              </a:defRPr>
            </a:lvl1pPr>
          </a:lstStyle>
          <a:p>
            <a:fld id="{C39DC2B2-6BC7-7D47-AB58-E75C91BA06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10570464" y="6432609"/>
            <a:ext cx="1378332" cy="300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769"/>
            <a:ext cx="10515600" cy="1641919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Proxima Nova Semibold" charset="0"/>
                <a:ea typeface="Proxima Nova Semibold" charset="0"/>
                <a:cs typeface="Proxima Nova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1" y="6448861"/>
            <a:ext cx="2686385" cy="3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8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58F405A6-826C-DE40-B43B-4B579F7F255A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C39DC2B2-6BC7-7D47-AB58-E75C91BA0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8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81" r:id="rId3"/>
    <p:sldLayoutId id="2147483683" r:id="rId4"/>
    <p:sldLayoutId id="2147483687" r:id="rId5"/>
    <p:sldLayoutId id="2147483701" r:id="rId6"/>
    <p:sldLayoutId id="214748370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MGPTF – </a:t>
            </a:r>
            <a:b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Strategic Work Plan 2018 - 2020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89" y="1928393"/>
            <a:ext cx="3093216" cy="396440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603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1C59EDF-5A1E-404D-B55D-8AEA5D8D6D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7F6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FEE0385D-4151-43AA-9C6B-0365E10317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bout Us | InnoVisions - Blog on Corporate Innov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082" y="1844676"/>
            <a:ext cx="3026664" cy="3019097"/>
          </a:xfrm>
          <a:prstGeom prst="rect">
            <a:avLst/>
          </a:prstGeom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8931" y="0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2018 – 2020 Key Sections</a:t>
            </a:r>
            <a:endParaRPr lang="en-US" sz="4400" u="sng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28891" y="1461514"/>
            <a:ext cx="6370292" cy="4762305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12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History: 26 years and counting! (pg. 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 and Its Collective Impact (pg. 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Partnerships / Hot Spots (pgs. 8-9) 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2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MGPTF Programs and Services </a:t>
            </a:r>
            <a:endParaRPr lang="en-US" sz="1200" u="sng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 (pg. 10)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Youth Intervention Services (pg. 11)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MGPTF – Neighborhood Services Programs (pg. 12)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2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Emerging Trends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Problem: continued crime (pg. 13)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Substance Abuse (pg. 13-14)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Achievement Gap (pg. 14)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Homelessness (pg. 15)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2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MGPTF Strategic Planning Process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 Engagement Results (pg. 16)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Stakeholder and Partner Engagement (pg. 17)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5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97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15" y="1935679"/>
            <a:ext cx="3558503" cy="287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latin typeface="+mj-lt"/>
                <a:ea typeface="+mj-ea"/>
                <a:cs typeface="+mj-cs"/>
              </a:rPr>
              <a:t>MGPTF 2018 – 2020 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Strategic Goals</a:t>
            </a:r>
          </a:p>
        </p:txBody>
      </p:sp>
      <p:sp>
        <p:nvSpPr>
          <p:cNvPr id="92" name="Content Placeholder 82"/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Goal 1: Strengthen the Continuum of Care.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(Prevention, Intervention,   Enforcement, Reentry)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Reassess and align BEST “Eligible Services” funding to support implementation of SWP goals.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Build capacity to support services for Transitional Aged Homeless Youth.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Partner with the District Attorney’s Office and Public Health Department on Gun Violence Prevention strategies.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Continue to support the implementation of Evidence Informed and Evidence Based Programming with a Trauma Informed Care approach.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Continue alignment with the Public Health Violence Prevention Framework.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lvl="1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94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42">
            <a:extLst>
              <a:ext uri="{FF2B5EF4-FFF2-40B4-BE49-F238E27FC236}">
                <a16:creationId xmlns:a16="http://schemas.microsoft.com/office/drawing/2014/main" id="{CEB41C5C-0F34-4DDA-9D7C-5E717F35F6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Image result for Wordle strategic evalu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632" y="1700207"/>
            <a:ext cx="5126736" cy="330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+mj-lt"/>
                <a:ea typeface="+mj-ea"/>
                <a:cs typeface="+mj-cs"/>
              </a:rPr>
              <a:t>MGPTF 2018 – 2020 </a:t>
            </a:r>
            <a:br>
              <a:rPr lang="en-US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Strategic Goals</a:t>
            </a:r>
          </a:p>
        </p:txBody>
      </p:sp>
      <p:sp>
        <p:nvSpPr>
          <p:cNvPr id="92" name="Content Placeholder 82"/>
          <p:cNvSpPr>
            <a:spLocks noGrp="1"/>
          </p:cNvSpPr>
          <p:nvPr>
            <p:ph idx="1"/>
          </p:nvPr>
        </p:nvSpPr>
        <p:spPr>
          <a:xfrm>
            <a:off x="6391903" y="2121763"/>
            <a:ext cx="5235490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 2: Implement outcome evaluation studies of MGPTF funded programs and services with a focus on impact of services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 with consultants to develop new evaluation model for MGPTF Programs and services.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Strengthen data sharing agreements with MGPTF Partners (including: SJPD, SCC Probation, SCC District Attorney’s Office, SCC Public Defenders Office, SCC Office of Education)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an Annual Report to the MGPTF Policy Team on Direct Impact of MGPTF Programs. </a:t>
            </a:r>
          </a:p>
          <a:p>
            <a:pPr marL="457200" lvl="1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6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0"/>
            <a:ext cx="4386626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MGPTF 2018 – 2020 </a:t>
            </a:r>
            <a:br>
              <a:rPr lang="en-US" sz="3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3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Strategic Goals</a:t>
            </a:r>
          </a:p>
        </p:txBody>
      </p:sp>
      <p:sp>
        <p:nvSpPr>
          <p:cNvPr id="92" name="Content Placeholder 82"/>
          <p:cNvSpPr>
            <a:spLocks noGrp="1"/>
          </p:cNvSpPr>
          <p:nvPr>
            <p:ph idx="1"/>
          </p:nvPr>
        </p:nvSpPr>
        <p:spPr>
          <a:xfrm>
            <a:off x="364884" y="1795006"/>
            <a:ext cx="5426315" cy="39961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 3: Develop strategies to place MGPTF youth and young adults in vocational training programs and jobs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Enhance SJ BEST contracted services to increase jobs and vocational training capacity.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Integrate Work2Future resources and services to access state and federal opportunities (funding).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 a SJ Works Program to provide both subsidized and unsubsidized work experience and shadowing programs.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Pilot a “Gang Impacted Construction Career Initiative” for youth and young adults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Convene a youth jobs steering committee.</a:t>
            </a:r>
          </a:p>
          <a:p>
            <a:pPr marL="457200" lvl="1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307" y="1795006"/>
            <a:ext cx="5584864" cy="36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2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CEB41C5C-0F34-4DDA-9D7C-5E717F35F6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" y="2459669"/>
            <a:ext cx="5126736" cy="1783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+mj-lt"/>
                <a:ea typeface="+mj-ea"/>
                <a:cs typeface="+mj-cs"/>
              </a:rPr>
              <a:t>MGPTF 2018 – 2020 </a:t>
            </a:r>
            <a:br>
              <a:rPr lang="en-US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Strategic Goals</a:t>
            </a:r>
          </a:p>
        </p:txBody>
      </p:sp>
      <p:sp>
        <p:nvSpPr>
          <p:cNvPr id="92" name="Content Placeholder 82"/>
          <p:cNvSpPr>
            <a:spLocks noGrp="1"/>
          </p:cNvSpPr>
          <p:nvPr>
            <p:ph idx="1"/>
          </p:nvPr>
        </p:nvSpPr>
        <p:spPr>
          <a:xfrm>
            <a:off x="6391903" y="2121763"/>
            <a:ext cx="5235490" cy="377301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 4: Increase community safety through empowered neighborhoods.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 and build community/neighborhood capacity in “Hot-Spot” communities to address issues of violence and blight.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 existing community capacity building initiatives in San Jose to leverage resources and share best practices (i.e. MGPTF Project Hope, SCC Probation NSU, District Attorney’s Office)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Seek local, state, and federal funding opportunities to support this effort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Conduct and evaluation of Project Hope after implementation at two sites </a:t>
            </a:r>
          </a:p>
        </p:txBody>
      </p:sp>
    </p:spTree>
    <p:extLst>
      <p:ext uri="{BB962C8B-B14F-4D97-AF65-F5344CB8AC3E}">
        <p14:creationId xmlns:p14="http://schemas.microsoft.com/office/powerpoint/2010/main" val="40125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6FBDFA86-51D3-4729-B154-7969183728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rgbClr val="4D5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Rapporto Caio: obiettivo raggiunto?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7544017" y="2331836"/>
            <a:ext cx="4007904" cy="2194327"/>
          </a:xfrm>
          <a:prstGeom prst="rect">
            <a:avLst/>
          </a:prstGeom>
        </p:spPr>
      </p:pic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F1CE7C6-BE91-42A7-9214-F33FD918C38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506251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MGPTF 2018 – 2020 </a:t>
            </a:r>
            <a:br>
              <a:rPr lang="en-US" sz="3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r>
              <a:rPr lang="en-US" sz="3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Strategic Goals</a:t>
            </a:r>
          </a:p>
        </p:txBody>
      </p:sp>
      <p:sp>
        <p:nvSpPr>
          <p:cNvPr id="92" name="Content Placeholder 82"/>
          <p:cNvSpPr>
            <a:spLocks noGrp="1"/>
          </p:cNvSpPr>
          <p:nvPr>
            <p:ph idx="1"/>
          </p:nvPr>
        </p:nvSpPr>
        <p:spPr>
          <a:xfrm>
            <a:off x="1024129" y="2286000"/>
            <a:ext cx="5081232" cy="39319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Goal 5: Enhance linkage and leverage of all youth violence prevention initiatives </a:t>
            </a: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Inventory current community and youth violence prevention strategies (i.e. MGPTF, East Side Peace Project, School Linked Services, MBK, Opportunity Youth, others TBD).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Develop an Action Plan to leverage resources and increase community and youth outcomes.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Convene quarterly meetings with Violence Prevention Initiative stakeholders.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Provide an Annual Report to the MGPTF Policy Team on the impact of this goal.</a:t>
            </a:r>
          </a:p>
          <a:p>
            <a:pPr marL="457200" lvl="1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836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49295"/>
            <a:ext cx="10515600" cy="10289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100" b="1" dirty="0"/>
          </a:p>
          <a:p>
            <a:pPr marL="0" indent="0" algn="ctr">
              <a:buNone/>
            </a:pPr>
            <a:r>
              <a:rPr lang="en-US" sz="4000" b="1" dirty="0"/>
              <a:t>QUESTIONS </a:t>
            </a:r>
          </a:p>
        </p:txBody>
      </p:sp>
    </p:spTree>
    <p:extLst>
      <p:ext uri="{BB962C8B-B14F-4D97-AF65-F5344CB8AC3E}">
        <p14:creationId xmlns:p14="http://schemas.microsoft.com/office/powerpoint/2010/main" val="4166134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ty of San Jose">
      <a:dk1>
        <a:srgbClr val="24282A"/>
      </a:dk1>
      <a:lt1>
        <a:srgbClr val="FFFFFF"/>
      </a:lt1>
      <a:dk2>
        <a:srgbClr val="44546A"/>
      </a:dk2>
      <a:lt2>
        <a:srgbClr val="E7E6E6"/>
      </a:lt2>
      <a:accent1>
        <a:srgbClr val="8DD3D8"/>
      </a:accent1>
      <a:accent2>
        <a:srgbClr val="D0DD29"/>
      </a:accent2>
      <a:accent3>
        <a:srgbClr val="70BF4B"/>
      </a:accent3>
      <a:accent4>
        <a:srgbClr val="22B34F"/>
      </a:accent4>
      <a:accent5>
        <a:srgbClr val="098843"/>
      </a:accent5>
      <a:accent6>
        <a:srgbClr val="24282A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1723</TotalTime>
  <Words>577</Words>
  <Application>Microsoft Office PowerPoint</Application>
  <PresentationFormat>Widescreen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Proxima Nova</vt:lpstr>
      <vt:lpstr>Proxima Nova Light</vt:lpstr>
      <vt:lpstr>Proxima Nova Semibold</vt:lpstr>
      <vt:lpstr>Office Theme</vt:lpstr>
      <vt:lpstr>MGPTF –  Strategic Work Plan 2018 - 2020</vt:lpstr>
      <vt:lpstr>2018 – 2020 Key Sections</vt:lpstr>
      <vt:lpstr>MGPTF 2018 – 2020  Strategic Goals</vt:lpstr>
      <vt:lpstr>MGPTF 2018 – 2020  Strategic Goals</vt:lpstr>
      <vt:lpstr>MGPTF 2018 – 2020  Strategic Goals</vt:lpstr>
      <vt:lpstr>MGPTF 2018 – 2020  Strategic Goals</vt:lpstr>
      <vt:lpstr>MGPTF 2018 – 2020  Strategic Goals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dle95132@gmail.com</dc:creator>
  <cp:lastModifiedBy>Williams, Olympia</cp:lastModifiedBy>
  <cp:revision>159</cp:revision>
  <cp:lastPrinted>2017-10-23T18:28:25Z</cp:lastPrinted>
  <dcterms:created xsi:type="dcterms:W3CDTF">2015-10-29T17:09:09Z</dcterms:created>
  <dcterms:modified xsi:type="dcterms:W3CDTF">2018-04-23T16:49:40Z</dcterms:modified>
</cp:coreProperties>
</file>