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408" r:id="rId2"/>
    <p:sldId id="487" r:id="rId3"/>
    <p:sldId id="478" r:id="rId4"/>
    <p:sldId id="498" r:id="rId5"/>
    <p:sldId id="500" r:id="rId6"/>
    <p:sldId id="484" r:id="rId7"/>
    <p:sldId id="502" r:id="rId8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8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8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8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8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8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8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8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8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8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00"/>
    <a:srgbClr val="9966FF"/>
    <a:srgbClr val="FD745D"/>
    <a:srgbClr val="FC4526"/>
    <a:srgbClr val="FA7A60"/>
    <a:srgbClr val="F96547"/>
    <a:srgbClr val="FC5B40"/>
    <a:srgbClr val="102A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 autoAdjust="0"/>
    <p:restoredTop sz="83314" autoAdjust="0"/>
  </p:normalViewPr>
  <p:slideViewPr>
    <p:cSldViewPr>
      <p:cViewPr varScale="1">
        <p:scale>
          <a:sx n="101" d="100"/>
          <a:sy n="101" d="100"/>
        </p:scale>
        <p:origin x="1536" y="108"/>
      </p:cViewPr>
      <p:guideLst>
        <p:guide orient="horz"/>
        <p:guide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>
        <p:scale>
          <a:sx n="100" d="100"/>
          <a:sy n="100" d="100"/>
        </p:scale>
        <p:origin x="-780" y="2424"/>
      </p:cViewPr>
      <p:guideLst>
        <p:guide orient="horz" pos="2928"/>
        <p:guide pos="220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7.xml"/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buFontTx/>
              <a:buNone/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buFontTx/>
              <a:buNone/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8831267"/>
            <a:ext cx="3038475" cy="4651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buFontTx/>
              <a:buNone/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31267"/>
            <a:ext cx="3038475" cy="4651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buFontTx/>
              <a:buNone/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F3C77FDA-A8C3-4021-8BFC-241323B712E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72529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buFontTx/>
              <a:buNone/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buFontTx/>
              <a:buNone/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9"/>
            <a:ext cx="5140325" cy="41830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931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8831267"/>
            <a:ext cx="3038475" cy="4651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buFontTx/>
              <a:buNone/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31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267"/>
            <a:ext cx="3038475" cy="4651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buFontTx/>
              <a:buNone/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0907E874-F0DA-4062-BB2E-39147A33550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41043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18490D4-8C31-43F0-83FD-A1ED38071F4B}" type="slidenum">
              <a:rPr lang="en-US" altLang="en-US" smtClean="0">
                <a:cs typeface="Arial" charset="0"/>
              </a:rPr>
              <a:pPr/>
              <a:t>1</a:t>
            </a:fld>
            <a:endParaRPr lang="en-US" altLang="en-US" smtClean="0">
              <a:cs typeface="Arial" charset="0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en-US" altLang="en-US" smtClean="0"/>
              <a:t>* Thank you Mayor and Council.  We are excited to kick-off the 2015/16 Budget Study Sessions.</a:t>
            </a:r>
          </a:p>
        </p:txBody>
      </p:sp>
    </p:spTree>
    <p:extLst>
      <p:ext uri="{BB962C8B-B14F-4D97-AF65-F5344CB8AC3E}">
        <p14:creationId xmlns:p14="http://schemas.microsoft.com/office/powerpoint/2010/main" val="8542758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599361D-D931-4D07-AE70-C614AE3EF60D}" type="slidenum">
              <a:rPr lang="en-US" altLang="en-US" smtClean="0">
                <a:cs typeface="Arial" charset="0"/>
              </a:rPr>
              <a:pPr/>
              <a:t>2</a:t>
            </a:fld>
            <a:endParaRPr lang="en-US" altLang="en-US" smtClean="0">
              <a:cs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171450" indent="-171450" eaLnBrk="1" hangingPunct="1">
              <a:buFontTx/>
              <a:buChar char="•"/>
            </a:pPr>
            <a:r>
              <a:rPr lang="en-US" altLang="en-US" smtClean="0">
                <a:latin typeface="Arial" charset="0"/>
              </a:rPr>
              <a:t>To achieve our expected outcomes it requires a tremendous amount coordination and collaboration.  We meet as a CSA every Tuesday morning to solve complex problems, provide professional development opportunities and collaborate between the departments.</a:t>
            </a:r>
          </a:p>
          <a:p>
            <a:pPr marL="171450" indent="-171450" eaLnBrk="1" hangingPunct="1">
              <a:buFontTx/>
              <a:buChar char="•"/>
            </a:pPr>
            <a:endParaRPr lang="en-US" altLang="en-US" smtClean="0">
              <a:latin typeface="Arial" charset="0"/>
            </a:endParaRPr>
          </a:p>
          <a:p>
            <a:pPr marL="171450" indent="-171450" eaLnBrk="1" hangingPunct="1">
              <a:buFontTx/>
              <a:buChar char="•"/>
            </a:pPr>
            <a:r>
              <a:rPr lang="en-US" altLang="en-US" smtClean="0">
                <a:latin typeface="Arial" charset="0"/>
              </a:rPr>
              <a:t>While there are 5 departments in our CSA, we work very hard to speak with one voice and solve problems or go after opportunities together.</a:t>
            </a:r>
          </a:p>
        </p:txBody>
      </p:sp>
    </p:spTree>
    <p:extLst>
      <p:ext uri="{BB962C8B-B14F-4D97-AF65-F5344CB8AC3E}">
        <p14:creationId xmlns:p14="http://schemas.microsoft.com/office/powerpoint/2010/main" val="37314919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3F2CAEF-B0D1-4C48-B5F2-6A18801E5971}" type="slidenum">
              <a:rPr lang="en-US" altLang="en-US" smtClean="0">
                <a:cs typeface="Arial" charset="0"/>
              </a:rPr>
              <a:pPr/>
              <a:t>3</a:t>
            </a:fld>
            <a:endParaRPr lang="en-US" altLang="en-US" smtClean="0">
              <a:cs typeface="Arial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171450" indent="-171450" eaLnBrk="1" hangingPunct="1">
              <a:buFontTx/>
              <a:buChar char="•"/>
            </a:pPr>
            <a:r>
              <a:rPr lang="en-US" altLang="en-US" smtClean="0">
                <a:latin typeface="Arial" charset="0"/>
              </a:rPr>
              <a:t>Continue to push in Downtown and North San Jose for business expansion and attraction. </a:t>
            </a:r>
          </a:p>
          <a:p>
            <a:pPr marL="171450" indent="-171450">
              <a:buFontTx/>
              <a:buChar char="•"/>
            </a:pPr>
            <a:r>
              <a:rPr lang="en-US" smtClean="0"/>
              <a:t>Use available funds to increase housing supply, pursue land acquisitions, and development opportunities.  </a:t>
            </a:r>
          </a:p>
          <a:p>
            <a:pPr marL="171450" indent="-171450">
              <a:buFontTx/>
              <a:buChar char="•"/>
            </a:pPr>
            <a:r>
              <a:rPr lang="en-US" smtClean="0"/>
              <a:t>Commit $22 million to provide financing for 417 newly constructed affordable rental apartments, including up to 339 homeless units. </a:t>
            </a:r>
          </a:p>
          <a:p>
            <a:pPr marL="171450" indent="-171450" eaLnBrk="1" hangingPunct="1">
              <a:buFontTx/>
              <a:buChar char="•"/>
            </a:pPr>
            <a:endParaRPr lang="en-US" altLang="en-US" smtClean="0">
              <a:latin typeface="Arial" charset="0"/>
            </a:endParaRPr>
          </a:p>
          <a:p>
            <a:pPr marL="171450" indent="-171450" eaLnBrk="1" hangingPunct="1">
              <a:buFontTx/>
              <a:buChar char="•"/>
            </a:pPr>
            <a:endParaRPr lang="en-US" altLang="en-US" smtClean="0">
              <a:latin typeface="Arial" charset="0"/>
            </a:endParaRPr>
          </a:p>
          <a:p>
            <a:pPr marL="171450" indent="-171450" eaLnBrk="1" hangingPunct="1">
              <a:buFontTx/>
              <a:buChar char="•"/>
            </a:pPr>
            <a:endParaRPr lang="en-US" altLang="en-US" smtClean="0">
              <a:latin typeface="Arial" charset="0"/>
            </a:endParaRPr>
          </a:p>
          <a:p>
            <a:pPr marL="171450" indent="-171450" eaLnBrk="1" hangingPunct="1">
              <a:buFontTx/>
              <a:buChar char="•"/>
            </a:pPr>
            <a:endParaRPr lang="en-US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99777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000" smtClean="0"/>
              <a:t>Improve Customer Experience &amp; Employee Environment</a:t>
            </a:r>
          </a:p>
          <a:p>
            <a:pPr>
              <a:lnSpc>
                <a:spcPct val="80000"/>
              </a:lnSpc>
            </a:pPr>
            <a:r>
              <a:rPr lang="en-US" sz="1000" smtClean="0"/>
              <a:t>*Fill vacancies to increase staff resources and improve customer experience</a:t>
            </a:r>
          </a:p>
          <a:p>
            <a:pPr>
              <a:lnSpc>
                <a:spcPct val="80000"/>
              </a:lnSpc>
            </a:pPr>
            <a:r>
              <a:rPr lang="en-US" sz="1000" smtClean="0"/>
              <a:t>*Provide effective website and education handouts about services offered to development services customers </a:t>
            </a:r>
            <a:br>
              <a:rPr lang="en-US" sz="1000" smtClean="0"/>
            </a:br>
            <a:r>
              <a:rPr lang="en-US" sz="1000" smtClean="0"/>
              <a:t>*Enhance departmental capacity and citywide coordination of technology  </a:t>
            </a:r>
          </a:p>
          <a:p>
            <a:pPr>
              <a:lnSpc>
                <a:spcPct val="80000"/>
              </a:lnSpc>
            </a:pPr>
            <a:r>
              <a:rPr lang="en-US" sz="1000" smtClean="0"/>
              <a:t>*Fire--Reallocation of positions will improve coordination through planning permitting process.  </a:t>
            </a:r>
          </a:p>
          <a:p>
            <a:pPr>
              <a:lnSpc>
                <a:spcPct val="80000"/>
              </a:lnSpc>
            </a:pPr>
            <a:endParaRPr lang="en-US" sz="1000" smtClean="0"/>
          </a:p>
          <a:p>
            <a:pPr>
              <a:lnSpc>
                <a:spcPct val="80000"/>
              </a:lnSpc>
            </a:pPr>
            <a:r>
              <a:rPr lang="en-US" sz="1000" smtClean="0"/>
              <a:t> </a:t>
            </a:r>
          </a:p>
          <a:p>
            <a:pPr>
              <a:lnSpc>
                <a:spcPct val="80000"/>
              </a:lnSpc>
            </a:pPr>
            <a:r>
              <a:rPr lang="en-US" sz="1000" smtClean="0"/>
              <a:t>Planning: General Plan 2040 Review, North San Jose, Downtown/Diridon, Winchester/Stevens Creek</a:t>
            </a:r>
          </a:p>
          <a:p>
            <a:pPr>
              <a:lnSpc>
                <a:spcPct val="80000"/>
              </a:lnSpc>
            </a:pPr>
            <a:r>
              <a:rPr lang="en-US" sz="1000" smtClean="0"/>
              <a:t>*Hire staff and implement consultant agreements to support the updates of  the major policies, plans and projects</a:t>
            </a:r>
          </a:p>
          <a:p>
            <a:pPr>
              <a:lnSpc>
                <a:spcPct val="80000"/>
              </a:lnSpc>
            </a:pPr>
            <a:endParaRPr lang="en-US" sz="1000" smtClean="0"/>
          </a:p>
          <a:p>
            <a:pPr>
              <a:lnSpc>
                <a:spcPct val="80000"/>
              </a:lnSpc>
            </a:pPr>
            <a:r>
              <a:rPr lang="en-US" sz="1000" smtClean="0"/>
              <a:t>Tailored Support: Small Business, Manufacturing, Youth Employment</a:t>
            </a:r>
          </a:p>
          <a:p>
            <a:pPr>
              <a:lnSpc>
                <a:spcPct val="80000"/>
              </a:lnSpc>
            </a:pPr>
            <a:r>
              <a:rPr lang="en-US" sz="1000" smtClean="0"/>
              <a:t>*Fill added position to support the Small Business Ambassador program and expand services to the small business community</a:t>
            </a:r>
          </a:p>
          <a:p>
            <a:pPr>
              <a:lnSpc>
                <a:spcPct val="80000"/>
              </a:lnSpc>
            </a:pPr>
            <a:r>
              <a:rPr lang="en-US" sz="1000" smtClean="0"/>
              <a:t>*Implement fee waiver (paid by GF) for manufacturing permits to support the retrofit of older industrial buildings</a:t>
            </a:r>
            <a:br>
              <a:rPr lang="en-US" sz="1000" smtClean="0"/>
            </a:br>
            <a:endParaRPr lang="en-US" sz="1000" smtClean="0"/>
          </a:p>
          <a:p>
            <a:pPr>
              <a:lnSpc>
                <a:spcPct val="80000"/>
              </a:lnSpc>
            </a:pPr>
            <a:r>
              <a:rPr lang="en-US" sz="1000" smtClean="0"/>
              <a:t>​​ </a:t>
            </a:r>
          </a:p>
          <a:p>
            <a:pPr>
              <a:lnSpc>
                <a:spcPct val="80000"/>
              </a:lnSpc>
            </a:pPr>
            <a:r>
              <a:rPr lang="en-US" sz="1000" smtClean="0"/>
              <a:t>Housing:</a:t>
            </a:r>
          </a:p>
          <a:p>
            <a:pPr>
              <a:lnSpc>
                <a:spcPct val="80000"/>
              </a:lnSpc>
            </a:pPr>
            <a:r>
              <a:rPr lang="en-US" sz="1000" smtClean="0"/>
              <a:t>*Explore non-traditional housing types including high-rise housing, small units/studios, tiny homes, and mixed use projects. </a:t>
            </a:r>
          </a:p>
          <a:p>
            <a:pPr>
              <a:lnSpc>
                <a:spcPct val="80000"/>
              </a:lnSpc>
            </a:pPr>
            <a:r>
              <a:rPr lang="en-US" sz="1000" smtClean="0"/>
              <a:t>*Continue to implement the Rapid Rehousing program to remove targeted encampments by providing supportive housing services to the homeless and by implementing deterrent measures at encampment sites. </a:t>
            </a:r>
          </a:p>
          <a:p>
            <a:pPr>
              <a:lnSpc>
                <a:spcPct val="80000"/>
              </a:lnSpc>
              <a:buFontTx/>
              <a:buChar char="•"/>
            </a:pPr>
            <a:endParaRPr lang="en-US" sz="1000" smtClean="0"/>
          </a:p>
          <a:p>
            <a:pPr>
              <a:lnSpc>
                <a:spcPct val="80000"/>
              </a:lnSpc>
            </a:pPr>
            <a:endParaRPr lang="en-US" sz="1000" smtClean="0"/>
          </a:p>
        </p:txBody>
      </p:sp>
    </p:spTree>
    <p:extLst>
      <p:ext uri="{BB962C8B-B14F-4D97-AF65-F5344CB8AC3E}">
        <p14:creationId xmlns:p14="http://schemas.microsoft.com/office/powerpoint/2010/main" val="7500642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171450" indent="-171450">
              <a:lnSpc>
                <a:spcPct val="90000"/>
              </a:lnSpc>
            </a:pPr>
            <a:r>
              <a:rPr lang="en-US" smtClean="0"/>
              <a:t>Development Services--</a:t>
            </a:r>
          </a:p>
          <a:p>
            <a:pPr marL="171450" indent="-171450">
              <a:lnSpc>
                <a:spcPct val="90000"/>
              </a:lnSpc>
              <a:buFontTx/>
              <a:buChar char="•"/>
            </a:pPr>
            <a:r>
              <a:rPr lang="en-US" smtClean="0"/>
              <a:t>Adding capacity in Development Services will not only enable the City to meet Performance Measures, but should help the overall experience of our customers. </a:t>
            </a:r>
          </a:p>
          <a:p>
            <a:pPr marL="171450" indent="-171450">
              <a:lnSpc>
                <a:spcPct val="90000"/>
              </a:lnSpc>
              <a:buFontTx/>
              <a:buChar char="•"/>
            </a:pPr>
            <a:r>
              <a:rPr lang="en-US" smtClean="0"/>
              <a:t>Development Services: Customer &amp; Staff Physical Space Improvements</a:t>
            </a:r>
          </a:p>
          <a:p>
            <a:pPr marL="171450" indent="-171450">
              <a:lnSpc>
                <a:spcPct val="90000"/>
              </a:lnSpc>
              <a:buFontTx/>
              <a:buChar char="•"/>
            </a:pPr>
            <a:endParaRPr lang="en-US" smtClean="0"/>
          </a:p>
          <a:p>
            <a:pPr marL="171450" indent="-171450">
              <a:lnSpc>
                <a:spcPct val="90000"/>
              </a:lnSpc>
            </a:pPr>
            <a:r>
              <a:rPr lang="en-US" smtClean="0"/>
              <a:t>Economic Development</a:t>
            </a:r>
          </a:p>
          <a:p>
            <a:pPr marL="171450" indent="-171450">
              <a:lnSpc>
                <a:spcPct val="90000"/>
              </a:lnSpc>
              <a:buFontTx/>
              <a:buChar char="•"/>
            </a:pPr>
            <a:r>
              <a:rPr lang="en-US" smtClean="0"/>
              <a:t>$250,000 funding for small business development and support</a:t>
            </a:r>
          </a:p>
          <a:p>
            <a:pPr marL="171450" indent="-171450">
              <a:lnSpc>
                <a:spcPct val="90000"/>
              </a:lnSpc>
              <a:buFontTx/>
              <a:buChar char="•"/>
            </a:pPr>
            <a:r>
              <a:rPr lang="en-US" smtClean="0"/>
              <a:t>$200,000 to incentivize and facilitate manufacturing companies to grow mid-income jobs</a:t>
            </a:r>
          </a:p>
          <a:p>
            <a:pPr marL="171450" indent="-171450">
              <a:lnSpc>
                <a:spcPct val="90000"/>
              </a:lnSpc>
              <a:buFontTx/>
              <a:buChar char="•"/>
            </a:pPr>
            <a:r>
              <a:rPr lang="en-US" smtClean="0"/>
              <a:t>Transition use and occupancy of the Hammer Theater</a:t>
            </a:r>
          </a:p>
          <a:p>
            <a:pPr marL="171450" indent="-171450">
              <a:lnSpc>
                <a:spcPct val="90000"/>
              </a:lnSpc>
              <a:buFontTx/>
              <a:buChar char="•"/>
            </a:pPr>
            <a:endParaRPr lang="en-US" smtClean="0"/>
          </a:p>
          <a:p>
            <a:pPr marL="171450" indent="-171450">
              <a:lnSpc>
                <a:spcPct val="90000"/>
              </a:lnSpc>
              <a:buFontTx/>
              <a:buChar char="•"/>
            </a:pPr>
            <a:r>
              <a:rPr lang="en-US" smtClean="0"/>
              <a:t>Housing--</a:t>
            </a:r>
          </a:p>
          <a:p>
            <a:pPr marL="171450" indent="-171450">
              <a:lnSpc>
                <a:spcPct val="90000"/>
              </a:lnSpc>
              <a:buFontTx/>
              <a:buChar char="•"/>
            </a:pPr>
            <a:r>
              <a:rPr lang="en-US" smtClean="0"/>
              <a:t>Permanent funding for both the Homeless Response Team ($1.5 million) and Rapid Re-Housing ($2 million) programs to respond to and provide housing options for homeless individuals and the affected community.</a:t>
            </a:r>
          </a:p>
          <a:p>
            <a:pPr marL="171450" indent="-171450">
              <a:lnSpc>
                <a:spcPct val="90000"/>
              </a:lnSpc>
              <a:buFontTx/>
              <a:buChar char="•"/>
            </a:pPr>
            <a:r>
              <a:rPr lang="en-US" smtClean="0"/>
              <a:t>Augments Housing development production team by adding Senior Development Officer position to advance several large homeless projects</a:t>
            </a:r>
          </a:p>
          <a:p>
            <a:pPr marL="171450" indent="-171450">
              <a:lnSpc>
                <a:spcPct val="90000"/>
              </a:lnSpc>
              <a:buFontTx/>
              <a:buChar char="•"/>
            </a:pPr>
            <a:r>
              <a:rPr lang="en-US" smtClean="0"/>
              <a:t>Adds Development Specialist to conduct proactive community outreach and respond to constituent requests for information on homeless-related concerns </a:t>
            </a:r>
          </a:p>
          <a:p>
            <a:pPr marL="171450" indent="-171450">
              <a:lnSpc>
                <a:spcPct val="90000"/>
              </a:lnSpc>
            </a:pPr>
            <a:endParaRPr lang="en-US" smtClean="0"/>
          </a:p>
          <a:p>
            <a:pPr marL="171450" indent="-171450">
              <a:lnSpc>
                <a:spcPct val="90000"/>
              </a:lnSpc>
              <a:buFontTx/>
              <a:buChar char="•"/>
            </a:pPr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BA4F5E9-E76B-4BED-A527-4515908ED12C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61735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8B4AF50-6DA3-471B-93E3-A5FA0268279B}" type="slidenum">
              <a:rPr lang="en-US" altLang="en-US" smtClean="0">
                <a:cs typeface="Arial" charset="0"/>
              </a:rPr>
              <a:pPr/>
              <a:t>6</a:t>
            </a:fld>
            <a:endParaRPr lang="en-US" altLang="en-US" smtClean="0">
              <a:cs typeface="Arial" charset="0"/>
            </a:endParaRPr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Housing</a:t>
            </a:r>
          </a:p>
          <a:p>
            <a:pPr eaLnBrk="1" hangingPunct="1">
              <a:buFontTx/>
              <a:buChar char="•"/>
            </a:pPr>
            <a:r>
              <a:rPr lang="en-US" altLang="en-US" smtClean="0"/>
              <a:t>Partner with Destination:Home, a public-private partnership, to implement the new Community Plan to End Homelessness.  </a:t>
            </a:r>
          </a:p>
          <a:p>
            <a:pPr eaLnBrk="1" hangingPunct="1">
              <a:buFontTx/>
              <a:buChar char="•"/>
            </a:pPr>
            <a:r>
              <a:rPr lang="en-US" altLang="en-US" smtClean="0"/>
              <a:t>Partner with the County to move forward supportive housing developments.</a:t>
            </a:r>
          </a:p>
          <a:p>
            <a:pPr eaLnBrk="1" hangingPunct="1">
              <a:buFontTx/>
              <a:buChar char="•"/>
            </a:pPr>
            <a:endParaRPr lang="en-US" altLang="en-US" smtClean="0"/>
          </a:p>
          <a:p>
            <a:pPr eaLnBrk="1" hangingPunct="1"/>
            <a:endParaRPr lang="en-US" altLang="en-US" b="1" smtClean="0"/>
          </a:p>
          <a:p>
            <a:pPr eaLnBrk="1" hangingPunct="1">
              <a:buFontTx/>
              <a:buChar char="•"/>
            </a:pPr>
            <a:endParaRPr lang="en-US" altLang="en-US" smtClean="0"/>
          </a:p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1346371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18490D4-8C31-43F0-83FD-A1ED38071F4B}" type="slidenum">
              <a:rPr lang="en-US" altLang="en-US" smtClean="0">
                <a:cs typeface="Arial" charset="0"/>
              </a:rPr>
              <a:pPr/>
              <a:t>7</a:t>
            </a:fld>
            <a:endParaRPr lang="en-US" altLang="en-US" smtClean="0">
              <a:cs typeface="Arial" charset="0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en-US" altLang="en-US" smtClean="0"/>
              <a:t>* Thank you Mayor and Council.  We are excited to kick-off the 2015/16 Budget Study Sessions.</a:t>
            </a:r>
          </a:p>
        </p:txBody>
      </p:sp>
    </p:spTree>
    <p:extLst>
      <p:ext uri="{BB962C8B-B14F-4D97-AF65-F5344CB8AC3E}">
        <p14:creationId xmlns:p14="http://schemas.microsoft.com/office/powerpoint/2010/main" val="6820328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  <a:extLst/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 algn="ctr">
              <a:defRPr sz="140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CSA NAME                                      			         </a:t>
            </a:r>
            <a:fld id="{632141DA-6207-49AA-83B2-7DEB65C566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  <a:p>
            <a:pPr>
              <a:defRPr/>
            </a:pPr>
            <a:r>
              <a:rPr lang="en-US" altLang="en-US"/>
              <a:t>2014-2015 Budget Study Sessions</a:t>
            </a:r>
            <a:endParaRPr lang="en-US" altLang="en-US" sz="1400"/>
          </a:p>
          <a:p>
            <a:pPr>
              <a:defRPr/>
            </a:pPr>
            <a:r>
              <a:rPr lang="en-US" altLang="en-US"/>
              <a:t>								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304800"/>
            <a:ext cx="21336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2484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CSA NAME                                      			         </a:t>
            </a:r>
            <a:fld id="{A895FA2F-1FE3-440D-9C48-DC6148507E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  <a:p>
            <a:pPr>
              <a:defRPr/>
            </a:pPr>
            <a:r>
              <a:rPr lang="en-US" altLang="en-US"/>
              <a:t>2014-2015 Budget Study Sessions</a:t>
            </a:r>
            <a:endParaRPr lang="en-US" altLang="en-US" sz="1400"/>
          </a:p>
          <a:p>
            <a:pPr>
              <a:defRPr/>
            </a:pPr>
            <a:r>
              <a:rPr lang="en-US" altLang="en-US"/>
              <a:t>								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CSA NAME                                      			         </a:t>
            </a:r>
            <a:fld id="{50A6FB8F-D0B4-4B7A-BCF1-1C654349883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  <a:p>
            <a:pPr>
              <a:defRPr/>
            </a:pPr>
            <a:r>
              <a:rPr lang="en-US" altLang="en-US"/>
              <a:t>2014-2015 Budget Study Sessions</a:t>
            </a:r>
            <a:endParaRPr lang="en-US" altLang="en-US" sz="1400"/>
          </a:p>
          <a:p>
            <a:pPr>
              <a:defRPr/>
            </a:pPr>
            <a:r>
              <a:rPr lang="en-US" altLang="en-US"/>
              <a:t>								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CSA NAME                                      			         </a:t>
            </a:r>
            <a:fld id="{478C4418-62F4-4AFC-8B92-85F89FCDF2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  <a:p>
            <a:pPr>
              <a:defRPr/>
            </a:pPr>
            <a:r>
              <a:rPr lang="en-US" altLang="en-US"/>
              <a:t>2014-2015 Budget Study Sessions</a:t>
            </a:r>
            <a:endParaRPr lang="en-US" altLang="en-US" sz="1400"/>
          </a:p>
          <a:p>
            <a:pPr>
              <a:defRPr/>
            </a:pPr>
            <a:r>
              <a:rPr lang="en-US" altLang="en-US"/>
              <a:t>								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95400"/>
            <a:ext cx="38100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38100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CSA NAME                                      			         </a:t>
            </a:r>
            <a:fld id="{7CC1ABFF-3F4B-4A93-82A0-F2F534D910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  <a:p>
            <a:pPr>
              <a:defRPr/>
            </a:pPr>
            <a:r>
              <a:rPr lang="en-US" altLang="en-US"/>
              <a:t>2014-2015 Budget Study Sessions</a:t>
            </a:r>
            <a:endParaRPr lang="en-US" altLang="en-US" sz="1400"/>
          </a:p>
          <a:p>
            <a:pPr>
              <a:defRPr/>
            </a:pPr>
            <a:r>
              <a:rPr lang="en-US" altLang="en-US"/>
              <a:t>								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CSA NAME                                      			         </a:t>
            </a:r>
            <a:fld id="{0E5A628C-E336-459C-BD5C-B25562B5BC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  <a:p>
            <a:pPr>
              <a:defRPr/>
            </a:pPr>
            <a:r>
              <a:rPr lang="en-US" altLang="en-US"/>
              <a:t>2014-2015 Budget Study Sessions</a:t>
            </a:r>
            <a:endParaRPr lang="en-US" altLang="en-US" sz="1400"/>
          </a:p>
          <a:p>
            <a:pPr>
              <a:defRPr/>
            </a:pPr>
            <a:r>
              <a:rPr lang="en-US" altLang="en-US"/>
              <a:t>								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CSA NAME                                      			         </a:t>
            </a:r>
            <a:fld id="{C19F63DA-783F-490D-A676-31F72FF0E2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  <a:p>
            <a:pPr>
              <a:defRPr/>
            </a:pPr>
            <a:r>
              <a:rPr lang="en-US" altLang="en-US"/>
              <a:t>2014-2015 Budget Study Sessions</a:t>
            </a:r>
            <a:endParaRPr lang="en-US" altLang="en-US" sz="1400"/>
          </a:p>
          <a:p>
            <a:pPr>
              <a:defRPr/>
            </a:pPr>
            <a:r>
              <a:rPr lang="en-US" altLang="en-US"/>
              <a:t>								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CSA NAME                                      			         </a:t>
            </a:r>
            <a:fld id="{E58F3E51-B040-4545-9713-42D9F14FA4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  <a:p>
            <a:pPr>
              <a:defRPr/>
            </a:pPr>
            <a:r>
              <a:rPr lang="en-US" altLang="en-US"/>
              <a:t>2014-2015 Budget Study Sessions</a:t>
            </a:r>
            <a:endParaRPr lang="en-US" altLang="en-US" sz="1400"/>
          </a:p>
          <a:p>
            <a:pPr>
              <a:defRPr/>
            </a:pPr>
            <a:r>
              <a:rPr lang="en-US" altLang="en-US"/>
              <a:t>								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CSA NAME                                      			         </a:t>
            </a:r>
            <a:fld id="{7279A546-34B7-4D91-85E0-6C3DE6CC01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  <a:p>
            <a:pPr>
              <a:defRPr/>
            </a:pPr>
            <a:r>
              <a:rPr lang="en-US" altLang="en-US"/>
              <a:t>2014-2015 Budget Study Sessions</a:t>
            </a:r>
            <a:endParaRPr lang="en-US" altLang="en-US" sz="1400"/>
          </a:p>
          <a:p>
            <a:pPr>
              <a:defRPr/>
            </a:pPr>
            <a:r>
              <a:rPr lang="en-US" altLang="en-US"/>
              <a:t>								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CSA NAME                                      			         </a:t>
            </a:r>
            <a:fld id="{4492B5D0-C159-484A-8415-8FEDB00EA4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  <a:p>
            <a:pPr>
              <a:defRPr/>
            </a:pPr>
            <a:r>
              <a:rPr lang="en-US" altLang="en-US"/>
              <a:t>2014-2015 Budget Study Sessions</a:t>
            </a:r>
            <a:endParaRPr lang="en-US" altLang="en-US" sz="1400"/>
          </a:p>
          <a:p>
            <a:pPr>
              <a:defRPr/>
            </a:pPr>
            <a:r>
              <a:rPr lang="en-US" altLang="en-US"/>
              <a:t>								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304800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New Employee Orientation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95400"/>
            <a:ext cx="7772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Key Policies and Procedures</a:t>
            </a:r>
          </a:p>
          <a:p>
            <a:pPr lvl="1"/>
            <a:r>
              <a:rPr lang="en-US" altLang="en-US" smtClean="0"/>
              <a:t>Code of Ethics</a:t>
            </a:r>
          </a:p>
          <a:p>
            <a:pPr lvl="2"/>
            <a:r>
              <a:rPr lang="en-US" altLang="en-US" smtClean="0"/>
              <a:t>Gift Ordinance</a:t>
            </a:r>
          </a:p>
          <a:p>
            <a:pPr lvl="2"/>
            <a:r>
              <a:rPr lang="en-US" altLang="en-US" smtClean="0"/>
              <a:t>Conflict of Interest</a:t>
            </a:r>
          </a:p>
          <a:p>
            <a:pPr lvl="2"/>
            <a:r>
              <a:rPr lang="en-US" altLang="en-US" smtClean="0"/>
              <a:t>Stock Ownership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4800" y="6096000"/>
            <a:ext cx="8458200" cy="609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buFontTx/>
              <a:buNone/>
              <a:defRPr sz="2000" i="1">
                <a:solidFill>
                  <a:schemeClr val="bg1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altLang="en-US"/>
              <a:t>CSA NAME                                      			         </a:t>
            </a:r>
            <a:fld id="{B66EFFA4-BFD1-4C18-AF2C-5F3AB23C3D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  <a:p>
            <a:pPr>
              <a:defRPr/>
            </a:pPr>
            <a:r>
              <a:rPr lang="en-US" altLang="en-US"/>
              <a:t>2014-2015 Budget Study Sessions</a:t>
            </a:r>
            <a:endParaRPr lang="en-US" altLang="en-US" sz="1400"/>
          </a:p>
          <a:p>
            <a:pPr>
              <a:defRPr/>
            </a:pPr>
            <a:r>
              <a:rPr lang="en-US" altLang="en-US"/>
              <a:t>								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02A7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02A7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02A7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02A7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02A7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02A7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02A7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02A7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02A7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102A7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102A7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102A7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1447800" y="4419600"/>
            <a:ext cx="4953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ctr" eaLnBrk="0" hangingPunct="0">
              <a:spcBef>
                <a:spcPct val="20000"/>
              </a:spcBef>
            </a:pPr>
            <a:endParaRPr lang="en-US" altLang="en-US" sz="4400" b="1" i="1">
              <a:solidFill>
                <a:schemeClr val="bg1"/>
              </a:solidFill>
              <a:latin typeface="Times" pitchFamily="18" charset="0"/>
            </a:endParaRP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228600" y="6096000"/>
            <a:ext cx="6477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en-US" sz="2000" i="1">
                <a:solidFill>
                  <a:schemeClr val="bg1"/>
                </a:solidFill>
              </a:rPr>
              <a:t>2015-2016 Budget Study Sessions</a:t>
            </a:r>
            <a:endParaRPr lang="en-US" altLang="en-US" sz="2000">
              <a:solidFill>
                <a:schemeClr val="bg1"/>
              </a:solidFill>
            </a:endParaRPr>
          </a:p>
        </p:txBody>
      </p:sp>
      <p:sp>
        <p:nvSpPr>
          <p:cNvPr id="1536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762000" y="304800"/>
            <a:ext cx="7467600" cy="5715000"/>
          </a:xfrm>
        </p:spPr>
        <p:txBody>
          <a:bodyPr/>
          <a:lstStyle/>
          <a:p>
            <a:r>
              <a:rPr lang="en-US" altLang="en-US" sz="4400" smtClean="0">
                <a:solidFill>
                  <a:schemeClr val="bg1"/>
                </a:solidFill>
              </a:rPr>
              <a:t>COMMUNITY &amp; ECONOMIC DEVELOPMENT</a:t>
            </a:r>
            <a:br>
              <a:rPr lang="en-US" altLang="en-US" sz="4400" smtClean="0">
                <a:solidFill>
                  <a:schemeClr val="bg1"/>
                </a:solidFill>
              </a:rPr>
            </a:br>
            <a:r>
              <a:rPr lang="en-US" altLang="en-US" sz="1000" smtClean="0">
                <a:solidFill>
                  <a:schemeClr val="bg1"/>
                </a:solidFill>
              </a:rPr>
              <a:t/>
            </a:r>
            <a:br>
              <a:rPr lang="en-US" altLang="en-US" sz="1000" smtClean="0">
                <a:solidFill>
                  <a:schemeClr val="bg1"/>
                </a:solidFill>
              </a:rPr>
            </a:br>
            <a:r>
              <a:rPr lang="en-US" altLang="en-US" sz="1000" smtClean="0">
                <a:solidFill>
                  <a:schemeClr val="bg1"/>
                </a:solidFill>
              </a:rPr>
              <a:t/>
            </a:r>
            <a:br>
              <a:rPr lang="en-US" altLang="en-US" sz="1000" smtClean="0">
                <a:solidFill>
                  <a:schemeClr val="bg1"/>
                </a:solidFill>
              </a:rPr>
            </a:br>
            <a:r>
              <a:rPr lang="en-US" altLang="en-US" sz="4400" smtClean="0">
                <a:solidFill>
                  <a:schemeClr val="bg1"/>
                </a:solidFill>
              </a:rPr>
              <a:t>2015-2016 Proposed</a:t>
            </a:r>
            <a:r>
              <a:rPr lang="en-US" altLang="en-US" sz="4800" smtClean="0">
                <a:solidFill>
                  <a:schemeClr val="bg1"/>
                </a:solidFill>
              </a:rPr>
              <a:t> </a:t>
            </a:r>
            <a:r>
              <a:rPr lang="en-US" altLang="en-US" sz="4400" smtClean="0">
                <a:solidFill>
                  <a:schemeClr val="bg1"/>
                </a:solidFill>
              </a:rPr>
              <a:t>Operating Budget</a:t>
            </a:r>
            <a:r>
              <a:rPr lang="en-US" altLang="en-US" sz="1500" smtClean="0">
                <a:solidFill>
                  <a:schemeClr val="bg1"/>
                </a:solidFill>
              </a:rPr>
              <a:t/>
            </a:r>
            <a:br>
              <a:rPr lang="en-US" altLang="en-US" sz="1500" smtClean="0">
                <a:solidFill>
                  <a:schemeClr val="bg1"/>
                </a:solidFill>
              </a:rPr>
            </a:br>
            <a:r>
              <a:rPr lang="en-US" altLang="en-US" sz="1500" smtClean="0">
                <a:solidFill>
                  <a:schemeClr val="bg1"/>
                </a:solidFill>
              </a:rPr>
              <a:t/>
            </a:r>
            <a:br>
              <a:rPr lang="en-US" altLang="en-US" sz="1500" smtClean="0">
                <a:solidFill>
                  <a:schemeClr val="bg1"/>
                </a:solidFill>
              </a:rPr>
            </a:br>
            <a:r>
              <a:rPr lang="en-US" altLang="en-US" sz="2400" smtClean="0">
                <a:solidFill>
                  <a:schemeClr val="bg1"/>
                </a:solidFill>
              </a:rPr>
              <a:t>OUTCOMES:</a:t>
            </a:r>
            <a:br>
              <a:rPr lang="en-US" altLang="en-US" sz="2400" smtClean="0">
                <a:solidFill>
                  <a:schemeClr val="bg1"/>
                </a:solidFill>
              </a:rPr>
            </a:br>
            <a:r>
              <a:rPr lang="en-US" altLang="en-US" sz="1500" smtClean="0">
                <a:solidFill>
                  <a:schemeClr val="bg1"/>
                </a:solidFill>
              </a:rPr>
              <a:t/>
            </a:r>
            <a:br>
              <a:rPr lang="en-US" altLang="en-US" sz="1500" smtClean="0">
                <a:solidFill>
                  <a:schemeClr val="bg1"/>
                </a:solidFill>
              </a:rPr>
            </a:br>
            <a:r>
              <a:rPr lang="en-US" altLang="en-US" sz="1800" smtClean="0">
                <a:solidFill>
                  <a:schemeClr val="bg1"/>
                </a:solidFill>
              </a:rPr>
              <a:t>- Strong Economic Base</a:t>
            </a:r>
            <a:br>
              <a:rPr lang="en-US" altLang="en-US" sz="1800" smtClean="0">
                <a:solidFill>
                  <a:schemeClr val="bg1"/>
                </a:solidFill>
              </a:rPr>
            </a:br>
            <a:r>
              <a:rPr lang="en-US" altLang="en-US" sz="1800" smtClean="0">
                <a:solidFill>
                  <a:schemeClr val="bg1"/>
                </a:solidFill>
              </a:rPr>
              <a:t>- Safe, Healthy, Attractive and Vital Community</a:t>
            </a:r>
            <a:br>
              <a:rPr lang="en-US" altLang="en-US" sz="1800" smtClean="0">
                <a:solidFill>
                  <a:schemeClr val="bg1"/>
                </a:solidFill>
              </a:rPr>
            </a:br>
            <a:r>
              <a:rPr lang="en-US" altLang="en-US" sz="1800" smtClean="0">
                <a:solidFill>
                  <a:schemeClr val="bg1"/>
                </a:solidFill>
              </a:rPr>
              <a:t>- Diverse Range of Housing Options</a:t>
            </a:r>
            <a:br>
              <a:rPr lang="en-US" altLang="en-US" sz="1800" smtClean="0">
                <a:solidFill>
                  <a:schemeClr val="bg1"/>
                </a:solidFill>
              </a:rPr>
            </a:br>
            <a:r>
              <a:rPr lang="en-US" altLang="en-US" sz="1800" smtClean="0">
                <a:solidFill>
                  <a:schemeClr val="bg1"/>
                </a:solidFill>
              </a:rPr>
              <a:t>- Range of Quality Events, Cultural Offerings and Public Artwork</a:t>
            </a:r>
            <a:br>
              <a:rPr lang="en-US" altLang="en-US" sz="1800" smtClean="0">
                <a:solidFill>
                  <a:schemeClr val="bg1"/>
                </a:solidFill>
              </a:rPr>
            </a:br>
            <a:r>
              <a:rPr lang="en-US" altLang="en-US" sz="1800" smtClean="0">
                <a:solidFill>
                  <a:schemeClr val="bg1"/>
                </a:solidFill>
              </a:rPr>
              <a:t/>
            </a:r>
            <a:br>
              <a:rPr lang="en-US" altLang="en-US" sz="1800" smtClean="0">
                <a:solidFill>
                  <a:schemeClr val="bg1"/>
                </a:solidFill>
              </a:rPr>
            </a:br>
            <a:endParaRPr lang="en-US" altLang="en-US" sz="200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Footer Placeholder 3"/>
          <p:cNvSpPr>
            <a:spLocks noGrp="1"/>
          </p:cNvSpPr>
          <p:nvPr>
            <p:ph type="ftr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en-US" dirty="0" smtClean="0">
                <a:cs typeface="Arial" charset="0"/>
              </a:rPr>
              <a:t>COMMUNITY AND ECONOMIC DEVELOPMENT	         </a:t>
            </a:r>
            <a:fld id="{D756B87F-AC18-4634-8AD8-45B0887A033A}" type="slidenum">
              <a:rPr lang="en-US" altLang="en-US" smtClean="0">
                <a:cs typeface="Arial" charset="0"/>
              </a:rPr>
              <a:pPr/>
              <a:t>2</a:t>
            </a:fld>
            <a:endParaRPr lang="en-US" altLang="en-US" dirty="0" smtClean="0">
              <a:cs typeface="Arial" charset="0"/>
            </a:endParaRPr>
          </a:p>
          <a:p>
            <a:r>
              <a:rPr lang="en-US" altLang="en-US" dirty="0" smtClean="0">
                <a:cs typeface="Arial" charset="0"/>
              </a:rPr>
              <a:t>2015-2016 Budget Study Sessions</a:t>
            </a:r>
            <a:endParaRPr lang="en-US" altLang="en-US" sz="1400" dirty="0" smtClean="0">
              <a:cs typeface="Arial" charset="0"/>
            </a:endParaRPr>
          </a:p>
          <a:p>
            <a:r>
              <a:rPr lang="en-US" altLang="en-US" dirty="0" smtClean="0">
                <a:cs typeface="Arial" charset="0"/>
              </a:rPr>
              <a:t>								</a:t>
            </a: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458200" cy="685800"/>
          </a:xfrm>
        </p:spPr>
        <p:txBody>
          <a:bodyPr/>
          <a:lstStyle/>
          <a:p>
            <a:r>
              <a:rPr lang="en-US" altLang="en-US" sz="3600" dirty="0" smtClean="0"/>
              <a:t/>
            </a:r>
            <a:br>
              <a:rPr lang="en-US" altLang="en-US" sz="3600" dirty="0" smtClean="0"/>
            </a:br>
            <a:r>
              <a:rPr lang="en-US" altLang="en-US" sz="3600" dirty="0" smtClean="0"/>
              <a:t>COMMUNITY AND ECONOMIC DEVELOPMENT</a:t>
            </a:r>
            <a:endParaRPr lang="en-US" altLang="en-US" sz="3200" dirty="0" smtClean="0"/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457200" y="1143000"/>
            <a:ext cx="8064500" cy="509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  <a:defRPr/>
            </a:pPr>
            <a:r>
              <a:rPr lang="en-US" altLang="en-US" sz="1800" b="1" dirty="0">
                <a:solidFill>
                  <a:srgbClr val="102A72"/>
                </a:solidFill>
              </a:rPr>
              <a:t>Office of Economic Development</a:t>
            </a:r>
          </a:p>
          <a:p>
            <a:pPr marL="347663" lvl="1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altLang="en-US" sz="1600" dirty="0">
                <a:solidFill>
                  <a:srgbClr val="102A72"/>
                </a:solidFill>
              </a:rPr>
              <a:t>Arts and Cultural Development</a:t>
            </a:r>
          </a:p>
          <a:p>
            <a:pPr marL="347663" lvl="1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altLang="en-US" sz="1600" dirty="0">
                <a:solidFill>
                  <a:srgbClr val="102A72"/>
                </a:solidFill>
              </a:rPr>
              <a:t>Business Development and Economic Strategy</a:t>
            </a:r>
          </a:p>
          <a:p>
            <a:pPr marL="347663" lvl="1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altLang="en-US" sz="1600" dirty="0">
                <a:solidFill>
                  <a:srgbClr val="102A72"/>
                </a:solidFill>
              </a:rPr>
              <a:t>Real Estate Services</a:t>
            </a:r>
          </a:p>
          <a:p>
            <a:pPr marL="347663" lvl="1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altLang="en-US" sz="1600" dirty="0">
                <a:solidFill>
                  <a:srgbClr val="102A72"/>
                </a:solidFill>
              </a:rPr>
              <a:t>Regional Workforce Development</a:t>
            </a:r>
          </a:p>
          <a:p>
            <a:pPr marL="233363" indent="-233363" eaLnBrk="0" hangingPunct="0">
              <a:spcBef>
                <a:spcPct val="20000"/>
              </a:spcBef>
              <a:buFontTx/>
              <a:buChar char="•"/>
              <a:defRPr/>
            </a:pPr>
            <a:endParaRPr lang="en-US" altLang="en-US" sz="1800" dirty="0">
              <a:solidFill>
                <a:srgbClr val="102A72"/>
              </a:solidFill>
            </a:endParaRPr>
          </a:p>
          <a:p>
            <a:pPr eaLnBrk="0" hangingPunct="0">
              <a:spcBef>
                <a:spcPct val="20000"/>
              </a:spcBef>
              <a:defRPr/>
            </a:pPr>
            <a:r>
              <a:rPr lang="en-US" altLang="en-US" sz="1800" b="1" dirty="0">
                <a:solidFill>
                  <a:srgbClr val="102A72"/>
                </a:solidFill>
              </a:rPr>
              <a:t>Planning, Building and Code Enforcement</a:t>
            </a:r>
          </a:p>
          <a:p>
            <a:pPr marL="347663" lvl="1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altLang="en-US" sz="1600" dirty="0">
                <a:solidFill>
                  <a:srgbClr val="102A72"/>
                </a:solidFill>
              </a:rPr>
              <a:t>Long-Range Land Use Planning</a:t>
            </a:r>
          </a:p>
          <a:p>
            <a:pPr marL="347663" lvl="1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altLang="en-US" sz="1600" dirty="0">
                <a:solidFill>
                  <a:srgbClr val="102A72"/>
                </a:solidFill>
              </a:rPr>
              <a:t>Development Plan Review &amp; Building Construction Inspection</a:t>
            </a:r>
          </a:p>
          <a:p>
            <a:pPr marL="233363" indent="-233363" eaLnBrk="0" hangingPunct="0">
              <a:spcBef>
                <a:spcPct val="20000"/>
              </a:spcBef>
              <a:buFontTx/>
              <a:buChar char="•"/>
              <a:defRPr/>
            </a:pPr>
            <a:endParaRPr lang="en-US" altLang="en-US" sz="1800" dirty="0">
              <a:solidFill>
                <a:srgbClr val="102A72"/>
              </a:solidFill>
            </a:endParaRPr>
          </a:p>
          <a:p>
            <a:pPr eaLnBrk="0" hangingPunct="0">
              <a:spcBef>
                <a:spcPct val="20000"/>
              </a:spcBef>
              <a:defRPr/>
            </a:pPr>
            <a:r>
              <a:rPr lang="en-US" altLang="en-US" sz="1800" b="1" dirty="0">
                <a:solidFill>
                  <a:srgbClr val="102A72"/>
                </a:solidFill>
              </a:rPr>
              <a:t>Housing</a:t>
            </a:r>
          </a:p>
          <a:p>
            <a:pPr marL="347663" lvl="1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altLang="en-US" sz="1600" dirty="0">
                <a:solidFill>
                  <a:srgbClr val="102A72"/>
                </a:solidFill>
              </a:rPr>
              <a:t>Community Development and Investment</a:t>
            </a:r>
          </a:p>
          <a:p>
            <a:pPr marL="347663" lvl="1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altLang="en-US" sz="1600" dirty="0">
                <a:solidFill>
                  <a:srgbClr val="102A72"/>
                </a:solidFill>
              </a:rPr>
              <a:t>Housing Development and Preservation</a:t>
            </a:r>
          </a:p>
          <a:p>
            <a:pPr marL="347663" lvl="1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altLang="en-US" sz="1600" dirty="0">
                <a:solidFill>
                  <a:srgbClr val="102A72"/>
                </a:solidFill>
              </a:rPr>
              <a:t>Neighborhood Development and Stabilization</a:t>
            </a:r>
          </a:p>
          <a:p>
            <a:pPr marL="233363" indent="-233363" eaLnBrk="0" hangingPunct="0">
              <a:spcBef>
                <a:spcPct val="20000"/>
              </a:spcBef>
              <a:buFontTx/>
              <a:buChar char="•"/>
              <a:defRPr/>
            </a:pPr>
            <a:endParaRPr lang="en-US" altLang="en-US" sz="1400" dirty="0">
              <a:solidFill>
                <a:srgbClr val="102A72"/>
              </a:solidFill>
            </a:endParaRPr>
          </a:p>
          <a:p>
            <a:pPr marL="347663" lvl="1" eaLnBrk="0" hangingPunct="0">
              <a:spcBef>
                <a:spcPct val="20000"/>
              </a:spcBef>
              <a:buFontTx/>
              <a:buChar char="•"/>
              <a:defRPr/>
            </a:pPr>
            <a:endParaRPr lang="en-US" altLang="en-US" sz="2000" dirty="0">
              <a:solidFill>
                <a:srgbClr val="102A72"/>
              </a:solidFill>
            </a:endParaRPr>
          </a:p>
        </p:txBody>
      </p:sp>
      <p:sp>
        <p:nvSpPr>
          <p:cNvPr id="17412" name="TextBox 1"/>
          <p:cNvSpPr txBox="1">
            <a:spLocks noChangeArrowheads="1"/>
          </p:cNvSpPr>
          <p:nvPr/>
        </p:nvSpPr>
        <p:spPr bwMode="auto">
          <a:xfrm>
            <a:off x="5638800" y="1166813"/>
            <a:ext cx="3429000" cy="195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en-US" sz="1800" b="1">
                <a:solidFill>
                  <a:srgbClr val="102A72"/>
                </a:solidFill>
              </a:rPr>
              <a:t>Public Works</a:t>
            </a:r>
          </a:p>
          <a:p>
            <a:pPr lvl="1">
              <a:spcBef>
                <a:spcPct val="20000"/>
              </a:spcBef>
              <a:buFontTx/>
              <a:buChar char="•"/>
            </a:pPr>
            <a:r>
              <a:rPr lang="en-US" altLang="en-US" sz="1600">
                <a:solidFill>
                  <a:srgbClr val="102A72"/>
                </a:solidFill>
              </a:rPr>
              <a:t>Regulate / Facilitate Private Development</a:t>
            </a:r>
          </a:p>
          <a:p>
            <a:pPr>
              <a:spcBef>
                <a:spcPct val="20000"/>
              </a:spcBef>
              <a:buFontTx/>
              <a:buChar char="•"/>
            </a:pPr>
            <a:endParaRPr lang="en-US" altLang="en-US" sz="1600">
              <a:solidFill>
                <a:srgbClr val="102A72"/>
              </a:solidFill>
            </a:endParaRPr>
          </a:p>
          <a:p>
            <a:pPr>
              <a:spcBef>
                <a:spcPct val="20000"/>
              </a:spcBef>
            </a:pPr>
            <a:r>
              <a:rPr lang="en-US" altLang="en-US" sz="1800" b="1">
                <a:solidFill>
                  <a:srgbClr val="102A72"/>
                </a:solidFill>
              </a:rPr>
              <a:t>Fire </a:t>
            </a:r>
          </a:p>
          <a:p>
            <a:pPr lvl="1">
              <a:spcBef>
                <a:spcPct val="20000"/>
              </a:spcBef>
              <a:buFontTx/>
              <a:buChar char="•"/>
            </a:pPr>
            <a:r>
              <a:rPr lang="en-US" altLang="en-US" sz="1600">
                <a:solidFill>
                  <a:srgbClr val="102A72"/>
                </a:solidFill>
              </a:rPr>
              <a:t>Fire Safety Code Compliance</a:t>
            </a:r>
          </a:p>
          <a:p>
            <a:pPr>
              <a:buFontTx/>
              <a:buChar char="•"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Footer Placeholder 2"/>
          <p:cNvSpPr>
            <a:spLocks noGrp="1"/>
          </p:cNvSpPr>
          <p:nvPr>
            <p:ph type="ftr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en-US" dirty="0" smtClean="0">
                <a:cs typeface="Arial" charset="0"/>
              </a:rPr>
              <a:t>COMMUNITY AND ECONOMIC DEVELOPMENT	         </a:t>
            </a:r>
            <a:fld id="{A63B724E-84A4-457D-AEBA-45DA11F75133}" type="slidenum">
              <a:rPr lang="en-US" altLang="en-US" smtClean="0">
                <a:cs typeface="Arial" charset="0"/>
              </a:rPr>
              <a:pPr/>
              <a:t>3</a:t>
            </a:fld>
            <a:endParaRPr lang="en-US" altLang="en-US" dirty="0" smtClean="0">
              <a:cs typeface="Arial" charset="0"/>
            </a:endParaRPr>
          </a:p>
          <a:p>
            <a:r>
              <a:rPr lang="en-US" altLang="en-US" dirty="0" smtClean="0">
                <a:cs typeface="Arial" charset="0"/>
              </a:rPr>
              <a:t>2015-2016 Budget Study Sessions</a:t>
            </a:r>
            <a:endParaRPr lang="en-US" altLang="en-US" sz="1400" dirty="0" smtClean="0">
              <a:cs typeface="Arial" charset="0"/>
            </a:endParaRPr>
          </a:p>
          <a:p>
            <a:r>
              <a:rPr lang="en-US" altLang="en-US" dirty="0" smtClean="0">
                <a:cs typeface="Arial" charset="0"/>
              </a:rPr>
              <a:t>								</a:t>
            </a:r>
          </a:p>
        </p:txBody>
      </p:sp>
      <p:sp>
        <p:nvSpPr>
          <p:cNvPr id="1945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7772400" cy="1143000"/>
          </a:xfrm>
        </p:spPr>
        <p:txBody>
          <a:bodyPr/>
          <a:lstStyle/>
          <a:p>
            <a:r>
              <a:rPr lang="en-US" altLang="en-US" sz="3600" smtClean="0"/>
              <a:t/>
            </a:r>
            <a:br>
              <a:rPr lang="en-US" altLang="en-US" sz="3600" smtClean="0"/>
            </a:br>
            <a:r>
              <a:rPr lang="en-US" altLang="en-US" sz="3600" smtClean="0"/>
              <a:t>CSA Expected Service Delivery</a:t>
            </a:r>
            <a:br>
              <a:rPr lang="en-US" altLang="en-US" sz="3600" smtClean="0"/>
            </a:br>
            <a:endParaRPr lang="en-US" altLang="en-US" sz="3600" smtClean="0"/>
          </a:p>
        </p:txBody>
      </p:sp>
      <p:sp>
        <p:nvSpPr>
          <p:cNvPr id="19459" name="Text Box 1027"/>
          <p:cNvSpPr txBox="1">
            <a:spLocks noChangeArrowheads="1"/>
          </p:cNvSpPr>
          <p:nvPr/>
        </p:nvSpPr>
        <p:spPr bwMode="auto">
          <a:xfrm>
            <a:off x="609600" y="1295400"/>
            <a:ext cx="8077200" cy="4416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33363" indent="-233363" eaLnBrk="0" hangingPunct="0">
              <a:spcBef>
                <a:spcPct val="50000"/>
              </a:spcBef>
            </a:pPr>
            <a:endParaRPr lang="en-US" altLang="en-US" sz="900" dirty="0">
              <a:solidFill>
                <a:srgbClr val="102A72"/>
              </a:solidFill>
            </a:endParaRPr>
          </a:p>
          <a:p>
            <a:pPr marL="233363" indent="-233363" eaLnBrk="0" hangingPunct="0">
              <a:spcBef>
                <a:spcPct val="20000"/>
              </a:spcBef>
              <a:buFontTx/>
              <a:buChar char="•"/>
            </a:pPr>
            <a:r>
              <a:rPr lang="en-US" altLang="en-US" sz="3200" dirty="0">
                <a:solidFill>
                  <a:srgbClr val="102A72"/>
                </a:solidFill>
              </a:rPr>
              <a:t>Facilitate Jobs, Investment, and Revenue</a:t>
            </a:r>
          </a:p>
          <a:p>
            <a:pPr marL="233363" indent="-233363" eaLnBrk="0" hangingPunct="0">
              <a:spcBef>
                <a:spcPct val="20000"/>
              </a:spcBef>
            </a:pPr>
            <a:endParaRPr lang="en-US" altLang="en-US" sz="3200" dirty="0">
              <a:solidFill>
                <a:srgbClr val="102A72"/>
              </a:solidFill>
            </a:endParaRPr>
          </a:p>
          <a:p>
            <a:pPr marL="233363" indent="-233363" eaLnBrk="0" hangingPunct="0">
              <a:spcBef>
                <a:spcPct val="20000"/>
              </a:spcBef>
              <a:buFontTx/>
              <a:buChar char="•"/>
            </a:pPr>
            <a:r>
              <a:rPr lang="en-US" altLang="en-US" sz="3200" dirty="0">
                <a:solidFill>
                  <a:srgbClr val="102A72"/>
                </a:solidFill>
              </a:rPr>
              <a:t>Plan and Enable a High-Quality City Environment</a:t>
            </a:r>
          </a:p>
          <a:p>
            <a:pPr marL="233363" indent="-233363" eaLnBrk="0" hangingPunct="0">
              <a:spcBef>
                <a:spcPct val="20000"/>
              </a:spcBef>
              <a:buFontTx/>
              <a:buChar char="•"/>
            </a:pPr>
            <a:endParaRPr lang="en-US" altLang="en-US" sz="3200" dirty="0">
              <a:solidFill>
                <a:srgbClr val="102A72"/>
              </a:solidFill>
            </a:endParaRPr>
          </a:p>
          <a:p>
            <a:pPr marL="233363" indent="-233363" eaLnBrk="0" hangingPunct="0">
              <a:spcBef>
                <a:spcPct val="20000"/>
              </a:spcBef>
              <a:buFontTx/>
              <a:buChar char="•"/>
            </a:pPr>
            <a:r>
              <a:rPr lang="en-US" altLang="en-US" sz="3200" dirty="0">
                <a:solidFill>
                  <a:srgbClr val="102A72"/>
                </a:solidFill>
              </a:rPr>
              <a:t>Increase Housing for Homeless</a:t>
            </a:r>
          </a:p>
          <a:p>
            <a:pPr marL="233363" indent="-233363" eaLnBrk="0" hangingPunct="0">
              <a:spcBef>
                <a:spcPct val="50000"/>
              </a:spcBef>
            </a:pPr>
            <a:endParaRPr lang="en-US" altLang="en-US" sz="3200" b="1" dirty="0">
              <a:solidFill>
                <a:srgbClr val="102A7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Footer Placeholder 3"/>
          <p:cNvSpPr>
            <a:spLocks noGrp="1"/>
          </p:cNvSpPr>
          <p:nvPr>
            <p:ph type="ftr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en-US" dirty="0" smtClean="0">
                <a:cs typeface="Arial" charset="0"/>
              </a:rPr>
              <a:t>COMMUNITY AND ECONOMIC DEVELOPMENT	         </a:t>
            </a:r>
            <a:fld id="{3F323795-2B55-41FB-B4BD-35B06EAE933F}" type="slidenum">
              <a:rPr lang="en-US" altLang="en-US" smtClean="0">
                <a:cs typeface="Arial" charset="0"/>
              </a:rPr>
              <a:pPr/>
              <a:t>4</a:t>
            </a:fld>
            <a:endParaRPr lang="en-US" altLang="en-US" dirty="0" smtClean="0">
              <a:cs typeface="Arial" charset="0"/>
            </a:endParaRPr>
          </a:p>
          <a:p>
            <a:r>
              <a:rPr lang="en-US" altLang="en-US" dirty="0" smtClean="0">
                <a:cs typeface="Arial" charset="0"/>
              </a:rPr>
              <a:t>2015-2016 Budget Study Sessions</a:t>
            </a:r>
            <a:endParaRPr lang="en-US" altLang="en-US" sz="1400" dirty="0" smtClean="0">
              <a:cs typeface="Arial" charset="0"/>
            </a:endParaRPr>
          </a:p>
          <a:p>
            <a:r>
              <a:rPr lang="en-US" altLang="en-US" dirty="0" smtClean="0">
                <a:cs typeface="Arial" charset="0"/>
              </a:rPr>
              <a:t>								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382000" cy="685800"/>
          </a:xfrm>
        </p:spPr>
        <p:txBody>
          <a:bodyPr/>
          <a:lstStyle/>
          <a:p>
            <a:r>
              <a:rPr lang="en-US" altLang="en-US" sz="3600" smtClean="0"/>
              <a:t> </a:t>
            </a:r>
            <a:br>
              <a:rPr lang="en-US" altLang="en-US" sz="3600" smtClean="0"/>
            </a:br>
            <a:r>
              <a:rPr lang="en-US" altLang="en-US" sz="3600" smtClean="0"/>
              <a:t>CSA Workplan Highlights</a:t>
            </a:r>
            <a:br>
              <a:rPr lang="en-US" altLang="en-US" sz="3600" smtClean="0"/>
            </a:br>
            <a:endParaRPr lang="en-US" altLang="en-US" sz="3600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772400" cy="52578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en-US" altLang="en-US" sz="1400" dirty="0" smtClean="0"/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en-US" sz="2800" dirty="0" smtClean="0"/>
              <a:t>Improve Customer Experience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en-US" sz="2800" dirty="0" smtClean="0"/>
              <a:t>Planning: General Plan 2040 Review, North San José, Downtown, Winchester/Stevens Creek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en-US" sz="2800" dirty="0" smtClean="0"/>
              <a:t>Tailored Support: Small Business, Manufacturing, Youth Employment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en-US" sz="2800" dirty="0" smtClean="0"/>
              <a:t>Homeless Response: New Housing Options and Reduction in Encampments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en-US" sz="2800" dirty="0" smtClean="0"/>
              <a:t>Hammer Theater Transition and Neighborhood Cultural Vitality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Footer Placeholder 3"/>
          <p:cNvSpPr>
            <a:spLocks noGrp="1"/>
          </p:cNvSpPr>
          <p:nvPr>
            <p:ph type="ftr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en-US" dirty="0" smtClean="0">
                <a:cs typeface="Arial" charset="0"/>
              </a:rPr>
              <a:t>COMMUNITY AND ECONOMIC DEVELOPMENT	         </a:t>
            </a:r>
            <a:fld id="{1599E9F3-8C9D-4781-80BD-144B9FECC3AB}" type="slidenum">
              <a:rPr lang="en-US" altLang="en-US" smtClean="0">
                <a:cs typeface="Arial" charset="0"/>
              </a:rPr>
              <a:pPr/>
              <a:t>5</a:t>
            </a:fld>
            <a:endParaRPr lang="en-US" altLang="en-US" dirty="0" smtClean="0">
              <a:cs typeface="Arial" charset="0"/>
            </a:endParaRPr>
          </a:p>
          <a:p>
            <a:r>
              <a:rPr lang="en-US" altLang="en-US" dirty="0" smtClean="0">
                <a:cs typeface="Arial" charset="0"/>
              </a:rPr>
              <a:t>2015-2016 Budget Study Sessions</a:t>
            </a:r>
            <a:endParaRPr lang="en-US" altLang="en-US" sz="1400" dirty="0" smtClean="0">
              <a:cs typeface="Arial" charset="0"/>
            </a:endParaRPr>
          </a:p>
          <a:p>
            <a:r>
              <a:rPr lang="en-US" altLang="en-US" dirty="0" smtClean="0">
                <a:cs typeface="Arial" charset="0"/>
              </a:rPr>
              <a:t>								</a:t>
            </a:r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382000" cy="685800"/>
          </a:xfrm>
        </p:spPr>
        <p:txBody>
          <a:bodyPr/>
          <a:lstStyle/>
          <a:p>
            <a:r>
              <a:rPr lang="en-US" altLang="en-US" sz="3600" smtClean="0"/>
              <a:t> </a:t>
            </a:r>
            <a:br>
              <a:rPr lang="en-US" altLang="en-US" sz="3600" smtClean="0"/>
            </a:br>
            <a:r>
              <a:rPr lang="en-US" altLang="en-US" sz="3600" smtClean="0"/>
              <a:t>Proposed Budget Actions </a:t>
            </a:r>
            <a:br>
              <a:rPr lang="en-US" altLang="en-US" sz="3600" smtClean="0"/>
            </a:br>
            <a:endParaRPr lang="en-US" altLang="en-US" sz="3600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066800"/>
            <a:ext cx="7772400" cy="46482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en-US" altLang="en-US" sz="2600" dirty="0" smtClean="0"/>
          </a:p>
          <a:p>
            <a:pPr>
              <a:lnSpc>
                <a:spcPct val="80000"/>
              </a:lnSpc>
            </a:pPr>
            <a:r>
              <a:rPr lang="en-US" altLang="en-US" sz="2600" dirty="0" smtClean="0"/>
              <a:t>Public Information Staffing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en-US" sz="2600" dirty="0" smtClean="0"/>
              <a:t>Contractual Services for Growth Area Planning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en-US" sz="2600" dirty="0" smtClean="0"/>
              <a:t>Small Business Grants and Assistance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en-US" sz="2600" dirty="0" smtClean="0"/>
              <a:t>Manufacturing Jobs Initiative 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en-US" sz="2600" dirty="0" smtClean="0"/>
              <a:t>SJ Works Youth Jobs Initiative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en-US" sz="2600" dirty="0" smtClean="0"/>
              <a:t>Permanent Resources for Homeless Response, Encampment Clean-Up, and Rapid Rehousing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en-US" sz="2600" dirty="0" smtClean="0"/>
              <a:t>San José Creates and Connects</a:t>
            </a:r>
          </a:p>
          <a:p>
            <a:pPr marL="0" indent="0">
              <a:lnSpc>
                <a:spcPct val="80000"/>
              </a:lnSpc>
              <a:buNone/>
            </a:pPr>
            <a:endParaRPr lang="en-US" altLang="en-US" sz="2000" dirty="0" smtClean="0"/>
          </a:p>
          <a:p>
            <a:pPr>
              <a:lnSpc>
                <a:spcPct val="80000"/>
              </a:lnSpc>
            </a:pPr>
            <a:endParaRPr lang="en-US" alt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Footer Placeholder 2"/>
          <p:cNvSpPr>
            <a:spLocks noGrp="1"/>
          </p:cNvSpPr>
          <p:nvPr>
            <p:ph type="ftr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en-US" dirty="0" smtClean="0">
                <a:cs typeface="Arial" charset="0"/>
              </a:rPr>
              <a:t>COMMUNITY AND ECONOMIC DEVELOPMENT	         </a:t>
            </a:r>
            <a:fld id="{25C5FB0E-0E4D-451C-979F-02368457B4DA}" type="slidenum">
              <a:rPr lang="en-US" altLang="en-US" smtClean="0">
                <a:cs typeface="Arial" charset="0"/>
              </a:rPr>
              <a:pPr/>
              <a:t>6</a:t>
            </a:fld>
            <a:endParaRPr lang="en-US" altLang="en-US" dirty="0" smtClean="0">
              <a:cs typeface="Arial" charset="0"/>
            </a:endParaRPr>
          </a:p>
          <a:p>
            <a:r>
              <a:rPr lang="en-US" altLang="en-US" dirty="0" smtClean="0">
                <a:cs typeface="Arial" charset="0"/>
              </a:rPr>
              <a:t>2015-2016 Budget Study Sessions</a:t>
            </a:r>
            <a:endParaRPr lang="en-US" altLang="en-US" sz="1400" dirty="0" smtClean="0">
              <a:cs typeface="Arial" charset="0"/>
            </a:endParaRPr>
          </a:p>
          <a:p>
            <a:r>
              <a:rPr lang="en-US" altLang="en-US" dirty="0" smtClean="0">
                <a:cs typeface="Arial" charset="0"/>
              </a:rPr>
              <a:t>								</a:t>
            </a: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7772400" cy="1143000"/>
          </a:xfrm>
        </p:spPr>
        <p:txBody>
          <a:bodyPr/>
          <a:lstStyle/>
          <a:p>
            <a:r>
              <a:rPr lang="en-US" altLang="en-US" sz="3600" smtClean="0"/>
              <a:t/>
            </a:r>
            <a:br>
              <a:rPr lang="en-US" altLang="en-US" sz="3600" smtClean="0"/>
            </a:br>
            <a:r>
              <a:rPr lang="en-US" altLang="en-US" sz="3600" smtClean="0"/>
              <a:t>Summary</a:t>
            </a: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825500" y="1436688"/>
            <a:ext cx="8077200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33363" indent="-233363" eaLnBrk="0" hangingPunct="0">
              <a:spcBef>
                <a:spcPct val="50000"/>
              </a:spcBef>
              <a:buFontTx/>
              <a:buChar char="•"/>
            </a:pPr>
            <a:endParaRPr lang="en-US" altLang="en-US" sz="3600">
              <a:solidFill>
                <a:srgbClr val="102A72"/>
              </a:solidFill>
            </a:endParaRPr>
          </a:p>
          <a:p>
            <a:pPr marL="233363" indent="-233363" eaLnBrk="0" hangingPunct="0">
              <a:spcBef>
                <a:spcPct val="50000"/>
              </a:spcBef>
              <a:buFontTx/>
              <a:buChar char="•"/>
            </a:pPr>
            <a:endParaRPr lang="en-US" altLang="en-US" sz="3600">
              <a:solidFill>
                <a:srgbClr val="102A72"/>
              </a:solidFill>
            </a:endParaRPr>
          </a:p>
          <a:p>
            <a:pPr marL="233363" indent="-233363" eaLnBrk="0" hangingPunct="0">
              <a:spcBef>
                <a:spcPct val="50000"/>
              </a:spcBef>
            </a:pPr>
            <a:endParaRPr lang="en-US" altLang="en-US" sz="3600">
              <a:solidFill>
                <a:srgbClr val="102A72"/>
              </a:solidFill>
            </a:endParaRPr>
          </a:p>
        </p:txBody>
      </p:sp>
      <p:sp>
        <p:nvSpPr>
          <p:cNvPr id="24580" name="Text Box 5"/>
          <p:cNvSpPr txBox="1">
            <a:spLocks noChangeArrowheads="1"/>
          </p:cNvSpPr>
          <p:nvPr/>
        </p:nvSpPr>
        <p:spPr bwMode="auto">
          <a:xfrm>
            <a:off x="825500" y="1436688"/>
            <a:ext cx="8077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33363" indent="-233363" eaLnBrk="0" hangingPunct="0">
              <a:spcBef>
                <a:spcPct val="50000"/>
              </a:spcBef>
              <a:buFontTx/>
              <a:buChar char="•"/>
            </a:pPr>
            <a:endParaRPr lang="en-US" altLang="en-US" sz="3600">
              <a:solidFill>
                <a:srgbClr val="102A72"/>
              </a:solidFill>
            </a:endParaRPr>
          </a:p>
        </p:txBody>
      </p:sp>
      <p:sp>
        <p:nvSpPr>
          <p:cNvPr id="24581" name="Text Box 7"/>
          <p:cNvSpPr txBox="1">
            <a:spLocks noChangeArrowheads="1"/>
          </p:cNvSpPr>
          <p:nvPr/>
        </p:nvSpPr>
        <p:spPr bwMode="auto">
          <a:xfrm>
            <a:off x="685800" y="1295400"/>
            <a:ext cx="8216900" cy="4268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33363" indent="-233363" eaLnBrk="0" hangingPunct="0">
              <a:spcBef>
                <a:spcPct val="20000"/>
              </a:spcBef>
            </a:pPr>
            <a:endParaRPr lang="en-US" altLang="en-US" sz="900" dirty="0">
              <a:solidFill>
                <a:srgbClr val="102A72"/>
              </a:solidFill>
            </a:endParaRPr>
          </a:p>
          <a:p>
            <a:pPr marL="233363" indent="-233363" eaLnBrk="0" hangingPunct="0">
              <a:spcBef>
                <a:spcPct val="20000"/>
              </a:spcBef>
              <a:buFontTx/>
              <a:buChar char="•"/>
            </a:pPr>
            <a:r>
              <a:rPr lang="en-US" altLang="en-US" sz="3200" dirty="0">
                <a:solidFill>
                  <a:srgbClr val="102A72"/>
                </a:solidFill>
              </a:rPr>
              <a:t>Robust Economic Cycle</a:t>
            </a:r>
          </a:p>
          <a:p>
            <a:pPr marL="233363" indent="-233363" eaLnBrk="0" hangingPunct="0">
              <a:spcBef>
                <a:spcPct val="20000"/>
              </a:spcBef>
              <a:buFontTx/>
              <a:buChar char="•"/>
            </a:pPr>
            <a:endParaRPr lang="en-US" altLang="en-US" sz="3200" dirty="0">
              <a:solidFill>
                <a:srgbClr val="102A72"/>
              </a:solidFill>
            </a:endParaRPr>
          </a:p>
          <a:p>
            <a:pPr marL="233363" indent="-233363" eaLnBrk="0" hangingPunct="0">
              <a:spcBef>
                <a:spcPct val="20000"/>
              </a:spcBef>
              <a:buFontTx/>
              <a:buChar char="•"/>
            </a:pPr>
            <a:r>
              <a:rPr lang="en-US" altLang="en-US" sz="3200" dirty="0">
                <a:solidFill>
                  <a:srgbClr val="102A72"/>
                </a:solidFill>
              </a:rPr>
              <a:t>Transformative Investments </a:t>
            </a:r>
            <a:r>
              <a:rPr lang="en-US" altLang="en-US" sz="3200" dirty="0" smtClean="0">
                <a:solidFill>
                  <a:srgbClr val="102A72"/>
                </a:solidFill>
              </a:rPr>
              <a:t>and </a:t>
            </a:r>
            <a:r>
              <a:rPr lang="en-US" altLang="en-US" sz="3200" dirty="0">
                <a:solidFill>
                  <a:srgbClr val="102A72"/>
                </a:solidFill>
              </a:rPr>
              <a:t>Partnerships</a:t>
            </a:r>
          </a:p>
          <a:p>
            <a:pPr marL="233363" indent="-233363" eaLnBrk="0" hangingPunct="0">
              <a:spcBef>
                <a:spcPct val="20000"/>
              </a:spcBef>
            </a:pPr>
            <a:endParaRPr lang="en-US" altLang="en-US" sz="3200" dirty="0">
              <a:solidFill>
                <a:srgbClr val="102A72"/>
              </a:solidFill>
            </a:endParaRPr>
          </a:p>
          <a:p>
            <a:pPr marL="233363" indent="-233363" eaLnBrk="0" hangingPunct="0">
              <a:spcBef>
                <a:spcPct val="20000"/>
              </a:spcBef>
              <a:buFontTx/>
              <a:buChar char="•"/>
            </a:pPr>
            <a:r>
              <a:rPr lang="en-US" altLang="en-US" sz="3200" dirty="0">
                <a:solidFill>
                  <a:srgbClr val="102A72"/>
                </a:solidFill>
              </a:rPr>
              <a:t>Implement the City’s Long Term Plan</a:t>
            </a:r>
          </a:p>
          <a:p>
            <a:pPr marL="233363" indent="-233363" eaLnBrk="0" hangingPunct="0">
              <a:spcBef>
                <a:spcPct val="20000"/>
              </a:spcBef>
            </a:pPr>
            <a:endParaRPr lang="en-US" altLang="en-US" sz="3200" dirty="0">
              <a:solidFill>
                <a:srgbClr val="102A7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1447800" y="4419600"/>
            <a:ext cx="4953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ctr" eaLnBrk="0" hangingPunct="0">
              <a:spcBef>
                <a:spcPct val="20000"/>
              </a:spcBef>
            </a:pPr>
            <a:endParaRPr lang="en-US" altLang="en-US" sz="4400" b="1" i="1">
              <a:solidFill>
                <a:schemeClr val="bg1"/>
              </a:solidFill>
              <a:latin typeface="Times" pitchFamily="18" charset="0"/>
            </a:endParaRP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228600" y="6096000"/>
            <a:ext cx="6477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en-US" sz="2000" i="1">
                <a:solidFill>
                  <a:schemeClr val="bg1"/>
                </a:solidFill>
              </a:rPr>
              <a:t>2015-2016 Budget Study Sessions</a:t>
            </a:r>
            <a:endParaRPr lang="en-US" altLang="en-US" sz="2000">
              <a:solidFill>
                <a:schemeClr val="bg1"/>
              </a:solidFill>
            </a:endParaRPr>
          </a:p>
        </p:txBody>
      </p:sp>
      <p:sp>
        <p:nvSpPr>
          <p:cNvPr id="1536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762000" y="304800"/>
            <a:ext cx="7467600" cy="5715000"/>
          </a:xfrm>
        </p:spPr>
        <p:txBody>
          <a:bodyPr/>
          <a:lstStyle/>
          <a:p>
            <a:r>
              <a:rPr lang="en-US" altLang="en-US" sz="4400" smtClean="0">
                <a:solidFill>
                  <a:schemeClr val="bg1"/>
                </a:solidFill>
              </a:rPr>
              <a:t>COMMUNITY &amp; ECONOMIC DEVELOPMENT</a:t>
            </a:r>
            <a:br>
              <a:rPr lang="en-US" altLang="en-US" sz="4400" smtClean="0">
                <a:solidFill>
                  <a:schemeClr val="bg1"/>
                </a:solidFill>
              </a:rPr>
            </a:br>
            <a:r>
              <a:rPr lang="en-US" altLang="en-US" sz="1000" smtClean="0">
                <a:solidFill>
                  <a:schemeClr val="bg1"/>
                </a:solidFill>
              </a:rPr>
              <a:t/>
            </a:r>
            <a:br>
              <a:rPr lang="en-US" altLang="en-US" sz="1000" smtClean="0">
                <a:solidFill>
                  <a:schemeClr val="bg1"/>
                </a:solidFill>
              </a:rPr>
            </a:br>
            <a:r>
              <a:rPr lang="en-US" altLang="en-US" sz="1000" smtClean="0">
                <a:solidFill>
                  <a:schemeClr val="bg1"/>
                </a:solidFill>
              </a:rPr>
              <a:t/>
            </a:r>
            <a:br>
              <a:rPr lang="en-US" altLang="en-US" sz="1000" smtClean="0">
                <a:solidFill>
                  <a:schemeClr val="bg1"/>
                </a:solidFill>
              </a:rPr>
            </a:br>
            <a:r>
              <a:rPr lang="en-US" altLang="en-US" sz="4400" smtClean="0">
                <a:solidFill>
                  <a:schemeClr val="bg1"/>
                </a:solidFill>
              </a:rPr>
              <a:t>2015-2016 Proposed</a:t>
            </a:r>
            <a:r>
              <a:rPr lang="en-US" altLang="en-US" sz="4800" smtClean="0">
                <a:solidFill>
                  <a:schemeClr val="bg1"/>
                </a:solidFill>
              </a:rPr>
              <a:t> </a:t>
            </a:r>
            <a:r>
              <a:rPr lang="en-US" altLang="en-US" sz="4400" smtClean="0">
                <a:solidFill>
                  <a:schemeClr val="bg1"/>
                </a:solidFill>
              </a:rPr>
              <a:t>Operating Budget</a:t>
            </a:r>
            <a:r>
              <a:rPr lang="en-US" altLang="en-US" sz="1500" smtClean="0">
                <a:solidFill>
                  <a:schemeClr val="bg1"/>
                </a:solidFill>
              </a:rPr>
              <a:t/>
            </a:r>
            <a:br>
              <a:rPr lang="en-US" altLang="en-US" sz="1500" smtClean="0">
                <a:solidFill>
                  <a:schemeClr val="bg1"/>
                </a:solidFill>
              </a:rPr>
            </a:br>
            <a:r>
              <a:rPr lang="en-US" altLang="en-US" sz="1500" smtClean="0">
                <a:solidFill>
                  <a:schemeClr val="bg1"/>
                </a:solidFill>
              </a:rPr>
              <a:t/>
            </a:r>
            <a:br>
              <a:rPr lang="en-US" altLang="en-US" sz="1500" smtClean="0">
                <a:solidFill>
                  <a:schemeClr val="bg1"/>
                </a:solidFill>
              </a:rPr>
            </a:br>
            <a:r>
              <a:rPr lang="en-US" altLang="en-US" sz="2400" smtClean="0">
                <a:solidFill>
                  <a:schemeClr val="bg1"/>
                </a:solidFill>
              </a:rPr>
              <a:t>OUTCOMES:</a:t>
            </a:r>
            <a:br>
              <a:rPr lang="en-US" altLang="en-US" sz="2400" smtClean="0">
                <a:solidFill>
                  <a:schemeClr val="bg1"/>
                </a:solidFill>
              </a:rPr>
            </a:br>
            <a:r>
              <a:rPr lang="en-US" altLang="en-US" sz="1500" smtClean="0">
                <a:solidFill>
                  <a:schemeClr val="bg1"/>
                </a:solidFill>
              </a:rPr>
              <a:t/>
            </a:r>
            <a:br>
              <a:rPr lang="en-US" altLang="en-US" sz="1500" smtClean="0">
                <a:solidFill>
                  <a:schemeClr val="bg1"/>
                </a:solidFill>
              </a:rPr>
            </a:br>
            <a:r>
              <a:rPr lang="en-US" altLang="en-US" sz="1800" smtClean="0">
                <a:solidFill>
                  <a:schemeClr val="bg1"/>
                </a:solidFill>
              </a:rPr>
              <a:t>- Strong Economic Base</a:t>
            </a:r>
            <a:br>
              <a:rPr lang="en-US" altLang="en-US" sz="1800" smtClean="0">
                <a:solidFill>
                  <a:schemeClr val="bg1"/>
                </a:solidFill>
              </a:rPr>
            </a:br>
            <a:r>
              <a:rPr lang="en-US" altLang="en-US" sz="1800" smtClean="0">
                <a:solidFill>
                  <a:schemeClr val="bg1"/>
                </a:solidFill>
              </a:rPr>
              <a:t>- Safe, Healthy, Attractive and Vital Community</a:t>
            </a:r>
            <a:br>
              <a:rPr lang="en-US" altLang="en-US" sz="1800" smtClean="0">
                <a:solidFill>
                  <a:schemeClr val="bg1"/>
                </a:solidFill>
              </a:rPr>
            </a:br>
            <a:r>
              <a:rPr lang="en-US" altLang="en-US" sz="1800" smtClean="0">
                <a:solidFill>
                  <a:schemeClr val="bg1"/>
                </a:solidFill>
              </a:rPr>
              <a:t>- Diverse Range of Housing Options</a:t>
            </a:r>
            <a:br>
              <a:rPr lang="en-US" altLang="en-US" sz="1800" smtClean="0">
                <a:solidFill>
                  <a:schemeClr val="bg1"/>
                </a:solidFill>
              </a:rPr>
            </a:br>
            <a:r>
              <a:rPr lang="en-US" altLang="en-US" sz="1800" smtClean="0">
                <a:solidFill>
                  <a:schemeClr val="bg1"/>
                </a:solidFill>
              </a:rPr>
              <a:t>- Range of Quality Events, Cultural Offerings and Public Artwork</a:t>
            </a:r>
            <a:br>
              <a:rPr lang="en-US" altLang="en-US" sz="1800" smtClean="0">
                <a:solidFill>
                  <a:schemeClr val="bg1"/>
                </a:solidFill>
              </a:rPr>
            </a:br>
            <a:r>
              <a:rPr lang="en-US" altLang="en-US" sz="1800" smtClean="0">
                <a:solidFill>
                  <a:schemeClr val="bg1"/>
                </a:solidFill>
              </a:rPr>
              <a:t/>
            </a:r>
            <a:br>
              <a:rPr lang="en-US" altLang="en-US" sz="1800" smtClean="0">
                <a:solidFill>
                  <a:schemeClr val="bg1"/>
                </a:solidFill>
              </a:rPr>
            </a:br>
            <a:endParaRPr lang="en-US" altLang="en-US" sz="200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151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2857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chemeClr val="bg2"/>
          </a:outerShdw>
        </a:effectLst>
      </a:spPr>
      <a:bodyPr vert="horz" wrap="square" lIns="18288" tIns="18288" rIns="18288" bIns="18288" numCol="1" anchor="ctr" anchorCtr="0" compatLnSpc="1">
        <a:prstTxWarp prst="textNoShape">
          <a:avLst/>
        </a:prstTxWarp>
      </a:bodyPr>
      <a:lstStyle>
        <a:defPPr marL="112713" marR="0" indent="-112713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Char char="•"/>
          <a:tabLst/>
          <a:defRPr kumimoji="0" lang="en-US" altLang="en-US" sz="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2857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chemeClr val="bg2"/>
          </a:outerShdw>
        </a:effectLst>
      </a:spPr>
      <a:bodyPr vert="horz" wrap="square" lIns="18288" tIns="18288" rIns="18288" bIns="18288" numCol="1" anchor="ctr" anchorCtr="0" compatLnSpc="1">
        <a:prstTxWarp prst="textNoShape">
          <a:avLst/>
        </a:prstTxWarp>
      </a:bodyPr>
      <a:lstStyle>
        <a:defPPr marL="112713" marR="0" indent="-112713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Char char="•"/>
          <a:tabLst/>
          <a:defRPr kumimoji="0" lang="en-US" altLang="en-US" sz="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17449</TotalTime>
  <Words>557</Words>
  <Application>Microsoft Office PowerPoint</Application>
  <PresentationFormat>On-screen Show (4:3)</PresentationFormat>
  <Paragraphs>121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Times</vt:lpstr>
      <vt:lpstr>Times New Roman</vt:lpstr>
      <vt:lpstr>Default Design</vt:lpstr>
      <vt:lpstr>COMMUNITY &amp; ECONOMIC DEVELOPMENT   2015-2016 Proposed Operating Budget  OUTCOMES:  - Strong Economic Base - Safe, Healthy, Attractive and Vital Community - Diverse Range of Housing Options - Range of Quality Events, Cultural Offerings and Public Artwork  </vt:lpstr>
      <vt:lpstr> COMMUNITY AND ECONOMIC DEVELOPMENT</vt:lpstr>
      <vt:lpstr> CSA Expected Service Delivery </vt:lpstr>
      <vt:lpstr>  CSA Workplan Highlights </vt:lpstr>
      <vt:lpstr>  Proposed Budget Actions  </vt:lpstr>
      <vt:lpstr> Summary</vt:lpstr>
      <vt:lpstr>COMMUNITY &amp; ECONOMIC DEVELOPMENT   2015-2016 Proposed Operating Budget  OUTCOMES:  - Strong Economic Base - Safe, Healthy, Attractive and Vital Community - Diverse Range of Housing Options - Range of Quality Events, Cultural Offerings and Public Artwork  </vt:lpstr>
    </vt:vector>
  </TitlesOfParts>
  <Company>City of San Jose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ckenny</dc:creator>
  <cp:lastModifiedBy>Grant, Tresha</cp:lastModifiedBy>
  <cp:revision>921</cp:revision>
  <cp:lastPrinted>2015-05-05T23:08:35Z</cp:lastPrinted>
  <dcterms:created xsi:type="dcterms:W3CDTF">2000-07-06T22:01:17Z</dcterms:created>
  <dcterms:modified xsi:type="dcterms:W3CDTF">2015-05-06T05:46:45Z</dcterms:modified>
</cp:coreProperties>
</file>