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08" r:id="rId2"/>
    <p:sldId id="487" r:id="rId3"/>
    <p:sldId id="478" r:id="rId4"/>
    <p:sldId id="500" r:id="rId5"/>
    <p:sldId id="501" r:id="rId6"/>
    <p:sldId id="507" r:id="rId7"/>
    <p:sldId id="484" r:id="rId8"/>
    <p:sldId id="509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A72"/>
    <a:srgbClr val="E7F6EF"/>
    <a:srgbClr val="CBECDE"/>
    <a:srgbClr val="669900"/>
    <a:srgbClr val="9966FF"/>
    <a:srgbClr val="FD745D"/>
    <a:srgbClr val="FC452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6305" autoAdjust="0"/>
  </p:normalViewPr>
  <p:slideViewPr>
    <p:cSldViewPr>
      <p:cViewPr varScale="1">
        <p:scale>
          <a:sx n="122" d="100"/>
          <a:sy n="122" d="100"/>
        </p:scale>
        <p:origin x="1284" y="9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8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E79F961-2129-4756-8508-8E9D2A24D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19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7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B8A7DFD-F19B-4FC6-A0B2-A4579634E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9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5C2D1C-63A6-4ED2-9657-5B56D04F501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5000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064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83942-6E38-4DC8-976E-3D9DD5EB8294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99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65586-EBE7-4F36-9F3D-A72D817BE13F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515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A7DFD-F19B-4FC6-A0B2-A4579634EF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A7DFD-F19B-4FC6-A0B2-A4579634EF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16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A7DFD-F19B-4FC6-A0B2-A4579634EF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98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D759D3-1FB0-4E82-975F-DD647E541594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175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971926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303E75D6-4861-4706-8711-011FBA9813FD}" type="slidenum">
              <a:rPr lang="en-US" sz="1200">
                <a:latin typeface="Times New Roman" pitchFamily="18" charset="0"/>
              </a:rPr>
              <a:pPr algn="r" eaLnBrk="0" hangingPunct="0"/>
              <a:t>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5000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4511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ln w="9525" cmpd="sng"/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 sz="14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683E2EFB-3E22-4D2F-BEA0-3A769B59ED7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0FD4C7C6-8FCD-4F6F-B33B-A2048C4F98C5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84B181F3-F9DA-44CE-AEE6-7D8710B075CB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B737F387-00AC-4EE0-ACDD-CD5D32B31DEA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CB4FECDF-DDEB-462A-ABA7-3CCB58CC0066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95BC54AE-25C0-4ED8-8399-87C3E9E7F605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94CF0685-C2B2-48CF-BAF4-B402F92CF106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C20F589D-9E10-4A82-B007-23D739C7C5D8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6A6FB449-9050-45F8-9737-D24F3EBBE9A0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26D5F88F-036B-4213-A7B6-16D5B2F2940F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534400" cy="68580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New Employee Orientation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Key Policies and Procedures</a:t>
            </a:r>
          </a:p>
          <a:p>
            <a:pPr lvl="1"/>
            <a:r>
              <a:rPr lang="en-US" smtClean="0"/>
              <a:t>Code of Ethics</a:t>
            </a:r>
          </a:p>
          <a:p>
            <a:pPr lvl="2"/>
            <a:r>
              <a:rPr lang="en-US" smtClean="0"/>
              <a:t>Gift Ordinance</a:t>
            </a:r>
          </a:p>
          <a:p>
            <a:pPr lvl="2"/>
            <a:r>
              <a:rPr lang="en-US" smtClean="0"/>
              <a:t>Conflict of Interest</a:t>
            </a:r>
          </a:p>
          <a:p>
            <a:pPr lvl="2"/>
            <a:r>
              <a:rPr lang="en-US" smtClean="0"/>
              <a:t>Stock Ownership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0960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FontTx/>
              <a:buNone/>
              <a:defRPr sz="2000" i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CSA NAME                                      			         </a:t>
            </a:r>
            <a:fld id="{D50F6091-ED50-4B29-9DC5-7E793E34C9BD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r>
              <a:rPr lang="en-US"/>
              <a:t>2013-2014 Budget Study Sessions</a:t>
            </a:r>
            <a:endParaRPr lang="en-US" sz="1400"/>
          </a:p>
          <a:p>
            <a:pPr>
              <a:defRPr/>
            </a:pPr>
            <a:r>
              <a:rPr lang="en-US"/>
              <a:t>							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02A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02A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02A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02A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02A7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02A7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02A7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02A7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02A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102A7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102A7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02A7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447800" y="4419600"/>
            <a:ext cx="495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 eaLnBrk="0" hangingPunct="0">
              <a:spcBef>
                <a:spcPct val="20000"/>
              </a:spcBef>
            </a:pPr>
            <a:endParaRPr lang="en-US" sz="4400" b="1" i="1">
              <a:solidFill>
                <a:schemeClr val="bg1"/>
              </a:solidFill>
              <a:latin typeface="Times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" y="6096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i="1" dirty="0" smtClean="0">
                <a:solidFill>
                  <a:schemeClr val="bg1"/>
                </a:solidFill>
              </a:rPr>
              <a:t>2015-2016 </a:t>
            </a:r>
            <a:r>
              <a:rPr lang="en-US" sz="2000" i="1" dirty="0">
                <a:solidFill>
                  <a:schemeClr val="bg1"/>
                </a:solidFill>
              </a:rPr>
              <a:t>Budget Study Sessions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43000" y="304800"/>
            <a:ext cx="7086600" cy="5715000"/>
          </a:xfrm>
          <a:ln w="57150" cmpd="thinThick"/>
        </p:spPr>
        <p:txBody>
          <a:bodyPr/>
          <a:lstStyle/>
          <a:p>
            <a:r>
              <a:rPr lang="en-US" sz="4400" dirty="0" smtClean="0">
                <a:solidFill>
                  <a:schemeClr val="bg1"/>
                </a:solidFill>
              </a:rPr>
              <a:t>ENVIRONMENTAL &amp; UTILITY SERVICES</a:t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en-US" sz="1000" dirty="0" smtClean="0">
                <a:solidFill>
                  <a:schemeClr val="bg1"/>
                </a:solidFill>
              </a:rPr>
              <a:t/>
            </a:r>
            <a:br>
              <a:rPr lang="en-US" sz="1000" dirty="0" smtClean="0">
                <a:solidFill>
                  <a:schemeClr val="bg1"/>
                </a:solidFill>
              </a:rPr>
            </a:br>
            <a:r>
              <a:rPr lang="en-US" sz="1000" dirty="0" smtClean="0">
                <a:solidFill>
                  <a:schemeClr val="bg1"/>
                </a:solidFill>
              </a:rPr>
              <a:t/>
            </a:r>
            <a:br>
              <a:rPr lang="en-US" sz="1000" dirty="0" smtClean="0">
                <a:solidFill>
                  <a:schemeClr val="bg1"/>
                </a:solidFill>
              </a:rPr>
            </a:br>
            <a:r>
              <a:rPr lang="en-US" sz="4400" dirty="0" smtClean="0">
                <a:solidFill>
                  <a:schemeClr val="bg1"/>
                </a:solidFill>
              </a:rPr>
              <a:t>2015-2016 Proposed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400" dirty="0" smtClean="0">
                <a:solidFill>
                  <a:schemeClr val="bg1"/>
                </a:solidFill>
              </a:rPr>
              <a:t>Operating Budget</a:t>
            </a: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OUTCOMES: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- Reliable Utility Infrastructure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- Healthy Streams, Rivers, Marsh, and Bay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- “Clean and Sustainable” Air, Land, and Energy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- Safe, Reliable, and Sufficient Water Supply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endParaRPr lang="en-US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ENVIRONMENTAL AND UTILITY SERVICES                           </a:t>
            </a:r>
            <a:fld id="{BED4AC13-FE4B-4C5F-BAA2-6AE55DC67132}" type="slidenum">
              <a:rPr lang="en-US" smtClean="0">
                <a:cs typeface="Arial" charset="0"/>
              </a:rPr>
              <a:pPr/>
              <a:t>2</a:t>
            </a:fld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2015-2016 Budget Study Sessions</a:t>
            </a:r>
            <a:endParaRPr lang="en-US" sz="1400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								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685800"/>
          </a:xfrm>
        </p:spPr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400" dirty="0" smtClean="0"/>
              <a:t>ENVIRONMENTAL &amp; UTILITY SERVICES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8064500" cy="5090624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rgbClr val="102A72"/>
                </a:solidFill>
              </a:rPr>
              <a:t>Environmental Services</a:t>
            </a:r>
            <a:endParaRPr lang="en-US" sz="3000" dirty="0">
              <a:solidFill>
                <a:srgbClr val="102A72"/>
              </a:solidFill>
            </a:endParaRPr>
          </a:p>
          <a:p>
            <a:pPr marL="341313" lvl="1" indent="-1588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solidFill>
                  <a:srgbClr val="102A72"/>
                </a:solidFill>
              </a:rPr>
              <a:t> Natural </a:t>
            </a:r>
            <a:r>
              <a:rPr lang="en-US" sz="2000" dirty="0">
                <a:solidFill>
                  <a:srgbClr val="102A72"/>
                </a:solidFill>
              </a:rPr>
              <a:t>and Energy Resources Protection</a:t>
            </a:r>
          </a:p>
          <a:p>
            <a:pPr marL="347663" lvl="1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102A72"/>
                </a:solidFill>
              </a:rPr>
              <a:t> Potable Water Delivery</a:t>
            </a:r>
          </a:p>
          <a:p>
            <a:pPr marL="347663" lvl="1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102A72"/>
                </a:solidFill>
              </a:rPr>
              <a:t> Recycled Water Management</a:t>
            </a:r>
          </a:p>
          <a:p>
            <a:pPr marL="347663" lvl="1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102A72"/>
                </a:solidFill>
              </a:rPr>
              <a:t> Recycling and Garbage Services</a:t>
            </a:r>
          </a:p>
          <a:p>
            <a:pPr marL="347663" lvl="1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102A72"/>
                </a:solidFill>
              </a:rPr>
              <a:t> </a:t>
            </a:r>
            <a:r>
              <a:rPr lang="en-US" sz="2000" dirty="0" err="1">
                <a:solidFill>
                  <a:srgbClr val="102A72"/>
                </a:solidFill>
              </a:rPr>
              <a:t>Stormwater</a:t>
            </a:r>
            <a:r>
              <a:rPr lang="en-US" sz="2000" dirty="0">
                <a:solidFill>
                  <a:srgbClr val="102A72"/>
                </a:solidFill>
              </a:rPr>
              <a:t> Management</a:t>
            </a:r>
          </a:p>
          <a:p>
            <a:pPr marL="347663" lvl="1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102A72"/>
                </a:solidFill>
              </a:rPr>
              <a:t> Wastewater Management</a:t>
            </a:r>
          </a:p>
          <a:p>
            <a:pPr marL="233363" indent="-233363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rgbClr val="102A72"/>
                </a:solidFill>
              </a:rPr>
              <a:t>Transportation</a:t>
            </a:r>
          </a:p>
          <a:p>
            <a:pPr marL="347663" lvl="1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102A72"/>
                </a:solidFill>
              </a:rPr>
              <a:t> Sanitary Sewer Maintenance</a:t>
            </a:r>
          </a:p>
          <a:p>
            <a:pPr marL="347663" lvl="1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102A72"/>
                </a:solidFill>
              </a:rPr>
              <a:t> Storm Sewer Management</a:t>
            </a:r>
          </a:p>
          <a:p>
            <a:pPr marL="233363" indent="-233363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rgbClr val="102A72"/>
                </a:solidFill>
              </a:rPr>
              <a:t>Public Works</a:t>
            </a:r>
          </a:p>
          <a:p>
            <a:pPr marL="347663" lvl="1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102A72"/>
                </a:solidFill>
              </a:rPr>
              <a:t> </a:t>
            </a:r>
            <a:r>
              <a:rPr lang="en-US" sz="2000" dirty="0" smtClean="0">
                <a:solidFill>
                  <a:srgbClr val="102A72"/>
                </a:solidFill>
              </a:rPr>
              <a:t>Sewer Condition, Capacity and Asset Management</a:t>
            </a:r>
            <a:endParaRPr lang="en-US" sz="2000" dirty="0">
              <a:solidFill>
                <a:srgbClr val="102A7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>
              <a:tabLst>
                <a:tab pos="7086600" algn="l"/>
              </a:tabLst>
            </a:pPr>
            <a:r>
              <a:rPr lang="en-US" dirty="0" smtClean="0">
                <a:cs typeface="Arial" charset="0"/>
              </a:rPr>
              <a:t>ENVIRONMENTAL AND UTILITY SERVICES                          </a:t>
            </a:r>
            <a:fld id="{BF886F03-5CEA-43C3-A75E-61A61D9F25C3}" type="slidenum">
              <a:rPr lang="en-US" smtClean="0">
                <a:cs typeface="Arial" charset="0"/>
              </a:rPr>
              <a:pPr>
                <a:tabLst>
                  <a:tab pos="7086600" algn="l"/>
                </a:tabLst>
              </a:pPr>
              <a:t>3</a:t>
            </a:fld>
            <a:endParaRPr lang="en-US" dirty="0" smtClean="0">
              <a:cs typeface="Arial" charset="0"/>
            </a:endParaRPr>
          </a:p>
          <a:p>
            <a:pPr>
              <a:tabLst>
                <a:tab pos="7086600" algn="l"/>
              </a:tabLst>
            </a:pPr>
            <a:r>
              <a:rPr lang="en-US" dirty="0" smtClean="0">
                <a:cs typeface="Arial" charset="0"/>
              </a:rPr>
              <a:t>2015-2016 Budget Study Sessions</a:t>
            </a:r>
            <a:endParaRPr lang="en-US" sz="1400" dirty="0" smtClean="0">
              <a:cs typeface="Arial" charset="0"/>
            </a:endParaRPr>
          </a:p>
          <a:p>
            <a:pPr>
              <a:tabLst>
                <a:tab pos="7086600" algn="l"/>
              </a:tabLst>
            </a:pPr>
            <a:r>
              <a:rPr lang="en-US" dirty="0" smtClean="0">
                <a:cs typeface="Arial" charset="0"/>
              </a:rPr>
              <a:t>								</a:t>
            </a:r>
          </a:p>
        </p:txBody>
      </p:sp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/>
          <a:lstStyle/>
          <a:p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CSA Expected Service Delivery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19459" name="Text Box 1027"/>
          <p:cNvSpPr txBox="1">
            <a:spLocks noChangeArrowheads="1"/>
          </p:cNvSpPr>
          <p:nvPr/>
        </p:nvSpPr>
        <p:spPr bwMode="auto">
          <a:xfrm>
            <a:off x="609600" y="1295401"/>
            <a:ext cx="8077200" cy="6029343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3363" indent="-233363" eaLnBrk="0" hangingPunct="0">
              <a:spcBef>
                <a:spcPct val="50000"/>
              </a:spcBef>
            </a:pPr>
            <a:endParaRPr lang="en-US" sz="900" dirty="0">
              <a:solidFill>
                <a:srgbClr val="102A72"/>
              </a:solidFill>
            </a:endParaRPr>
          </a:p>
          <a:p>
            <a:pPr marL="233363" indent="-233363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rgbClr val="102A72"/>
                </a:solidFill>
              </a:rPr>
              <a:t>Build, </a:t>
            </a:r>
            <a:r>
              <a:rPr lang="en-US" sz="3200" dirty="0" smtClean="0">
                <a:solidFill>
                  <a:srgbClr val="102A72"/>
                </a:solidFill>
              </a:rPr>
              <a:t>Operate</a:t>
            </a:r>
            <a:r>
              <a:rPr lang="en-US" sz="3200" dirty="0">
                <a:solidFill>
                  <a:srgbClr val="102A72"/>
                </a:solidFill>
              </a:rPr>
              <a:t>, and </a:t>
            </a:r>
            <a:r>
              <a:rPr lang="en-US" sz="3200" dirty="0" smtClean="0">
                <a:solidFill>
                  <a:srgbClr val="102A72"/>
                </a:solidFill>
              </a:rPr>
              <a:t>Maintain </a:t>
            </a:r>
            <a:r>
              <a:rPr lang="en-US" sz="3200" dirty="0">
                <a:solidFill>
                  <a:srgbClr val="102A72"/>
                </a:solidFill>
              </a:rPr>
              <a:t>the City’s </a:t>
            </a:r>
            <a:r>
              <a:rPr lang="en-US" sz="3200" dirty="0" smtClean="0">
                <a:solidFill>
                  <a:srgbClr val="102A72"/>
                </a:solidFill>
              </a:rPr>
              <a:t>Utilities </a:t>
            </a:r>
            <a:r>
              <a:rPr lang="en-US" sz="3200" dirty="0">
                <a:solidFill>
                  <a:srgbClr val="102A72"/>
                </a:solidFill>
              </a:rPr>
              <a:t>R</a:t>
            </a:r>
            <a:r>
              <a:rPr lang="en-US" sz="3200" dirty="0" smtClean="0">
                <a:solidFill>
                  <a:srgbClr val="102A72"/>
                </a:solidFill>
              </a:rPr>
              <a:t>eliably </a:t>
            </a:r>
            <a:r>
              <a:rPr lang="en-US" sz="3200" dirty="0">
                <a:solidFill>
                  <a:srgbClr val="102A72"/>
                </a:solidFill>
              </a:rPr>
              <a:t>and S</a:t>
            </a:r>
            <a:r>
              <a:rPr lang="en-US" sz="3200" dirty="0" smtClean="0">
                <a:solidFill>
                  <a:srgbClr val="102A72"/>
                </a:solidFill>
              </a:rPr>
              <a:t>afely</a:t>
            </a:r>
          </a:p>
          <a:p>
            <a:pPr marL="233363" indent="-233363" eaLnBrk="0" hangingPunct="0">
              <a:spcBef>
                <a:spcPct val="20000"/>
              </a:spcBef>
              <a:buFontTx/>
              <a:buChar char="•"/>
            </a:pPr>
            <a:endParaRPr lang="en-US" sz="1200" dirty="0">
              <a:solidFill>
                <a:srgbClr val="102A72"/>
              </a:solidFill>
            </a:endParaRPr>
          </a:p>
          <a:p>
            <a:pPr marL="233363" indent="-233363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rgbClr val="102A72"/>
                </a:solidFill>
              </a:rPr>
              <a:t>Promote P</a:t>
            </a:r>
            <a:r>
              <a:rPr lang="en-US" sz="3200" dirty="0" smtClean="0">
                <a:solidFill>
                  <a:srgbClr val="102A72"/>
                </a:solidFill>
              </a:rPr>
              <a:t>ollution </a:t>
            </a:r>
            <a:r>
              <a:rPr lang="en-US" sz="3200" dirty="0">
                <a:solidFill>
                  <a:srgbClr val="102A72"/>
                </a:solidFill>
              </a:rPr>
              <a:t>P</a:t>
            </a:r>
            <a:r>
              <a:rPr lang="en-US" sz="3200" dirty="0" smtClean="0">
                <a:solidFill>
                  <a:srgbClr val="102A72"/>
                </a:solidFill>
              </a:rPr>
              <a:t>revention</a:t>
            </a:r>
            <a:r>
              <a:rPr lang="en-US" sz="3200" dirty="0">
                <a:solidFill>
                  <a:srgbClr val="102A72"/>
                </a:solidFill>
              </a:rPr>
              <a:t>, W</a:t>
            </a:r>
            <a:r>
              <a:rPr lang="en-US" sz="3200" dirty="0" smtClean="0">
                <a:solidFill>
                  <a:srgbClr val="102A72"/>
                </a:solidFill>
              </a:rPr>
              <a:t>ater </a:t>
            </a:r>
            <a:r>
              <a:rPr lang="en-US" sz="3200" dirty="0">
                <a:solidFill>
                  <a:srgbClr val="102A72"/>
                </a:solidFill>
              </a:rPr>
              <a:t>Q</a:t>
            </a:r>
            <a:r>
              <a:rPr lang="en-US" sz="3200" dirty="0" smtClean="0">
                <a:solidFill>
                  <a:srgbClr val="102A72"/>
                </a:solidFill>
              </a:rPr>
              <a:t>uality</a:t>
            </a:r>
            <a:r>
              <a:rPr lang="en-US" sz="3200" dirty="0">
                <a:solidFill>
                  <a:srgbClr val="102A72"/>
                </a:solidFill>
              </a:rPr>
              <a:t>, and H</a:t>
            </a:r>
            <a:r>
              <a:rPr lang="en-US" sz="3200" dirty="0" smtClean="0">
                <a:solidFill>
                  <a:srgbClr val="102A72"/>
                </a:solidFill>
              </a:rPr>
              <a:t>abitat </a:t>
            </a:r>
            <a:r>
              <a:rPr lang="en-US" sz="3200" dirty="0">
                <a:solidFill>
                  <a:srgbClr val="102A72"/>
                </a:solidFill>
              </a:rPr>
              <a:t>P</a:t>
            </a:r>
            <a:r>
              <a:rPr lang="en-US" sz="3200" dirty="0" smtClean="0">
                <a:solidFill>
                  <a:srgbClr val="102A72"/>
                </a:solidFill>
              </a:rPr>
              <a:t>rotection</a:t>
            </a:r>
          </a:p>
          <a:p>
            <a:pPr marL="233363" indent="-233363" eaLnBrk="0" hangingPunct="0">
              <a:spcBef>
                <a:spcPct val="20000"/>
              </a:spcBef>
              <a:buFontTx/>
              <a:buChar char="•"/>
            </a:pPr>
            <a:endParaRPr lang="en-US" sz="1200" dirty="0" smtClean="0">
              <a:solidFill>
                <a:srgbClr val="102A72"/>
              </a:solidFill>
            </a:endParaRPr>
          </a:p>
          <a:p>
            <a:pPr marL="233363" indent="-233363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rgbClr val="102A72"/>
                </a:solidFill>
              </a:rPr>
              <a:t>Oversee Programs to Maximize </a:t>
            </a:r>
            <a:r>
              <a:rPr lang="en-US" sz="3200" dirty="0">
                <a:solidFill>
                  <a:srgbClr val="102A72"/>
                </a:solidFill>
              </a:rPr>
              <a:t>S</a:t>
            </a:r>
            <a:r>
              <a:rPr lang="en-US" sz="3200" dirty="0" smtClean="0">
                <a:solidFill>
                  <a:srgbClr val="102A72"/>
                </a:solidFill>
              </a:rPr>
              <a:t>olid </a:t>
            </a:r>
            <a:r>
              <a:rPr lang="en-US" sz="3200" dirty="0">
                <a:solidFill>
                  <a:srgbClr val="102A72"/>
                </a:solidFill>
              </a:rPr>
              <a:t>W</a:t>
            </a:r>
            <a:r>
              <a:rPr lang="en-US" sz="3200" dirty="0" smtClean="0">
                <a:solidFill>
                  <a:srgbClr val="102A72"/>
                </a:solidFill>
              </a:rPr>
              <a:t>aste </a:t>
            </a:r>
            <a:r>
              <a:rPr lang="en-US" sz="3200" dirty="0">
                <a:solidFill>
                  <a:srgbClr val="102A72"/>
                </a:solidFill>
              </a:rPr>
              <a:t>D</a:t>
            </a:r>
            <a:r>
              <a:rPr lang="en-US" sz="3200" dirty="0" smtClean="0">
                <a:solidFill>
                  <a:srgbClr val="102A72"/>
                </a:solidFill>
              </a:rPr>
              <a:t>iversion from Landfills</a:t>
            </a:r>
          </a:p>
          <a:p>
            <a:pPr marL="233363" indent="-233363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rgbClr val="102A72"/>
              </a:solidFill>
            </a:endParaRPr>
          </a:p>
          <a:p>
            <a:pPr marL="233363" indent="-233363" eaLnBrk="0" hangingPunct="0">
              <a:spcBef>
                <a:spcPct val="20000"/>
              </a:spcBef>
            </a:pPr>
            <a:endParaRPr lang="en-US" sz="3200" dirty="0">
              <a:solidFill>
                <a:srgbClr val="102A72"/>
              </a:solidFill>
            </a:endParaRPr>
          </a:p>
          <a:p>
            <a:pPr marL="233363" indent="-233363" eaLnBrk="0" hangingPunct="0">
              <a:spcBef>
                <a:spcPct val="50000"/>
              </a:spcBef>
            </a:pPr>
            <a:endParaRPr lang="en-US" sz="2000" b="1" dirty="0"/>
          </a:p>
          <a:p>
            <a:pPr marL="233363" indent="-233363" eaLnBrk="0" hangingPunct="0">
              <a:spcBef>
                <a:spcPct val="50000"/>
              </a:spcBef>
            </a:pPr>
            <a:endParaRPr lang="en-US" sz="2000" dirty="0">
              <a:solidFill>
                <a:srgbClr val="102A7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ENVIRONMENTAL &amp; UTILITY SERVICES		         </a:t>
            </a:r>
            <a:fld id="{0F17843B-E779-41F1-AB34-D1798DFC5349}" type="slidenum">
              <a:rPr lang="en-US" smtClean="0">
                <a:cs typeface="Arial" charset="0"/>
              </a:rPr>
              <a:pPr/>
              <a:t>4</a:t>
            </a:fld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2015-2016 Budget Study Sessions</a:t>
            </a:r>
            <a:endParaRPr lang="en-US" sz="1400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								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85800"/>
          </a:xfrm>
        </p:spPr>
        <p:txBody>
          <a:bodyPr/>
          <a:lstStyle/>
          <a:p>
            <a:r>
              <a:rPr lang="en-US" sz="3600" smtClean="0"/>
              <a:t> </a:t>
            </a:r>
            <a:br>
              <a:rPr lang="en-US" sz="3600" smtClean="0"/>
            </a:br>
            <a:r>
              <a:rPr lang="en-US" sz="3600" smtClean="0"/>
              <a:t>Proposed Budget Actions </a:t>
            </a:r>
            <a:br>
              <a:rPr lang="en-US" sz="3600" smtClean="0"/>
            </a:br>
            <a:endParaRPr lang="en-US" sz="3600" smtClean="0"/>
          </a:p>
        </p:txBody>
      </p:sp>
      <p:graphicFrame>
        <p:nvGraphicFramePr>
          <p:cNvPr id="21547" name="Group 4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846817851"/>
              </p:ext>
            </p:extLst>
          </p:nvPr>
        </p:nvGraphicFramePr>
        <p:xfrm>
          <a:off x="675053" y="1142713"/>
          <a:ext cx="7772401" cy="4043968"/>
        </p:xfrm>
        <a:graphic>
          <a:graphicData uri="http://schemas.openxmlformats.org/drawingml/2006/table">
            <a:tbl>
              <a:tblPr/>
              <a:tblGrid>
                <a:gridCol w="2114093"/>
                <a:gridCol w="1619707"/>
                <a:gridCol w="2209800"/>
                <a:gridCol w="1828801"/>
              </a:tblGrid>
              <a:tr h="3810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Proposed Residential Rate Changes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2A7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Change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Monthly $ Change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Proposed Rate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41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Muni Water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$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17.47*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2A7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$78.06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02A72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4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Recycle Plus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SFD: 3.0%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MFD: 5.0%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SFD: $0.92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MFD: $10.58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SFD: $31.76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MFD: $222.19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6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Sewer Service and Use Charge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5.5%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SFD: -$0.08**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MFD: $3.27**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MHP: $6.09**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SFD: $33.75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MFD: $25.89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MHP: $31.57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6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Storm Sewer Service Charge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0.0%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$0.00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A72"/>
                          </a:solidFill>
                          <a:effectLst/>
                          <a:latin typeface="Arial" charset="0"/>
                          <a:cs typeface="Arial" charset="0"/>
                        </a:rPr>
                        <a:t>$7.87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5" name="Text Box 32"/>
          <p:cNvSpPr txBox="1">
            <a:spLocks noChangeArrowheads="1"/>
          </p:cNvSpPr>
          <p:nvPr/>
        </p:nvSpPr>
        <p:spPr bwMode="auto">
          <a:xfrm>
            <a:off x="647700" y="5449669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102A72"/>
                </a:solidFill>
              </a:rPr>
              <a:t>*Average increase, which varies by </a:t>
            </a:r>
            <a:r>
              <a:rPr lang="en-US" sz="1800" dirty="0" smtClean="0">
                <a:solidFill>
                  <a:srgbClr val="102A72"/>
                </a:solidFill>
              </a:rPr>
              <a:t>volume</a:t>
            </a:r>
          </a:p>
          <a:p>
            <a:r>
              <a:rPr lang="en-US" sz="1800" dirty="0" smtClean="0">
                <a:solidFill>
                  <a:srgbClr val="102A72"/>
                </a:solidFill>
              </a:rPr>
              <a:t>**Includes changes based on Sanitary Sewer Flow Study Update</a:t>
            </a:r>
            <a:endParaRPr lang="en-US" sz="1800" dirty="0">
              <a:solidFill>
                <a:srgbClr val="102A7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685800"/>
          </a:xfrm>
        </p:spPr>
        <p:txBody>
          <a:bodyPr/>
          <a:lstStyle/>
          <a:p>
            <a:r>
              <a:rPr lang="en-US" sz="3600" dirty="0" smtClean="0"/>
              <a:t>Proposed Budget Actions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5791199" cy="4648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Wastewater Facility CIP Staffing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Sorting of Residential Solid Waste (additional 20%)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Water Conservation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Stormwater Permit Compliance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Bioretention Facility Maintenance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Sanitary Sewer Maintenance Staffing</a:t>
            </a: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ENVIRONMENTAL &amp; UTILITY SERVICES		         </a:t>
            </a:r>
            <a:fld id="{D034340E-36EA-4C0B-9A95-EDFA9B166322}" type="slidenum">
              <a:rPr lang="en-US" smtClean="0">
                <a:cs typeface="Arial" charset="0"/>
              </a:rPr>
              <a:pPr/>
              <a:t>5</a:t>
            </a:fld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2015-2016 Budget Study Sessions</a:t>
            </a:r>
            <a:endParaRPr lang="en-US" sz="1400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								</a:t>
            </a:r>
          </a:p>
        </p:txBody>
      </p:sp>
      <p:pic>
        <p:nvPicPr>
          <p:cNvPr id="7" name="Picture 6" descr="\\Esdwpcnas\pictures\7584581286_3a068a98a9_b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990600"/>
            <a:ext cx="2511071" cy="189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Placeholder 4" descr="BulldogHDS-Cleanout-Jun12-Vactor.jpg"/>
          <p:cNvPicPr>
            <a:picLocks noChangeAspect="1"/>
          </p:cNvPicPr>
          <p:nvPr/>
        </p:nvPicPr>
        <p:blipFill>
          <a:blip r:embed="rId4" cstate="screen"/>
          <a:srcRect l="2138" r="2138"/>
          <a:stretch>
            <a:fillRect/>
          </a:stretch>
        </p:blipFill>
        <p:spPr>
          <a:xfrm>
            <a:off x="6400799" y="3068113"/>
            <a:ext cx="2511071" cy="2999312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685800"/>
          </a:xfrm>
        </p:spPr>
        <p:txBody>
          <a:bodyPr/>
          <a:lstStyle/>
          <a:p>
            <a:r>
              <a:rPr lang="en-US" sz="3600" dirty="0" smtClean="0"/>
              <a:t>CSA </a:t>
            </a:r>
            <a:r>
              <a:rPr lang="en-US" sz="3600" dirty="0" err="1" smtClean="0"/>
              <a:t>Workplan</a:t>
            </a:r>
            <a:r>
              <a:rPr lang="en-US" sz="3600" dirty="0" smtClean="0"/>
              <a:t> Highlights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876800"/>
          </a:xfrm>
        </p:spPr>
        <p:txBody>
          <a:bodyPr/>
          <a:lstStyle/>
          <a:p>
            <a:r>
              <a:rPr lang="en-US" sz="2600" b="1" dirty="0" smtClean="0"/>
              <a:t>Sanitary Sewer Program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200" dirty="0" smtClean="0"/>
              <a:t>- Sanitary Sewer Overflows Reduction, CIP Improvements</a:t>
            </a:r>
          </a:p>
          <a:p>
            <a:r>
              <a:rPr lang="en-US" sz="2600" b="1" dirty="0" smtClean="0"/>
              <a:t>Storm Sewer Program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200" dirty="0" smtClean="0"/>
              <a:t>- Master Plan, Long-Term Trash Load Reduction </a:t>
            </a:r>
          </a:p>
          <a:p>
            <a:r>
              <a:rPr lang="en-US" sz="2600" b="1" dirty="0" smtClean="0"/>
              <a:t>Solid Waste Management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200" dirty="0" smtClean="0"/>
              <a:t>- Advance Zero Waste Goals</a:t>
            </a:r>
          </a:p>
          <a:p>
            <a:pPr marL="0" indent="0"/>
            <a:r>
              <a:rPr lang="en-US" sz="2800" b="1" dirty="0" smtClean="0"/>
              <a:t>   </a:t>
            </a:r>
            <a:r>
              <a:rPr lang="en-US" sz="2600" b="1" dirty="0" smtClean="0"/>
              <a:t>Wastewater Management</a:t>
            </a:r>
          </a:p>
          <a:p>
            <a:pPr>
              <a:buFontTx/>
              <a:buNone/>
            </a:pPr>
            <a:r>
              <a:rPr lang="en-US" sz="2400" dirty="0" smtClean="0"/>
              <a:t>	</a:t>
            </a:r>
            <a:r>
              <a:rPr lang="en-US" sz="2200" dirty="0" smtClean="0"/>
              <a:t>- Recycled Water Program, Plant CIP Delivery</a:t>
            </a:r>
            <a:r>
              <a:rPr lang="en-US" sz="2400" dirty="0" smtClean="0"/>
              <a:t> 	</a:t>
            </a:r>
          </a:p>
          <a:p>
            <a:r>
              <a:rPr lang="en-US" sz="2800" b="1" dirty="0" smtClean="0"/>
              <a:t> </a:t>
            </a:r>
            <a:r>
              <a:rPr lang="en-US" sz="2600" b="1" dirty="0" smtClean="0"/>
              <a:t>Water Conservation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200" dirty="0" smtClean="0"/>
              <a:t>- Water Supply Planning, City-</a:t>
            </a:r>
            <a:r>
              <a:rPr lang="en-US" sz="2200" dirty="0"/>
              <a:t>W</a:t>
            </a:r>
            <a:r>
              <a:rPr lang="en-US" sz="2200" dirty="0" smtClean="0"/>
              <a:t>ide Outreach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ENVIRONMENTAL &amp; UTILITY SERVICES		       </a:t>
            </a:r>
            <a:fld id="{EB66C687-6A02-4520-B916-8E053D0DFFE7}" type="slidenum">
              <a:rPr lang="en-US" smtClean="0">
                <a:cs typeface="Arial" charset="0"/>
              </a:rPr>
              <a:pPr/>
              <a:t>6</a:t>
            </a:fld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2015-2016 Budget Study Sessions</a:t>
            </a:r>
            <a:endParaRPr lang="en-US" sz="1400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		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ENVIRONMENTAL &amp; UTILITY SERVICES		      </a:t>
            </a:r>
            <a:fld id="{00463CAB-56D1-4692-A3D8-CC9FB76760BF}" type="slidenum">
              <a:rPr lang="en-US" smtClean="0">
                <a:cs typeface="Arial" charset="0"/>
              </a:rPr>
              <a:pPr/>
              <a:t>7</a:t>
            </a:fld>
            <a:endParaRPr lang="en-US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2015-2016 Budget Study Sessions</a:t>
            </a:r>
            <a:endParaRPr lang="en-US" sz="1400" dirty="0" smtClean="0">
              <a:cs typeface="Arial" charset="0"/>
            </a:endParaRPr>
          </a:p>
          <a:p>
            <a:r>
              <a:rPr lang="en-US" dirty="0" smtClean="0">
                <a:cs typeface="Arial" charset="0"/>
              </a:rPr>
              <a:t>								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85800"/>
          </a:xfrm>
        </p:spPr>
        <p:txBody>
          <a:bodyPr/>
          <a:lstStyle/>
          <a:p>
            <a:r>
              <a:rPr lang="en-US" sz="3600" dirty="0" smtClean="0"/>
              <a:t>Summary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295400"/>
            <a:ext cx="8305800" cy="4800600"/>
          </a:xfrm>
        </p:spPr>
        <p:txBody>
          <a:bodyPr/>
          <a:lstStyle/>
          <a:p>
            <a:r>
              <a:rPr lang="en-US" sz="2800" dirty="0" smtClean="0"/>
              <a:t>Rebuild and Revitalize the Plant</a:t>
            </a:r>
          </a:p>
          <a:p>
            <a:endParaRPr lang="en-US" sz="1000" dirty="0" smtClean="0"/>
          </a:p>
          <a:p>
            <a:r>
              <a:rPr lang="en-US" sz="2800" dirty="0" smtClean="0"/>
              <a:t>Address Sanitary </a:t>
            </a:r>
            <a:r>
              <a:rPr lang="en-US" sz="2800" dirty="0"/>
              <a:t>S</a:t>
            </a:r>
            <a:r>
              <a:rPr lang="en-US" sz="2800" dirty="0" smtClean="0"/>
              <a:t>ewer </a:t>
            </a:r>
            <a:r>
              <a:rPr lang="en-US" sz="2800" dirty="0"/>
              <a:t>S</a:t>
            </a:r>
            <a:r>
              <a:rPr lang="en-US" sz="2800" dirty="0" smtClean="0"/>
              <a:t>ystem </a:t>
            </a:r>
            <a:r>
              <a:rPr lang="en-US" sz="2800" dirty="0"/>
              <a:t>C</a:t>
            </a:r>
            <a:r>
              <a:rPr lang="en-US" sz="2800" dirty="0" smtClean="0"/>
              <a:t>apital </a:t>
            </a:r>
            <a:r>
              <a:rPr lang="en-US" sz="2800" dirty="0"/>
              <a:t>I</a:t>
            </a:r>
            <a:r>
              <a:rPr lang="en-US" sz="2800" dirty="0" smtClean="0"/>
              <a:t>nvestment </a:t>
            </a:r>
            <a:r>
              <a:rPr lang="en-US" sz="2800" dirty="0"/>
              <a:t>N</a:t>
            </a:r>
            <a:r>
              <a:rPr lang="en-US" sz="2800" dirty="0" smtClean="0"/>
              <a:t>eeds</a:t>
            </a:r>
          </a:p>
          <a:p>
            <a:endParaRPr lang="en-US" sz="1000" dirty="0" smtClean="0"/>
          </a:p>
          <a:p>
            <a:r>
              <a:rPr lang="en-US" sz="2800" dirty="0" smtClean="0"/>
              <a:t>Continue to Focus on Reducing Sanitary Sewer Overflows</a:t>
            </a:r>
          </a:p>
          <a:p>
            <a:endParaRPr lang="en-US" sz="1000" dirty="0" smtClean="0"/>
          </a:p>
          <a:p>
            <a:r>
              <a:rPr lang="en-US" sz="2800" dirty="0" smtClean="0"/>
              <a:t>Evaluate Short- and Long-Term </a:t>
            </a:r>
            <a:r>
              <a:rPr lang="en-US" sz="2800" dirty="0"/>
              <a:t>O</a:t>
            </a:r>
            <a:r>
              <a:rPr lang="en-US" sz="2800" dirty="0" smtClean="0"/>
              <a:t>pportunities and Strategies for the Recycled Water Program</a:t>
            </a:r>
          </a:p>
          <a:p>
            <a:endParaRPr lang="en-US" sz="1000" dirty="0" smtClean="0"/>
          </a:p>
          <a:p>
            <a:r>
              <a:rPr lang="en-US" sz="2800" dirty="0" smtClean="0"/>
              <a:t>Support City-Wide </a:t>
            </a:r>
            <a:r>
              <a:rPr lang="en-US" sz="2800" dirty="0"/>
              <a:t>W</a:t>
            </a:r>
            <a:r>
              <a:rPr lang="en-US" sz="2800" dirty="0" smtClean="0"/>
              <a:t>ater </a:t>
            </a:r>
            <a:r>
              <a:rPr lang="en-US" sz="2800" dirty="0"/>
              <a:t>C</a:t>
            </a:r>
            <a:r>
              <a:rPr lang="en-US" sz="2800" dirty="0" smtClean="0"/>
              <a:t>onservation </a:t>
            </a:r>
            <a:r>
              <a:rPr lang="en-US" sz="2800" dirty="0"/>
              <a:t>E</a:t>
            </a:r>
            <a:r>
              <a:rPr lang="en-US" sz="2800" dirty="0" smtClean="0"/>
              <a:t>fforts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447800" y="4419600"/>
            <a:ext cx="495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 eaLnBrk="0" hangingPunct="0">
              <a:spcBef>
                <a:spcPct val="20000"/>
              </a:spcBef>
            </a:pPr>
            <a:endParaRPr lang="en-US" sz="4400" b="1" i="1">
              <a:solidFill>
                <a:schemeClr val="bg1"/>
              </a:solidFill>
              <a:latin typeface="Times" pitchFamily="18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28600" y="6096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i="1" dirty="0" smtClean="0">
                <a:solidFill>
                  <a:schemeClr val="bg1"/>
                </a:solidFill>
              </a:rPr>
              <a:t>2015-2016 </a:t>
            </a:r>
            <a:r>
              <a:rPr lang="en-US" sz="2000" i="1" dirty="0">
                <a:solidFill>
                  <a:schemeClr val="bg1"/>
                </a:solidFill>
              </a:rPr>
              <a:t>Budget Study Sessions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1143000" y="304800"/>
            <a:ext cx="7086600" cy="5715000"/>
          </a:xfrm>
        </p:spPr>
        <p:txBody>
          <a:bodyPr/>
          <a:lstStyle/>
          <a:p>
            <a:r>
              <a:rPr lang="en-US" sz="4400" dirty="0" smtClean="0">
                <a:solidFill>
                  <a:schemeClr val="bg1"/>
                </a:solidFill>
              </a:rPr>
              <a:t>ENVIRONMENTAL &amp; UTILITY SERVICES</a:t>
            </a:r>
            <a:r>
              <a:rPr lang="en-US" sz="1000" dirty="0" smtClean="0">
                <a:solidFill>
                  <a:schemeClr val="bg1"/>
                </a:solidFill>
              </a:rPr>
              <a:t/>
            </a:r>
            <a:br>
              <a:rPr lang="en-US" sz="1000" dirty="0" smtClean="0">
                <a:solidFill>
                  <a:schemeClr val="bg1"/>
                </a:solidFill>
              </a:rPr>
            </a:br>
            <a:r>
              <a:rPr lang="en-US" sz="1000" dirty="0" smtClean="0">
                <a:solidFill>
                  <a:schemeClr val="bg1"/>
                </a:solidFill>
              </a:rPr>
              <a:t/>
            </a:r>
            <a:br>
              <a:rPr lang="en-US" sz="1000" dirty="0" smtClean="0">
                <a:solidFill>
                  <a:schemeClr val="bg1"/>
                </a:solidFill>
              </a:rPr>
            </a:br>
            <a:r>
              <a:rPr lang="en-US" sz="4400" dirty="0" smtClean="0">
                <a:solidFill>
                  <a:schemeClr val="bg1"/>
                </a:solidFill>
              </a:rPr>
              <a:t>2015-2016 Proposed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400" dirty="0" smtClean="0">
                <a:solidFill>
                  <a:schemeClr val="bg1"/>
                </a:solidFill>
              </a:rPr>
              <a:t>Operating Budget</a:t>
            </a: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OUTCOMES: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- Reliable Utility Infrastructure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- Healthy Streams, Rivers, Marsh, and Bay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- “Clean and Sustainable” Air, Land, and Energy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- Safe, Reliable, and Sufficient Water Supply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r>
              <a:rPr lang="en-US" sz="1500" dirty="0" smtClean="0">
                <a:solidFill>
                  <a:schemeClr val="bg1"/>
                </a:solidFill>
              </a:rPr>
              <a:t/>
            </a:r>
            <a:br>
              <a:rPr lang="en-US" sz="1500" dirty="0" smtClean="0">
                <a:solidFill>
                  <a:schemeClr val="bg1"/>
                </a:solidFill>
              </a:rPr>
            </a:br>
            <a:endParaRPr lang="en-US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18288" tIns="18288" rIns="18288" bIns="18288" numCol="1" anchor="ctr" anchorCtr="0" compatLnSpc="1">
        <a:prstTxWarp prst="textNoShape">
          <a:avLst/>
        </a:prstTxWarp>
      </a:bodyPr>
      <a:lstStyle>
        <a:defPPr marL="112713" marR="0" indent="-112713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85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18288" tIns="18288" rIns="18288" bIns="18288" numCol="1" anchor="ctr" anchorCtr="0" compatLnSpc="1">
        <a:prstTxWarp prst="textNoShape">
          <a:avLst/>
        </a:prstTxWarp>
      </a:bodyPr>
      <a:lstStyle>
        <a:defPPr marL="112713" marR="0" indent="-112713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34862</TotalTime>
  <Words>316</Words>
  <Application>Microsoft Office PowerPoint</Application>
  <PresentationFormat>On-screen Show (4:3)</PresentationFormat>
  <Paragraphs>110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</vt:lpstr>
      <vt:lpstr>Times New Roman</vt:lpstr>
      <vt:lpstr>Default Design</vt:lpstr>
      <vt:lpstr>ENVIRONMENTAL &amp; UTILITY SERVICES   2015-2016 Proposed Operating Budget  OUTCOMES:  - Reliable Utility Infrastructure - Healthy Streams, Rivers, Marsh, and Bay - “Clean and Sustainable” Air, Land, and Energy - Safe, Reliable, and Sufficient Water Supply   </vt:lpstr>
      <vt:lpstr> ENVIRONMENTAL &amp; UTILITY SERVICES</vt:lpstr>
      <vt:lpstr> CSA Expected Service Delivery </vt:lpstr>
      <vt:lpstr>  Proposed Budget Actions  </vt:lpstr>
      <vt:lpstr>Proposed Budget Actions</vt:lpstr>
      <vt:lpstr>CSA Workplan Highlights</vt:lpstr>
      <vt:lpstr>Summary</vt:lpstr>
      <vt:lpstr>ENVIRONMENTAL &amp; UTILITY SERVICES  2015-2016 Proposed Operating Budget  OUTCOMES:  - Reliable Utility Infrastructure - Healthy Streams, Rivers, Marsh, and Bay - “Clean and Sustainable” Air, Land, and Energy - Safe, Reliable, and Sufficient Water Supply   </vt:lpstr>
    </vt:vector>
  </TitlesOfParts>
  <Company>City of San Jose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ckenny</dc:creator>
  <cp:lastModifiedBy>Grant, Tresha</cp:lastModifiedBy>
  <cp:revision>1300</cp:revision>
  <cp:lastPrinted>2015-05-05T00:44:27Z</cp:lastPrinted>
  <dcterms:created xsi:type="dcterms:W3CDTF">2000-07-06T22:01:17Z</dcterms:created>
  <dcterms:modified xsi:type="dcterms:W3CDTF">2015-05-07T02:06:46Z</dcterms:modified>
</cp:coreProperties>
</file>