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7"/>
  </p:notesMasterIdLst>
  <p:handoutMasterIdLst>
    <p:handoutMasterId r:id="rId18"/>
  </p:handoutMasterIdLst>
  <p:sldIdLst>
    <p:sldId id="408" r:id="rId2"/>
    <p:sldId id="487" r:id="rId3"/>
    <p:sldId id="521" r:id="rId4"/>
    <p:sldId id="501" r:id="rId5"/>
    <p:sldId id="504" r:id="rId6"/>
    <p:sldId id="503" r:id="rId7"/>
    <p:sldId id="509" r:id="rId8"/>
    <p:sldId id="510" r:id="rId9"/>
    <p:sldId id="511" r:id="rId10"/>
    <p:sldId id="522" r:id="rId11"/>
    <p:sldId id="523" r:id="rId12"/>
    <p:sldId id="524" r:id="rId13"/>
    <p:sldId id="516" r:id="rId14"/>
    <p:sldId id="507" r:id="rId15"/>
    <p:sldId id="508" r:id="rId16"/>
  </p:sldIdLst>
  <p:sldSz cx="9144000" cy="6858000" type="screen4x3"/>
  <p:notesSz cx="7010400" cy="9296400"/>
  <p:defaultTextStyle>
    <a:defPPr>
      <a:defRPr lang="en-US"/>
    </a:defPPr>
    <a:lvl1pPr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66FF"/>
    <a:srgbClr val="FD745D"/>
    <a:srgbClr val="FC4526"/>
    <a:srgbClr val="FA7A60"/>
    <a:srgbClr val="F96547"/>
    <a:srgbClr val="FC5B40"/>
    <a:srgbClr val="10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0165" autoAdjust="0"/>
  </p:normalViewPr>
  <p:slideViewPr>
    <p:cSldViewPr>
      <p:cViewPr varScale="1">
        <p:scale>
          <a:sx n="116" d="100"/>
          <a:sy n="116" d="100"/>
        </p:scale>
        <p:origin x="1464" y="108"/>
      </p:cViewPr>
      <p:guideLst>
        <p:guide orient="horz"/>
        <p:guide/>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2352"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8155" cy="464978"/>
          </a:xfrm>
          <a:prstGeom prst="rect">
            <a:avLst/>
          </a:prstGeom>
          <a:noFill/>
          <a:ln>
            <a:noFill/>
          </a:ln>
          <a:effectLst/>
          <a:extLst/>
        </p:spPr>
        <p:txBody>
          <a:bodyPr vert="horz" wrap="square" lIns="91425" tIns="45712" rIns="91425" bIns="45712" numCol="1" anchor="t"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p>
        </p:txBody>
      </p:sp>
      <p:sp>
        <p:nvSpPr>
          <p:cNvPr id="61443" name="Rectangle 3"/>
          <p:cNvSpPr>
            <a:spLocks noGrp="1" noChangeArrowheads="1"/>
          </p:cNvSpPr>
          <p:nvPr>
            <p:ph type="dt" sz="quarter" idx="1"/>
          </p:nvPr>
        </p:nvSpPr>
        <p:spPr bwMode="auto">
          <a:xfrm>
            <a:off x="3972245" y="1"/>
            <a:ext cx="3038155" cy="464978"/>
          </a:xfrm>
          <a:prstGeom prst="rect">
            <a:avLst/>
          </a:prstGeom>
          <a:noFill/>
          <a:ln>
            <a:noFill/>
          </a:ln>
          <a:effectLst/>
          <a:extLst/>
        </p:spPr>
        <p:txBody>
          <a:bodyPr vert="horz" wrap="square" lIns="91425" tIns="45712" rIns="91425" bIns="45712" numCol="1" anchor="t" anchorCtr="0" compatLnSpc="1">
            <a:prstTxWarp prst="textNoShape">
              <a:avLst/>
            </a:prstTxWarp>
          </a:bodyPr>
          <a:lstStyle>
            <a:lvl1pPr algn="r" eaLnBrk="0" hangingPunct="0">
              <a:buFontTx/>
              <a:buNone/>
              <a:defRPr sz="1200">
                <a:latin typeface="Times New Roman" pitchFamily="18" charset="0"/>
                <a:cs typeface="+mn-cs"/>
              </a:defRPr>
            </a:lvl1pPr>
          </a:lstStyle>
          <a:p>
            <a:pPr>
              <a:defRPr/>
            </a:pPr>
            <a:endParaRPr lang="en-US"/>
          </a:p>
        </p:txBody>
      </p:sp>
      <p:sp>
        <p:nvSpPr>
          <p:cNvPr id="61444" name="Rectangle 4"/>
          <p:cNvSpPr>
            <a:spLocks noGrp="1" noChangeArrowheads="1"/>
          </p:cNvSpPr>
          <p:nvPr>
            <p:ph type="ftr" sz="quarter" idx="2"/>
          </p:nvPr>
        </p:nvSpPr>
        <p:spPr bwMode="auto">
          <a:xfrm>
            <a:off x="0" y="8831423"/>
            <a:ext cx="3038155" cy="464977"/>
          </a:xfrm>
          <a:prstGeom prst="rect">
            <a:avLst/>
          </a:prstGeom>
          <a:noFill/>
          <a:ln>
            <a:noFill/>
          </a:ln>
          <a:effectLst/>
          <a:extLst/>
        </p:spPr>
        <p:txBody>
          <a:bodyPr vert="horz" wrap="square" lIns="91425" tIns="45712" rIns="91425" bIns="45712" numCol="1" anchor="b"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p>
        </p:txBody>
      </p:sp>
      <p:sp>
        <p:nvSpPr>
          <p:cNvPr id="61445" name="Rectangle 5"/>
          <p:cNvSpPr>
            <a:spLocks noGrp="1" noChangeArrowheads="1"/>
          </p:cNvSpPr>
          <p:nvPr>
            <p:ph type="sldNum" sz="quarter" idx="3"/>
          </p:nvPr>
        </p:nvSpPr>
        <p:spPr bwMode="auto">
          <a:xfrm>
            <a:off x="3972245" y="8831423"/>
            <a:ext cx="3038155" cy="464977"/>
          </a:xfrm>
          <a:prstGeom prst="rect">
            <a:avLst/>
          </a:prstGeom>
          <a:noFill/>
          <a:ln>
            <a:noFill/>
          </a:ln>
          <a:effectLst/>
          <a:extLst/>
        </p:spPr>
        <p:txBody>
          <a:bodyPr vert="horz" wrap="square" lIns="91425" tIns="45712" rIns="91425" bIns="45712"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BA719AA3-9708-4A15-BDAF-C5287F265046}" type="slidenum">
              <a:rPr lang="en-US" altLang="en-US"/>
              <a:pPr>
                <a:defRPr/>
              </a:pPr>
              <a:t>‹#›</a:t>
            </a:fld>
            <a:endParaRPr lang="en-US" altLang="en-US"/>
          </a:p>
        </p:txBody>
      </p:sp>
    </p:spTree>
    <p:extLst>
      <p:ext uri="{BB962C8B-B14F-4D97-AF65-F5344CB8AC3E}">
        <p14:creationId xmlns:p14="http://schemas.microsoft.com/office/powerpoint/2010/main" val="3528009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1"/>
            <a:ext cx="3038155" cy="464978"/>
          </a:xfrm>
          <a:prstGeom prst="rect">
            <a:avLst/>
          </a:prstGeom>
          <a:noFill/>
          <a:ln>
            <a:noFill/>
          </a:ln>
          <a:effectLst/>
          <a:extLst/>
        </p:spPr>
        <p:txBody>
          <a:bodyPr vert="horz" wrap="square" lIns="91425" tIns="45712" rIns="91425" bIns="45712" numCol="1" anchor="t"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p>
        </p:txBody>
      </p:sp>
      <p:sp>
        <p:nvSpPr>
          <p:cNvPr id="93187" name="Rectangle 3"/>
          <p:cNvSpPr>
            <a:spLocks noGrp="1" noChangeArrowheads="1"/>
          </p:cNvSpPr>
          <p:nvPr>
            <p:ph type="dt" idx="1"/>
          </p:nvPr>
        </p:nvSpPr>
        <p:spPr bwMode="auto">
          <a:xfrm>
            <a:off x="3972245" y="1"/>
            <a:ext cx="3038155" cy="464978"/>
          </a:xfrm>
          <a:prstGeom prst="rect">
            <a:avLst/>
          </a:prstGeom>
          <a:noFill/>
          <a:ln>
            <a:noFill/>
          </a:ln>
          <a:effectLst/>
          <a:extLst/>
        </p:spPr>
        <p:txBody>
          <a:bodyPr vert="horz" wrap="square" lIns="91425" tIns="45712" rIns="91425" bIns="45712" numCol="1" anchor="t" anchorCtr="0" compatLnSpc="1">
            <a:prstTxWarp prst="textNoShape">
              <a:avLst/>
            </a:prstTxWarp>
          </a:bodyPr>
          <a:lstStyle>
            <a:lvl1pPr algn="r" eaLnBrk="0" hangingPunct="0">
              <a:buFontTx/>
              <a:buNone/>
              <a:defRPr sz="1200">
                <a:latin typeface="Times New Roman" pitchFamily="18"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5"/>
          <p:cNvSpPr>
            <a:spLocks noGrp="1" noChangeArrowheads="1"/>
          </p:cNvSpPr>
          <p:nvPr>
            <p:ph type="body" sz="quarter" idx="3"/>
          </p:nvPr>
        </p:nvSpPr>
        <p:spPr bwMode="auto">
          <a:xfrm>
            <a:off x="935664" y="4416500"/>
            <a:ext cx="5139073" cy="4183222"/>
          </a:xfrm>
          <a:prstGeom prst="rect">
            <a:avLst/>
          </a:prstGeom>
          <a:noFill/>
          <a:ln>
            <a:noFill/>
          </a:ln>
          <a:effectLst/>
          <a:extLst/>
        </p:spPr>
        <p:txBody>
          <a:bodyPr vert="horz" wrap="square" lIns="91425" tIns="45712" rIns="91425" bIns="457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3190" name="Rectangle 6"/>
          <p:cNvSpPr>
            <a:spLocks noGrp="1" noChangeArrowheads="1"/>
          </p:cNvSpPr>
          <p:nvPr>
            <p:ph type="ftr" sz="quarter" idx="4"/>
          </p:nvPr>
        </p:nvSpPr>
        <p:spPr bwMode="auto">
          <a:xfrm>
            <a:off x="0" y="8831423"/>
            <a:ext cx="3038155" cy="464977"/>
          </a:xfrm>
          <a:prstGeom prst="rect">
            <a:avLst/>
          </a:prstGeom>
          <a:noFill/>
          <a:ln>
            <a:noFill/>
          </a:ln>
          <a:effectLst/>
          <a:extLst/>
        </p:spPr>
        <p:txBody>
          <a:bodyPr vert="horz" wrap="square" lIns="91425" tIns="45712" rIns="91425" bIns="45712" numCol="1" anchor="b"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p>
        </p:txBody>
      </p:sp>
      <p:sp>
        <p:nvSpPr>
          <p:cNvPr id="93191" name="Rectangle 7"/>
          <p:cNvSpPr>
            <a:spLocks noGrp="1" noChangeArrowheads="1"/>
          </p:cNvSpPr>
          <p:nvPr>
            <p:ph type="sldNum" sz="quarter" idx="5"/>
          </p:nvPr>
        </p:nvSpPr>
        <p:spPr bwMode="auto">
          <a:xfrm>
            <a:off x="3972245" y="8831423"/>
            <a:ext cx="3038155" cy="464977"/>
          </a:xfrm>
          <a:prstGeom prst="rect">
            <a:avLst/>
          </a:prstGeom>
          <a:noFill/>
          <a:ln>
            <a:noFill/>
          </a:ln>
          <a:effectLst/>
          <a:extLst/>
        </p:spPr>
        <p:txBody>
          <a:bodyPr vert="horz" wrap="square" lIns="91425" tIns="45712" rIns="91425" bIns="45712"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6C56D5BC-3CB0-4502-BBB4-E7A9AF6ED526}" type="slidenum">
              <a:rPr lang="en-US" altLang="en-US"/>
              <a:pPr>
                <a:defRPr/>
              </a:pPr>
              <a:t>‹#›</a:t>
            </a:fld>
            <a:endParaRPr lang="en-US" altLang="en-US"/>
          </a:p>
        </p:txBody>
      </p:sp>
    </p:spTree>
    <p:extLst>
      <p:ext uri="{BB962C8B-B14F-4D97-AF65-F5344CB8AC3E}">
        <p14:creationId xmlns:p14="http://schemas.microsoft.com/office/powerpoint/2010/main" val="3515389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DD3255-CBCB-4B8D-9D8B-9D4AF70509EA}" type="slidenum">
              <a:rPr lang="en-US" altLang="en-US"/>
              <a:pPr>
                <a:spcBef>
                  <a:spcPct val="0"/>
                </a:spcBef>
              </a:pPr>
              <a:t>1</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en-US" smtClean="0"/>
              <a:t>Good afternoon (Morning?). I am Jill Bourne Director of the Library and I am joined with and Jon Cicerelli Director of Animal Care and Services, Diane Buchanan Deputy Director for Code Enforcement, and Angeil Rios Jr., Acting Director of the Parks Recreation and Neighborhood Services Department.</a:t>
            </a:r>
          </a:p>
        </p:txBody>
      </p:sp>
    </p:spTree>
    <p:extLst>
      <p:ext uri="{BB962C8B-B14F-4D97-AF65-F5344CB8AC3E}">
        <p14:creationId xmlns:p14="http://schemas.microsoft.com/office/powerpoint/2010/main" val="220903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595"/>
              </a:spcAft>
            </a:pPr>
            <a:r>
              <a:rPr lang="en-US" altLang="en-US" smtClean="0"/>
              <a:t>Thank you, Diane. </a:t>
            </a:r>
            <a:r>
              <a:rPr lang="en-US" altLang="en-US" b="1" smtClean="0"/>
              <a:t>(or Jon, depending on the order of speakers)</a:t>
            </a:r>
            <a:endParaRPr lang="en-US" altLang="en-US" smtClean="0"/>
          </a:p>
          <a:p>
            <a:pPr>
              <a:spcBef>
                <a:spcPct val="0"/>
              </a:spcBef>
              <a:spcAft>
                <a:spcPts val="595"/>
              </a:spcAft>
            </a:pPr>
            <a:r>
              <a:rPr lang="en-US" altLang="en-US" smtClean="0"/>
              <a:t>Mayor and Councilmembers, thank you for having us here today. I’m Angel Rios, Jr., Interim Director of Parks, Recreation and Neighborhood Services. I’m honored and proud to share our accomplishments and expectations. We are such a large, diverse department, it can be challenging to sum us up sometimes. I’ll take a shot in four words: Building Community Through #Fun. Let me tell you what that means.</a:t>
            </a:r>
          </a:p>
          <a:p>
            <a:pPr>
              <a:spcBef>
                <a:spcPct val="0"/>
              </a:spcBef>
              <a:spcAft>
                <a:spcPts val="595"/>
              </a:spcAft>
            </a:pPr>
            <a:r>
              <a:rPr lang="en-US" altLang="en-US" smtClean="0"/>
              <a:t>As I mentioned at the April NSE Committee meeting, we have made placemaking a priority. Placemaking is creating quality places, wherein people want to live, work, play, and learn. It’s all about building community by through places that have been thoughtfully designed and programmed to engage people all across the City from all walks of life. Our places and programs serve the entire community, not just one segment.  Whether it is our award-winning San Jose Recreation Preschool, afterschool programs, leisure classes, active adult events, community gardens, or our parks and facilities, like the recently opened </a:t>
            </a:r>
            <a:r>
              <a:rPr lang="en-US" altLang="en-US" b="1" smtClean="0"/>
              <a:t>(???)</a:t>
            </a:r>
            <a:r>
              <a:rPr lang="en-US" altLang="en-US" smtClean="0"/>
              <a:t> Rotary PlayGarden at Guadelupe River Park and Gardens, we make fun and meaningful contributions to the lives of children, youth, adults, seniors, and people with disabilities. </a:t>
            </a:r>
          </a:p>
          <a:p>
            <a:pPr eaLnBrk="1" hangingPunct="1">
              <a:spcBef>
                <a:spcPct val="0"/>
              </a:spcBef>
              <a:spcAft>
                <a:spcPts val="595"/>
              </a:spcAft>
            </a:pPr>
            <a:r>
              <a:rPr lang="en-US" altLang="en-US" smtClean="0"/>
              <a:t>One of our many contributions is to the safety of our neighborhoods and youth. Through the efforts of the Mayor’s Gang Prevention Task Force we help address youth-related violence through prevention and intervention efforts, especially in gang-impacted areas within the City. </a:t>
            </a:r>
            <a:r>
              <a:rPr lang="en-US" altLang="en-US" b="1" smtClean="0"/>
              <a:t>(this is not a great talking point, needs work)</a:t>
            </a:r>
            <a:endParaRPr lang="en-US" altLang="en-US" smtClean="0"/>
          </a:p>
          <a:p>
            <a:pPr eaLnBrk="1" hangingPunct="1">
              <a:spcBef>
                <a:spcPct val="0"/>
              </a:spcBef>
              <a:spcAft>
                <a:spcPts val="595"/>
              </a:spcAft>
            </a:pPr>
            <a:r>
              <a:rPr lang="en-US" altLang="en-US" smtClean="0"/>
              <a:t>Finally, we have made great strides in the area of financial sustainability, reaching our goal of 40% cost recovery for our General Fund operating budget in 2013-2014. Looking to the coming year, we will continue to explore ways to increase our cost recovery through revenue generation, balanced with ensuring all customers have access. Our redesign of the Citywide Scholarship Program enhances resident access to programs and services.</a:t>
            </a: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65AA41-D6F3-487F-BDD5-5AD22CC0C7F9}" type="slidenum">
              <a:rPr lang="en-US" altLang="en-US"/>
              <a:pPr>
                <a:spcBef>
                  <a:spcPct val="0"/>
                </a:spcBef>
              </a:pPr>
              <a:t>10</a:t>
            </a:fld>
            <a:endParaRPr lang="en-US" altLang="en-US"/>
          </a:p>
        </p:txBody>
      </p:sp>
    </p:spTree>
    <p:extLst>
      <p:ext uri="{BB962C8B-B14F-4D97-AF65-F5344CB8AC3E}">
        <p14:creationId xmlns:p14="http://schemas.microsoft.com/office/powerpoint/2010/main" val="704010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15955D-7A0C-4F2C-B2D7-8D145C2CEF7A}" type="slidenum">
              <a:rPr lang="en-US" altLang="en-US"/>
              <a:pPr>
                <a:spcBef>
                  <a:spcPct val="0"/>
                </a:spcBef>
              </a:pPr>
              <a:t>11</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457611" y="4416500"/>
            <a:ext cx="6172234" cy="4183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8477" eaLnBrk="1" hangingPunct="1">
              <a:spcBef>
                <a:spcPct val="0"/>
              </a:spcBef>
              <a:spcAft>
                <a:spcPts val="595"/>
              </a:spcAft>
            </a:pPr>
            <a:r>
              <a:rPr lang="en-US" altLang="en-US" smtClean="0"/>
              <a:t>To support our efforts, this Proposed Operating Budget helps us build forward into next year and beyond. I can’t go through all our proposals, but want to highlight a few. The addition of 5.75 FTE staff  for Lake Cunningham helps us builds towards an adventure sports park. Our Lake Cunningham Regional Skate Park will continue to be a mainstay attraction as the largest skate park in California. And I’m excited to talk with you about the adventure sports park’s five-acre bike element. It will offer riders of all ages and abilities access to trails, tracks, skills challenge courses, dual slalom, free ride area, and pump tracks that embrace a variety of bike disciplines, such as mountain biking, free-style, slope-style, and cycle-cross.  To get ready to open in July 2016, hiring will occur in the second half of next year.</a:t>
            </a:r>
          </a:p>
          <a:p>
            <a:pPr defTabSz="908477" eaLnBrk="1" hangingPunct="1">
              <a:spcBef>
                <a:spcPct val="0"/>
              </a:spcBef>
              <a:spcAft>
                <a:spcPts val="595"/>
              </a:spcAft>
            </a:pPr>
            <a:r>
              <a:rPr lang="en-US" altLang="en-US" smtClean="0"/>
              <a:t>This budget also proposes ongoing funding for many items included as one time funded in 2014-2015, including our innovative and successful St. James Park activation. We have also secured grant funding from the Santa Clara County Public Health Department for our Viva Parks program to activate Hillview, Emma Prusch, Mayfair and Roosevelt parks during the summer.</a:t>
            </a:r>
          </a:p>
          <a:p>
            <a:pPr defTabSz="908477" eaLnBrk="1" hangingPunct="1">
              <a:spcBef>
                <a:spcPct val="0"/>
              </a:spcBef>
              <a:spcAft>
                <a:spcPts val="595"/>
              </a:spcAft>
            </a:pPr>
            <a:r>
              <a:rPr lang="en-US" altLang="en-US" smtClean="0"/>
              <a:t>Also made ongoing is BEST and Mayor’s Gang Prevention Task Force funding, including the Safe School Campus Initiative and Safe Summer Initiative. SSCI is a partnership between PRNS, School Districts, and the Police Department to create safer high schools, middle schools, and communities by addressing youth-related violence through prevention and intervention efforts, especially in gang-impacted areas within the City. The Safe Summer Initiative Program provides funding for pro-social recreational activities during the summer months for at-risk, high-risk, gang-impacted and gang-intentional youth. We have also brought forward </a:t>
            </a:r>
            <a:r>
              <a:rPr lang="en-US" altLang="en-US" b="1" smtClean="0"/>
              <a:t>(or will bring forward) </a:t>
            </a:r>
            <a:r>
              <a:rPr lang="en-US" altLang="en-US" smtClean="0"/>
              <a:t>an MBA on the value, results, and positive impacts of the Female Gang Intervention Unit, MGPTF capacity building programs, and the Digital Arts Program</a:t>
            </a:r>
            <a:r>
              <a:rPr lang="en-US" altLang="en-US" b="1" smtClean="0"/>
              <a:t> (talk about the award we won?)</a:t>
            </a:r>
            <a:r>
              <a:rPr lang="en-US" altLang="en-US" smtClean="0"/>
              <a:t>.</a:t>
            </a:r>
          </a:p>
          <a:p>
            <a:pPr defTabSz="908477" eaLnBrk="1" hangingPunct="1">
              <a:spcBef>
                <a:spcPct val="0"/>
              </a:spcBef>
              <a:spcAft>
                <a:spcPts val="595"/>
              </a:spcAft>
            </a:pPr>
            <a:r>
              <a:rPr lang="en-US" altLang="en-US" smtClean="0"/>
              <a:t>Continuing our efforts to provide community access to our sites and facilities while achieving financial sustainability, this budget proposes the addition of staff who can help individual, non-profits, and for-profit organizations host special events in our parks and along our trails, and rent space in community centers. And, this budget adds some parks maintenance staff to help ensure our new and existing parks and landscapes are well-maintained, attractive, and a source of pride for all of San Jose.</a:t>
            </a:r>
          </a:p>
        </p:txBody>
      </p:sp>
    </p:spTree>
    <p:extLst>
      <p:ext uri="{BB962C8B-B14F-4D97-AF65-F5344CB8AC3E}">
        <p14:creationId xmlns:p14="http://schemas.microsoft.com/office/powerpoint/2010/main" val="3736615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xfrm>
            <a:off x="934091" y="4416500"/>
            <a:ext cx="5142218" cy="4183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2" rIns="92503" bIns="46252"/>
          <a:lstStyle/>
          <a:p>
            <a:pPr eaLnBrk="1" hangingPunct="1">
              <a:lnSpc>
                <a:spcPct val="80000"/>
              </a:lnSpc>
              <a:spcBef>
                <a:spcPct val="0"/>
              </a:spcBef>
              <a:spcAft>
                <a:spcPts val="595"/>
              </a:spcAft>
            </a:pPr>
            <a:r>
              <a:rPr lang="en-US" altLang="en-US" smtClean="0"/>
              <a:t>For the Neighborhood Services CSA as a whole, all of our staff are committed to providing high quality services that strengthen the community and preserve healthy neighborhoods. We continue to focus on increasing community access to programs and services, the health, safety, and well-being of our community, on enhancing access to community services and technology, and responding to community priorities. And I want to note that each department works collaboratively with supporters, government partners, non-profit organizations, and corporate sponsors who all help ensure that San Jose delivers services that positively impact the community. We are fortunate and grateful for all of our supporters.</a:t>
            </a:r>
            <a:endParaRPr lang="en-US" altLang="en-US" b="1" u="sng" smtClean="0"/>
          </a:p>
        </p:txBody>
      </p:sp>
      <p:sp>
        <p:nvSpPr>
          <p:cNvPr id="30724" name="Slide Number Placeholder 3"/>
          <p:cNvSpPr txBox="1">
            <a:spLocks noGrp="1"/>
          </p:cNvSpPr>
          <p:nvPr/>
        </p:nvSpPr>
        <p:spPr bwMode="auto">
          <a:xfrm>
            <a:off x="3972245" y="8831423"/>
            <a:ext cx="3038155" cy="4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03" tIns="46252" rIns="92503" bIns="46252" anchor="b"/>
          <a:lstStyle>
            <a:lvl1pPr defTabSz="915988">
              <a:spcBef>
                <a:spcPct val="30000"/>
              </a:spcBef>
              <a:defRPr sz="1200">
                <a:solidFill>
                  <a:schemeClr val="tx1"/>
                </a:solidFill>
                <a:latin typeface="Times New Roman" panose="02020603050405020304" pitchFamily="18" charset="0"/>
              </a:defRPr>
            </a:lvl1pPr>
            <a:lvl2pPr marL="742950" indent="-285750" defTabSz="915988">
              <a:spcBef>
                <a:spcPct val="30000"/>
              </a:spcBef>
              <a:defRPr sz="1200">
                <a:solidFill>
                  <a:schemeClr val="tx1"/>
                </a:solidFill>
                <a:latin typeface="Times New Roman" panose="02020603050405020304" pitchFamily="18" charset="0"/>
              </a:defRPr>
            </a:lvl2pPr>
            <a:lvl3pPr marL="1143000" indent="-228600" defTabSz="915988">
              <a:spcBef>
                <a:spcPct val="30000"/>
              </a:spcBef>
              <a:defRPr sz="1200">
                <a:solidFill>
                  <a:schemeClr val="tx1"/>
                </a:solidFill>
                <a:latin typeface="Times New Roman" panose="02020603050405020304" pitchFamily="18" charset="0"/>
              </a:defRPr>
            </a:lvl3pPr>
            <a:lvl4pPr marL="1600200" indent="-228600" defTabSz="915988">
              <a:spcBef>
                <a:spcPct val="30000"/>
              </a:spcBef>
              <a:defRPr sz="1200">
                <a:solidFill>
                  <a:schemeClr val="tx1"/>
                </a:solidFill>
                <a:latin typeface="Times New Roman" panose="02020603050405020304" pitchFamily="18" charset="0"/>
              </a:defRPr>
            </a:lvl4pPr>
            <a:lvl5pPr marL="2057400" indent="-228600" defTabSz="915988">
              <a:spcBef>
                <a:spcPct val="30000"/>
              </a:spcBef>
              <a:defRPr sz="1200">
                <a:solidFill>
                  <a:schemeClr val="tx1"/>
                </a:solidFill>
                <a:latin typeface="Times New Roman" panose="02020603050405020304" pitchFamily="18" charset="0"/>
              </a:defRPr>
            </a:lvl5pPr>
            <a:lvl6pPr marL="2514600" indent="-228600" defTabSz="9159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59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59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5988"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CA808CC5-6483-4338-BD88-79C3F49CA701}" type="slidenum">
              <a:rPr lang="en-US" altLang="en-US"/>
              <a:pPr algn="r">
                <a:spcBef>
                  <a:spcPct val="0"/>
                </a:spcBef>
              </a:pPr>
              <a:t>12</a:t>
            </a:fld>
            <a:endParaRPr lang="en-US" altLang="en-US"/>
          </a:p>
        </p:txBody>
      </p:sp>
    </p:spTree>
    <p:extLst>
      <p:ext uri="{BB962C8B-B14F-4D97-AF65-F5344CB8AC3E}">
        <p14:creationId xmlns:p14="http://schemas.microsoft.com/office/powerpoint/2010/main" val="175746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A27A38-37FD-4A83-A6D2-3B04425D881F}" type="slidenum">
              <a:rPr lang="en-US" altLang="en-US"/>
              <a:pPr>
                <a:spcBef>
                  <a:spcPct val="0"/>
                </a:spcBef>
              </a:pPr>
              <a:t>13</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smtClean="0"/>
          </a:p>
        </p:txBody>
      </p:sp>
    </p:spTree>
    <p:extLst>
      <p:ext uri="{BB962C8B-B14F-4D97-AF65-F5344CB8AC3E}">
        <p14:creationId xmlns:p14="http://schemas.microsoft.com/office/powerpoint/2010/main" val="167224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092E9C-B1CB-4BFE-9EDF-943C4D137C89}" type="slidenum">
              <a:rPr lang="en-US" altLang="en-US"/>
              <a:pPr>
                <a:spcBef>
                  <a:spcPct val="0"/>
                </a:spcBef>
              </a:pPr>
              <a:t>14</a:t>
            </a:fld>
            <a:endParaRPr lang="en-US" altLang="en-US"/>
          </a:p>
        </p:txBody>
      </p:sp>
    </p:spTree>
    <p:extLst>
      <p:ext uri="{BB962C8B-B14F-4D97-AF65-F5344CB8AC3E}">
        <p14:creationId xmlns:p14="http://schemas.microsoft.com/office/powerpoint/2010/main" val="4010249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E1B3C2-5AF6-4214-9316-B11F6EFE3298}" type="slidenum">
              <a:rPr lang="en-US" altLang="en-US"/>
              <a:pPr>
                <a:spcBef>
                  <a:spcPct val="0"/>
                </a:spcBef>
              </a:pPr>
              <a:t>15</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3686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7DF8C4-0330-420A-843D-E01F0FFC7DBC}" type="slidenum">
              <a:rPr lang="en-US" altLang="en-US"/>
              <a:pPr>
                <a:spcBef>
                  <a:spcPct val="0"/>
                </a:spcBef>
              </a:pPr>
              <a:t>2</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102A72"/>
                </a:solidFill>
                <a:latin typeface="Arial" panose="020B0604020202020204" pitchFamily="34" charset="0"/>
              </a:rPr>
              <a:t>Library Core Services</a:t>
            </a:r>
          </a:p>
          <a:p>
            <a:pPr eaLnBrk="1" hangingPunct="1"/>
            <a:r>
              <a:rPr lang="en-US" altLang="en-US" smtClean="0">
                <a:solidFill>
                  <a:srgbClr val="102A72"/>
                </a:solidFill>
                <a:latin typeface="Arial" panose="020B0604020202020204" pitchFamily="34" charset="0"/>
              </a:rPr>
              <a:t>	</a:t>
            </a:r>
            <a:r>
              <a:rPr lang="en-US" altLang="en-US" sz="1400">
                <a:solidFill>
                  <a:srgbClr val="102A72"/>
                </a:solidFill>
                <a:latin typeface="Arial" panose="020B0604020202020204" pitchFamily="34" charset="0"/>
              </a:rPr>
              <a:t>Library Core Services</a:t>
            </a:r>
          </a:p>
          <a:p>
            <a:pPr eaLnBrk="1" hangingPunct="1"/>
            <a:r>
              <a:rPr lang="en-US" altLang="en-US" smtClean="0">
                <a:solidFill>
                  <a:srgbClr val="102A72"/>
                </a:solidFill>
                <a:latin typeface="Arial" panose="020B0604020202020204" pitchFamily="34" charset="0"/>
              </a:rPr>
              <a:t>	Formal and Lifelong Self-Directed Education</a:t>
            </a:r>
          </a:p>
          <a:p>
            <a:pPr eaLnBrk="1" hangingPunct="1"/>
            <a:r>
              <a:rPr lang="en-US" altLang="en-US" smtClean="0">
                <a:solidFill>
                  <a:srgbClr val="102A72"/>
                </a:solidFill>
                <a:latin typeface="Arial" panose="020B0604020202020204" pitchFamily="34" charset="0"/>
              </a:rPr>
              <a:t>	Access to Information, Library Materials &amp; Digital Resources</a:t>
            </a:r>
            <a:r>
              <a:rPr lang="en-US" altLang="en-US" sz="100">
                <a:latin typeface="Arial" panose="020B0604020202020204" pitchFamily="34" charset="0"/>
              </a:rPr>
              <a:t> </a:t>
            </a:r>
          </a:p>
          <a:p>
            <a:pPr eaLnBrk="1" hangingPunct="1"/>
            <a:r>
              <a:rPr lang="en-US" altLang="en-US" sz="1400">
                <a:solidFill>
                  <a:srgbClr val="102A72"/>
                </a:solidFill>
                <a:latin typeface="Arial" panose="020B0604020202020204" pitchFamily="34" charset="0"/>
              </a:rPr>
              <a:t>Parks, Recreation &amp; Neighborhood Services Core Services</a:t>
            </a:r>
          </a:p>
          <a:p>
            <a:pPr eaLnBrk="1" hangingPunct="1"/>
            <a:r>
              <a:rPr lang="en-US" altLang="en-US" smtClean="0">
                <a:solidFill>
                  <a:srgbClr val="102A72"/>
                </a:solidFill>
                <a:latin typeface="Arial" panose="020B0604020202020204" pitchFamily="34" charset="0"/>
              </a:rPr>
              <a:t>	Parks Maintenance and Operations</a:t>
            </a:r>
          </a:p>
          <a:p>
            <a:pPr eaLnBrk="1" hangingPunct="1"/>
            <a:r>
              <a:rPr lang="en-US" altLang="en-US" smtClean="0">
                <a:solidFill>
                  <a:srgbClr val="102A72"/>
                </a:solidFill>
                <a:latin typeface="Arial" panose="020B0604020202020204" pitchFamily="34" charset="0"/>
              </a:rPr>
              <a:t>	Recreation and Community Services</a:t>
            </a:r>
          </a:p>
          <a:p>
            <a:pPr eaLnBrk="1" hangingPunct="1"/>
            <a:r>
              <a:rPr lang="en-US" altLang="en-US" sz="1400">
                <a:solidFill>
                  <a:srgbClr val="102A72"/>
                </a:solidFill>
                <a:latin typeface="Arial" panose="020B0604020202020204" pitchFamily="34" charset="0"/>
              </a:rPr>
              <a:t>Public Works Core Services</a:t>
            </a:r>
          </a:p>
          <a:p>
            <a:pPr eaLnBrk="1" hangingPunct="1"/>
            <a:r>
              <a:rPr lang="en-US" altLang="en-US" smtClean="0">
                <a:solidFill>
                  <a:srgbClr val="102A72"/>
                </a:solidFill>
                <a:latin typeface="Arial" panose="020B0604020202020204" pitchFamily="34" charset="0"/>
              </a:rPr>
              <a:t>	Animal Care and Services</a:t>
            </a:r>
            <a:r>
              <a:rPr lang="en-US" altLang="en-US" sz="1400">
                <a:latin typeface="Arial" panose="020B0604020202020204" pitchFamily="34" charset="0"/>
              </a:rPr>
              <a:t> </a:t>
            </a:r>
          </a:p>
          <a:p>
            <a:pPr eaLnBrk="1" hangingPunct="1"/>
            <a:r>
              <a:rPr lang="en-US" altLang="en-US" sz="1400">
                <a:solidFill>
                  <a:srgbClr val="102A72"/>
                </a:solidFill>
                <a:latin typeface="Arial" panose="020B0604020202020204" pitchFamily="34" charset="0"/>
              </a:rPr>
              <a:t>Planning, Building &amp; Code Enforcement Core Services</a:t>
            </a:r>
          </a:p>
          <a:p>
            <a:pPr eaLnBrk="1" hangingPunct="1"/>
            <a:r>
              <a:rPr lang="en-US" altLang="en-US" smtClean="0">
                <a:solidFill>
                  <a:srgbClr val="102A72"/>
                </a:solidFill>
                <a:latin typeface="Arial" panose="020B0604020202020204" pitchFamily="34" charset="0"/>
              </a:rPr>
              <a:t>	Community Code Enforcement</a:t>
            </a:r>
          </a:p>
          <a:p>
            <a:pPr eaLnBrk="1" hangingPunct="1"/>
            <a:endParaRPr lang="en-US" altLang="en-US" sz="1400">
              <a:latin typeface="Arial" panose="020B0604020202020204" pitchFamily="34" charset="0"/>
            </a:endParaRPr>
          </a:p>
          <a:p>
            <a:pPr eaLnBrk="1" hangingPunct="1"/>
            <a:r>
              <a:rPr lang="en-US" altLang="en-US" sz="1400">
                <a:latin typeface="Arial" panose="020B0604020202020204" pitchFamily="34" charset="0"/>
              </a:rPr>
              <a:t>No need to read the core service - </a:t>
            </a:r>
          </a:p>
          <a:p>
            <a:pPr eaLnBrk="1" hangingPunct="1"/>
            <a:endParaRPr lang="en-US" altLang="en-US" smtClean="0">
              <a:latin typeface="Arial" panose="020B0604020202020204" pitchFamily="34" charset="0"/>
            </a:endParaRPr>
          </a:p>
        </p:txBody>
      </p:sp>
      <p:pic>
        <p:nvPicPr>
          <p:cNvPr id="102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765" y="1371290"/>
            <a:ext cx="2091483" cy="136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267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972245" y="8831423"/>
            <a:ext cx="3038155" cy="46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1" tIns="46136" rIns="92271" bIns="46136" anchor="b"/>
          <a:lstStyle>
            <a:lvl1pPr defTabSz="912813">
              <a:spcBef>
                <a:spcPct val="30000"/>
              </a:spcBef>
              <a:defRPr sz="1200">
                <a:solidFill>
                  <a:schemeClr val="tx1"/>
                </a:solidFill>
                <a:latin typeface="Times New Roman" panose="02020603050405020304" pitchFamily="18" charset="0"/>
              </a:defRPr>
            </a:lvl1pPr>
            <a:lvl2pPr marL="742950" indent="-285750" defTabSz="912813">
              <a:spcBef>
                <a:spcPct val="30000"/>
              </a:spcBef>
              <a:defRPr sz="1200">
                <a:solidFill>
                  <a:schemeClr val="tx1"/>
                </a:solidFill>
                <a:latin typeface="Times New Roman" panose="02020603050405020304" pitchFamily="18" charset="0"/>
              </a:defRPr>
            </a:lvl2pPr>
            <a:lvl3pPr marL="1143000" indent="-228600" defTabSz="912813">
              <a:spcBef>
                <a:spcPct val="30000"/>
              </a:spcBef>
              <a:defRPr sz="1200">
                <a:solidFill>
                  <a:schemeClr val="tx1"/>
                </a:solidFill>
                <a:latin typeface="Times New Roman" panose="02020603050405020304" pitchFamily="18" charset="0"/>
              </a:defRPr>
            </a:lvl3pPr>
            <a:lvl4pPr marL="1600200" indent="-228600" defTabSz="912813">
              <a:spcBef>
                <a:spcPct val="30000"/>
              </a:spcBef>
              <a:defRPr sz="1200">
                <a:solidFill>
                  <a:schemeClr val="tx1"/>
                </a:solidFill>
                <a:latin typeface="Times New Roman" panose="02020603050405020304" pitchFamily="18" charset="0"/>
              </a:defRPr>
            </a:lvl4pPr>
            <a:lvl5pPr marL="2057400" indent="-228600" defTabSz="912813">
              <a:spcBef>
                <a:spcPct val="30000"/>
              </a:spcBef>
              <a:defRPr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55EC944C-64ED-42E8-A84A-00C806E0F940}" type="slidenum">
              <a:rPr lang="en-US" altLang="en-US"/>
              <a:pPr algn="r">
                <a:spcBef>
                  <a:spcPct val="0"/>
                </a:spcBef>
              </a:pPr>
              <a:t>3</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34091" y="4416500"/>
            <a:ext cx="5142218" cy="4183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1" tIns="46136" rIns="92271" bIns="46136"/>
          <a:lstStyle/>
          <a:p>
            <a:pPr eaLnBrk="1" hangingPunct="1"/>
            <a:endParaRPr lang="en-US" altLang="en-US" smtClean="0">
              <a:solidFill>
                <a:srgbClr val="102A72"/>
              </a:solidFill>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0468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7CC6A6E-8B0A-4654-AED7-456469A2E654}" type="slidenum">
              <a:rPr lang="en-US" altLang="en-US"/>
              <a:pPr>
                <a:spcBef>
                  <a:spcPct val="0"/>
                </a:spcBef>
              </a:pPr>
              <a:t>4</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smtClean="0">
                <a:solidFill>
                  <a:srgbClr val="102A72"/>
                </a:solidFill>
                <a:latin typeface="Arial" panose="020B0604020202020204" pitchFamily="34" charset="0"/>
              </a:rPr>
              <a:t>Accomplishments</a:t>
            </a:r>
          </a:p>
          <a:p>
            <a:pPr eaLnBrk="1" hangingPunct="1"/>
            <a:r>
              <a:rPr lang="en-US" altLang="en-US" smtClean="0">
                <a:solidFill>
                  <a:srgbClr val="102A72"/>
                </a:solidFill>
                <a:latin typeface="Arial" panose="020B0604020202020204" pitchFamily="34" charset="0"/>
              </a:rPr>
              <a:t>Passage of Parcel Tax</a:t>
            </a:r>
          </a:p>
          <a:p>
            <a:pPr eaLnBrk="1" hangingPunct="1"/>
            <a:r>
              <a:rPr lang="en-US" altLang="en-US" smtClean="0">
                <a:solidFill>
                  <a:srgbClr val="102A72"/>
                </a:solidFill>
                <a:latin typeface="Arial" panose="020B0604020202020204" pitchFamily="34" charset="0"/>
              </a:rPr>
              <a:t>Working through Audit</a:t>
            </a:r>
          </a:p>
          <a:p>
            <a:pPr eaLnBrk="1" hangingPunct="1"/>
            <a:r>
              <a:rPr lang="en-US" altLang="en-US" smtClean="0">
                <a:solidFill>
                  <a:srgbClr val="102A72"/>
                </a:solidFill>
                <a:latin typeface="Arial" panose="020B0604020202020204" pitchFamily="34" charset="0"/>
              </a:rPr>
              <a:t>Focused on STEAM, partnerships with Small Business</a:t>
            </a:r>
          </a:p>
          <a:p>
            <a:pPr eaLnBrk="1" hangingPunct="1"/>
            <a:r>
              <a:rPr lang="en-US" altLang="en-US" smtClean="0">
                <a:solidFill>
                  <a:srgbClr val="102A72"/>
                </a:solidFill>
                <a:latin typeface="Arial" panose="020B0604020202020204" pitchFamily="34" charset="0"/>
              </a:rPr>
              <a:t>Upgrading technology </a:t>
            </a:r>
          </a:p>
          <a:p>
            <a:pPr eaLnBrk="1" hangingPunct="1"/>
            <a:endParaRPr lang="en-US" altLang="en-US" smtClean="0">
              <a:solidFill>
                <a:srgbClr val="102A72"/>
              </a:solidFill>
              <a:latin typeface="Arial" panose="020B0604020202020204" pitchFamily="34" charset="0"/>
            </a:endParaRPr>
          </a:p>
          <a:p>
            <a:pPr eaLnBrk="1" hangingPunct="1"/>
            <a:r>
              <a:rPr lang="en-US" altLang="en-US" u="sng" smtClean="0">
                <a:solidFill>
                  <a:srgbClr val="102A72"/>
                </a:solidFill>
                <a:latin typeface="Arial" panose="020B0604020202020204" pitchFamily="34" charset="0"/>
              </a:rPr>
              <a:t>Expected Service Delivery </a:t>
            </a:r>
          </a:p>
          <a:p>
            <a:pPr eaLnBrk="1" hangingPunct="1"/>
            <a:r>
              <a:rPr lang="en-US" altLang="en-US" smtClean="0">
                <a:solidFill>
                  <a:srgbClr val="102A72"/>
                </a:solidFill>
                <a:latin typeface="Arial" panose="020B0604020202020204" pitchFamily="34" charset="0"/>
              </a:rPr>
              <a:t>Expand Branch Library hours</a:t>
            </a:r>
          </a:p>
          <a:p>
            <a:pPr eaLnBrk="1" hangingPunct="1"/>
            <a:r>
              <a:rPr lang="en-US" altLang="en-US" smtClean="0">
                <a:solidFill>
                  <a:srgbClr val="102A72"/>
                </a:solidFill>
                <a:latin typeface="Arial" panose="020B0604020202020204" pitchFamily="34" charset="0"/>
              </a:rPr>
              <a:t>Opening Village Square in Spring (Last of major bond projects programmed)</a:t>
            </a:r>
          </a:p>
          <a:p>
            <a:pPr eaLnBrk="1" hangingPunct="1"/>
            <a:r>
              <a:rPr lang="en-US" altLang="en-US" smtClean="0">
                <a:solidFill>
                  <a:srgbClr val="102A72"/>
                </a:solidFill>
                <a:latin typeface="Arial" panose="020B0604020202020204" pitchFamily="34" charset="0"/>
              </a:rPr>
              <a:t>Actively engage adult and teen volunteers to support and enhance Library operations</a:t>
            </a:r>
          </a:p>
          <a:p>
            <a:pPr eaLnBrk="1" hangingPunct="1"/>
            <a:r>
              <a:rPr lang="en-US" altLang="en-US" smtClean="0">
                <a:solidFill>
                  <a:srgbClr val="102A72"/>
                </a:solidFill>
                <a:latin typeface="Arial" panose="020B0604020202020204" pitchFamily="34" charset="0"/>
              </a:rPr>
              <a:t>Design Maker[Space]ship</a:t>
            </a:r>
          </a:p>
          <a:p>
            <a:pPr eaLnBrk="1" hangingPunct="1"/>
            <a:r>
              <a:rPr lang="en-US" altLang="en-US" smtClean="0">
                <a:solidFill>
                  <a:srgbClr val="102A72"/>
                </a:solidFill>
                <a:latin typeface="Arial" panose="020B0604020202020204" pitchFamily="34" charset="0"/>
              </a:rPr>
              <a:t>RFID</a:t>
            </a:r>
          </a:p>
          <a:p>
            <a:pPr eaLnBrk="1" hangingPunct="1"/>
            <a:r>
              <a:rPr lang="en-US" altLang="en-US" smtClean="0">
                <a:solidFill>
                  <a:srgbClr val="102A72"/>
                </a:solidFill>
                <a:latin typeface="Arial" panose="020B0604020202020204" pitchFamily="34" charset="0"/>
              </a:rPr>
              <a:t>Literacy, Partnership and Early Education initiatives</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1451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02F546A-723D-4FEB-A1F0-2C93043DCB11}" type="slidenum">
              <a:rPr lang="en-US" altLang="en-US"/>
              <a:pPr>
                <a:spcBef>
                  <a:spcPct val="0"/>
                </a:spcBef>
              </a:pPr>
              <a:t>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457611" y="4416500"/>
            <a:ext cx="6172234" cy="4183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4327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E395F5-2507-4DC0-AA56-96444BAF626F}" type="slidenum">
              <a:rPr lang="en-US" altLang="en-US"/>
              <a:pPr>
                <a:spcBef>
                  <a:spcPct val="0"/>
                </a:spcBef>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102A72"/>
                </a:solidFill>
                <a:latin typeface="Arial" panose="020B0604020202020204" pitchFamily="34" charset="0"/>
              </a:rPr>
              <a:t>Respond to life safety complaints within 24 to 72 hours  </a:t>
            </a:r>
          </a:p>
          <a:p>
            <a:pPr eaLnBrk="1" hangingPunct="1"/>
            <a:r>
              <a:rPr lang="en-US" altLang="en-US" smtClean="0">
                <a:solidFill>
                  <a:srgbClr val="102A72"/>
                </a:solidFill>
                <a:latin typeface="Arial" panose="020B0604020202020204" pitchFamily="34" charset="0"/>
              </a:rPr>
              <a:t>Restore field inspection services to routine complaints</a:t>
            </a:r>
          </a:p>
          <a:p>
            <a:pPr eaLnBrk="1" hangingPunct="1"/>
            <a:r>
              <a:rPr lang="en-US" altLang="en-US" smtClean="0">
                <a:solidFill>
                  <a:srgbClr val="102A72"/>
                </a:solidFill>
                <a:latin typeface="Arial" panose="020B0604020202020204" pitchFamily="34" charset="0"/>
              </a:rPr>
              <a:t>Implement the redesigned Multiple Housing Program</a:t>
            </a:r>
            <a:endParaRPr lang="en-US" altLang="en-US" sz="1800">
              <a:solidFill>
                <a:srgbClr val="102A72"/>
              </a:solidFill>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4733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AD6D8D6-675A-4BDA-86E9-3225669D662D}" type="slidenum">
              <a:rPr lang="en-US" altLang="en-US"/>
              <a:pPr>
                <a:spcBef>
                  <a:spcPct val="0"/>
                </a:spcBef>
              </a:pPr>
              <a:t>7</a:t>
            </a:fld>
            <a:endParaRPr lang="en-US" altLang="en-US"/>
          </a:p>
        </p:txBody>
      </p:sp>
    </p:spTree>
    <p:extLst>
      <p:ext uri="{BB962C8B-B14F-4D97-AF65-F5344CB8AC3E}">
        <p14:creationId xmlns:p14="http://schemas.microsoft.com/office/powerpoint/2010/main" val="170022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07797C-A35D-4FAB-8317-1E23B4773433}" type="slidenum">
              <a:rPr lang="en-US" altLang="en-US"/>
              <a:pPr>
                <a:spcBef>
                  <a:spcPct val="0"/>
                </a:spcBef>
              </a:pPr>
              <a:t>8</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Focus on health and safety related Animal Care and Services calls; grant opportunities; low cost spay and neuter services; and improve outcomes for sheltered animals.</a:t>
            </a:r>
          </a:p>
          <a:p>
            <a:pPr eaLnBrk="1" hangingPunct="1">
              <a:lnSpc>
                <a:spcPct val="90000"/>
              </a:lnSpc>
            </a:pPr>
            <a:endParaRPr lang="en-US" altLang="en-US" smtClean="0"/>
          </a:p>
          <a:p>
            <a:pPr eaLnBrk="1" hangingPunct="1">
              <a:lnSpc>
                <a:spcPct val="90000"/>
              </a:lnSpc>
            </a:pPr>
            <a:r>
              <a:rPr lang="en-US" altLang="en-US" smtClean="0"/>
              <a:t>Increase live release rate for animals in shelter</a:t>
            </a:r>
          </a:p>
          <a:p>
            <a:pPr eaLnBrk="1" hangingPunct="1">
              <a:lnSpc>
                <a:spcPct val="90000"/>
              </a:lnSpc>
            </a:pPr>
            <a:r>
              <a:rPr lang="en-US" altLang="en-US" smtClean="0"/>
              <a:t>Increase Grant funding and revenues</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28172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858" indent="-283407">
              <a:spcBef>
                <a:spcPct val="30000"/>
              </a:spcBef>
              <a:defRPr sz="1200">
                <a:solidFill>
                  <a:schemeClr val="tx1"/>
                </a:solidFill>
                <a:latin typeface="Times New Roman" panose="02020603050405020304" pitchFamily="18" charset="0"/>
              </a:defRPr>
            </a:lvl2pPr>
            <a:lvl3pPr marL="1133627" indent="-226725">
              <a:spcBef>
                <a:spcPct val="30000"/>
              </a:spcBef>
              <a:defRPr sz="1200">
                <a:solidFill>
                  <a:schemeClr val="tx1"/>
                </a:solidFill>
                <a:latin typeface="Times New Roman" panose="02020603050405020304" pitchFamily="18" charset="0"/>
              </a:defRPr>
            </a:lvl3pPr>
            <a:lvl4pPr marL="1587078" indent="-226725">
              <a:spcBef>
                <a:spcPct val="30000"/>
              </a:spcBef>
              <a:defRPr sz="1200">
                <a:solidFill>
                  <a:schemeClr val="tx1"/>
                </a:solidFill>
                <a:latin typeface="Times New Roman" panose="02020603050405020304" pitchFamily="18" charset="0"/>
              </a:defRPr>
            </a:lvl4pPr>
            <a:lvl5pPr marL="2040529" indent="-226725">
              <a:spcBef>
                <a:spcPct val="30000"/>
              </a:spcBef>
              <a:defRPr sz="1200">
                <a:solidFill>
                  <a:schemeClr val="tx1"/>
                </a:solidFill>
                <a:latin typeface="Times New Roman" panose="02020603050405020304" pitchFamily="18" charset="0"/>
              </a:defRPr>
            </a:lvl5pPr>
            <a:lvl6pPr marL="2493980" indent="-226725" eaLnBrk="0" fontAlgn="base" hangingPunct="0">
              <a:spcBef>
                <a:spcPct val="30000"/>
              </a:spcBef>
              <a:spcAft>
                <a:spcPct val="0"/>
              </a:spcAft>
              <a:defRPr sz="1200">
                <a:solidFill>
                  <a:schemeClr val="tx1"/>
                </a:solidFill>
                <a:latin typeface="Times New Roman" panose="02020603050405020304" pitchFamily="18" charset="0"/>
              </a:defRPr>
            </a:lvl6pPr>
            <a:lvl7pPr marL="2947431" indent="-226725" eaLnBrk="0" fontAlgn="base" hangingPunct="0">
              <a:spcBef>
                <a:spcPct val="30000"/>
              </a:spcBef>
              <a:spcAft>
                <a:spcPct val="0"/>
              </a:spcAft>
              <a:defRPr sz="1200">
                <a:solidFill>
                  <a:schemeClr val="tx1"/>
                </a:solidFill>
                <a:latin typeface="Times New Roman" panose="02020603050405020304" pitchFamily="18" charset="0"/>
              </a:defRPr>
            </a:lvl7pPr>
            <a:lvl8pPr marL="3400882" indent="-226725" eaLnBrk="0" fontAlgn="base" hangingPunct="0">
              <a:spcBef>
                <a:spcPct val="30000"/>
              </a:spcBef>
              <a:spcAft>
                <a:spcPct val="0"/>
              </a:spcAft>
              <a:defRPr sz="1200">
                <a:solidFill>
                  <a:schemeClr val="tx1"/>
                </a:solidFill>
                <a:latin typeface="Times New Roman" panose="02020603050405020304" pitchFamily="18" charset="0"/>
              </a:defRPr>
            </a:lvl8pPr>
            <a:lvl9pPr marL="3854333" indent="-2267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8C10F2-4AC9-43D4-88E5-9C75B897D46A}" type="slidenum">
              <a:rPr lang="en-US" altLang="en-US"/>
              <a:pPr>
                <a:spcBef>
                  <a:spcPct val="0"/>
                </a:spcBef>
              </a:pPr>
              <a:t>9</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457611" y="4416500"/>
            <a:ext cx="6172234" cy="41832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1400"/>
          </a:p>
        </p:txBody>
      </p:sp>
    </p:spTree>
    <p:extLst>
      <p:ext uri="{BB962C8B-B14F-4D97-AF65-F5344CB8AC3E}">
        <p14:creationId xmlns:p14="http://schemas.microsoft.com/office/powerpoint/2010/main" val="3059565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a:extLst/>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3"/>
          <p:cNvSpPr>
            <a:spLocks noGrp="1" noChangeArrowheads="1"/>
          </p:cNvSpPr>
          <p:nvPr>
            <p:ph type="ftr" sz="quarter" idx="10"/>
          </p:nvPr>
        </p:nvSpPr>
        <p:spPr>
          <a:xfrm>
            <a:off x="3124200" y="6248400"/>
            <a:ext cx="2895600" cy="457200"/>
          </a:xfrm>
        </p:spPr>
        <p:txBody>
          <a:bodyPr/>
          <a:lstStyle>
            <a:lvl1pPr algn="ctr">
              <a:defRPr sz="1400" i="0">
                <a:solidFill>
                  <a:schemeClr val="tx1"/>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141210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285F0BBE-5BD8-424E-A337-7F13BE54549D}"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53766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F1DBA290-BE01-411D-B002-31BEC8694F7A}"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895775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685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295400"/>
            <a:ext cx="7772400" cy="4419600"/>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7BA5F9C1-E5BE-48AE-8696-47D73AD311CC}"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194288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pPr>
              <a:defRPr/>
            </a:pPr>
            <a:r>
              <a:rPr lang="en-US" altLang="en-US"/>
              <a:t>NEIGHBORHOOD SERVICES     </a:t>
            </a:r>
            <a:fld id="{C3545AB8-A05C-4955-B7A3-F20FF697ED90}"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284036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717909B6-2D1C-4B36-B86D-BC68084BE0BD}"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238119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CSA NAME                                      			         </a:t>
            </a:r>
            <a:fld id="{3BAA1C75-15B3-4AA4-B2B3-F5BC78B6D6D2}"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38387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a:t>CSA NAME                                      			         </a:t>
            </a:r>
            <a:fld id="{E4A03F02-7564-4E7B-B381-3254C155FE64}"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840530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defRPr smtClean="0"/>
            </a:lvl1pPr>
          </a:lstStyle>
          <a:p>
            <a:pPr>
              <a:defRPr/>
            </a:pPr>
            <a:r>
              <a:rPr lang="en-US" altLang="en-US"/>
              <a:t>CSA NAME                                      			         </a:t>
            </a:r>
            <a:fld id="{321D337F-4F00-4059-930C-8FF87F2B5592}" type="slidenum">
              <a:rPr lang="en-US" altLang="en-US"/>
              <a:pPr>
                <a:defRPr/>
              </a:pPr>
              <a:t>‹#›</a:t>
            </a:fld>
            <a:endParaRPr lang="en-US" altLang="en-US"/>
          </a:p>
          <a:p>
            <a:pPr>
              <a:defRPr/>
            </a:pPr>
            <a:r>
              <a:rPr lang="en-US" altLang="en-US"/>
              <a:t>2015-2016 Budget Study Sessions</a:t>
            </a:r>
            <a:endParaRPr lang="en-US" altLang="en-US" sz="1400"/>
          </a:p>
          <a:p>
            <a:pPr>
              <a:defRPr/>
            </a:pPr>
            <a:r>
              <a:rPr lang="en-US" altLang="en-US"/>
              <a:t>								</a:t>
            </a:r>
          </a:p>
        </p:txBody>
      </p:sp>
    </p:spTree>
    <p:extLst>
      <p:ext uri="{BB962C8B-B14F-4D97-AF65-F5344CB8AC3E}">
        <p14:creationId xmlns:p14="http://schemas.microsoft.com/office/powerpoint/2010/main" val="404076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a:t>CSA NAME                                      			         </a:t>
            </a:r>
            <a:fld id="{B06B69E8-E0D6-418A-A126-C4D7C01A78F9}"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406714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CSA NAME                                      			         </a:t>
            </a:r>
            <a:fld id="{3557C2B3-337C-4E92-B4EC-480FC244D227}"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2086300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CSA NAME                                      			         </a:t>
            </a:r>
            <a:fld id="{B463DAF1-9203-4E76-AB14-8EE4D8034DF2}"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extLst>
      <p:ext uri="{BB962C8B-B14F-4D97-AF65-F5344CB8AC3E}">
        <p14:creationId xmlns:p14="http://schemas.microsoft.com/office/powerpoint/2010/main" val="46478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New Employee Orientation	</a:t>
            </a:r>
          </a:p>
        </p:txBody>
      </p:sp>
      <p:sp>
        <p:nvSpPr>
          <p:cNvPr id="1027" name="Rectangle 3"/>
          <p:cNvSpPr>
            <a:spLocks noGrp="1" noChangeArrowheads="1"/>
          </p:cNvSpPr>
          <p:nvPr>
            <p:ph type="body" idx="1"/>
          </p:nvPr>
        </p:nvSpPr>
        <p:spPr bwMode="auto">
          <a:xfrm>
            <a:off x="685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Key Policies and Procedures</a:t>
            </a:r>
          </a:p>
          <a:p>
            <a:pPr lvl="1"/>
            <a:r>
              <a:rPr lang="en-US" altLang="en-US" smtClean="0"/>
              <a:t>Code of Ethics</a:t>
            </a:r>
          </a:p>
          <a:p>
            <a:pPr lvl="2"/>
            <a:r>
              <a:rPr lang="en-US" altLang="en-US" smtClean="0"/>
              <a:t>Gift Ordinance</a:t>
            </a:r>
          </a:p>
          <a:p>
            <a:pPr lvl="2"/>
            <a:r>
              <a:rPr lang="en-US" altLang="en-US" smtClean="0"/>
              <a:t>Conflict of Interest</a:t>
            </a:r>
          </a:p>
          <a:p>
            <a:pPr lvl="2"/>
            <a:r>
              <a:rPr lang="en-US" altLang="en-US" smtClean="0"/>
              <a:t>Stock Ownership</a:t>
            </a:r>
          </a:p>
        </p:txBody>
      </p:sp>
      <p:sp>
        <p:nvSpPr>
          <p:cNvPr id="1029" name="Rectangle 5"/>
          <p:cNvSpPr>
            <a:spLocks noGrp="1" noChangeArrowheads="1"/>
          </p:cNvSpPr>
          <p:nvPr>
            <p:ph type="ftr" sz="quarter" idx="3"/>
          </p:nvPr>
        </p:nvSpPr>
        <p:spPr bwMode="auto">
          <a:xfrm>
            <a:off x="304800" y="6096000"/>
            <a:ext cx="8458200" cy="609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2000" i="1" smtClean="0">
                <a:solidFill>
                  <a:schemeClr val="bg1"/>
                </a:solidFill>
              </a:defRPr>
            </a:lvl1pPr>
          </a:lstStyle>
          <a:p>
            <a:pPr>
              <a:defRPr/>
            </a:pPr>
            <a:r>
              <a:rPr lang="en-US" altLang="en-US"/>
              <a:t>CSA NAME                                      			         </a:t>
            </a:r>
            <a:fld id="{20B9A5C9-508F-40EF-B69E-79F5170AB2A0}"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56" r:id="rId3"/>
    <p:sldLayoutId id="2147483757" r:id="rId4"/>
    <p:sldLayoutId id="2147483758" r:id="rId5"/>
    <p:sldLayoutId id="2147483767" r:id="rId6"/>
    <p:sldLayoutId id="2147483759" r:id="rId7"/>
    <p:sldLayoutId id="2147483760" r:id="rId8"/>
    <p:sldLayoutId id="2147483761" r:id="rId9"/>
    <p:sldLayoutId id="2147483762" r:id="rId10"/>
    <p:sldLayoutId id="2147483763" r:id="rId11"/>
    <p:sldLayoutId id="2147483764" r:id="rId12"/>
  </p:sldLayoutIdLst>
  <p:hf sldNum="0" hdr="0" dt="0"/>
  <p:txStyles>
    <p:titleStyle>
      <a:lvl1pPr algn="l" rtl="0" eaLnBrk="0" fontAlgn="base" hangingPunct="0">
        <a:spcBef>
          <a:spcPct val="0"/>
        </a:spcBef>
        <a:spcAft>
          <a:spcPct val="0"/>
        </a:spcAft>
        <a:defRPr sz="4000" b="1">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charset="0"/>
        </a:defRPr>
      </a:lvl2pPr>
      <a:lvl3pPr algn="l" rtl="0" eaLnBrk="0" fontAlgn="base" hangingPunct="0">
        <a:spcBef>
          <a:spcPct val="0"/>
        </a:spcBef>
        <a:spcAft>
          <a:spcPct val="0"/>
        </a:spcAft>
        <a:defRPr sz="4000" b="1">
          <a:solidFill>
            <a:srgbClr val="102A72"/>
          </a:solidFill>
          <a:latin typeface="Arial" charset="0"/>
        </a:defRPr>
      </a:lvl3pPr>
      <a:lvl4pPr algn="l" rtl="0" eaLnBrk="0" fontAlgn="base" hangingPunct="0">
        <a:spcBef>
          <a:spcPct val="0"/>
        </a:spcBef>
        <a:spcAft>
          <a:spcPct val="0"/>
        </a:spcAft>
        <a:defRPr sz="4000" b="1">
          <a:solidFill>
            <a:srgbClr val="102A72"/>
          </a:solidFill>
          <a:latin typeface="Arial" charset="0"/>
        </a:defRPr>
      </a:lvl4pPr>
      <a:lvl5pPr algn="l" rtl="0" eaLnBrk="0" fontAlgn="base" hangingPunct="0">
        <a:spcBef>
          <a:spcPct val="0"/>
        </a:spcBef>
        <a:spcAft>
          <a:spcPct val="0"/>
        </a:spcAft>
        <a:defRPr sz="4000" b="1">
          <a:solidFill>
            <a:srgbClr val="102A72"/>
          </a:solidFill>
          <a:latin typeface="Arial" charset="0"/>
        </a:defRPr>
      </a:lvl5pPr>
      <a:lvl6pPr marL="457200" algn="l" rtl="0" eaLnBrk="0" fontAlgn="base" hangingPunct="0">
        <a:spcBef>
          <a:spcPct val="0"/>
        </a:spcBef>
        <a:spcAft>
          <a:spcPct val="0"/>
        </a:spcAft>
        <a:defRPr sz="4000" b="1">
          <a:solidFill>
            <a:srgbClr val="102A72"/>
          </a:solidFill>
          <a:latin typeface="Arial" charset="0"/>
        </a:defRPr>
      </a:lvl6pPr>
      <a:lvl7pPr marL="914400" algn="l" rtl="0" eaLnBrk="0" fontAlgn="base" hangingPunct="0">
        <a:spcBef>
          <a:spcPct val="0"/>
        </a:spcBef>
        <a:spcAft>
          <a:spcPct val="0"/>
        </a:spcAft>
        <a:defRPr sz="4000" b="1">
          <a:solidFill>
            <a:srgbClr val="102A72"/>
          </a:solidFill>
          <a:latin typeface="Arial" charset="0"/>
        </a:defRPr>
      </a:lvl7pPr>
      <a:lvl8pPr marL="1371600" algn="l" rtl="0" eaLnBrk="0" fontAlgn="base" hangingPunct="0">
        <a:spcBef>
          <a:spcPct val="0"/>
        </a:spcBef>
        <a:spcAft>
          <a:spcPct val="0"/>
        </a:spcAft>
        <a:defRPr sz="4000" b="1">
          <a:solidFill>
            <a:srgbClr val="102A72"/>
          </a:solidFill>
          <a:latin typeface="Arial" charset="0"/>
        </a:defRPr>
      </a:lvl8pPr>
      <a:lvl9pPr marL="1828800" algn="l" rtl="0" eaLnBrk="0" fontAlgn="base" hangingPunct="0">
        <a:spcBef>
          <a:spcPct val="0"/>
        </a:spcBef>
        <a:spcAft>
          <a:spcPct val="0"/>
        </a:spcAft>
        <a:defRPr sz="4000" b="1">
          <a:solidFill>
            <a:srgbClr val="102A72"/>
          </a:solidFill>
          <a:latin typeface="Arial" charset="0"/>
        </a:defRPr>
      </a:lvl9pPr>
    </p:titleStyle>
    <p:bodyStyle>
      <a:lvl1pPr marL="342900" indent="-342900" algn="l" rtl="0" eaLnBrk="0" fontAlgn="base" hangingPunct="0">
        <a:spcBef>
          <a:spcPct val="20000"/>
        </a:spcBef>
        <a:spcAft>
          <a:spcPct val="0"/>
        </a:spcAft>
        <a:buChar char="•"/>
        <a:defRPr sz="3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a:solidFill>
            <a:srgbClr val="102A72"/>
          </a:solidFill>
          <a:latin typeface="+mn-lt"/>
        </a:defRPr>
      </a:lvl2pPr>
      <a:lvl3pPr marL="1143000" indent="-228600" algn="l" rtl="0" eaLnBrk="0" fontAlgn="base" hangingPunct="0">
        <a:spcBef>
          <a:spcPct val="20000"/>
        </a:spcBef>
        <a:spcAft>
          <a:spcPct val="0"/>
        </a:spcAft>
        <a:buChar char="•"/>
        <a:defRPr sz="2400">
          <a:solidFill>
            <a:srgbClr val="102A72"/>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47800" y="44196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endParaRPr lang="en-US" altLang="en-US" sz="4400" b="1" i="1">
              <a:solidFill>
                <a:schemeClr val="bg1"/>
              </a:solidFill>
              <a:latin typeface="Times" panose="02020603050405020304" pitchFamily="18" charset="0"/>
            </a:endParaRPr>
          </a:p>
        </p:txBody>
      </p:sp>
      <p:sp>
        <p:nvSpPr>
          <p:cNvPr id="7171" name="Text Box 3"/>
          <p:cNvSpPr txBox="1">
            <a:spLocks noChangeArrowheads="1"/>
          </p:cNvSpPr>
          <p:nvPr/>
        </p:nvSpPr>
        <p:spPr bwMode="auto">
          <a:xfrm>
            <a:off x="228600" y="6096000"/>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a:solidFill>
                  <a:schemeClr val="bg1"/>
                </a:solidFill>
              </a:rPr>
              <a:t>2015-2016 Budget Study Sessions</a:t>
            </a:r>
            <a:endParaRPr lang="en-US" altLang="en-US" sz="2000">
              <a:solidFill>
                <a:schemeClr val="bg1"/>
              </a:solidFill>
            </a:endParaRPr>
          </a:p>
        </p:txBody>
      </p:sp>
      <p:sp>
        <p:nvSpPr>
          <p:cNvPr id="7172" name="Rectangle 6"/>
          <p:cNvSpPr>
            <a:spLocks noGrp="1" noChangeArrowheads="1"/>
          </p:cNvSpPr>
          <p:nvPr>
            <p:ph type="ctrTitle"/>
          </p:nvPr>
        </p:nvSpPr>
        <p:spPr>
          <a:xfrm>
            <a:off x="1143000" y="304800"/>
            <a:ext cx="7086600" cy="5715000"/>
          </a:xfrm>
        </p:spPr>
        <p:txBody>
          <a:bodyPr/>
          <a:lstStyle/>
          <a:p>
            <a:r>
              <a:rPr lang="en-US" altLang="en-US" sz="4400" dirty="0" smtClean="0">
                <a:solidFill>
                  <a:schemeClr val="bg1"/>
                </a:solidFill>
              </a:rPr>
              <a:t>NEIGHBORHOOD SERVICES</a:t>
            </a:r>
            <a:br>
              <a:rPr lang="en-US" altLang="en-US" sz="44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4400" dirty="0" smtClean="0">
                <a:solidFill>
                  <a:schemeClr val="bg1"/>
                </a:solidFill>
              </a:rPr>
              <a:t>2015-2016 Proposed</a:t>
            </a:r>
            <a:r>
              <a:rPr lang="en-US" altLang="en-US" sz="4800" dirty="0" smtClean="0">
                <a:solidFill>
                  <a:schemeClr val="bg1"/>
                </a:solidFill>
              </a:rPr>
              <a:t> </a:t>
            </a:r>
            <a:r>
              <a:rPr lang="en-US" altLang="en-US" sz="4400" dirty="0" smtClean="0">
                <a:solidFill>
                  <a:schemeClr val="bg1"/>
                </a:solidFill>
              </a:rPr>
              <a:t>Operating Budget</a:t>
            </a:r>
            <a:r>
              <a:rPr lang="en-US" altLang="en-US" sz="1500" dirty="0" smtClean="0">
                <a:solidFill>
                  <a:schemeClr val="bg1"/>
                </a:solidFill>
              </a:rPr>
              <a:t/>
            </a:r>
            <a:br>
              <a:rPr lang="en-US" altLang="en-US" sz="15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2400" dirty="0" smtClean="0">
                <a:solidFill>
                  <a:schemeClr val="bg1"/>
                </a:solidFill>
              </a:rPr>
              <a:t>OUTCOMES:</a:t>
            </a:r>
            <a:br>
              <a:rPr lang="en-US" altLang="en-US" sz="24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1800" dirty="0" smtClean="0">
                <a:solidFill>
                  <a:schemeClr val="bg1"/>
                </a:solidFill>
              </a:rPr>
              <a:t>- Safe and Clean Parks, Facilities and Attractions</a:t>
            </a:r>
            <a:br>
              <a:rPr lang="en-US" altLang="en-US" sz="1800" dirty="0" smtClean="0">
                <a:solidFill>
                  <a:schemeClr val="bg1"/>
                </a:solidFill>
              </a:rPr>
            </a:br>
            <a:r>
              <a:rPr lang="en-US" altLang="en-US" sz="1800" dirty="0" smtClean="0">
                <a:solidFill>
                  <a:schemeClr val="bg1"/>
                </a:solidFill>
              </a:rPr>
              <a:t>- Vibrant Cultural, Learning, Recreation, and Leisure    </a:t>
            </a:r>
            <a:br>
              <a:rPr lang="en-US" altLang="en-US" sz="1800" dirty="0" smtClean="0">
                <a:solidFill>
                  <a:schemeClr val="bg1"/>
                </a:solidFill>
              </a:rPr>
            </a:br>
            <a:r>
              <a:rPr lang="en-US" altLang="en-US" sz="1800" dirty="0" smtClean="0">
                <a:solidFill>
                  <a:schemeClr val="bg1"/>
                </a:solidFill>
              </a:rPr>
              <a:t>  Opportunities</a:t>
            </a:r>
            <a:br>
              <a:rPr lang="en-US" altLang="en-US" sz="1800" dirty="0" smtClean="0">
                <a:solidFill>
                  <a:schemeClr val="bg1"/>
                </a:solidFill>
              </a:rPr>
            </a:br>
            <a:r>
              <a:rPr lang="en-US" altLang="en-US" sz="1800" dirty="0" smtClean="0">
                <a:solidFill>
                  <a:schemeClr val="bg1"/>
                </a:solidFill>
              </a:rPr>
              <a:t>- Healthy Neighborhoods and Capable Communities </a:t>
            </a:r>
            <a:br>
              <a:rPr lang="en-US" altLang="en-US" sz="1800" dirty="0" smtClean="0">
                <a:solidFill>
                  <a:schemeClr val="bg1"/>
                </a:solidFill>
              </a:rPr>
            </a:br>
            <a:r>
              <a:rPr lang="en-US" altLang="en-US" sz="1500" dirty="0" smtClean="0">
                <a:solidFill>
                  <a:schemeClr val="bg1"/>
                </a:solidFill>
              </a:rPr>
              <a:t/>
            </a:r>
            <a:br>
              <a:rPr lang="en-US" altLang="en-US" sz="1500" dirty="0" smtClean="0">
                <a:solidFill>
                  <a:schemeClr val="bg1"/>
                </a:solidFill>
              </a:rPr>
            </a:br>
            <a:endParaRPr lang="en-US" altLang="en-US" sz="20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74E421CB-B5B2-47BE-827E-0F24EC0D9F95}" type="slidenum">
              <a:rPr lang="en-US" altLang="en-US" sz="2000">
                <a:solidFill>
                  <a:schemeClr val="bg1"/>
                </a:solidFill>
              </a:rPr>
              <a:pPr>
                <a:spcBef>
                  <a:spcPct val="0"/>
                </a:spcBef>
                <a:buFontTx/>
                <a:buNone/>
              </a:pPr>
              <a:t>10</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sp>
        <p:nvSpPr>
          <p:cNvPr id="25603" name="Rectangle 2"/>
          <p:cNvSpPr>
            <a:spLocks noGrp="1" noChangeArrowheads="1"/>
          </p:cNvSpPr>
          <p:nvPr>
            <p:ph type="title"/>
          </p:nvPr>
        </p:nvSpPr>
        <p:spPr>
          <a:xfrm>
            <a:off x="381000" y="304800"/>
            <a:ext cx="8458200" cy="685800"/>
          </a:xfrm>
        </p:spPr>
        <p:txBody>
          <a:bodyPr/>
          <a:lstStyle/>
          <a:p>
            <a:r>
              <a:rPr lang="en-US" altLang="en-US" sz="3600" smtClean="0"/>
              <a:t>PRNS Accomplishments and Expected Service Delivery</a:t>
            </a:r>
          </a:p>
        </p:txBody>
      </p:sp>
      <p:sp>
        <p:nvSpPr>
          <p:cNvPr id="25604" name="Rectangle 8"/>
          <p:cNvSpPr>
            <a:spLocks noGrp="1" noChangeArrowheads="1"/>
          </p:cNvSpPr>
          <p:nvPr>
            <p:ph type="body" sz="half" idx="4294967295"/>
          </p:nvPr>
        </p:nvSpPr>
        <p:spPr>
          <a:xfrm>
            <a:off x="4406900" y="1905000"/>
            <a:ext cx="4127500" cy="3962400"/>
          </a:xfrm>
        </p:spPr>
        <p:txBody>
          <a:bodyPr/>
          <a:lstStyle/>
          <a:p>
            <a:r>
              <a:rPr lang="en-US" altLang="en-US" sz="2800" dirty="0" smtClean="0"/>
              <a:t>Building Community through </a:t>
            </a:r>
            <a:r>
              <a:rPr lang="en-US" altLang="en-US" sz="2800" dirty="0" err="1" smtClean="0"/>
              <a:t>placemaking</a:t>
            </a:r>
            <a:endParaRPr lang="en-US" altLang="en-US" sz="2800" dirty="0" smtClean="0"/>
          </a:p>
          <a:p>
            <a:r>
              <a:rPr lang="en-US" altLang="en-US" sz="2800" dirty="0" smtClean="0"/>
              <a:t>Fun Recreational </a:t>
            </a:r>
            <a:r>
              <a:rPr lang="en-US" altLang="en-US" sz="2800" dirty="0"/>
              <a:t>O</a:t>
            </a:r>
            <a:r>
              <a:rPr lang="en-US" altLang="en-US" sz="2800" dirty="0" smtClean="0"/>
              <a:t>ptions for All </a:t>
            </a:r>
            <a:r>
              <a:rPr lang="en-US" altLang="en-US" sz="2800" dirty="0"/>
              <a:t>A</a:t>
            </a:r>
            <a:r>
              <a:rPr lang="en-US" altLang="en-US" sz="2800" dirty="0" smtClean="0"/>
              <a:t>ges</a:t>
            </a:r>
          </a:p>
          <a:p>
            <a:r>
              <a:rPr lang="en-US" altLang="en-US" sz="2800" dirty="0" smtClean="0"/>
              <a:t>Safe Neighborhoods</a:t>
            </a:r>
          </a:p>
          <a:p>
            <a:r>
              <a:rPr lang="en-US" altLang="en-US" sz="2800" dirty="0" smtClean="0"/>
              <a:t>Access to Services and </a:t>
            </a:r>
            <a:r>
              <a:rPr lang="en-US" altLang="en-US" sz="2800" dirty="0"/>
              <a:t>F</a:t>
            </a:r>
            <a:r>
              <a:rPr lang="en-US" altLang="en-US" sz="2800" dirty="0" smtClean="0"/>
              <a:t>inancial </a:t>
            </a:r>
            <a:r>
              <a:rPr lang="en-US" altLang="en-US" sz="2800" dirty="0"/>
              <a:t>S</a:t>
            </a:r>
            <a:r>
              <a:rPr lang="en-US" altLang="en-US" sz="2800" dirty="0" smtClean="0"/>
              <a:t>ustainability</a:t>
            </a:r>
          </a:p>
        </p:txBody>
      </p:sp>
      <p:sp>
        <p:nvSpPr>
          <p:cNvPr id="25605" name="AutoShape 2" descr="https://pod51045.outlook.com/owa/service.svc/s/GetFileAttachment?id=AAMkAGQ0OGQ2ZDE3LWVmY2EtNGNkZi05OGUxLTQyODY5MTY5MmZmYQBGAAAAAAATHEe4eLXSEaW6AAjHpC9fBwC1f%2Bx4VnPSEaWxAAjHpC9fAAAAN%2FrAAAAkWN29TlO3RLKp0qAaK0k5AAAFe3JVAAABEgAQAFzHNRFvcY9EmPEi4rR8q3Q%3D&amp;isImagePreview=True&amp;X-OWA-CANARY=UZrt3CnsKUGpaybmZHZp3VbshHlDNNEIvVXzo1Adz-ZpL_HZTCRDkh5EhoSHbfNKSLUUD5O4J4Y."/>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endParaRPr lang="en-US" altLang="en-US" sz="800">
              <a:solidFill>
                <a:schemeClr val="tx1"/>
              </a:solidFill>
            </a:endParaRPr>
          </a:p>
        </p:txBody>
      </p:sp>
      <p:pic>
        <p:nvPicPr>
          <p:cNvPr id="256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38735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33A9D032-4037-4FFA-897C-A1E9C72EDFFB}" type="slidenum">
              <a:rPr lang="en-US" altLang="en-US" sz="2000">
                <a:solidFill>
                  <a:schemeClr val="bg1"/>
                </a:solidFill>
              </a:rPr>
              <a:pPr>
                <a:spcBef>
                  <a:spcPct val="0"/>
                </a:spcBef>
                <a:buFontTx/>
                <a:buNone/>
              </a:pPr>
              <a:t>11</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sp>
        <p:nvSpPr>
          <p:cNvPr id="27651"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PRNS Proposed Budget Actions </a:t>
            </a:r>
            <a:br>
              <a:rPr lang="en-US" altLang="en-US" sz="3600" dirty="0" smtClean="0"/>
            </a:br>
            <a:endParaRPr lang="en-US" altLang="en-US" sz="3600" dirty="0" smtClean="0"/>
          </a:p>
        </p:txBody>
      </p:sp>
      <p:sp>
        <p:nvSpPr>
          <p:cNvPr id="27652" name="Rectangle 7"/>
          <p:cNvSpPr txBox="1">
            <a:spLocks noChangeArrowheads="1"/>
          </p:cNvSpPr>
          <p:nvPr/>
        </p:nvSpPr>
        <p:spPr bwMode="auto">
          <a:xfrm>
            <a:off x="350178" y="1402021"/>
            <a:ext cx="4071991"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102A72"/>
                </a:solidFill>
                <a:latin typeface="Arial" panose="020B0604020202020204" pitchFamily="34" charset="0"/>
              </a:defRPr>
            </a:lvl1pPr>
            <a:lvl2pPr marL="342900" indent="-34290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400" dirty="0" smtClean="0"/>
              <a:t>Increase Resources at Regional Parks, Including the Planned Lake Cunningham Bike Park</a:t>
            </a:r>
          </a:p>
          <a:p>
            <a:pPr marL="0" indent="0">
              <a:buNone/>
            </a:pPr>
            <a:endParaRPr lang="en-US" altLang="en-US" sz="400" dirty="0"/>
          </a:p>
          <a:p>
            <a:r>
              <a:rPr lang="en-US" altLang="en-US" sz="2400" dirty="0"/>
              <a:t>St. James Park </a:t>
            </a:r>
            <a:r>
              <a:rPr lang="en-US" altLang="en-US" sz="2400" dirty="0" smtClean="0"/>
              <a:t>Activation</a:t>
            </a:r>
          </a:p>
          <a:p>
            <a:pPr marL="0" indent="0">
              <a:buNone/>
            </a:pPr>
            <a:endParaRPr lang="en-US" altLang="en-US" sz="400" dirty="0"/>
          </a:p>
          <a:p>
            <a:pPr lvl="1">
              <a:buFontTx/>
              <a:buChar char="•"/>
            </a:pPr>
            <a:r>
              <a:rPr lang="en-US" altLang="en-US" sz="2400" dirty="0"/>
              <a:t>Youth </a:t>
            </a:r>
            <a:r>
              <a:rPr lang="en-US" altLang="en-US" sz="2400" dirty="0" smtClean="0"/>
              <a:t>Violence </a:t>
            </a:r>
            <a:r>
              <a:rPr lang="en-US" altLang="en-US" sz="2400" dirty="0"/>
              <a:t>P</a:t>
            </a:r>
            <a:r>
              <a:rPr lang="en-US" altLang="en-US" sz="2400" dirty="0" smtClean="0"/>
              <a:t>revention Efforts</a:t>
            </a:r>
          </a:p>
          <a:p>
            <a:pPr marL="0" lvl="1" indent="0">
              <a:buNone/>
            </a:pPr>
            <a:endParaRPr lang="en-US" altLang="en-US" sz="400" dirty="0"/>
          </a:p>
          <a:p>
            <a:pPr lvl="1">
              <a:buFontTx/>
              <a:buChar char="•"/>
            </a:pPr>
            <a:r>
              <a:rPr lang="en-US" altLang="en-US" sz="2400" dirty="0"/>
              <a:t>SJ </a:t>
            </a:r>
            <a:r>
              <a:rPr lang="en-US" altLang="en-US" sz="2400" dirty="0" smtClean="0"/>
              <a:t>Learns</a:t>
            </a:r>
          </a:p>
          <a:p>
            <a:pPr marL="0" lvl="1" indent="0">
              <a:buNone/>
            </a:pPr>
            <a:endParaRPr lang="en-US" altLang="en-US" sz="400" dirty="0" smtClean="0"/>
          </a:p>
          <a:p>
            <a:pPr marL="0" lvl="1" indent="0">
              <a:buNone/>
            </a:pPr>
            <a:endParaRPr lang="en-US" altLang="en-US" sz="2400" dirty="0"/>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178" y="1454568"/>
            <a:ext cx="4038600" cy="326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p:nvSpPr>
        <p:spPr bwMode="auto">
          <a:xfrm>
            <a:off x="304800" y="4863904"/>
            <a:ext cx="4267200" cy="123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102A72"/>
                </a:solidFill>
                <a:latin typeface="Arial" panose="020B0604020202020204" pitchFamily="34" charset="0"/>
              </a:defRPr>
            </a:lvl1pPr>
            <a:lvl2pPr marL="342900" indent="-34290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buFontTx/>
              <a:buChar char="•"/>
            </a:pPr>
            <a:r>
              <a:rPr lang="en-US" altLang="en-US" sz="2400" dirty="0"/>
              <a:t>Enhanced Park and </a:t>
            </a:r>
            <a:r>
              <a:rPr lang="en-US" altLang="en-US" sz="2400" dirty="0" smtClean="0"/>
              <a:t>Community </a:t>
            </a:r>
            <a:r>
              <a:rPr lang="en-US" altLang="en-US" sz="2400" dirty="0"/>
              <a:t>Center Rentals and Reservations</a:t>
            </a:r>
          </a:p>
          <a:p>
            <a:endParaRPr lang="en-US"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2"/>
          <p:cNvSpPr txBox="1">
            <a:spLocks noGrp="1"/>
          </p:cNvSpPr>
          <p:nvPr/>
        </p:nvSpPr>
        <p:spPr bwMode="auto">
          <a:xfrm>
            <a:off x="304800" y="60960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a:solidFill>
                  <a:schemeClr val="bg1"/>
                </a:solidFill>
              </a:rPr>
              <a:t>NEIGHBORHOOD SERVICES 				         </a:t>
            </a:r>
            <a:fld id="{B24027FB-5E8B-4A30-9493-FAD0A2B5C050}" type="slidenum">
              <a:rPr lang="en-US" altLang="en-US" sz="2000" i="1">
                <a:solidFill>
                  <a:schemeClr val="bg1"/>
                </a:solidFill>
              </a:rPr>
              <a:pPr>
                <a:spcBef>
                  <a:spcPct val="0"/>
                </a:spcBef>
                <a:buFontTx/>
                <a:buNone/>
              </a:pPr>
              <a:t>12</a:t>
            </a:fld>
            <a:endParaRPr lang="en-US" altLang="en-US" sz="2000" i="1">
              <a:solidFill>
                <a:schemeClr val="bg1"/>
              </a:solidFill>
            </a:endParaRPr>
          </a:p>
          <a:p>
            <a:pPr>
              <a:spcBef>
                <a:spcPct val="0"/>
              </a:spcBef>
              <a:buFontTx/>
              <a:buNone/>
            </a:pPr>
            <a:r>
              <a:rPr lang="en-US" altLang="en-US" sz="2000" i="1">
                <a:solidFill>
                  <a:schemeClr val="bg1"/>
                </a:solidFill>
              </a:rPr>
              <a:t>2015-2016 Budget Study Sessions</a:t>
            </a:r>
            <a:endParaRPr lang="en-US" altLang="en-US" sz="1400" i="1">
              <a:solidFill>
                <a:schemeClr val="bg1"/>
              </a:solidFill>
            </a:endParaRPr>
          </a:p>
          <a:p>
            <a:pPr>
              <a:spcBef>
                <a:spcPct val="0"/>
              </a:spcBef>
              <a:buFontTx/>
              <a:buNone/>
            </a:pPr>
            <a:r>
              <a:rPr lang="en-US" altLang="en-US" sz="2000" i="1">
                <a:solidFill>
                  <a:schemeClr val="bg1"/>
                </a:solidFill>
              </a:rPr>
              <a:t>								</a:t>
            </a:r>
          </a:p>
        </p:txBody>
      </p:sp>
      <p:sp>
        <p:nvSpPr>
          <p:cNvPr id="29699" name="Rectangle 2"/>
          <p:cNvSpPr>
            <a:spLocks noGrp="1" noChangeArrowheads="1"/>
          </p:cNvSpPr>
          <p:nvPr>
            <p:ph type="title" idx="4294967295"/>
          </p:nvPr>
        </p:nvSpPr>
        <p:spPr>
          <a:xfrm>
            <a:off x="381000" y="304800"/>
            <a:ext cx="8458200" cy="685800"/>
          </a:xfrm>
        </p:spPr>
        <p:txBody>
          <a:bodyPr/>
          <a:lstStyle/>
          <a:p>
            <a:r>
              <a:rPr lang="en-US" altLang="en-US" sz="3600" dirty="0" smtClean="0"/>
              <a:t>CSA </a:t>
            </a:r>
            <a:r>
              <a:rPr lang="en-US" altLang="en-US" sz="3600" dirty="0" err="1" smtClean="0"/>
              <a:t>Workplan</a:t>
            </a:r>
            <a:r>
              <a:rPr lang="en-US" altLang="en-US" sz="3600" smtClean="0"/>
              <a:t> Highlights</a:t>
            </a:r>
          </a:p>
        </p:txBody>
      </p:sp>
      <p:sp>
        <p:nvSpPr>
          <p:cNvPr id="29700" name="Rectangle 8"/>
          <p:cNvSpPr>
            <a:spLocks noGrp="1" noChangeArrowheads="1"/>
          </p:cNvSpPr>
          <p:nvPr>
            <p:ph type="body" sz="half" idx="4294967295"/>
          </p:nvPr>
        </p:nvSpPr>
        <p:spPr>
          <a:xfrm>
            <a:off x="631825" y="3581400"/>
            <a:ext cx="3810000" cy="1295400"/>
          </a:xfrm>
        </p:spPr>
        <p:txBody>
          <a:bodyPr/>
          <a:lstStyle/>
          <a:p>
            <a:pPr>
              <a:lnSpc>
                <a:spcPct val="80000"/>
              </a:lnSpc>
            </a:pPr>
            <a:r>
              <a:rPr lang="en-US" altLang="en-US" sz="2600" dirty="0" smtClean="0"/>
              <a:t>Enhance Public Access to Technology</a:t>
            </a:r>
          </a:p>
          <a:p>
            <a:r>
              <a:rPr lang="en-US" altLang="en-US" sz="2600" dirty="0" smtClean="0"/>
              <a:t>Maintain Responsive Services to Community </a:t>
            </a:r>
            <a:r>
              <a:rPr lang="en-US" altLang="en-US" sz="2600" dirty="0"/>
              <a:t>P</a:t>
            </a:r>
            <a:r>
              <a:rPr lang="en-US" altLang="en-US" sz="2600" dirty="0" smtClean="0"/>
              <a:t>riorities</a:t>
            </a:r>
          </a:p>
        </p:txBody>
      </p:sp>
      <p:sp>
        <p:nvSpPr>
          <p:cNvPr id="29701" name="Rectangle 9"/>
          <p:cNvSpPr>
            <a:spLocks noGrp="1" noChangeArrowheads="1"/>
          </p:cNvSpPr>
          <p:nvPr>
            <p:ph type="body" sz="half" idx="4294967295"/>
          </p:nvPr>
        </p:nvSpPr>
        <p:spPr>
          <a:xfrm>
            <a:off x="4495800" y="1295400"/>
            <a:ext cx="4572000" cy="1905000"/>
          </a:xfrm>
        </p:spPr>
        <p:txBody>
          <a:bodyPr/>
          <a:lstStyle/>
          <a:p>
            <a:pPr>
              <a:lnSpc>
                <a:spcPct val="80000"/>
              </a:lnSpc>
            </a:pPr>
            <a:r>
              <a:rPr lang="en-US" altLang="en-US" sz="2800" dirty="0" smtClean="0"/>
              <a:t>Increase Community </a:t>
            </a:r>
            <a:r>
              <a:rPr lang="en-US" altLang="en-US" sz="2800" dirty="0"/>
              <a:t>A</a:t>
            </a:r>
            <a:r>
              <a:rPr lang="en-US" altLang="en-US" sz="2800" dirty="0" smtClean="0"/>
              <a:t>ccess to Services</a:t>
            </a:r>
          </a:p>
          <a:p>
            <a:pPr>
              <a:lnSpc>
                <a:spcPct val="80000"/>
              </a:lnSpc>
            </a:pPr>
            <a:r>
              <a:rPr lang="en-US" altLang="en-US" sz="2800" dirty="0" smtClean="0"/>
              <a:t>Focus on Health and Safety</a:t>
            </a:r>
          </a:p>
        </p:txBody>
      </p:sp>
      <p:pic>
        <p:nvPicPr>
          <p:cNvPr id="29702" name="Picture 5" descr="H:\BUDGET\Budget 1516\Pics\16015272455_7a2c666dd6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266825"/>
            <a:ext cx="3860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59163"/>
            <a:ext cx="3849688"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447800" y="4419600"/>
            <a:ext cx="495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endParaRPr lang="en-US" altLang="en-US" sz="4400" b="1" i="1">
              <a:solidFill>
                <a:schemeClr val="bg1"/>
              </a:solidFill>
              <a:latin typeface="Times" panose="02020603050405020304" pitchFamily="18" charset="0"/>
            </a:endParaRPr>
          </a:p>
        </p:txBody>
      </p:sp>
      <p:sp>
        <p:nvSpPr>
          <p:cNvPr id="31747" name="Text Box 3"/>
          <p:cNvSpPr txBox="1">
            <a:spLocks noChangeArrowheads="1"/>
          </p:cNvSpPr>
          <p:nvPr/>
        </p:nvSpPr>
        <p:spPr bwMode="auto">
          <a:xfrm>
            <a:off x="228600" y="6096000"/>
            <a:ext cx="647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a:solidFill>
                  <a:schemeClr val="bg1"/>
                </a:solidFill>
              </a:rPr>
              <a:t>2015-2016 Budget Study Sessions</a:t>
            </a:r>
            <a:endParaRPr lang="en-US" altLang="en-US" sz="2000">
              <a:solidFill>
                <a:schemeClr val="bg1"/>
              </a:solidFill>
            </a:endParaRPr>
          </a:p>
        </p:txBody>
      </p:sp>
      <p:sp>
        <p:nvSpPr>
          <p:cNvPr id="31748" name="Rectangle 6"/>
          <p:cNvSpPr>
            <a:spLocks noGrp="1" noChangeArrowheads="1"/>
          </p:cNvSpPr>
          <p:nvPr>
            <p:ph type="ctrTitle"/>
          </p:nvPr>
        </p:nvSpPr>
        <p:spPr>
          <a:xfrm>
            <a:off x="1143000" y="304800"/>
            <a:ext cx="7086600" cy="5715000"/>
          </a:xfrm>
        </p:spPr>
        <p:txBody>
          <a:bodyPr/>
          <a:lstStyle/>
          <a:p>
            <a:r>
              <a:rPr lang="en-US" altLang="en-US" sz="4400" smtClean="0">
                <a:solidFill>
                  <a:schemeClr val="bg1"/>
                </a:solidFill>
              </a:rPr>
              <a:t>NEIGHBORHOOD SERVICES CSA</a:t>
            </a:r>
            <a:br>
              <a:rPr lang="en-US" altLang="en-US" sz="4400" smtClean="0">
                <a:solidFill>
                  <a:schemeClr val="bg1"/>
                </a:solidFill>
              </a:rPr>
            </a:br>
            <a:r>
              <a:rPr lang="en-US" altLang="en-US" sz="1000" smtClean="0">
                <a:solidFill>
                  <a:schemeClr val="bg1"/>
                </a:solidFill>
              </a:rPr>
              <a:t/>
            </a:r>
            <a:br>
              <a:rPr lang="en-US" altLang="en-US" sz="1000" smtClean="0">
                <a:solidFill>
                  <a:schemeClr val="bg1"/>
                </a:solidFill>
              </a:rPr>
            </a:br>
            <a:r>
              <a:rPr lang="en-US" altLang="en-US" sz="1000" smtClean="0">
                <a:solidFill>
                  <a:schemeClr val="bg1"/>
                </a:solidFill>
              </a:rPr>
              <a:t/>
            </a:r>
            <a:br>
              <a:rPr lang="en-US" altLang="en-US" sz="1000" smtClean="0">
                <a:solidFill>
                  <a:schemeClr val="bg1"/>
                </a:solidFill>
              </a:rPr>
            </a:br>
            <a:r>
              <a:rPr lang="en-US" altLang="en-US" sz="4400" smtClean="0">
                <a:solidFill>
                  <a:schemeClr val="bg1"/>
                </a:solidFill>
              </a:rPr>
              <a:t>2015-2016 Proposed</a:t>
            </a:r>
            <a:r>
              <a:rPr lang="en-US" altLang="en-US" sz="4800" smtClean="0">
                <a:solidFill>
                  <a:schemeClr val="bg1"/>
                </a:solidFill>
              </a:rPr>
              <a:t> </a:t>
            </a:r>
            <a:r>
              <a:rPr lang="en-US" altLang="en-US" sz="4400" smtClean="0">
                <a:solidFill>
                  <a:schemeClr val="bg1"/>
                </a:solidFill>
              </a:rPr>
              <a:t>Operating Budget</a:t>
            </a:r>
            <a:r>
              <a:rPr lang="en-US" altLang="en-US" sz="1500" smtClean="0">
                <a:solidFill>
                  <a:schemeClr val="bg1"/>
                </a:solidFill>
              </a:rPr>
              <a:t/>
            </a:r>
            <a:br>
              <a:rPr lang="en-US" altLang="en-US" sz="1500" smtClean="0">
                <a:solidFill>
                  <a:schemeClr val="bg1"/>
                </a:solidFill>
              </a:rPr>
            </a:br>
            <a:r>
              <a:rPr lang="en-US" altLang="en-US" sz="1500" smtClean="0">
                <a:solidFill>
                  <a:schemeClr val="bg1"/>
                </a:solidFill>
              </a:rPr>
              <a:t/>
            </a:r>
            <a:br>
              <a:rPr lang="en-US" altLang="en-US" sz="1500" smtClean="0">
                <a:solidFill>
                  <a:schemeClr val="bg1"/>
                </a:solidFill>
              </a:rPr>
            </a:br>
            <a:r>
              <a:rPr lang="en-US" altLang="en-US" sz="2400" smtClean="0">
                <a:solidFill>
                  <a:schemeClr val="bg1"/>
                </a:solidFill>
              </a:rPr>
              <a:t>OUTCOMES:</a:t>
            </a:r>
            <a:br>
              <a:rPr lang="en-US" altLang="en-US" sz="2400" smtClean="0">
                <a:solidFill>
                  <a:schemeClr val="bg1"/>
                </a:solidFill>
              </a:rPr>
            </a:br>
            <a:r>
              <a:rPr lang="en-US" altLang="en-US" sz="1500" smtClean="0">
                <a:solidFill>
                  <a:schemeClr val="bg1"/>
                </a:solidFill>
              </a:rPr>
              <a:t/>
            </a:r>
            <a:br>
              <a:rPr lang="en-US" altLang="en-US" sz="1500" smtClean="0">
                <a:solidFill>
                  <a:schemeClr val="bg1"/>
                </a:solidFill>
              </a:rPr>
            </a:br>
            <a:r>
              <a:rPr lang="en-US" altLang="en-US" sz="1800" smtClean="0">
                <a:solidFill>
                  <a:schemeClr val="bg1"/>
                </a:solidFill>
              </a:rPr>
              <a:t>- Safe and Clean Parks, Facilities and Attractions</a:t>
            </a:r>
            <a:br>
              <a:rPr lang="en-US" altLang="en-US" sz="1800" smtClean="0">
                <a:solidFill>
                  <a:schemeClr val="bg1"/>
                </a:solidFill>
              </a:rPr>
            </a:br>
            <a:r>
              <a:rPr lang="en-US" altLang="en-US" sz="1800" smtClean="0">
                <a:solidFill>
                  <a:schemeClr val="bg1"/>
                </a:solidFill>
              </a:rPr>
              <a:t>- Vibrant Cultural, Learning, - Recreation, and Leisure    </a:t>
            </a:r>
            <a:br>
              <a:rPr lang="en-US" altLang="en-US" sz="1800" smtClean="0">
                <a:solidFill>
                  <a:schemeClr val="bg1"/>
                </a:solidFill>
              </a:rPr>
            </a:br>
            <a:r>
              <a:rPr lang="en-US" altLang="en-US" sz="1800" smtClean="0">
                <a:solidFill>
                  <a:schemeClr val="bg1"/>
                </a:solidFill>
              </a:rPr>
              <a:t>  Opportunities</a:t>
            </a:r>
            <a:br>
              <a:rPr lang="en-US" altLang="en-US" sz="1800" smtClean="0">
                <a:solidFill>
                  <a:schemeClr val="bg1"/>
                </a:solidFill>
              </a:rPr>
            </a:br>
            <a:r>
              <a:rPr lang="en-US" altLang="en-US" sz="1800" smtClean="0">
                <a:solidFill>
                  <a:schemeClr val="bg1"/>
                </a:solidFill>
              </a:rPr>
              <a:t>- Healthy Neighborhoods and Capable Communities </a:t>
            </a:r>
            <a:br>
              <a:rPr lang="en-US" altLang="en-US" sz="1800" smtClean="0">
                <a:solidFill>
                  <a:schemeClr val="bg1"/>
                </a:solidFill>
              </a:rPr>
            </a:br>
            <a:r>
              <a:rPr lang="en-US" altLang="en-US" sz="1500" smtClean="0">
                <a:solidFill>
                  <a:schemeClr val="bg1"/>
                </a:solidFill>
              </a:rPr>
              <a:t/>
            </a:r>
            <a:br>
              <a:rPr lang="en-US" altLang="en-US" sz="1500" smtClean="0">
                <a:solidFill>
                  <a:schemeClr val="bg1"/>
                </a:solidFill>
              </a:rPr>
            </a:br>
            <a:endParaRPr lang="en-US" altLang="en-US" sz="200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290F84C8-FF3F-48E1-B381-9220F59AC815}" type="slidenum">
              <a:rPr lang="en-US" altLang="en-US" sz="2000">
                <a:solidFill>
                  <a:schemeClr val="bg1"/>
                </a:solidFill>
              </a:rPr>
              <a:pPr>
                <a:spcBef>
                  <a:spcPct val="0"/>
                </a:spcBef>
                <a:buFontTx/>
                <a:buNone/>
              </a:pPr>
              <a:t>14</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sp>
        <p:nvSpPr>
          <p:cNvPr id="33795" name="Rectangle 2"/>
          <p:cNvSpPr>
            <a:spLocks noGrp="1" noChangeArrowheads="1"/>
          </p:cNvSpPr>
          <p:nvPr>
            <p:ph type="title"/>
          </p:nvPr>
        </p:nvSpPr>
        <p:spPr>
          <a:xfrm>
            <a:off x="304800" y="304800"/>
            <a:ext cx="5867400" cy="685800"/>
          </a:xfrm>
        </p:spPr>
        <p:txBody>
          <a:bodyPr/>
          <a:lstStyle/>
          <a:p>
            <a:r>
              <a:rPr lang="en-US" altLang="en-US" sz="3600" dirty="0" smtClean="0"/>
              <a:t>Branch Libraries</a:t>
            </a:r>
          </a:p>
        </p:txBody>
      </p:sp>
      <p:grpSp>
        <p:nvGrpSpPr>
          <p:cNvPr id="33796" name="Group 42"/>
          <p:cNvGrpSpPr>
            <a:grpSpLocks/>
          </p:cNvGrpSpPr>
          <p:nvPr/>
        </p:nvGrpSpPr>
        <p:grpSpPr bwMode="auto">
          <a:xfrm>
            <a:off x="474663" y="914400"/>
            <a:ext cx="5849937" cy="5029200"/>
            <a:chOff x="981" y="1296"/>
            <a:chExt cx="10745" cy="10377"/>
          </a:xfrm>
        </p:grpSpPr>
        <p:graphicFrame>
          <p:nvGraphicFramePr>
            <p:cNvPr id="33800" name="Object 51"/>
            <p:cNvGraphicFramePr>
              <a:graphicFrameLocks noChangeAspect="1"/>
            </p:cNvGraphicFramePr>
            <p:nvPr/>
          </p:nvGraphicFramePr>
          <p:xfrm>
            <a:off x="1090" y="1296"/>
            <a:ext cx="10636" cy="10377"/>
          </p:xfrm>
          <a:graphic>
            <a:graphicData uri="http://schemas.openxmlformats.org/presentationml/2006/ole">
              <mc:AlternateContent xmlns:mc="http://schemas.openxmlformats.org/markup-compatibility/2006">
                <mc:Choice xmlns:v="urn:schemas-microsoft-com:vml" Requires="v">
                  <p:oleObj spid="_x0000_s33846" name="Bitmap Image" r:id="rId4" imgW="5485714" imgH="5353797" progId="Paint.Picture">
                    <p:embed/>
                  </p:oleObj>
                </mc:Choice>
                <mc:Fallback>
                  <p:oleObj name="Bitmap Image" r:id="rId4" imgW="5485714" imgH="5353797" progId="Paint.Picture">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 y="1296"/>
                          <a:ext cx="10636" cy="10377"/>
                        </a:xfrm>
                        <a:prstGeom prst="rect">
                          <a:avLst/>
                        </a:prstGeom>
                        <a:gradFill rotWithShape="1">
                          <a:gsLst>
                            <a:gs pos="0">
                              <a:srgbClr val="FFCC99"/>
                            </a:gs>
                            <a:gs pos="100000">
                              <a:srgbClr val="FFE8D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1" name="Text Box 44"/>
            <p:cNvSpPr>
              <a:spLocks noChangeArrowheads="1"/>
            </p:cNvSpPr>
            <p:nvPr/>
          </p:nvSpPr>
          <p:spPr bwMode="auto">
            <a:xfrm>
              <a:off x="8001" y="5764"/>
              <a:ext cx="512" cy="415"/>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14</a:t>
              </a:r>
            </a:p>
            <a:p>
              <a:pPr eaLnBrk="1" hangingPunct="1">
                <a:spcBef>
                  <a:spcPct val="0"/>
                </a:spcBef>
                <a:buFontTx/>
                <a:buNone/>
              </a:pPr>
              <a:endParaRPr lang="en-US" altLang="en-US" sz="1800">
                <a:solidFill>
                  <a:schemeClr val="tx1"/>
                </a:solidFill>
              </a:endParaRPr>
            </a:p>
          </p:txBody>
        </p:sp>
        <p:sp>
          <p:nvSpPr>
            <p:cNvPr id="33802" name="Text Box 45"/>
            <p:cNvSpPr>
              <a:spLocks noChangeArrowheads="1"/>
            </p:cNvSpPr>
            <p:nvPr/>
          </p:nvSpPr>
          <p:spPr bwMode="auto">
            <a:xfrm>
              <a:off x="3022" y="1804"/>
              <a:ext cx="560" cy="415"/>
            </a:xfrm>
            <a:prstGeom prst="ellipse">
              <a:avLst/>
            </a:prstGeom>
            <a:solidFill>
              <a:schemeClr val="accent2"/>
            </a:solidFill>
            <a:ln w="6350">
              <a:solidFill>
                <a:schemeClr val="tx1"/>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04</a:t>
              </a:r>
            </a:p>
            <a:p>
              <a:pPr eaLnBrk="1" hangingPunct="1">
                <a:spcBef>
                  <a:spcPct val="0"/>
                </a:spcBef>
                <a:buFontTx/>
                <a:buNone/>
              </a:pPr>
              <a:endParaRPr lang="en-US" altLang="en-US" sz="1800">
                <a:solidFill>
                  <a:schemeClr val="tx1"/>
                </a:solidFill>
              </a:endParaRPr>
            </a:p>
          </p:txBody>
        </p:sp>
        <p:sp>
          <p:nvSpPr>
            <p:cNvPr id="33803" name="Text Box 46"/>
            <p:cNvSpPr>
              <a:spLocks noChangeArrowheads="1"/>
            </p:cNvSpPr>
            <p:nvPr/>
          </p:nvSpPr>
          <p:spPr bwMode="auto">
            <a:xfrm>
              <a:off x="6561" y="5224"/>
              <a:ext cx="520" cy="415"/>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10</a:t>
              </a:r>
            </a:p>
            <a:p>
              <a:pPr eaLnBrk="1" hangingPunct="1">
                <a:spcBef>
                  <a:spcPct val="0"/>
                </a:spcBef>
                <a:buFontTx/>
                <a:buNone/>
              </a:pPr>
              <a:endParaRPr lang="en-US" altLang="en-US" sz="1800">
                <a:solidFill>
                  <a:schemeClr val="tx1"/>
                </a:solidFill>
              </a:endParaRPr>
            </a:p>
          </p:txBody>
        </p:sp>
        <p:sp>
          <p:nvSpPr>
            <p:cNvPr id="33804" name="Text Box 47"/>
            <p:cNvSpPr>
              <a:spLocks noChangeArrowheads="1"/>
            </p:cNvSpPr>
            <p:nvPr/>
          </p:nvSpPr>
          <p:spPr bwMode="auto">
            <a:xfrm>
              <a:off x="2462" y="7204"/>
              <a:ext cx="515" cy="415"/>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23</a:t>
              </a:r>
            </a:p>
            <a:p>
              <a:pPr eaLnBrk="1" hangingPunct="1">
                <a:spcBef>
                  <a:spcPct val="0"/>
                </a:spcBef>
                <a:spcAft>
                  <a:spcPts val="1000"/>
                </a:spcAft>
                <a:buFontTx/>
                <a:buNone/>
              </a:pPr>
              <a:endParaRPr lang="en-US" altLang="en-US" sz="1100">
                <a:solidFill>
                  <a:schemeClr val="tx1"/>
                </a:solidFill>
                <a:latin typeface="Times New Roman" panose="02020603050405020304" pitchFamily="18" charset="0"/>
              </a:endParaRPr>
            </a:p>
            <a:p>
              <a:pPr eaLnBrk="1" hangingPunct="1">
                <a:spcBef>
                  <a:spcPct val="0"/>
                </a:spcBef>
                <a:buFontTx/>
                <a:buNone/>
              </a:pPr>
              <a:endParaRPr lang="en-US" altLang="en-US" sz="1800">
                <a:solidFill>
                  <a:schemeClr val="tx1"/>
                </a:solidFill>
              </a:endParaRPr>
            </a:p>
          </p:txBody>
        </p:sp>
        <p:sp>
          <p:nvSpPr>
            <p:cNvPr id="33805" name="Text Box 48"/>
            <p:cNvSpPr>
              <a:spLocks noChangeArrowheads="1"/>
            </p:cNvSpPr>
            <p:nvPr/>
          </p:nvSpPr>
          <p:spPr bwMode="auto">
            <a:xfrm>
              <a:off x="5190" y="7204"/>
              <a:ext cx="491" cy="415"/>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24</a:t>
              </a:r>
              <a:endParaRPr lang="en-US" altLang="en-US" sz="1800">
                <a:solidFill>
                  <a:schemeClr val="tx1"/>
                </a:solidFill>
              </a:endParaRPr>
            </a:p>
          </p:txBody>
        </p:sp>
        <p:sp>
          <p:nvSpPr>
            <p:cNvPr id="33806" name="Text Box 49"/>
            <p:cNvSpPr>
              <a:spLocks noChangeArrowheads="1"/>
            </p:cNvSpPr>
            <p:nvPr/>
          </p:nvSpPr>
          <p:spPr bwMode="auto">
            <a:xfrm>
              <a:off x="6521" y="8644"/>
              <a:ext cx="472" cy="415"/>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16</a:t>
              </a:r>
            </a:p>
            <a:p>
              <a:pPr eaLnBrk="1" hangingPunct="1">
                <a:spcBef>
                  <a:spcPct val="0"/>
                </a:spcBef>
                <a:buFontTx/>
                <a:buNone/>
              </a:pPr>
              <a:endParaRPr lang="en-US" altLang="en-US" sz="1800">
                <a:solidFill>
                  <a:schemeClr val="tx1"/>
                </a:solidFill>
              </a:endParaRPr>
            </a:p>
          </p:txBody>
        </p:sp>
        <p:sp>
          <p:nvSpPr>
            <p:cNvPr id="33807" name="Text Box 50"/>
            <p:cNvSpPr>
              <a:spLocks noChangeArrowheads="1"/>
            </p:cNvSpPr>
            <p:nvPr/>
          </p:nvSpPr>
          <p:spPr bwMode="auto">
            <a:xfrm>
              <a:off x="8776" y="10084"/>
              <a:ext cx="501" cy="415"/>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18</a:t>
              </a:r>
            </a:p>
            <a:p>
              <a:pPr eaLnBrk="1" hangingPunct="1">
                <a:spcBef>
                  <a:spcPct val="0"/>
                </a:spcBef>
                <a:buFontTx/>
                <a:buNone/>
              </a:pPr>
              <a:endParaRPr lang="en-US" altLang="en-US" sz="1800">
                <a:solidFill>
                  <a:schemeClr val="tx1"/>
                </a:solidFill>
              </a:endParaRPr>
            </a:p>
          </p:txBody>
        </p:sp>
        <p:sp>
          <p:nvSpPr>
            <p:cNvPr id="33808" name="Text Box 51"/>
            <p:cNvSpPr>
              <a:spLocks noChangeArrowheads="1"/>
            </p:cNvSpPr>
            <p:nvPr/>
          </p:nvSpPr>
          <p:spPr bwMode="auto">
            <a:xfrm>
              <a:off x="6521" y="10624"/>
              <a:ext cx="560" cy="415"/>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02</a:t>
              </a:r>
            </a:p>
            <a:p>
              <a:pPr eaLnBrk="1" hangingPunct="1">
                <a:spcBef>
                  <a:spcPct val="0"/>
                </a:spcBef>
                <a:buFontTx/>
                <a:buNone/>
              </a:pPr>
              <a:endParaRPr lang="en-US" altLang="en-US" sz="1800">
                <a:solidFill>
                  <a:schemeClr val="tx1"/>
                </a:solidFill>
              </a:endParaRPr>
            </a:p>
          </p:txBody>
        </p:sp>
        <p:sp>
          <p:nvSpPr>
            <p:cNvPr id="33809" name="Oval 52"/>
            <p:cNvSpPr>
              <a:spLocks noChangeArrowheads="1"/>
            </p:cNvSpPr>
            <p:nvPr/>
          </p:nvSpPr>
          <p:spPr bwMode="auto">
            <a:xfrm>
              <a:off x="7821" y="4504"/>
              <a:ext cx="544"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03</a:t>
              </a:r>
              <a:endParaRPr lang="en-US" altLang="en-US" sz="1800">
                <a:solidFill>
                  <a:schemeClr val="tx1"/>
                </a:solidFill>
                <a:latin typeface="Arial Narrow" panose="020B0606020202030204" pitchFamily="34" charset="0"/>
              </a:endParaRPr>
            </a:p>
          </p:txBody>
        </p:sp>
        <p:sp>
          <p:nvSpPr>
            <p:cNvPr id="33810" name="Oval 53"/>
            <p:cNvSpPr>
              <a:spLocks noChangeArrowheads="1"/>
            </p:cNvSpPr>
            <p:nvPr/>
          </p:nvSpPr>
          <p:spPr bwMode="auto">
            <a:xfrm>
              <a:off x="7461" y="6844"/>
              <a:ext cx="576"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20</a:t>
              </a:r>
              <a:endParaRPr lang="en-US" altLang="en-US" sz="1800">
                <a:solidFill>
                  <a:schemeClr val="tx1"/>
                </a:solidFill>
                <a:latin typeface="Arial Narrow" panose="020B0606020202030204" pitchFamily="34" charset="0"/>
              </a:endParaRPr>
            </a:p>
          </p:txBody>
        </p:sp>
        <p:sp>
          <p:nvSpPr>
            <p:cNvPr id="33811" name="Oval 54"/>
            <p:cNvSpPr>
              <a:spLocks noChangeArrowheads="1"/>
            </p:cNvSpPr>
            <p:nvPr/>
          </p:nvSpPr>
          <p:spPr bwMode="auto">
            <a:xfrm>
              <a:off x="6021" y="6484"/>
              <a:ext cx="576"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07</a:t>
              </a:r>
              <a:endParaRPr lang="en-US" altLang="en-US" sz="1800">
                <a:solidFill>
                  <a:schemeClr val="tx1"/>
                </a:solidFill>
                <a:latin typeface="Arial Narrow" panose="020B0606020202030204" pitchFamily="34" charset="0"/>
              </a:endParaRPr>
            </a:p>
          </p:txBody>
        </p:sp>
        <p:sp>
          <p:nvSpPr>
            <p:cNvPr id="33812" name="Oval 55"/>
            <p:cNvSpPr>
              <a:spLocks noChangeArrowheads="1"/>
            </p:cNvSpPr>
            <p:nvPr/>
          </p:nvSpPr>
          <p:spPr bwMode="auto">
            <a:xfrm>
              <a:off x="5661" y="5044"/>
              <a:ext cx="576"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Calibri" panose="020F0502020204030204" pitchFamily="34" charset="0"/>
                </a:rPr>
                <a:t>15</a:t>
              </a:r>
              <a:endParaRPr lang="en-US" altLang="en-US" sz="1800">
                <a:solidFill>
                  <a:schemeClr val="tx1"/>
                </a:solidFill>
              </a:endParaRPr>
            </a:p>
          </p:txBody>
        </p:sp>
        <p:sp>
          <p:nvSpPr>
            <p:cNvPr id="33813" name="Oval 56"/>
            <p:cNvSpPr>
              <a:spLocks noChangeArrowheads="1"/>
            </p:cNvSpPr>
            <p:nvPr/>
          </p:nvSpPr>
          <p:spPr bwMode="auto">
            <a:xfrm>
              <a:off x="4401" y="5764"/>
              <a:ext cx="576"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17</a:t>
              </a:r>
              <a:endParaRPr lang="en-US" altLang="en-US" sz="1800">
                <a:solidFill>
                  <a:schemeClr val="tx1"/>
                </a:solidFill>
                <a:latin typeface="Arial Narrow" panose="020B0606020202030204" pitchFamily="34" charset="0"/>
              </a:endParaRPr>
            </a:p>
          </p:txBody>
        </p:sp>
        <p:sp>
          <p:nvSpPr>
            <p:cNvPr id="33814" name="Oval 57"/>
            <p:cNvSpPr>
              <a:spLocks noChangeArrowheads="1"/>
            </p:cNvSpPr>
            <p:nvPr/>
          </p:nvSpPr>
          <p:spPr bwMode="auto">
            <a:xfrm>
              <a:off x="4761" y="8824"/>
              <a:ext cx="576"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09</a:t>
              </a:r>
              <a:endParaRPr lang="en-US" altLang="en-US" sz="1800">
                <a:solidFill>
                  <a:schemeClr val="tx1"/>
                </a:solidFill>
                <a:latin typeface="Arial Narrow" panose="020B0606020202030204" pitchFamily="34" charset="0"/>
              </a:endParaRPr>
            </a:p>
          </p:txBody>
        </p:sp>
        <p:sp>
          <p:nvSpPr>
            <p:cNvPr id="33815" name="Oval 58"/>
            <p:cNvSpPr>
              <a:spLocks noChangeArrowheads="1"/>
            </p:cNvSpPr>
            <p:nvPr/>
          </p:nvSpPr>
          <p:spPr bwMode="auto">
            <a:xfrm>
              <a:off x="5309" y="9904"/>
              <a:ext cx="576"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22</a:t>
              </a:r>
              <a:endParaRPr lang="en-US" altLang="en-US" sz="1800">
                <a:solidFill>
                  <a:schemeClr val="tx1"/>
                </a:solidFill>
                <a:latin typeface="Arial Narrow" panose="020B0606020202030204" pitchFamily="34" charset="0"/>
              </a:endParaRPr>
            </a:p>
          </p:txBody>
        </p:sp>
        <p:sp>
          <p:nvSpPr>
            <p:cNvPr id="33816" name="Oval 59"/>
            <p:cNvSpPr>
              <a:spLocks noChangeArrowheads="1"/>
            </p:cNvSpPr>
            <p:nvPr/>
          </p:nvSpPr>
          <p:spPr bwMode="auto">
            <a:xfrm>
              <a:off x="7789" y="8658"/>
              <a:ext cx="576"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11</a:t>
              </a:r>
              <a:endParaRPr lang="en-US" altLang="en-US" sz="1800">
                <a:solidFill>
                  <a:schemeClr val="tx1"/>
                </a:solidFill>
                <a:latin typeface="Arial Narrow" panose="020B0606020202030204" pitchFamily="34" charset="0"/>
              </a:endParaRPr>
            </a:p>
          </p:txBody>
        </p:sp>
        <p:sp>
          <p:nvSpPr>
            <p:cNvPr id="33817" name="AutoShape 60"/>
            <p:cNvSpPr>
              <a:spLocks noChangeArrowheads="1"/>
            </p:cNvSpPr>
            <p:nvPr/>
          </p:nvSpPr>
          <p:spPr bwMode="auto">
            <a:xfrm>
              <a:off x="5832" y="5584"/>
              <a:ext cx="576" cy="403"/>
            </a:xfrm>
            <a:prstGeom prst="octagon">
              <a:avLst>
                <a:gd name="adj" fmla="val 29287"/>
              </a:avLst>
            </a:prstGeom>
            <a:solidFill>
              <a:srgbClr val="339966"/>
            </a:solidFill>
            <a:ln w="1270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000" b="1">
                  <a:solidFill>
                    <a:schemeClr val="tx1"/>
                  </a:solidFill>
                  <a:latin typeface="Calibri" panose="020F0502020204030204" pitchFamily="34" charset="0"/>
                </a:rPr>
                <a:t> </a:t>
              </a:r>
              <a:r>
                <a:rPr lang="en-US" altLang="en-US" sz="1100" b="1">
                  <a:solidFill>
                    <a:srgbClr val="FFFFFF"/>
                  </a:solidFill>
                  <a:latin typeface="Arial Narrow" panose="020B0606020202030204" pitchFamily="34" charset="0"/>
                </a:rPr>
                <a:t>01</a:t>
              </a:r>
              <a:endParaRPr lang="en-US" altLang="en-US" sz="1800">
                <a:solidFill>
                  <a:schemeClr val="tx1"/>
                </a:solidFill>
                <a:latin typeface="Arial Narrow" panose="020B0606020202030204" pitchFamily="34" charset="0"/>
              </a:endParaRPr>
            </a:p>
          </p:txBody>
        </p:sp>
        <p:sp>
          <p:nvSpPr>
            <p:cNvPr id="33818" name="Text Box 61"/>
            <p:cNvSpPr>
              <a:spLocks noChangeArrowheads="1"/>
            </p:cNvSpPr>
            <p:nvPr/>
          </p:nvSpPr>
          <p:spPr bwMode="auto">
            <a:xfrm>
              <a:off x="7165" y="3244"/>
              <a:ext cx="576" cy="415"/>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06</a:t>
              </a:r>
            </a:p>
            <a:p>
              <a:pPr eaLnBrk="1" hangingPunct="1">
                <a:spcBef>
                  <a:spcPct val="0"/>
                </a:spcBef>
                <a:buFontTx/>
                <a:buNone/>
              </a:pPr>
              <a:endParaRPr lang="en-US" altLang="en-US" sz="1800">
                <a:solidFill>
                  <a:schemeClr val="tx1"/>
                </a:solidFill>
              </a:endParaRPr>
            </a:p>
          </p:txBody>
        </p:sp>
        <p:sp>
          <p:nvSpPr>
            <p:cNvPr id="33819" name="Oval 62"/>
            <p:cNvSpPr>
              <a:spLocks noChangeArrowheads="1"/>
            </p:cNvSpPr>
            <p:nvPr/>
          </p:nvSpPr>
          <p:spPr bwMode="auto">
            <a:xfrm>
              <a:off x="8513" y="6420"/>
              <a:ext cx="527"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13</a:t>
              </a:r>
              <a:endParaRPr lang="en-US" altLang="en-US" sz="1800">
                <a:solidFill>
                  <a:schemeClr val="tx1"/>
                </a:solidFill>
                <a:latin typeface="Arial Narrow" panose="020B0606020202030204" pitchFamily="34" charset="0"/>
              </a:endParaRPr>
            </a:p>
          </p:txBody>
        </p:sp>
        <p:sp>
          <p:nvSpPr>
            <p:cNvPr id="33820" name="Oval 63"/>
            <p:cNvSpPr>
              <a:spLocks noChangeArrowheads="1"/>
            </p:cNvSpPr>
            <p:nvPr/>
          </p:nvSpPr>
          <p:spPr bwMode="auto">
            <a:xfrm>
              <a:off x="981" y="7217"/>
              <a:ext cx="576"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08</a:t>
              </a:r>
              <a:endParaRPr lang="en-US" altLang="en-US" sz="1800">
                <a:solidFill>
                  <a:schemeClr val="tx1"/>
                </a:solidFill>
                <a:latin typeface="Arial Narrow" panose="020B0606020202030204" pitchFamily="34" charset="0"/>
              </a:endParaRPr>
            </a:p>
          </p:txBody>
        </p:sp>
        <p:sp>
          <p:nvSpPr>
            <p:cNvPr id="33821" name="Oval 64"/>
            <p:cNvSpPr>
              <a:spLocks noChangeArrowheads="1"/>
            </p:cNvSpPr>
            <p:nvPr/>
          </p:nvSpPr>
          <p:spPr bwMode="auto">
            <a:xfrm>
              <a:off x="6705" y="4461"/>
              <a:ext cx="576" cy="403"/>
            </a:xfrm>
            <a:prstGeom prst="ellipse">
              <a:avLst/>
            </a:prstGeom>
            <a:solidFill>
              <a:schemeClr val="accent2"/>
            </a:solidFill>
            <a:ln w="3175">
              <a:solidFill>
                <a:srgbClr val="000000"/>
              </a:solidFill>
              <a:round/>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ts val="1000"/>
                </a:spcAft>
                <a:buFontTx/>
                <a:buNone/>
              </a:pPr>
              <a:r>
                <a:rPr lang="en-US" altLang="en-US" sz="1100" b="1">
                  <a:solidFill>
                    <a:srgbClr val="FFFFFF"/>
                  </a:solidFill>
                  <a:latin typeface="Calibri" panose="020F0502020204030204" pitchFamily="34" charset="0"/>
                </a:rPr>
                <a:t> </a:t>
              </a:r>
              <a:r>
                <a:rPr lang="en-US" altLang="en-US" sz="1100" b="1">
                  <a:solidFill>
                    <a:srgbClr val="FFFFFF"/>
                  </a:solidFill>
                  <a:latin typeface="Arial Narrow" panose="020B0606020202030204" pitchFamily="34" charset="0"/>
                </a:rPr>
                <a:t>12</a:t>
              </a:r>
              <a:endParaRPr lang="en-US" altLang="en-US" sz="1800">
                <a:solidFill>
                  <a:schemeClr val="tx1"/>
                </a:solidFill>
                <a:latin typeface="Arial Narrow" panose="020B0606020202030204" pitchFamily="34" charset="0"/>
              </a:endParaRPr>
            </a:p>
          </p:txBody>
        </p:sp>
        <p:sp>
          <p:nvSpPr>
            <p:cNvPr id="33822" name="Text Box 65"/>
            <p:cNvSpPr>
              <a:spLocks noChangeArrowheads="1"/>
            </p:cNvSpPr>
            <p:nvPr/>
          </p:nvSpPr>
          <p:spPr bwMode="auto">
            <a:xfrm>
              <a:off x="4142" y="7067"/>
              <a:ext cx="533" cy="415"/>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05</a:t>
              </a:r>
            </a:p>
            <a:p>
              <a:pPr eaLnBrk="1" hangingPunct="1">
                <a:spcBef>
                  <a:spcPct val="0"/>
                </a:spcBef>
                <a:buFontTx/>
                <a:buNone/>
              </a:pPr>
              <a:endParaRPr lang="en-US" altLang="en-US" sz="1800">
                <a:solidFill>
                  <a:schemeClr val="tx1"/>
                </a:solidFill>
              </a:endParaRPr>
            </a:p>
          </p:txBody>
        </p:sp>
        <p:sp>
          <p:nvSpPr>
            <p:cNvPr id="33823" name="Text Box 66"/>
            <p:cNvSpPr>
              <a:spLocks noChangeArrowheads="1"/>
            </p:cNvSpPr>
            <p:nvPr/>
          </p:nvSpPr>
          <p:spPr bwMode="auto">
            <a:xfrm>
              <a:off x="7749" y="7482"/>
              <a:ext cx="508" cy="415"/>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19</a:t>
              </a:r>
            </a:p>
            <a:p>
              <a:pPr eaLnBrk="1" hangingPunct="1">
                <a:spcBef>
                  <a:spcPct val="0"/>
                </a:spcBef>
                <a:buFontTx/>
                <a:buNone/>
              </a:pPr>
              <a:endParaRPr lang="en-US" altLang="en-US" sz="1800">
                <a:solidFill>
                  <a:schemeClr val="tx1"/>
                </a:solidFill>
              </a:endParaRPr>
            </a:p>
          </p:txBody>
        </p:sp>
      </p:grpSp>
      <p:sp>
        <p:nvSpPr>
          <p:cNvPr id="606264" name="Rectangle 3"/>
          <p:cNvSpPr>
            <a:spLocks noChangeArrowheads="1"/>
          </p:cNvSpPr>
          <p:nvPr/>
        </p:nvSpPr>
        <p:spPr bwMode="auto">
          <a:xfrm>
            <a:off x="6553200" y="806450"/>
            <a:ext cx="2209800" cy="5181600"/>
          </a:xfrm>
          <a:prstGeom prst="rect">
            <a:avLst/>
          </a:prstGeom>
          <a:noFill/>
          <a:ln w="9525">
            <a:noFill/>
            <a:miter lim="800000"/>
            <a:headEnd/>
            <a:tailEnd/>
          </a:ln>
        </p:spPr>
        <p:txBody>
          <a:bodyPr/>
          <a:lstStyle/>
          <a:p>
            <a:pPr marL="342900" indent="-342900">
              <a:spcBef>
                <a:spcPct val="20000"/>
              </a:spcBef>
              <a:defRPr/>
            </a:pPr>
            <a:r>
              <a:rPr lang="en-US" sz="1050" b="1" dirty="0">
                <a:solidFill>
                  <a:srgbClr val="102A72"/>
                </a:solidFill>
                <a:latin typeface="Arial" charset="0"/>
                <a:cs typeface="Arial" charset="0"/>
              </a:rPr>
              <a:t>01 Martin Luther King Library</a:t>
            </a:r>
          </a:p>
          <a:p>
            <a:pPr marL="342900" indent="-342900">
              <a:spcBef>
                <a:spcPct val="20000"/>
              </a:spcBef>
              <a:defRPr/>
            </a:pPr>
            <a:endParaRPr lang="en-US" sz="1050" b="1" dirty="0">
              <a:solidFill>
                <a:srgbClr val="102A72"/>
              </a:solidFill>
              <a:latin typeface="Arial" charset="0"/>
              <a:cs typeface="Arial" charset="0"/>
            </a:endParaRPr>
          </a:p>
          <a:p>
            <a:pPr marL="342900" indent="-342900">
              <a:spcBef>
                <a:spcPct val="20000"/>
              </a:spcBef>
              <a:defRPr/>
            </a:pPr>
            <a:r>
              <a:rPr lang="en-US" sz="1200" b="1" dirty="0">
                <a:solidFill>
                  <a:srgbClr val="102A72"/>
                </a:solidFill>
                <a:latin typeface="Arial" charset="0"/>
                <a:cs typeface="Arial" charset="0"/>
              </a:rPr>
              <a:t>LIBRARY BRANCHES</a:t>
            </a:r>
          </a:p>
          <a:p>
            <a:pPr marL="342900" indent="-342900">
              <a:spcBef>
                <a:spcPct val="20000"/>
              </a:spcBef>
              <a:defRPr/>
            </a:pPr>
            <a:endParaRPr lang="en-US" sz="200" b="1" dirty="0">
              <a:solidFill>
                <a:srgbClr val="102A72"/>
              </a:solidFill>
              <a:latin typeface="Arial" charset="0"/>
              <a:cs typeface="Arial" charset="0"/>
            </a:endParaRPr>
          </a:p>
          <a:p>
            <a:pPr marL="342900" indent="-342900">
              <a:spcBef>
                <a:spcPct val="20000"/>
              </a:spcBef>
              <a:defRPr/>
            </a:pPr>
            <a:r>
              <a:rPr lang="en-US" sz="1000" b="1" dirty="0">
                <a:solidFill>
                  <a:srgbClr val="102A72"/>
                </a:solidFill>
                <a:latin typeface="Arial" charset="0"/>
                <a:cs typeface="Arial" charset="0"/>
              </a:rPr>
              <a:t>02  Almaden</a:t>
            </a:r>
          </a:p>
          <a:p>
            <a:pPr marL="342900" indent="-342900">
              <a:spcBef>
                <a:spcPct val="20000"/>
              </a:spcBef>
              <a:defRPr/>
            </a:pPr>
            <a:r>
              <a:rPr lang="en-US" sz="1000" b="1" dirty="0">
                <a:solidFill>
                  <a:srgbClr val="102A72"/>
                </a:solidFill>
                <a:latin typeface="Arial" charset="0"/>
                <a:cs typeface="Arial" charset="0"/>
              </a:rPr>
              <a:t>03  Cruz-Alum Rock</a:t>
            </a:r>
          </a:p>
          <a:p>
            <a:pPr marL="342900" indent="-342900">
              <a:spcBef>
                <a:spcPct val="20000"/>
              </a:spcBef>
              <a:defRPr/>
            </a:pPr>
            <a:r>
              <a:rPr lang="en-US" sz="1000" b="1" dirty="0">
                <a:solidFill>
                  <a:srgbClr val="102A72"/>
                </a:solidFill>
                <a:latin typeface="Arial" charset="0"/>
                <a:cs typeface="Arial" charset="0"/>
              </a:rPr>
              <a:t>04  Alviso</a:t>
            </a:r>
          </a:p>
          <a:p>
            <a:pPr marL="342900" indent="-342900">
              <a:spcBef>
                <a:spcPct val="20000"/>
              </a:spcBef>
              <a:defRPr/>
            </a:pPr>
            <a:r>
              <a:rPr lang="en-US" sz="1000" b="1" dirty="0">
                <a:solidFill>
                  <a:srgbClr val="102A72"/>
                </a:solidFill>
                <a:latin typeface="Arial" charset="0"/>
                <a:cs typeface="Arial" charset="0"/>
              </a:rPr>
              <a:t>05  Bascom</a:t>
            </a:r>
          </a:p>
          <a:p>
            <a:pPr marL="342900" indent="-342900">
              <a:spcBef>
                <a:spcPct val="20000"/>
              </a:spcBef>
              <a:defRPr/>
            </a:pPr>
            <a:r>
              <a:rPr lang="en-US" sz="1000" b="1" dirty="0">
                <a:solidFill>
                  <a:srgbClr val="102A72"/>
                </a:solidFill>
                <a:latin typeface="Arial" charset="0"/>
                <a:cs typeface="Arial" charset="0"/>
              </a:rPr>
              <a:t>06  Berryessa</a:t>
            </a:r>
          </a:p>
          <a:p>
            <a:pPr marL="342900" indent="-342900">
              <a:spcBef>
                <a:spcPct val="20000"/>
              </a:spcBef>
              <a:defRPr/>
            </a:pPr>
            <a:r>
              <a:rPr lang="en-US" sz="1000" b="1" dirty="0">
                <a:solidFill>
                  <a:srgbClr val="102A72"/>
                </a:solidFill>
                <a:latin typeface="Arial" charset="0"/>
                <a:cs typeface="Arial" charset="0"/>
              </a:rPr>
              <a:t>07  Biblioteca Latinoamericana</a:t>
            </a:r>
          </a:p>
          <a:p>
            <a:pPr marL="342900" indent="-342900">
              <a:spcBef>
                <a:spcPct val="20000"/>
              </a:spcBef>
              <a:defRPr/>
            </a:pPr>
            <a:r>
              <a:rPr lang="en-US" sz="1000" b="1" dirty="0">
                <a:solidFill>
                  <a:srgbClr val="102A72"/>
                </a:solidFill>
                <a:latin typeface="Arial" charset="0"/>
                <a:cs typeface="Arial" charset="0"/>
              </a:rPr>
              <a:t>08  Calabazas</a:t>
            </a:r>
          </a:p>
          <a:p>
            <a:pPr marL="342900" indent="-342900">
              <a:spcBef>
                <a:spcPct val="20000"/>
              </a:spcBef>
              <a:defRPr/>
            </a:pPr>
            <a:r>
              <a:rPr lang="en-US" sz="1000" b="1" dirty="0">
                <a:solidFill>
                  <a:srgbClr val="102A72"/>
                </a:solidFill>
                <a:latin typeface="Arial" charset="0"/>
                <a:cs typeface="Arial" charset="0"/>
              </a:rPr>
              <a:t>09  Cambrian</a:t>
            </a:r>
          </a:p>
          <a:p>
            <a:pPr marL="342900" indent="-342900">
              <a:spcBef>
                <a:spcPct val="20000"/>
              </a:spcBef>
              <a:defRPr/>
            </a:pPr>
            <a:r>
              <a:rPr lang="en-US" sz="1000" b="1" dirty="0">
                <a:solidFill>
                  <a:srgbClr val="102A72"/>
                </a:solidFill>
                <a:latin typeface="Arial" charset="0"/>
                <a:cs typeface="Arial" charset="0"/>
              </a:rPr>
              <a:t>10  East Carnegie</a:t>
            </a:r>
          </a:p>
          <a:p>
            <a:pPr marL="342900" indent="-342900">
              <a:spcBef>
                <a:spcPct val="20000"/>
              </a:spcBef>
              <a:defRPr/>
            </a:pPr>
            <a:r>
              <a:rPr lang="en-US" sz="1000" b="1" dirty="0">
                <a:solidFill>
                  <a:srgbClr val="102A72"/>
                </a:solidFill>
                <a:latin typeface="Arial" charset="0"/>
                <a:cs typeface="Arial" charset="0"/>
              </a:rPr>
              <a:t>11  Edenvale</a:t>
            </a:r>
          </a:p>
          <a:p>
            <a:pPr marL="342900" indent="-342900">
              <a:spcBef>
                <a:spcPct val="20000"/>
              </a:spcBef>
              <a:defRPr/>
            </a:pPr>
            <a:r>
              <a:rPr lang="en-US" sz="1000" b="1" dirty="0">
                <a:solidFill>
                  <a:srgbClr val="102A72"/>
                </a:solidFill>
                <a:latin typeface="Arial" charset="0"/>
                <a:cs typeface="Arial" charset="0"/>
              </a:rPr>
              <a:t>12  Educational Park</a:t>
            </a:r>
          </a:p>
          <a:p>
            <a:pPr marL="342900" indent="-342900">
              <a:spcBef>
                <a:spcPct val="20000"/>
              </a:spcBef>
              <a:defRPr/>
            </a:pPr>
            <a:r>
              <a:rPr lang="en-US" sz="1000" b="1" dirty="0">
                <a:solidFill>
                  <a:srgbClr val="102A72"/>
                </a:solidFill>
                <a:latin typeface="Arial" charset="0"/>
                <a:cs typeface="Arial" charset="0"/>
              </a:rPr>
              <a:t>13  Evergreen</a:t>
            </a:r>
          </a:p>
          <a:p>
            <a:pPr marL="342900" indent="-342900">
              <a:spcBef>
                <a:spcPct val="20000"/>
              </a:spcBef>
              <a:defRPr/>
            </a:pPr>
            <a:r>
              <a:rPr lang="en-US" sz="1000" b="1" dirty="0">
                <a:solidFill>
                  <a:srgbClr val="102A72"/>
                </a:solidFill>
                <a:latin typeface="Arial" charset="0"/>
                <a:cs typeface="Arial" charset="0"/>
              </a:rPr>
              <a:t>14  Hillview</a:t>
            </a:r>
          </a:p>
          <a:p>
            <a:pPr marL="342900" indent="-342900">
              <a:spcBef>
                <a:spcPct val="20000"/>
              </a:spcBef>
              <a:defRPr/>
            </a:pPr>
            <a:r>
              <a:rPr lang="en-US" sz="1000" b="1" dirty="0">
                <a:solidFill>
                  <a:srgbClr val="102A72"/>
                </a:solidFill>
                <a:latin typeface="Arial" charset="0"/>
                <a:cs typeface="Arial" charset="0"/>
              </a:rPr>
              <a:t>15  Joyce Ellington</a:t>
            </a:r>
          </a:p>
          <a:p>
            <a:pPr marL="342900" indent="-342900">
              <a:spcBef>
                <a:spcPct val="20000"/>
              </a:spcBef>
              <a:defRPr/>
            </a:pPr>
            <a:r>
              <a:rPr lang="en-US" sz="1000" b="1" dirty="0">
                <a:solidFill>
                  <a:srgbClr val="102A72"/>
                </a:solidFill>
                <a:latin typeface="Arial" charset="0"/>
                <a:cs typeface="Arial" charset="0"/>
              </a:rPr>
              <a:t>16  Pearl Avenue</a:t>
            </a:r>
          </a:p>
          <a:p>
            <a:pPr marL="342900" indent="-342900">
              <a:spcBef>
                <a:spcPct val="20000"/>
              </a:spcBef>
              <a:defRPr/>
            </a:pPr>
            <a:r>
              <a:rPr lang="en-US" sz="1000" b="1" dirty="0">
                <a:solidFill>
                  <a:srgbClr val="102A72"/>
                </a:solidFill>
                <a:latin typeface="Arial" charset="0"/>
                <a:cs typeface="Arial" charset="0"/>
              </a:rPr>
              <a:t>17  Rose Garden</a:t>
            </a:r>
          </a:p>
          <a:p>
            <a:pPr marL="342900" indent="-342900">
              <a:spcBef>
                <a:spcPct val="20000"/>
              </a:spcBef>
              <a:defRPr/>
            </a:pPr>
            <a:r>
              <a:rPr lang="en-US" sz="1000" b="1" dirty="0">
                <a:solidFill>
                  <a:srgbClr val="102A72"/>
                </a:solidFill>
                <a:latin typeface="Arial" charset="0"/>
                <a:cs typeface="Arial" charset="0"/>
              </a:rPr>
              <a:t>18  Santa Teresa</a:t>
            </a:r>
          </a:p>
          <a:p>
            <a:pPr marL="342900" indent="-342900">
              <a:spcBef>
                <a:spcPct val="20000"/>
              </a:spcBef>
              <a:defRPr/>
            </a:pPr>
            <a:r>
              <a:rPr lang="en-US" sz="1000" b="1" dirty="0">
                <a:solidFill>
                  <a:srgbClr val="102A72"/>
                </a:solidFill>
                <a:latin typeface="Arial" charset="0"/>
                <a:cs typeface="Arial" charset="0"/>
              </a:rPr>
              <a:t>19  Seven Trees</a:t>
            </a:r>
          </a:p>
          <a:p>
            <a:pPr marL="342900" indent="-342900">
              <a:spcBef>
                <a:spcPct val="20000"/>
              </a:spcBef>
              <a:defRPr/>
            </a:pPr>
            <a:r>
              <a:rPr lang="en-US" sz="1000" b="1" dirty="0">
                <a:solidFill>
                  <a:srgbClr val="102A72"/>
                </a:solidFill>
                <a:latin typeface="Arial" charset="0"/>
                <a:cs typeface="Arial" charset="0"/>
              </a:rPr>
              <a:t>20  Tully Community</a:t>
            </a:r>
          </a:p>
          <a:p>
            <a:pPr marL="342900" indent="-342900">
              <a:spcBef>
                <a:spcPct val="20000"/>
              </a:spcBef>
              <a:defRPr/>
            </a:pPr>
            <a:r>
              <a:rPr lang="en-US" sz="1000" b="1" dirty="0">
                <a:solidFill>
                  <a:srgbClr val="102A72"/>
                </a:solidFill>
                <a:latin typeface="Arial" charset="0"/>
                <a:cs typeface="Arial" charset="0"/>
              </a:rPr>
              <a:t>21  Village Square (spring 2016)</a:t>
            </a:r>
          </a:p>
          <a:p>
            <a:pPr marL="342900" indent="-342900">
              <a:spcBef>
                <a:spcPct val="20000"/>
              </a:spcBef>
              <a:defRPr/>
            </a:pPr>
            <a:r>
              <a:rPr lang="en-US" sz="1000" b="1" dirty="0">
                <a:solidFill>
                  <a:srgbClr val="102A72"/>
                </a:solidFill>
                <a:latin typeface="Arial" charset="0"/>
                <a:cs typeface="Arial" charset="0"/>
              </a:rPr>
              <a:t>22  Vineland</a:t>
            </a:r>
          </a:p>
          <a:p>
            <a:pPr marL="342900" indent="-342900">
              <a:spcBef>
                <a:spcPct val="20000"/>
              </a:spcBef>
              <a:defRPr/>
            </a:pPr>
            <a:r>
              <a:rPr lang="en-US" sz="1000" b="1" dirty="0">
                <a:solidFill>
                  <a:srgbClr val="102A72"/>
                </a:solidFill>
                <a:latin typeface="Arial" charset="0"/>
                <a:cs typeface="Arial" charset="0"/>
              </a:rPr>
              <a:t>23  West Valley</a:t>
            </a:r>
          </a:p>
          <a:p>
            <a:pPr marL="342900" indent="-342900">
              <a:spcBef>
                <a:spcPct val="20000"/>
              </a:spcBef>
              <a:defRPr/>
            </a:pPr>
            <a:r>
              <a:rPr lang="en-US" sz="1000" b="1" dirty="0">
                <a:solidFill>
                  <a:srgbClr val="102A72"/>
                </a:solidFill>
                <a:latin typeface="Arial" charset="0"/>
                <a:cs typeface="Arial" charset="0"/>
              </a:rPr>
              <a:t>24  Willow Glen</a:t>
            </a:r>
            <a:endParaRPr lang="en-US" sz="200" b="1" dirty="0">
              <a:solidFill>
                <a:srgbClr val="102A72"/>
              </a:solidFill>
              <a:latin typeface="Arial" charset="0"/>
              <a:cs typeface="Arial" charset="0"/>
            </a:endParaRPr>
          </a:p>
        </p:txBody>
      </p:sp>
      <p:sp>
        <p:nvSpPr>
          <p:cNvPr id="33798" name="Text Box 61"/>
          <p:cNvSpPr>
            <a:spLocks noChangeArrowheads="1"/>
          </p:cNvSpPr>
          <p:nvPr/>
        </p:nvSpPr>
        <p:spPr bwMode="auto">
          <a:xfrm>
            <a:off x="5638800" y="3571875"/>
            <a:ext cx="314325" cy="201613"/>
          </a:xfrm>
          <a:prstGeom prst="ellipse">
            <a:avLst/>
          </a:prstGeom>
          <a:solidFill>
            <a:schemeClr val="accent2"/>
          </a:solidFill>
          <a:ln w="6350">
            <a:solidFill>
              <a:srgbClr val="000000"/>
            </a:solidFill>
            <a:miter lim="800000"/>
            <a:headEnd/>
            <a:tailEnd/>
          </a:ln>
        </p:spPr>
        <p:txBody>
          <a:bodyPr lIns="0" tIns="0" rIns="0" bIns="0"/>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n-US" altLang="en-US" sz="1100" b="1">
                <a:solidFill>
                  <a:srgbClr val="FFFFFF"/>
                </a:solidFill>
                <a:latin typeface="Arial Narrow" panose="020B0606020202030204" pitchFamily="34" charset="0"/>
              </a:rPr>
              <a:t>21</a:t>
            </a:r>
          </a:p>
          <a:p>
            <a:pPr eaLnBrk="1" hangingPunct="1">
              <a:spcBef>
                <a:spcPct val="0"/>
              </a:spcBef>
              <a:buFontTx/>
              <a:buNone/>
            </a:pPr>
            <a:endParaRPr lang="en-US" altLang="en-US" sz="1800">
              <a:solidFill>
                <a:schemeClr val="tx1"/>
              </a:solidFill>
            </a:endParaRPr>
          </a:p>
        </p:txBody>
      </p:sp>
      <p:sp>
        <p:nvSpPr>
          <p:cNvPr id="33" name="Rectangle 3"/>
          <p:cNvSpPr>
            <a:spLocks noChangeArrowheads="1"/>
          </p:cNvSpPr>
          <p:nvPr/>
        </p:nvSpPr>
        <p:spPr bwMode="auto">
          <a:xfrm>
            <a:off x="8077200" y="1447800"/>
            <a:ext cx="879475" cy="882650"/>
          </a:xfrm>
          <a:prstGeom prst="rect">
            <a:avLst/>
          </a:prstGeom>
          <a:solidFill>
            <a:srgbClr val="92D050"/>
          </a:solidFill>
          <a:ln w="12700">
            <a:solidFill>
              <a:schemeClr val="tx1"/>
            </a:solidFill>
            <a:miter lim="800000"/>
            <a:headEnd/>
            <a:tailEnd/>
          </a:ln>
        </p:spPr>
        <p:txBody>
          <a:bodyPr/>
          <a:lstStyle/>
          <a:p>
            <a:pPr marL="342900" indent="-342900">
              <a:spcBef>
                <a:spcPct val="20000"/>
              </a:spcBef>
              <a:defRPr/>
            </a:pPr>
            <a:r>
              <a:rPr lang="en-US" sz="1050" b="1" dirty="0">
                <a:solidFill>
                  <a:srgbClr val="102A72"/>
                </a:solidFill>
                <a:latin typeface="Arial" charset="0"/>
                <a:cs typeface="Arial" charset="0"/>
              </a:rPr>
              <a:t>M 	1-6</a:t>
            </a:r>
          </a:p>
          <a:p>
            <a:pPr marL="342900" indent="-342900">
              <a:spcBef>
                <a:spcPct val="20000"/>
              </a:spcBef>
              <a:defRPr/>
            </a:pPr>
            <a:r>
              <a:rPr lang="en-US" sz="1050" b="1" dirty="0">
                <a:solidFill>
                  <a:srgbClr val="102A72"/>
                </a:solidFill>
                <a:latin typeface="Arial" charset="0"/>
                <a:cs typeface="Arial" charset="0"/>
              </a:rPr>
              <a:t>T- </a:t>
            </a:r>
            <a:r>
              <a:rPr lang="en-US" sz="1050" b="1" dirty="0" err="1">
                <a:solidFill>
                  <a:srgbClr val="102A72"/>
                </a:solidFill>
                <a:latin typeface="Arial" charset="0"/>
                <a:cs typeface="Arial" charset="0"/>
              </a:rPr>
              <a:t>Th</a:t>
            </a:r>
            <a:r>
              <a:rPr lang="en-US" sz="1050" b="1" dirty="0">
                <a:solidFill>
                  <a:srgbClr val="102A72"/>
                </a:solidFill>
                <a:latin typeface="Arial" charset="0"/>
                <a:cs typeface="Arial" charset="0"/>
              </a:rPr>
              <a:t>	10-7</a:t>
            </a:r>
          </a:p>
          <a:p>
            <a:pPr marL="342900" indent="-342900">
              <a:spcBef>
                <a:spcPct val="20000"/>
              </a:spcBef>
              <a:defRPr/>
            </a:pPr>
            <a:r>
              <a:rPr lang="en-US" sz="1050" b="1" dirty="0">
                <a:solidFill>
                  <a:srgbClr val="102A72"/>
                </a:solidFill>
                <a:latin typeface="Arial" charset="0"/>
                <a:cs typeface="Arial" charset="0"/>
              </a:rPr>
              <a:t>F	12-6</a:t>
            </a:r>
          </a:p>
          <a:p>
            <a:pPr marL="342900" indent="-342900">
              <a:spcBef>
                <a:spcPct val="20000"/>
              </a:spcBef>
              <a:defRPr/>
            </a:pPr>
            <a:r>
              <a:rPr lang="en-US" sz="1050" b="1" dirty="0">
                <a:solidFill>
                  <a:srgbClr val="102A72"/>
                </a:solidFill>
                <a:latin typeface="Arial" charset="0"/>
                <a:cs typeface="Arial" charset="0"/>
              </a:rPr>
              <a:t>Sat	10-6	</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03256384-8EC4-460A-9615-8DC7D56E7472}" type="slidenum">
              <a:rPr lang="en-US" altLang="en-US" sz="2000">
                <a:solidFill>
                  <a:schemeClr val="bg1"/>
                </a:solidFill>
              </a:rPr>
              <a:pPr>
                <a:spcBef>
                  <a:spcPct val="0"/>
                </a:spcBef>
                <a:buFontTx/>
                <a:buNone/>
              </a:pPr>
              <a:t>15</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sp>
        <p:nvSpPr>
          <p:cNvPr id="35843" name="Rectangle 2"/>
          <p:cNvSpPr>
            <a:spLocks noGrp="1" noChangeArrowheads="1"/>
          </p:cNvSpPr>
          <p:nvPr>
            <p:ph type="title"/>
          </p:nvPr>
        </p:nvSpPr>
        <p:spPr/>
        <p:txBody>
          <a:bodyPr/>
          <a:lstStyle/>
          <a:p>
            <a:r>
              <a:rPr lang="en-US" altLang="en-US" sz="3600" smtClean="0">
                <a:solidFill>
                  <a:srgbClr val="FC4526"/>
                </a:solidFill>
              </a:rPr>
              <a:t>Community Centers</a:t>
            </a:r>
          </a:p>
        </p:txBody>
      </p:sp>
      <p:pic>
        <p:nvPicPr>
          <p:cNvPr id="35844" name="Picture 2" descr="H:\BUDGET\Budget 1516\Study Sessions\Community Center Map FY14-15 Small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90600"/>
            <a:ext cx="6288088"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E3BAAAF3-AA84-4262-86D9-BC76B7CD6257}" type="slidenum">
              <a:rPr lang="en-US" altLang="en-US" sz="2000">
                <a:solidFill>
                  <a:schemeClr val="bg1"/>
                </a:solidFill>
              </a:rPr>
              <a:pPr>
                <a:spcBef>
                  <a:spcPct val="0"/>
                </a:spcBef>
                <a:buFontTx/>
                <a:buNone/>
              </a:pPr>
              <a:t>2</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sp>
        <p:nvSpPr>
          <p:cNvPr id="9219" name="Rectangle 2"/>
          <p:cNvSpPr>
            <a:spLocks noGrp="1" noChangeArrowheads="1"/>
          </p:cNvSpPr>
          <p:nvPr>
            <p:ph type="title"/>
          </p:nvPr>
        </p:nvSpPr>
        <p:spPr>
          <a:xfrm>
            <a:off x="457200" y="304800"/>
            <a:ext cx="8382000" cy="685800"/>
          </a:xfrm>
        </p:spPr>
        <p:txBody>
          <a:bodyPr/>
          <a:lstStyle/>
          <a:p>
            <a:r>
              <a:rPr lang="en-US" altLang="en-US" sz="3600" dirty="0" smtClean="0"/>
              <a:t>NEIGHBORHOOD SERVICES</a:t>
            </a:r>
            <a:endParaRPr lang="en-US" altLang="en-US" sz="3200" dirty="0" smtClean="0"/>
          </a:p>
        </p:txBody>
      </p:sp>
      <p:sp>
        <p:nvSpPr>
          <p:cNvPr id="18440" name="Rectangle 8"/>
          <p:cNvSpPr>
            <a:spLocks noGrp="1" noChangeArrowheads="1"/>
          </p:cNvSpPr>
          <p:nvPr>
            <p:ph type="body" sz="half" idx="4294967295"/>
          </p:nvPr>
        </p:nvSpPr>
        <p:spPr>
          <a:xfrm>
            <a:off x="685800" y="1295400"/>
            <a:ext cx="3810000" cy="4419600"/>
          </a:xfrm>
        </p:spPr>
        <p:txBody>
          <a:bodyPr/>
          <a:lstStyle/>
          <a:p>
            <a:pPr>
              <a:lnSpc>
                <a:spcPct val="90000"/>
              </a:lnSpc>
              <a:defRPr/>
            </a:pPr>
            <a:r>
              <a:rPr lang="en-US" sz="2800" dirty="0" smtClean="0"/>
              <a:t>Library</a:t>
            </a:r>
          </a:p>
          <a:p>
            <a:pPr lvl="1">
              <a:lnSpc>
                <a:spcPct val="90000"/>
              </a:lnSpc>
              <a:defRPr/>
            </a:pPr>
            <a:r>
              <a:rPr lang="en-US" sz="2400" dirty="0" smtClean="0"/>
              <a:t>Formal and Lifelong Self-Directed Education</a:t>
            </a:r>
          </a:p>
          <a:p>
            <a:pPr lvl="1">
              <a:lnSpc>
                <a:spcPct val="90000"/>
              </a:lnSpc>
              <a:defRPr/>
            </a:pPr>
            <a:r>
              <a:rPr lang="en-US" sz="2400" dirty="0" smtClean="0"/>
              <a:t>Access to Information, Library Materials &amp; Digital Resources</a:t>
            </a:r>
          </a:p>
          <a:p>
            <a:pPr>
              <a:lnSpc>
                <a:spcPct val="90000"/>
              </a:lnSpc>
              <a:defRPr/>
            </a:pPr>
            <a:r>
              <a:rPr lang="en-US" sz="2800" dirty="0"/>
              <a:t>PBCE</a:t>
            </a:r>
          </a:p>
          <a:p>
            <a:pPr lvl="1">
              <a:lnSpc>
                <a:spcPct val="90000"/>
              </a:lnSpc>
              <a:defRPr/>
            </a:pPr>
            <a:r>
              <a:rPr lang="en-US" sz="2400" dirty="0"/>
              <a:t>Community Code Enforcement</a:t>
            </a:r>
          </a:p>
          <a:p>
            <a:pPr marL="457200" lvl="1" indent="0">
              <a:lnSpc>
                <a:spcPct val="90000"/>
              </a:lnSpc>
              <a:buFontTx/>
              <a:buNone/>
              <a:defRPr/>
            </a:pPr>
            <a:endParaRPr lang="en-US" sz="2400" dirty="0" smtClean="0"/>
          </a:p>
          <a:p>
            <a:pPr lvl="1">
              <a:lnSpc>
                <a:spcPct val="90000"/>
              </a:lnSpc>
              <a:buFontTx/>
              <a:buNone/>
              <a:defRPr/>
            </a:pPr>
            <a:endParaRPr lang="en-US" sz="1200" dirty="0" smtClean="0"/>
          </a:p>
        </p:txBody>
      </p:sp>
      <p:sp>
        <p:nvSpPr>
          <p:cNvPr id="9221" name="Rectangle 9"/>
          <p:cNvSpPr>
            <a:spLocks noGrp="1" noChangeArrowheads="1"/>
          </p:cNvSpPr>
          <p:nvPr>
            <p:ph type="body" sz="half" idx="4294967295"/>
          </p:nvPr>
        </p:nvSpPr>
        <p:spPr>
          <a:xfrm>
            <a:off x="4648200" y="1295400"/>
            <a:ext cx="3810000" cy="4419600"/>
          </a:xfrm>
        </p:spPr>
        <p:txBody>
          <a:bodyPr/>
          <a:lstStyle/>
          <a:p>
            <a:pPr>
              <a:lnSpc>
                <a:spcPct val="90000"/>
              </a:lnSpc>
            </a:pPr>
            <a:r>
              <a:rPr lang="en-US" altLang="en-US" sz="2800" smtClean="0"/>
              <a:t>PRNS</a:t>
            </a:r>
          </a:p>
          <a:p>
            <a:pPr lvl="1">
              <a:lnSpc>
                <a:spcPct val="90000"/>
              </a:lnSpc>
            </a:pPr>
            <a:r>
              <a:rPr lang="en-US" altLang="en-US" sz="2400" smtClean="0"/>
              <a:t>Parks Maintenance and Operations</a:t>
            </a:r>
          </a:p>
          <a:p>
            <a:pPr lvl="1">
              <a:lnSpc>
                <a:spcPct val="90000"/>
              </a:lnSpc>
            </a:pPr>
            <a:r>
              <a:rPr lang="en-US" altLang="en-US" sz="2400" smtClean="0"/>
              <a:t>Recreation and Community Services</a:t>
            </a:r>
          </a:p>
          <a:p>
            <a:pPr lvl="1">
              <a:lnSpc>
                <a:spcPct val="90000"/>
              </a:lnSpc>
              <a:buFontTx/>
              <a:buNone/>
            </a:pPr>
            <a:endParaRPr lang="en-US" altLang="en-US" sz="1000" smtClean="0"/>
          </a:p>
          <a:p>
            <a:pPr>
              <a:lnSpc>
                <a:spcPct val="90000"/>
              </a:lnSpc>
            </a:pPr>
            <a:r>
              <a:rPr lang="en-US" altLang="en-US" sz="2800" smtClean="0"/>
              <a:t>Public Works</a:t>
            </a:r>
          </a:p>
          <a:p>
            <a:pPr lvl="1">
              <a:lnSpc>
                <a:spcPct val="90000"/>
              </a:lnSpc>
            </a:pPr>
            <a:r>
              <a:rPr lang="en-US" altLang="en-US" sz="2400" smtClean="0"/>
              <a:t>Animal Care and Services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txBox="1">
            <a:spLocks noGrp="1"/>
          </p:cNvSpPr>
          <p:nvPr/>
        </p:nvSpPr>
        <p:spPr bwMode="auto">
          <a:xfrm>
            <a:off x="304800" y="60960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a:solidFill>
                  <a:schemeClr val="bg1"/>
                </a:solidFill>
              </a:rPr>
              <a:t>NEIGHBORHOOD SERVICES				         </a:t>
            </a:r>
            <a:fld id="{8D84F74D-8133-4192-B75C-C1B545A38807}" type="slidenum">
              <a:rPr lang="en-US" altLang="en-US" sz="2000" i="1">
                <a:solidFill>
                  <a:schemeClr val="bg1"/>
                </a:solidFill>
              </a:rPr>
              <a:pPr>
                <a:spcBef>
                  <a:spcPct val="0"/>
                </a:spcBef>
                <a:buFontTx/>
                <a:buNone/>
              </a:pPr>
              <a:t>3</a:t>
            </a:fld>
            <a:endParaRPr lang="en-US" altLang="en-US" sz="2000" i="1">
              <a:solidFill>
                <a:schemeClr val="bg1"/>
              </a:solidFill>
            </a:endParaRPr>
          </a:p>
          <a:p>
            <a:pPr>
              <a:spcBef>
                <a:spcPct val="0"/>
              </a:spcBef>
              <a:buFontTx/>
              <a:buNone/>
            </a:pPr>
            <a:r>
              <a:rPr lang="en-US" altLang="en-US" sz="2000" i="1">
                <a:solidFill>
                  <a:schemeClr val="bg1"/>
                </a:solidFill>
              </a:rPr>
              <a:t>2015-2016 Budget Study Sessions</a:t>
            </a:r>
            <a:endParaRPr lang="en-US" altLang="en-US" sz="1400" i="1">
              <a:solidFill>
                <a:schemeClr val="bg1"/>
              </a:solidFill>
            </a:endParaRPr>
          </a:p>
          <a:p>
            <a:pPr>
              <a:spcBef>
                <a:spcPct val="0"/>
              </a:spcBef>
              <a:buFontTx/>
              <a:buNone/>
            </a:pPr>
            <a:r>
              <a:rPr lang="en-US" altLang="en-US" sz="2000" i="1">
                <a:solidFill>
                  <a:schemeClr val="bg1"/>
                </a:solidFill>
              </a:rPr>
              <a:t>								</a:t>
            </a:r>
          </a:p>
        </p:txBody>
      </p:sp>
      <p:sp>
        <p:nvSpPr>
          <p:cNvPr id="11267" name="Rectangle 2"/>
          <p:cNvSpPr>
            <a:spLocks noGrp="1" noChangeArrowheads="1"/>
          </p:cNvSpPr>
          <p:nvPr>
            <p:ph type="title" idx="4294967295"/>
          </p:nvPr>
        </p:nvSpPr>
        <p:spPr>
          <a:xfrm>
            <a:off x="533400" y="304800"/>
            <a:ext cx="8305800" cy="685800"/>
          </a:xfrm>
        </p:spPr>
        <p:txBody>
          <a:bodyPr/>
          <a:lstStyle/>
          <a:p>
            <a:r>
              <a:rPr lang="en-US" altLang="en-US" sz="3600" smtClean="0"/>
              <a:t>Neighborhood Services CSA</a:t>
            </a:r>
          </a:p>
        </p:txBody>
      </p:sp>
      <p:sp>
        <p:nvSpPr>
          <p:cNvPr id="11268" name="Rectangle 9"/>
          <p:cNvSpPr>
            <a:spLocks noGrp="1" noChangeArrowheads="1"/>
          </p:cNvSpPr>
          <p:nvPr>
            <p:ph type="body" sz="half" idx="4294967295"/>
          </p:nvPr>
        </p:nvSpPr>
        <p:spPr>
          <a:xfrm>
            <a:off x="647700" y="1136650"/>
            <a:ext cx="7772400" cy="2590800"/>
          </a:xfrm>
        </p:spPr>
        <p:txBody>
          <a:bodyPr/>
          <a:lstStyle/>
          <a:p>
            <a:r>
              <a:rPr lang="en-US" altLang="en-US" sz="2800" dirty="0" smtClean="0"/>
              <a:t>Cultivate Healthy </a:t>
            </a:r>
            <a:r>
              <a:rPr lang="en-US" altLang="en-US" sz="2800" dirty="0"/>
              <a:t>N</a:t>
            </a:r>
            <a:r>
              <a:rPr lang="en-US" altLang="en-US" sz="2800" dirty="0" smtClean="0"/>
              <a:t>eighborhoods; </a:t>
            </a:r>
          </a:p>
          <a:p>
            <a:r>
              <a:rPr lang="en-US" altLang="en-US" sz="2800" dirty="0" smtClean="0"/>
              <a:t>Support an Engaged and Informed </a:t>
            </a:r>
            <a:r>
              <a:rPr lang="en-US" altLang="en-US" sz="2800" dirty="0"/>
              <a:t>C</a:t>
            </a:r>
            <a:r>
              <a:rPr lang="en-US" altLang="en-US" sz="2800" dirty="0" smtClean="0"/>
              <a:t>itizenry; </a:t>
            </a:r>
          </a:p>
          <a:p>
            <a:r>
              <a:rPr lang="en-US" altLang="en-US" sz="2800" dirty="0" smtClean="0"/>
              <a:t>Activate a Thriving </a:t>
            </a:r>
            <a:r>
              <a:rPr lang="en-US" altLang="en-US" sz="2800" dirty="0"/>
              <a:t>C</a:t>
            </a:r>
            <a:r>
              <a:rPr lang="en-US" altLang="en-US" sz="2800" dirty="0" smtClean="0"/>
              <a:t>ommunity; </a:t>
            </a:r>
          </a:p>
          <a:p>
            <a:r>
              <a:rPr lang="en-US" altLang="en-US" sz="2800" dirty="0" smtClean="0"/>
              <a:t>Steward Well-Managed, Effective, and Sustainable Assets </a:t>
            </a:r>
            <a:endParaRPr lang="en-US" altLang="en-US" sz="2800" b="1" dirty="0" smtClean="0">
              <a:solidFill>
                <a:srgbClr val="000000"/>
              </a:solidFill>
            </a:endParaRPr>
          </a:p>
          <a:p>
            <a:endParaRPr lang="en-US" altLang="en-US" sz="2400" dirty="0" smtClean="0"/>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657600"/>
            <a:ext cx="3389313" cy="226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925" y="3633788"/>
            <a:ext cx="3267075"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48B4B599-67C7-4126-9A6F-B14FB45F8E1C}" type="slidenum">
              <a:rPr lang="en-US" altLang="en-US" sz="2000">
                <a:solidFill>
                  <a:schemeClr val="bg1"/>
                </a:solidFill>
              </a:rPr>
              <a:pPr>
                <a:spcBef>
                  <a:spcPct val="0"/>
                </a:spcBef>
                <a:buFontTx/>
                <a:buNone/>
              </a:pPr>
              <a:t>4</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sp>
        <p:nvSpPr>
          <p:cNvPr id="13315" name="Rectangle 2"/>
          <p:cNvSpPr>
            <a:spLocks noGrp="1" noChangeArrowheads="1"/>
          </p:cNvSpPr>
          <p:nvPr>
            <p:ph type="title"/>
          </p:nvPr>
        </p:nvSpPr>
        <p:spPr>
          <a:xfrm>
            <a:off x="457200" y="304800"/>
            <a:ext cx="8382000" cy="685800"/>
          </a:xfrm>
        </p:spPr>
        <p:txBody>
          <a:bodyPr/>
          <a:lstStyle/>
          <a:p>
            <a:r>
              <a:rPr lang="en-US" altLang="en-US" sz="3200" smtClean="0"/>
              <a:t/>
            </a:r>
            <a:br>
              <a:rPr lang="en-US" altLang="en-US" sz="3200" smtClean="0"/>
            </a:br>
            <a:r>
              <a:rPr lang="en-US" altLang="en-US" sz="3600" smtClean="0"/>
              <a:t>Library Accomplishments and Expected Service Delivery</a:t>
            </a:r>
            <a:r>
              <a:rPr lang="en-US" altLang="en-US" sz="3200" smtClean="0"/>
              <a:t/>
            </a:r>
            <a:br>
              <a:rPr lang="en-US" altLang="en-US" sz="3200" smtClean="0"/>
            </a:br>
            <a:endParaRPr lang="en-US" altLang="en-US" sz="3200" smtClean="0"/>
          </a:p>
        </p:txBody>
      </p:sp>
      <p:sp>
        <p:nvSpPr>
          <p:cNvPr id="13316" name="Rectangle 9"/>
          <p:cNvSpPr>
            <a:spLocks noGrp="1" noChangeArrowheads="1"/>
          </p:cNvSpPr>
          <p:nvPr>
            <p:ph type="body" sz="half" idx="4294967295"/>
          </p:nvPr>
        </p:nvSpPr>
        <p:spPr>
          <a:xfrm>
            <a:off x="4191000" y="1350962"/>
            <a:ext cx="4419600" cy="4384675"/>
          </a:xfrm>
        </p:spPr>
        <p:txBody>
          <a:bodyPr/>
          <a:lstStyle/>
          <a:p>
            <a:r>
              <a:rPr lang="en-US" altLang="en-US" sz="2800" dirty="0" smtClean="0"/>
              <a:t>Libraries open 6 Days/47 Hours per Week, Monday-Saturday</a:t>
            </a:r>
          </a:p>
          <a:p>
            <a:r>
              <a:rPr lang="en-US" altLang="en-US" sz="2800" dirty="0" smtClean="0"/>
              <a:t>Village Square Branch Open Spring 2016</a:t>
            </a:r>
          </a:p>
          <a:p>
            <a:r>
              <a:rPr lang="en-US" altLang="en-US" sz="2800" dirty="0" smtClean="0"/>
              <a:t>Engage Volunteers</a:t>
            </a:r>
          </a:p>
          <a:p>
            <a:r>
              <a:rPr lang="en-US" altLang="en-US" sz="2800" dirty="0" smtClean="0"/>
              <a:t>Increase Public Access to Technology</a:t>
            </a:r>
          </a:p>
          <a:p>
            <a:endParaRPr lang="en-US" altLang="en-US" sz="2800" dirty="0" smtClean="0"/>
          </a:p>
        </p:txBody>
      </p:sp>
      <p:pic>
        <p:nvPicPr>
          <p:cNvPr id="13317" name="Picture 2" descr="H:\BUDGET\Budget 1516\Pics\14146270708_e522435717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50962"/>
            <a:ext cx="35814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F6D202D5-1F4C-4ADB-91B7-87A2D6A6DE06}" type="slidenum">
              <a:rPr lang="en-US" altLang="en-US" sz="2000">
                <a:solidFill>
                  <a:schemeClr val="bg1"/>
                </a:solidFill>
              </a:rPr>
              <a:pPr>
                <a:spcBef>
                  <a:spcPct val="0"/>
                </a:spcBef>
                <a:buFontTx/>
                <a:buNone/>
              </a:pPr>
              <a:t>5</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sp>
        <p:nvSpPr>
          <p:cNvPr id="15363" name="Rectangle 2"/>
          <p:cNvSpPr>
            <a:spLocks noGrp="1" noChangeArrowheads="1"/>
          </p:cNvSpPr>
          <p:nvPr>
            <p:ph type="title"/>
          </p:nvPr>
        </p:nvSpPr>
        <p:spPr>
          <a:xfrm>
            <a:off x="457200" y="304800"/>
            <a:ext cx="8382000" cy="685800"/>
          </a:xfrm>
        </p:spPr>
        <p:txBody>
          <a:bodyPr/>
          <a:lstStyle/>
          <a:p>
            <a:r>
              <a:rPr lang="en-US" altLang="en-US" sz="3600" smtClean="0"/>
              <a:t> </a:t>
            </a:r>
            <a:br>
              <a:rPr lang="en-US" altLang="en-US" sz="3600" smtClean="0"/>
            </a:br>
            <a:r>
              <a:rPr lang="en-US" altLang="en-US" sz="3600" smtClean="0"/>
              <a:t>Library Proposed Budget Actions </a:t>
            </a:r>
            <a:br>
              <a:rPr lang="en-US" altLang="en-US" sz="3600" smtClean="0"/>
            </a:br>
            <a:endParaRPr lang="en-US" altLang="en-US" sz="3600" smtClean="0"/>
          </a:p>
        </p:txBody>
      </p:sp>
      <p:sp>
        <p:nvSpPr>
          <p:cNvPr id="15364" name="Rectangle 3"/>
          <p:cNvSpPr>
            <a:spLocks noGrp="1" noChangeArrowheads="1"/>
          </p:cNvSpPr>
          <p:nvPr>
            <p:ph type="body" idx="1"/>
          </p:nvPr>
        </p:nvSpPr>
        <p:spPr>
          <a:xfrm>
            <a:off x="4648200" y="1128712"/>
            <a:ext cx="4235450" cy="1476375"/>
          </a:xfrm>
        </p:spPr>
        <p:txBody>
          <a:bodyPr/>
          <a:lstStyle/>
          <a:p>
            <a:pPr>
              <a:lnSpc>
                <a:spcPct val="80000"/>
              </a:lnSpc>
            </a:pPr>
            <a:r>
              <a:rPr lang="en-US" altLang="en-US" sz="2700" dirty="0" smtClean="0"/>
              <a:t>Expand Library Branch Services from 4 Days/33-34 Hours to 6 Days/47 Hours per Week</a:t>
            </a:r>
          </a:p>
        </p:txBody>
      </p:sp>
      <p:pic>
        <p:nvPicPr>
          <p:cNvPr id="15365" name="Picture 6" descr="H:\Budget 1415\StudySessions\EvergreenS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088" y="2785755"/>
            <a:ext cx="4202112"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3"/>
          <p:cNvSpPr txBox="1">
            <a:spLocks noChangeArrowheads="1"/>
          </p:cNvSpPr>
          <p:nvPr/>
        </p:nvSpPr>
        <p:spPr bwMode="auto">
          <a:xfrm>
            <a:off x="304800" y="4143375"/>
            <a:ext cx="4114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pPr>
            <a:r>
              <a:rPr lang="en-US" altLang="en-US" sz="2700" dirty="0" smtClean="0"/>
              <a:t>Renewal of Library Parcel Tax Continues Support of Library Operating and Capital Programs</a:t>
            </a:r>
            <a:endParaRPr lang="en-US" altLang="en-US" sz="2700" dirty="0"/>
          </a:p>
        </p:txBody>
      </p:sp>
      <p:pic>
        <p:nvPicPr>
          <p:cNvPr id="15367" name="Picture 2" descr="H:\BUDGET\Budget 1516\Pics\3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98563"/>
            <a:ext cx="3998913"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4161F17A-3C2A-4C80-B7ED-0B50B4A54E90}" type="slidenum">
              <a:rPr lang="en-US" altLang="en-US" sz="2000">
                <a:solidFill>
                  <a:schemeClr val="bg1"/>
                </a:solidFill>
              </a:rPr>
              <a:pPr>
                <a:spcBef>
                  <a:spcPct val="0"/>
                </a:spcBef>
                <a:buFontTx/>
                <a:buNone/>
              </a:pPr>
              <a:t>6</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sp>
        <p:nvSpPr>
          <p:cNvPr id="17411" name="Rectangle 2"/>
          <p:cNvSpPr>
            <a:spLocks noGrp="1" noChangeArrowheads="1"/>
          </p:cNvSpPr>
          <p:nvPr>
            <p:ph type="title"/>
          </p:nvPr>
        </p:nvSpPr>
        <p:spPr>
          <a:xfrm>
            <a:off x="381000" y="533400"/>
            <a:ext cx="8534400" cy="685800"/>
          </a:xfrm>
        </p:spPr>
        <p:txBody>
          <a:bodyPr/>
          <a:lstStyle/>
          <a:p>
            <a:r>
              <a:rPr lang="en-US" altLang="en-US" sz="3600" dirty="0" smtClean="0"/>
              <a:t/>
            </a:r>
            <a:br>
              <a:rPr lang="en-US" altLang="en-US" sz="3600" dirty="0" smtClean="0"/>
            </a:br>
            <a:r>
              <a:rPr lang="en-US" altLang="en-US" sz="3600" dirty="0" smtClean="0"/>
              <a:t>PBCE – Code Enforcement Accomplishments and Expected Service Delivery</a:t>
            </a:r>
            <a:br>
              <a:rPr lang="en-US" altLang="en-US" sz="3600" dirty="0" smtClean="0"/>
            </a:br>
            <a:endParaRPr lang="en-US" altLang="en-US" sz="3600" dirty="0" smtClean="0"/>
          </a:p>
        </p:txBody>
      </p:sp>
      <p:pic>
        <p:nvPicPr>
          <p:cNvPr id="17412" name="Picture 4" descr="4-27-06 pi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133600"/>
            <a:ext cx="320040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7"/>
          <p:cNvSpPr txBox="1">
            <a:spLocks noChangeArrowheads="1"/>
          </p:cNvSpPr>
          <p:nvPr/>
        </p:nvSpPr>
        <p:spPr bwMode="auto">
          <a:xfrm>
            <a:off x="152400" y="2127454"/>
            <a:ext cx="5257800" cy="366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pPr>
            <a:r>
              <a:rPr lang="en-US" altLang="en-US" sz="3000" dirty="0"/>
              <a:t>Respond to </a:t>
            </a:r>
            <a:r>
              <a:rPr lang="en-US" altLang="en-US" sz="3000" dirty="0" smtClean="0"/>
              <a:t>Life </a:t>
            </a:r>
            <a:r>
              <a:rPr lang="en-US" altLang="en-US" sz="3000" dirty="0"/>
              <a:t>S</a:t>
            </a:r>
            <a:r>
              <a:rPr lang="en-US" altLang="en-US" sz="3000" dirty="0" smtClean="0"/>
              <a:t>afety </a:t>
            </a:r>
            <a:r>
              <a:rPr lang="en-US" altLang="en-US" sz="3000" dirty="0"/>
              <a:t>C</a:t>
            </a:r>
            <a:r>
              <a:rPr lang="en-US" altLang="en-US" sz="3000" dirty="0" smtClean="0"/>
              <a:t>omplaints </a:t>
            </a:r>
            <a:r>
              <a:rPr lang="en-US" altLang="en-US" sz="3000" dirty="0"/>
              <a:t>W</a:t>
            </a:r>
            <a:r>
              <a:rPr lang="en-US" altLang="en-US" sz="3000" dirty="0" smtClean="0"/>
              <a:t>ithin </a:t>
            </a:r>
            <a:r>
              <a:rPr lang="en-US" altLang="en-US" sz="3000" dirty="0"/>
              <a:t>24 to 72 </a:t>
            </a:r>
            <a:r>
              <a:rPr lang="en-US" altLang="en-US" sz="3000" dirty="0" smtClean="0"/>
              <a:t>Hours  </a:t>
            </a:r>
            <a:endParaRPr lang="en-US" altLang="en-US" sz="3000" dirty="0"/>
          </a:p>
          <a:p>
            <a:pPr>
              <a:lnSpc>
                <a:spcPct val="80000"/>
              </a:lnSpc>
            </a:pPr>
            <a:endParaRPr lang="en-US" altLang="en-US" sz="3000" dirty="0" smtClean="0"/>
          </a:p>
          <a:p>
            <a:pPr>
              <a:lnSpc>
                <a:spcPct val="80000"/>
              </a:lnSpc>
            </a:pPr>
            <a:r>
              <a:rPr lang="en-US" altLang="en-US" sz="3000" dirty="0" smtClean="0"/>
              <a:t>Successfully Implemented </a:t>
            </a:r>
            <a:r>
              <a:rPr lang="en-US" altLang="en-US" sz="3000" dirty="0"/>
              <a:t>the </a:t>
            </a:r>
            <a:r>
              <a:rPr lang="en-US" altLang="en-US" sz="3000" dirty="0" smtClean="0"/>
              <a:t>Redesigned </a:t>
            </a:r>
            <a:r>
              <a:rPr lang="en-US" altLang="en-US" sz="3000" dirty="0"/>
              <a:t>Multiple Housing Program</a:t>
            </a:r>
          </a:p>
          <a:p>
            <a:pPr>
              <a:lnSpc>
                <a:spcPct val="80000"/>
              </a:lnSpc>
            </a:pPr>
            <a:endParaRPr lang="en-US"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304800"/>
            <a:ext cx="8534400" cy="685800"/>
          </a:xfrm>
        </p:spPr>
        <p:txBody>
          <a:bodyPr/>
          <a:lstStyle/>
          <a:p>
            <a:r>
              <a:rPr lang="en-US" altLang="en-US" sz="3600" dirty="0" smtClean="0"/>
              <a:t> PBCE – Code Enforcement Proposed Budget Actions </a:t>
            </a:r>
          </a:p>
        </p:txBody>
      </p:sp>
      <p:sp>
        <p:nvSpPr>
          <p:cNvPr id="19459" name="Rectangle 8"/>
          <p:cNvSpPr>
            <a:spLocks noGrp="1" noChangeArrowheads="1"/>
          </p:cNvSpPr>
          <p:nvPr>
            <p:ph type="body" sz="half" idx="4294967295"/>
          </p:nvPr>
        </p:nvSpPr>
        <p:spPr>
          <a:xfrm>
            <a:off x="533400" y="1524000"/>
            <a:ext cx="4114800" cy="1752600"/>
          </a:xfrm>
        </p:spPr>
        <p:txBody>
          <a:bodyPr/>
          <a:lstStyle/>
          <a:p>
            <a:r>
              <a:rPr lang="en-US" altLang="en-US" sz="2800" dirty="0" smtClean="0"/>
              <a:t>Coordination of City-Wide </a:t>
            </a:r>
            <a:r>
              <a:rPr lang="en-US" altLang="en-US" sz="2800" dirty="0"/>
              <a:t>I</a:t>
            </a:r>
            <a:r>
              <a:rPr lang="en-US" altLang="en-US" sz="2800" dirty="0" smtClean="0"/>
              <a:t>llegal </a:t>
            </a:r>
            <a:r>
              <a:rPr lang="en-US" altLang="en-US" sz="2800" dirty="0"/>
              <a:t>D</a:t>
            </a:r>
            <a:r>
              <a:rPr lang="en-US" altLang="en-US" sz="2800" dirty="0" smtClean="0"/>
              <a:t>umping </a:t>
            </a:r>
            <a:r>
              <a:rPr lang="en-US" altLang="en-US" sz="2800" dirty="0"/>
              <a:t>P</a:t>
            </a:r>
            <a:r>
              <a:rPr lang="en-US" altLang="en-US" sz="2800" dirty="0" smtClean="0"/>
              <a:t>rogram</a:t>
            </a:r>
          </a:p>
        </p:txBody>
      </p:sp>
      <p:sp>
        <p:nvSpPr>
          <p:cNvPr id="19460"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5CC67E09-9DAE-4C65-9346-B81670410106}" type="slidenum">
              <a:rPr lang="en-US" altLang="en-US" sz="2000">
                <a:solidFill>
                  <a:schemeClr val="bg1"/>
                </a:solidFill>
              </a:rPr>
              <a:pPr>
                <a:spcBef>
                  <a:spcPct val="0"/>
                </a:spcBef>
                <a:buFontTx/>
                <a:buNone/>
              </a:pPr>
              <a:t>7</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pic>
        <p:nvPicPr>
          <p:cNvPr id="19461" name="Picture 8" descr="CIMG29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87450"/>
            <a:ext cx="30480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descr="MVC-012S"/>
          <p:cNvPicPr>
            <a:picLocks noChangeAspect="1" noChangeArrowheads="1"/>
          </p:cNvPicPr>
          <p:nvPr/>
        </p:nvPicPr>
        <p:blipFill>
          <a:blip r:embed="rId4">
            <a:extLst>
              <a:ext uri="{28A0092B-C50C-407E-A947-70E740481C1C}">
                <a14:useLocalDpi xmlns:a14="http://schemas.microsoft.com/office/drawing/2010/main" val="0"/>
              </a:ext>
            </a:extLst>
          </a:blip>
          <a:srcRect r="-2"/>
          <a:stretch>
            <a:fillRect/>
          </a:stretch>
        </p:blipFill>
        <p:spPr bwMode="auto">
          <a:xfrm>
            <a:off x="609600" y="3505200"/>
            <a:ext cx="42481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05400" y="3733800"/>
            <a:ext cx="3733800" cy="2923877"/>
          </a:xfrm>
          <a:prstGeom prst="rect">
            <a:avLst/>
          </a:prstGeom>
        </p:spPr>
        <p:txBody>
          <a:bodyPr>
            <a:spAutoFit/>
          </a:bodyPr>
          <a:lstStyle/>
          <a:p>
            <a:pPr marL="342900" indent="-342900">
              <a:spcBef>
                <a:spcPct val="20000"/>
              </a:spcBef>
              <a:buFontTx/>
              <a:buChar char="•"/>
              <a:defRPr/>
            </a:pPr>
            <a:r>
              <a:rPr lang="en-US" altLang="en-US" sz="2800" kern="0" dirty="0">
                <a:solidFill>
                  <a:srgbClr val="102A72"/>
                </a:solidFill>
                <a:latin typeface="Arial"/>
                <a:cs typeface="+mn-cs"/>
              </a:rPr>
              <a:t>Targeted </a:t>
            </a:r>
            <a:r>
              <a:rPr lang="en-US" altLang="en-US" sz="2800" kern="0" dirty="0">
                <a:solidFill>
                  <a:srgbClr val="102A72"/>
                </a:solidFill>
                <a:latin typeface="Arial"/>
                <a:cs typeface="Arial" charset="0"/>
              </a:rPr>
              <a:t>R</a:t>
            </a:r>
            <a:r>
              <a:rPr lang="en-US" altLang="en-US" sz="2800" kern="0" dirty="0" smtClean="0">
                <a:solidFill>
                  <a:srgbClr val="102A72"/>
                </a:solidFill>
                <a:latin typeface="Arial"/>
                <a:cs typeface="Arial" charset="0"/>
              </a:rPr>
              <a:t>emediation </a:t>
            </a:r>
            <a:r>
              <a:rPr lang="en-US" altLang="en-US" sz="2800" kern="0" dirty="0">
                <a:solidFill>
                  <a:srgbClr val="102A72"/>
                </a:solidFill>
                <a:latin typeface="Arial"/>
                <a:cs typeface="+mn-cs"/>
              </a:rPr>
              <a:t>A</a:t>
            </a:r>
            <a:r>
              <a:rPr lang="en-US" altLang="en-US" sz="2800" kern="0" dirty="0" smtClean="0">
                <a:solidFill>
                  <a:srgbClr val="102A72"/>
                </a:solidFill>
                <a:latin typeface="Arial"/>
                <a:cs typeface="+mn-cs"/>
              </a:rPr>
              <a:t>ctions </a:t>
            </a:r>
            <a:r>
              <a:rPr lang="en-US" altLang="en-US" sz="2800" kern="0" dirty="0">
                <a:solidFill>
                  <a:srgbClr val="102A72"/>
                </a:solidFill>
                <a:latin typeface="Arial"/>
                <a:cs typeface="+mn-cs"/>
              </a:rPr>
              <a:t>and </a:t>
            </a:r>
            <a:r>
              <a:rPr lang="en-US" altLang="en-US" sz="2800" kern="0" dirty="0" smtClean="0">
                <a:solidFill>
                  <a:srgbClr val="102A72"/>
                </a:solidFill>
                <a:latin typeface="Arial"/>
                <a:cs typeface="+mn-cs"/>
              </a:rPr>
              <a:t>Implementation </a:t>
            </a:r>
            <a:r>
              <a:rPr lang="en-US" altLang="en-US" sz="2800" kern="0" dirty="0">
                <a:solidFill>
                  <a:srgbClr val="102A72"/>
                </a:solidFill>
                <a:latin typeface="Arial"/>
                <a:cs typeface="+mn-cs"/>
              </a:rPr>
              <a:t>of </a:t>
            </a:r>
            <a:r>
              <a:rPr lang="en-US" altLang="en-US" sz="2800" kern="0" dirty="0" smtClean="0">
                <a:solidFill>
                  <a:srgbClr val="102A72"/>
                </a:solidFill>
                <a:latin typeface="Arial"/>
                <a:cs typeface="+mn-cs"/>
              </a:rPr>
              <a:t>Best </a:t>
            </a:r>
            <a:r>
              <a:rPr lang="en-US" altLang="en-US" sz="2800" kern="0" dirty="0">
                <a:solidFill>
                  <a:srgbClr val="102A72"/>
                </a:solidFill>
                <a:latin typeface="Arial"/>
                <a:cs typeface="+mn-cs"/>
              </a:rPr>
              <a:t>P</a:t>
            </a:r>
            <a:r>
              <a:rPr lang="en-US" altLang="en-US" sz="2800" kern="0" dirty="0" smtClean="0">
                <a:solidFill>
                  <a:srgbClr val="102A72"/>
                </a:solidFill>
                <a:latin typeface="Arial"/>
                <a:cs typeface="+mn-cs"/>
              </a:rPr>
              <a:t>ractices</a:t>
            </a:r>
            <a:endParaRPr lang="en-US" altLang="en-US" sz="2800" kern="0" dirty="0">
              <a:solidFill>
                <a:srgbClr val="102A72"/>
              </a:solidFill>
              <a:latin typeface="Arial"/>
              <a:cs typeface="+mn-cs"/>
            </a:endParaRPr>
          </a:p>
          <a:p>
            <a:pPr marL="342900" indent="-342900">
              <a:lnSpc>
                <a:spcPct val="90000"/>
              </a:lnSpc>
              <a:spcBef>
                <a:spcPct val="20000"/>
              </a:spcBef>
              <a:defRPr/>
            </a:pPr>
            <a:endParaRPr lang="en-US" sz="1200" kern="0" dirty="0">
              <a:solidFill>
                <a:srgbClr val="102A72"/>
              </a:solidFill>
              <a:latin typeface="Arial"/>
              <a:cs typeface="+mn-cs"/>
            </a:endParaRPr>
          </a:p>
          <a:p>
            <a:pPr marL="342900" indent="-342900">
              <a:lnSpc>
                <a:spcPct val="90000"/>
              </a:lnSpc>
              <a:spcBef>
                <a:spcPct val="20000"/>
              </a:spcBef>
              <a:defRPr/>
            </a:pPr>
            <a:endParaRPr lang="en-US" sz="2800" kern="0" dirty="0">
              <a:solidFill>
                <a:srgbClr val="102A72"/>
              </a:solidFill>
              <a:latin typeface="Arial"/>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6CAC7F15-0E66-46B6-AF6C-4B9CF7E35E39}" type="slidenum">
              <a:rPr lang="en-US" altLang="en-US" sz="2000">
                <a:solidFill>
                  <a:schemeClr val="bg1"/>
                </a:solidFill>
              </a:rPr>
              <a:pPr>
                <a:spcBef>
                  <a:spcPct val="0"/>
                </a:spcBef>
                <a:buFontTx/>
                <a:buNone/>
              </a:pPr>
              <a:t>8</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sp>
        <p:nvSpPr>
          <p:cNvPr id="21507" name="Rectangle 2"/>
          <p:cNvSpPr>
            <a:spLocks noGrp="1" noChangeArrowheads="1"/>
          </p:cNvSpPr>
          <p:nvPr>
            <p:ph type="title"/>
          </p:nvPr>
        </p:nvSpPr>
        <p:spPr>
          <a:xfrm>
            <a:off x="381000" y="838200"/>
            <a:ext cx="8534400" cy="685800"/>
          </a:xfrm>
        </p:spPr>
        <p:txBody>
          <a:bodyPr/>
          <a:lstStyle/>
          <a:p>
            <a:r>
              <a:rPr lang="en-US" altLang="en-US" sz="3200" dirty="0" smtClean="0"/>
              <a:t>P</a:t>
            </a:r>
            <a:r>
              <a:rPr lang="en-US" altLang="en-US" sz="3600" dirty="0" smtClean="0"/>
              <a:t>ublic Works – Animal Care Accomplishments and Expected Service Delivery</a:t>
            </a:r>
            <a:br>
              <a:rPr lang="en-US" altLang="en-US" sz="3600" dirty="0" smtClean="0"/>
            </a:br>
            <a:endParaRPr lang="en-US" altLang="en-US" sz="3600" dirty="0" smtClean="0"/>
          </a:p>
        </p:txBody>
      </p:sp>
      <p:sp>
        <p:nvSpPr>
          <p:cNvPr id="21508" name="Rectangle 8"/>
          <p:cNvSpPr>
            <a:spLocks noGrp="1" noChangeArrowheads="1"/>
          </p:cNvSpPr>
          <p:nvPr>
            <p:ph type="body" sz="half" idx="4294967295"/>
          </p:nvPr>
        </p:nvSpPr>
        <p:spPr>
          <a:xfrm>
            <a:off x="4533900" y="1676400"/>
            <a:ext cx="3810000" cy="1371600"/>
          </a:xfrm>
        </p:spPr>
        <p:txBody>
          <a:bodyPr/>
          <a:lstStyle/>
          <a:p>
            <a:pPr>
              <a:lnSpc>
                <a:spcPct val="80000"/>
              </a:lnSpc>
            </a:pPr>
            <a:r>
              <a:rPr lang="en-US" altLang="en-US" sz="2600" dirty="0" smtClean="0"/>
              <a:t>Exceeded Live </a:t>
            </a:r>
            <a:r>
              <a:rPr lang="en-US" altLang="en-US" sz="2600" dirty="0"/>
              <a:t>R</a:t>
            </a:r>
            <a:r>
              <a:rPr lang="en-US" altLang="en-US" sz="2600" dirty="0" smtClean="0"/>
              <a:t>elease </a:t>
            </a:r>
            <a:r>
              <a:rPr lang="en-US" altLang="en-US" sz="2600" dirty="0"/>
              <a:t>R</a:t>
            </a:r>
            <a:r>
              <a:rPr lang="en-US" altLang="en-US" sz="2600" dirty="0" smtClean="0"/>
              <a:t>ate</a:t>
            </a:r>
          </a:p>
          <a:p>
            <a:pPr>
              <a:lnSpc>
                <a:spcPct val="80000"/>
              </a:lnSpc>
            </a:pPr>
            <a:r>
              <a:rPr lang="en-US" altLang="en-US" sz="2600" dirty="0" smtClean="0"/>
              <a:t>Celebrated 10 Year </a:t>
            </a:r>
            <a:r>
              <a:rPr lang="en-US" altLang="en-US" sz="2600" dirty="0"/>
              <a:t>A</a:t>
            </a:r>
            <a:r>
              <a:rPr lang="en-US" altLang="en-US" sz="2600" dirty="0" smtClean="0"/>
              <a:t>nniversary</a:t>
            </a:r>
          </a:p>
        </p:txBody>
      </p:sp>
      <p:sp>
        <p:nvSpPr>
          <p:cNvPr id="21509" name="Rectangle 9"/>
          <p:cNvSpPr>
            <a:spLocks noGrp="1" noChangeArrowheads="1"/>
          </p:cNvSpPr>
          <p:nvPr>
            <p:ph type="body" sz="half" idx="4294967295"/>
          </p:nvPr>
        </p:nvSpPr>
        <p:spPr>
          <a:xfrm>
            <a:off x="381000" y="4629150"/>
            <a:ext cx="3810000" cy="1447800"/>
          </a:xfrm>
        </p:spPr>
        <p:txBody>
          <a:bodyPr/>
          <a:lstStyle/>
          <a:p>
            <a:pPr>
              <a:lnSpc>
                <a:spcPct val="80000"/>
              </a:lnSpc>
            </a:pPr>
            <a:r>
              <a:rPr lang="en-US" altLang="en-US" sz="2600" dirty="0" smtClean="0"/>
              <a:t>Health and Safety Calls</a:t>
            </a:r>
          </a:p>
          <a:p>
            <a:pPr>
              <a:lnSpc>
                <a:spcPct val="80000"/>
              </a:lnSpc>
            </a:pPr>
            <a:r>
              <a:rPr lang="en-US" altLang="en-US" sz="2600" dirty="0" smtClean="0"/>
              <a:t>Low Cost </a:t>
            </a:r>
            <a:r>
              <a:rPr lang="en-US" altLang="en-US" sz="2600" dirty="0"/>
              <a:t>S</a:t>
            </a:r>
            <a:r>
              <a:rPr lang="en-US" altLang="en-US" sz="2600" dirty="0" smtClean="0"/>
              <a:t>pay and Neuter</a:t>
            </a:r>
          </a:p>
        </p:txBody>
      </p:sp>
      <p:pic>
        <p:nvPicPr>
          <p:cNvPr id="21510" name="Picture 8" descr="services_surg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00400"/>
            <a:ext cx="44196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cute-kittens-2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370046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chemeClr val="bg1"/>
                </a:solidFill>
              </a:rPr>
              <a:t>NEIGHBORHOOD SERVICES 				         </a:t>
            </a:r>
            <a:fld id="{1533F483-A724-47FE-88F6-851DCAF0ACFE}" type="slidenum">
              <a:rPr lang="en-US" altLang="en-US" sz="2000">
                <a:solidFill>
                  <a:schemeClr val="bg1"/>
                </a:solidFill>
              </a:rPr>
              <a:pPr>
                <a:spcBef>
                  <a:spcPct val="0"/>
                </a:spcBef>
                <a:buFontTx/>
                <a:buNone/>
              </a:pPr>
              <a:t>9</a:t>
            </a:fld>
            <a:endParaRPr lang="en-US" altLang="en-US" sz="2000">
              <a:solidFill>
                <a:schemeClr val="bg1"/>
              </a:solidFill>
            </a:endParaRPr>
          </a:p>
          <a:p>
            <a:pPr>
              <a:spcBef>
                <a:spcPct val="0"/>
              </a:spcBef>
              <a:buFontTx/>
              <a:buNone/>
            </a:pPr>
            <a:r>
              <a:rPr lang="en-US" altLang="en-US" sz="2000">
                <a:solidFill>
                  <a:schemeClr val="bg1"/>
                </a:solidFill>
              </a:rPr>
              <a:t>2015-2016 Budget Study Sessions</a:t>
            </a:r>
            <a:endParaRPr lang="en-US" altLang="en-US" sz="1400">
              <a:solidFill>
                <a:schemeClr val="bg1"/>
              </a:solidFill>
            </a:endParaRPr>
          </a:p>
          <a:p>
            <a:pPr>
              <a:spcBef>
                <a:spcPct val="0"/>
              </a:spcBef>
              <a:buFontTx/>
              <a:buNone/>
            </a:pPr>
            <a:r>
              <a:rPr lang="en-US" altLang="en-US" sz="2000">
                <a:solidFill>
                  <a:schemeClr val="bg1"/>
                </a:solidFill>
              </a:rPr>
              <a:t>								</a:t>
            </a:r>
          </a:p>
        </p:txBody>
      </p:sp>
      <p:sp>
        <p:nvSpPr>
          <p:cNvPr id="23555" name="Rectangle 2"/>
          <p:cNvSpPr>
            <a:spLocks noGrp="1" noChangeArrowheads="1"/>
          </p:cNvSpPr>
          <p:nvPr>
            <p:ph type="title"/>
          </p:nvPr>
        </p:nvSpPr>
        <p:spPr>
          <a:xfrm>
            <a:off x="381000" y="304800"/>
            <a:ext cx="8458200" cy="685800"/>
          </a:xfrm>
        </p:spPr>
        <p:txBody>
          <a:bodyPr/>
          <a:lstStyle/>
          <a:p>
            <a:r>
              <a:rPr lang="en-US" altLang="en-US" sz="3200" smtClean="0"/>
              <a:t> </a:t>
            </a:r>
            <a:br>
              <a:rPr lang="en-US" altLang="en-US" sz="3200" smtClean="0"/>
            </a:br>
            <a:r>
              <a:rPr lang="en-US" altLang="en-US" sz="3600" smtClean="0"/>
              <a:t>Public Works - Animal Care Proposed Budget Actions</a:t>
            </a:r>
            <a:r>
              <a:rPr lang="en-US" altLang="en-US" sz="3200" smtClean="0"/>
              <a:t> </a:t>
            </a:r>
            <a:br>
              <a:rPr lang="en-US" altLang="en-US" sz="3200" smtClean="0"/>
            </a:br>
            <a:endParaRPr lang="en-US" altLang="en-US" sz="3200" smtClean="0"/>
          </a:p>
        </p:txBody>
      </p:sp>
      <p:sp>
        <p:nvSpPr>
          <p:cNvPr id="23556" name="Rectangle 9"/>
          <p:cNvSpPr>
            <a:spLocks noGrp="1" noChangeArrowheads="1"/>
          </p:cNvSpPr>
          <p:nvPr>
            <p:ph type="body" sz="half" idx="4294967295"/>
          </p:nvPr>
        </p:nvSpPr>
        <p:spPr>
          <a:xfrm>
            <a:off x="228600" y="1752600"/>
            <a:ext cx="4038600" cy="4419600"/>
          </a:xfrm>
        </p:spPr>
        <p:txBody>
          <a:bodyPr/>
          <a:lstStyle/>
          <a:p>
            <a:r>
              <a:rPr lang="en-US" altLang="en-US" sz="2800" dirty="0" smtClean="0"/>
              <a:t>Funds Critical </a:t>
            </a:r>
            <a:r>
              <a:rPr lang="en-US" altLang="en-US" sz="2800" dirty="0"/>
              <a:t>F</a:t>
            </a:r>
            <a:r>
              <a:rPr lang="en-US" altLang="en-US" sz="2800" dirty="0" smtClean="0"/>
              <a:t>acility Upgrades</a:t>
            </a:r>
          </a:p>
          <a:p>
            <a:r>
              <a:rPr lang="en-US" altLang="en-US" sz="2800" dirty="0" smtClean="0"/>
              <a:t>Adds Revenue </a:t>
            </a:r>
            <a:r>
              <a:rPr lang="en-US" altLang="en-US" sz="2800" dirty="0"/>
              <a:t>S</a:t>
            </a:r>
            <a:r>
              <a:rPr lang="en-US" altLang="en-US" sz="2800" dirty="0" smtClean="0"/>
              <a:t>upported </a:t>
            </a:r>
            <a:r>
              <a:rPr lang="en-US" altLang="en-US" sz="2800" dirty="0"/>
              <a:t>S</a:t>
            </a:r>
            <a:r>
              <a:rPr lang="en-US" altLang="en-US" sz="2800" dirty="0" smtClean="0"/>
              <a:t>taff in Facility</a:t>
            </a:r>
          </a:p>
          <a:p>
            <a:r>
              <a:rPr lang="en-US" altLang="en-US" sz="2800" dirty="0" smtClean="0"/>
              <a:t>Focus on Improving </a:t>
            </a:r>
            <a:r>
              <a:rPr lang="en-US" altLang="en-US" sz="2800" dirty="0"/>
              <a:t>C</a:t>
            </a:r>
            <a:r>
              <a:rPr lang="en-US" altLang="en-US" sz="2800" dirty="0" smtClean="0"/>
              <a:t>ost </a:t>
            </a:r>
            <a:r>
              <a:rPr lang="en-US" altLang="en-US" sz="2800" dirty="0"/>
              <a:t>R</a:t>
            </a:r>
            <a:r>
              <a:rPr lang="en-US" altLang="en-US" sz="2800" dirty="0" smtClean="0"/>
              <a:t>ecovery</a:t>
            </a:r>
          </a:p>
        </p:txBody>
      </p:sp>
      <p:sp>
        <p:nvSpPr>
          <p:cNvPr id="23557" name="AutoShape 10" descr="https://pod51045.outlook.com/owa/service.svc/s/GetFileAttachment?id=AAMkAGQ0OGQ2ZDE3LWVmY2EtNGNkZi05OGUxLTQyODY5MTY5MmZmYQBGAAAAAAATHEe4eLXSEaW6AAjHpC9fBwC1f%2Bx4VnPSEaWxAAjHpC9fAAAAN%2FrAAAAkWN29TlO3RLKp0qAaK0k5AAADQSNaAAABEgAQAGRbPSLQ0gFCnuaDLUY0W1A%3D&amp;isImagePreview=True&amp;X-OWA-CANARY=50ba7Y1XA0WV8IED5EW5u9nZt4agM9EIWcQTuejjzGuQ4VHRaZxYs9106GZWc5HPdTgY9g7VbVY."/>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endParaRPr lang="en-US" altLang="en-US" sz="800">
              <a:solidFill>
                <a:schemeClr val="tx1"/>
              </a:solidFill>
            </a:endParaRPr>
          </a:p>
        </p:txBody>
      </p:sp>
      <p:sp>
        <p:nvSpPr>
          <p:cNvPr id="23558" name="AutoShape 12" descr="https://pod51045.outlook.com/owa/service.svc/s/GetFileAttachment?id=AAMkAGQ0OGQ2ZDE3LWVmY2EtNGNkZi05OGUxLTQyODY5MTY5MmZmYQBGAAAAAAATHEe4eLXSEaW6AAjHpC9fBwC1f%2Bx4VnPSEaWxAAjHpC9fAAAAN%2FrAAAAkWN29TlO3RLKp0qAaK0k5AAADQSNaAAABEgAQAGRbPSLQ0gFCnuaDLUY0W1A%3D&amp;isImagePreview=True&amp;X-OWA-CANARY=50ba7Y1XA0WV8IED5EW5u9nZt4agM9EIWcQTuejjzGuQ4VHRaZxYs9106GZWc5HPdTgY9g7VbVY."/>
          <p:cNvSpPr>
            <a:spLocks noChangeAspect="1" noChangeArrowheads="1"/>
          </p:cNvSpPr>
          <p:nvPr/>
        </p:nvSpPr>
        <p:spPr bwMode="auto">
          <a:xfrm>
            <a:off x="2286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102A72"/>
                </a:solidFill>
                <a:latin typeface="Arial" panose="020B0604020202020204" pitchFamily="34" charset="0"/>
              </a:defRPr>
            </a:lvl1pPr>
            <a:lvl2pPr marL="742950" indent="-285750">
              <a:spcBef>
                <a:spcPct val="20000"/>
              </a:spcBef>
              <a:buChar char="–"/>
              <a:defRPr sz="2800">
                <a:solidFill>
                  <a:srgbClr val="102A72"/>
                </a:solidFill>
                <a:latin typeface="Arial" panose="020B0604020202020204" pitchFamily="34" charset="0"/>
              </a:defRPr>
            </a:lvl2pPr>
            <a:lvl3pPr marL="1143000" indent="-228600">
              <a:spcBef>
                <a:spcPct val="20000"/>
              </a:spcBef>
              <a:buChar char="•"/>
              <a:defRPr sz="2400">
                <a:solidFill>
                  <a:srgbClr val="102A72"/>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pPr>
            <a:endParaRPr lang="en-US" altLang="en-US" sz="800">
              <a:solidFill>
                <a:schemeClr val="tx1"/>
              </a:solidFill>
            </a:endParaRPr>
          </a:p>
        </p:txBody>
      </p:sp>
      <p:pic>
        <p:nvPicPr>
          <p:cNvPr id="235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960" y="1905000"/>
            <a:ext cx="473500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20642</TotalTime>
  <Words>1037</Words>
  <Application>Microsoft Office PowerPoint</Application>
  <PresentationFormat>On-screen Show (4:3)</PresentationFormat>
  <Paragraphs>220</Paragraphs>
  <Slides>15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Arial Narrow</vt:lpstr>
      <vt:lpstr>Calibri</vt:lpstr>
      <vt:lpstr>Times</vt:lpstr>
      <vt:lpstr>Times New Roman</vt:lpstr>
      <vt:lpstr>Default Design</vt:lpstr>
      <vt:lpstr>Bitmap Image</vt:lpstr>
      <vt:lpstr>NEIGHBORHOOD SERVICES   2015-2016 Proposed Operating Budget  OUTCOMES:  - Safe and Clean Parks, Facilities and Attractions - Vibrant Cultural, Learning, Recreation, and Leisure       Opportunities - Healthy Neighborhoods and Capable Communities   </vt:lpstr>
      <vt:lpstr>NEIGHBORHOOD SERVICES</vt:lpstr>
      <vt:lpstr>Neighborhood Services CSA</vt:lpstr>
      <vt:lpstr> Library Accomplishments and Expected Service Delivery </vt:lpstr>
      <vt:lpstr>  Library Proposed Budget Actions  </vt:lpstr>
      <vt:lpstr> PBCE – Code Enforcement Accomplishments and Expected Service Delivery </vt:lpstr>
      <vt:lpstr> PBCE – Code Enforcement Proposed Budget Actions </vt:lpstr>
      <vt:lpstr>Public Works – Animal Care Accomplishments and Expected Service Delivery </vt:lpstr>
      <vt:lpstr>  Public Works - Animal Care Proposed Budget Actions  </vt:lpstr>
      <vt:lpstr>PRNS Accomplishments and Expected Service Delivery</vt:lpstr>
      <vt:lpstr>  PRNS Proposed Budget Actions  </vt:lpstr>
      <vt:lpstr>CSA Workplan Highlights</vt:lpstr>
      <vt:lpstr>NEIGHBORHOOD SERVICES CSA   2015-2016 Proposed Operating Budget  OUTCOMES:  - Safe and Clean Parks, Facilities and Attractions - Vibrant Cultural, Learning, - Recreation, and Leisure       Opportunities - Healthy Neighborhoods and Capable Communities   </vt:lpstr>
      <vt:lpstr>Branch Libraries</vt:lpstr>
      <vt:lpstr>Community Centers</vt:lpstr>
    </vt:vector>
  </TitlesOfParts>
  <Company>City of San Jose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ckenny</dc:creator>
  <cp:lastModifiedBy>Estrada, Lisa</cp:lastModifiedBy>
  <cp:revision>1026</cp:revision>
  <cp:lastPrinted>2015-05-06T05:20:56Z</cp:lastPrinted>
  <dcterms:created xsi:type="dcterms:W3CDTF">2000-07-06T22:01:17Z</dcterms:created>
  <dcterms:modified xsi:type="dcterms:W3CDTF">2015-05-06T22:12:49Z</dcterms:modified>
</cp:coreProperties>
</file>