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Lst>
  <p:notesMasterIdLst>
    <p:notesMasterId r:id="rId15"/>
  </p:notesMasterIdLst>
  <p:handoutMasterIdLst>
    <p:handoutMasterId r:id="rId16"/>
  </p:handoutMasterIdLst>
  <p:sldIdLst>
    <p:sldId id="408" r:id="rId3"/>
    <p:sldId id="487" r:id="rId4"/>
    <p:sldId id="501" r:id="rId5"/>
    <p:sldId id="503" r:id="rId6"/>
    <p:sldId id="500" r:id="rId7"/>
    <p:sldId id="504" r:id="rId8"/>
    <p:sldId id="505" r:id="rId9"/>
    <p:sldId id="498" r:id="rId10"/>
    <p:sldId id="506" r:id="rId11"/>
    <p:sldId id="510" r:id="rId12"/>
    <p:sldId id="484" r:id="rId13"/>
    <p:sldId id="507" r:id="rId14"/>
  </p:sldIdLst>
  <p:sldSz cx="9144000" cy="6858000" type="screen4x3"/>
  <p:notesSz cx="7010400" cy="92964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02A72"/>
    <a:srgbClr val="FC4526"/>
    <a:srgbClr val="669900"/>
    <a:srgbClr val="9966FF"/>
    <a:srgbClr val="FD745D"/>
    <a:srgbClr val="FA7A60"/>
    <a:srgbClr val="F96547"/>
    <a:srgbClr val="FC5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79548" autoAdjust="0"/>
  </p:normalViewPr>
  <p:slideViewPr>
    <p:cSldViewPr>
      <p:cViewPr varScale="1">
        <p:scale>
          <a:sx n="116" d="100"/>
          <a:sy n="116" d="100"/>
        </p:scale>
        <p:origin x="1332" y="108"/>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258"/>
    </p:cViewPr>
  </p:sorterViewPr>
  <p:notesViewPr>
    <p:cSldViewPr>
      <p:cViewPr>
        <p:scale>
          <a:sx n="100" d="100"/>
          <a:sy n="100" d="100"/>
        </p:scale>
        <p:origin x="-780" y="242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61443" name="Rectangle 3"/>
          <p:cNvSpPr>
            <a:spLocks noGrp="1" noChangeArrowheads="1"/>
          </p:cNvSpPr>
          <p:nvPr>
            <p:ph type="dt" sz="quarter"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smtClean="0">
                <a:latin typeface="Times New Roman" panose="02020603050405020304" pitchFamily="18" charset="0"/>
              </a:defRPr>
            </a:lvl1pPr>
          </a:lstStyle>
          <a:p>
            <a:pPr>
              <a:defRPr/>
            </a:pPr>
            <a:endParaRPr lang="en-US" altLang="en-US"/>
          </a:p>
        </p:txBody>
      </p:sp>
      <p:sp>
        <p:nvSpPr>
          <p:cNvPr id="61444" name="Rectangle 4"/>
          <p:cNvSpPr>
            <a:spLocks noGrp="1" noChangeArrowheads="1"/>
          </p:cNvSpPr>
          <p:nvPr>
            <p:ph type="ftr" sz="quarter" idx="2"/>
          </p:nvPr>
        </p:nvSpPr>
        <p:spPr bwMode="auto">
          <a:xfrm>
            <a:off x="2"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61445" name="Rectangle 5"/>
          <p:cNvSpPr>
            <a:spLocks noGrp="1" noChangeArrowheads="1"/>
          </p:cNvSpPr>
          <p:nvPr>
            <p:ph type="sldNum" sz="quarter" idx="3"/>
          </p:nvPr>
        </p:nvSpPr>
        <p:spPr bwMode="auto">
          <a:xfrm>
            <a:off x="3971926"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9DA741C8-3932-43E4-BAC1-CF2FA3360641}" type="slidenum">
              <a:rPr lang="en-US" altLang="en-US"/>
              <a:pPr/>
              <a:t>‹#›</a:t>
            </a:fld>
            <a:endParaRPr lang="en-US" altLang="en-US"/>
          </a:p>
        </p:txBody>
      </p:sp>
    </p:spTree>
    <p:extLst>
      <p:ext uri="{BB962C8B-B14F-4D97-AF65-F5344CB8AC3E}">
        <p14:creationId xmlns:p14="http://schemas.microsoft.com/office/powerpoint/2010/main" val="55206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2"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93187" name="Rectangle 3"/>
          <p:cNvSpPr>
            <a:spLocks noGrp="1" noChangeArrowheads="1"/>
          </p:cNvSpPr>
          <p:nvPr>
            <p:ph type="dt"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Tx/>
              <a:buNone/>
              <a:defRPr sz="1200" smtClean="0">
                <a:latin typeface="Times New Roman"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935038" y="4416428"/>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3190" name="Rectangle 6"/>
          <p:cNvSpPr>
            <a:spLocks noGrp="1" noChangeArrowheads="1"/>
          </p:cNvSpPr>
          <p:nvPr>
            <p:ph type="ftr" sz="quarter" idx="4"/>
          </p:nvPr>
        </p:nvSpPr>
        <p:spPr bwMode="auto">
          <a:xfrm>
            <a:off x="2"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buFontTx/>
              <a:buNone/>
              <a:defRPr sz="1200" smtClean="0">
                <a:latin typeface="Times New Roman" panose="02020603050405020304" pitchFamily="18" charset="0"/>
              </a:defRPr>
            </a:lvl1pPr>
          </a:lstStyle>
          <a:p>
            <a:pPr>
              <a:defRPr/>
            </a:pPr>
            <a:endParaRPr lang="en-US" altLang="en-US"/>
          </a:p>
        </p:txBody>
      </p:sp>
      <p:sp>
        <p:nvSpPr>
          <p:cNvPr id="93191" name="Rectangle 7"/>
          <p:cNvSpPr>
            <a:spLocks noGrp="1" noChangeArrowheads="1"/>
          </p:cNvSpPr>
          <p:nvPr>
            <p:ph type="sldNum" sz="quarter" idx="5"/>
          </p:nvPr>
        </p:nvSpPr>
        <p:spPr bwMode="auto">
          <a:xfrm>
            <a:off x="3971926" y="8831266"/>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22FE685-0004-40BB-8661-3BCAD13A4923}" type="slidenum">
              <a:rPr lang="en-US" altLang="en-US"/>
              <a:pPr/>
              <a:t>‹#›</a:t>
            </a:fld>
            <a:endParaRPr lang="en-US" altLang="en-US"/>
          </a:p>
        </p:txBody>
      </p:sp>
    </p:spTree>
    <p:extLst>
      <p:ext uri="{BB962C8B-B14F-4D97-AF65-F5344CB8AC3E}">
        <p14:creationId xmlns:p14="http://schemas.microsoft.com/office/powerpoint/2010/main" val="743863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F23CB638-3082-4A59-AC25-B60B7A951233}" type="slidenum">
              <a:rPr lang="en-US" altLang="en-US" sz="1200">
                <a:latin typeface="Times New Roman" pitchFamily="18" charset="0"/>
              </a:rPr>
              <a:pPr algn="r">
                <a:buFontTx/>
                <a:buNone/>
              </a:pPr>
              <a:t>1</a:t>
            </a:fld>
            <a:endParaRPr lang="en-US" altLang="en-US" sz="120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spcBef>
                <a:spcPct val="50000"/>
              </a:spcBef>
            </a:pPr>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r>
              <a:rPr lang="en-US" altLang="en-US" sz="1400" b="1" dirty="0" smtClean="0">
                <a:solidFill>
                  <a:schemeClr val="tx1"/>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dirty="0" smtClean="0">
                <a:solidFill>
                  <a:schemeClr val="tx1"/>
                </a:solidFill>
                <a:latin typeface="Times New Roman" panose="02020603050405020304" pitchFamily="18" charset="0"/>
                <a:cs typeface="Times New Roman" panose="02020603050405020304" pitchFamily="18" charset="0"/>
              </a:rPr>
              <a:t>This</a:t>
            </a:r>
            <a:r>
              <a:rPr lang="en-US" altLang="en-US" sz="1400" baseline="0" dirty="0" smtClean="0">
                <a:solidFill>
                  <a:schemeClr val="tx1"/>
                </a:solidFill>
                <a:latin typeface="Times New Roman" panose="02020603050405020304" pitchFamily="18" charset="0"/>
                <a:cs typeface="Times New Roman" panose="02020603050405020304" pitchFamily="18" charset="0"/>
              </a:rPr>
              <a:t> is the 2015-2016 Proposed Operating Budget presentation for the Public Safety City Service Area. This CSA includes the Police, Fire, and Independent Police Auditor Departments. With me today are </a:t>
            </a:r>
            <a:r>
              <a:rPr lang="en-US" altLang="en-US" sz="1400" dirty="0" smtClean="0">
                <a:solidFill>
                  <a:schemeClr val="tx1"/>
                </a:solidFill>
                <a:latin typeface="Times New Roman" panose="02020603050405020304" pitchFamily="18" charset="0"/>
                <a:cs typeface="Times New Roman" panose="02020603050405020304" pitchFamily="18" charset="0"/>
              </a:rPr>
              <a:t>[Introduce members of the presentation panel].</a:t>
            </a:r>
            <a:r>
              <a:rPr lang="en-US" altLang="en-US" sz="1400" baseline="0" dirty="0" smtClean="0">
                <a:solidFill>
                  <a:schemeClr val="tx1"/>
                </a:solidFill>
                <a:latin typeface="Times New Roman" panose="02020603050405020304" pitchFamily="18" charset="0"/>
                <a:cs typeface="Times New Roman" panose="02020603050405020304" pitchFamily="18" charset="0"/>
              </a:rPr>
              <a:t> Our collective mission is to provide prevention and emergency response services for crime, fire, medical, hazardous, and disaster related situations. </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dirty="0" smtClean="0">
                <a:solidFill>
                  <a:schemeClr val="tx1"/>
                </a:solidFill>
                <a:latin typeface="Times New Roman" panose="02020603050405020304" pitchFamily="18" charset="0"/>
                <a:cs typeface="Times New Roman" panose="02020603050405020304" pitchFamily="18" charset="0"/>
              </a:rPr>
              <a:t>Our CSA Outcomes are two-fold:</a:t>
            </a:r>
            <a:r>
              <a:rPr lang="en-US" altLang="en-US" sz="1400" baseline="0" dirty="0" smtClean="0">
                <a:solidFill>
                  <a:schemeClr val="tx1"/>
                </a:solidFill>
                <a:latin typeface="Times New Roman" panose="02020603050405020304" pitchFamily="18" charset="0"/>
                <a:cs typeface="Times New Roman" panose="02020603050405020304" pitchFamily="18" charset="0"/>
              </a:rPr>
              <a:t> </a:t>
            </a:r>
            <a:r>
              <a:rPr lang="en-US" altLang="en-US" sz="1400" dirty="0" smtClean="0">
                <a:solidFill>
                  <a:schemeClr val="tx1"/>
                </a:solidFill>
                <a:latin typeface="Times New Roman" panose="02020603050405020304" pitchFamily="18" charset="0"/>
                <a:cs typeface="Times New Roman" panose="02020603050405020304" pitchFamily="18" charset="0"/>
              </a:rPr>
              <a:t>The Public Feels Safe Anywhere, Anytime in San José, and Residents Share the Responsibility for Public Safety.</a:t>
            </a:r>
          </a:p>
        </p:txBody>
      </p:sp>
    </p:spTree>
    <p:extLst>
      <p:ext uri="{BB962C8B-B14F-4D97-AF65-F5344CB8AC3E}">
        <p14:creationId xmlns:p14="http://schemas.microsoft.com/office/powerpoint/2010/main" val="336990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u="sng" dirty="0" smtClean="0">
                <a:latin typeface="Times New Roman" panose="02020603050405020304" pitchFamily="18" charset="0"/>
                <a:cs typeface="Times New Roman" panose="02020603050405020304" pitchFamily="18" charset="0"/>
              </a:rPr>
              <a:t>Judge</a:t>
            </a:r>
            <a:r>
              <a:rPr lang="en-US" altLang="en-US" sz="1400" b="1" u="sng" baseline="0" dirty="0" smtClean="0">
                <a:latin typeface="Times New Roman" panose="02020603050405020304" pitchFamily="18" charset="0"/>
                <a:cs typeface="Times New Roman" panose="02020603050405020304" pitchFamily="18" charset="0"/>
              </a:rPr>
              <a:t> Cordell</a:t>
            </a:r>
            <a:r>
              <a:rPr lang="en-US" altLang="en-US" sz="1400" b="1" u="sng"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10</a:t>
            </a:fld>
            <a:endParaRPr lang="en-US" altLang="en-US"/>
          </a:p>
        </p:txBody>
      </p:sp>
    </p:spTree>
    <p:extLst>
      <p:ext uri="{BB962C8B-B14F-4D97-AF65-F5344CB8AC3E}">
        <p14:creationId xmlns:p14="http://schemas.microsoft.com/office/powerpoint/2010/main" val="333889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CB52DBD8-B283-4F1D-83E6-7DD395B709D1}" type="slidenum">
              <a:rPr lang="en-US" altLang="en-US" sz="1200">
                <a:latin typeface="Times New Roman" pitchFamily="18" charset="0"/>
              </a:rPr>
              <a:pPr algn="r">
                <a:buFontTx/>
                <a:buNone/>
              </a:pPr>
              <a:t>11</a:t>
            </a:fld>
            <a:endParaRPr lang="en-US" altLang="en-US" sz="1200">
              <a:latin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p>
          <a:p>
            <a:pPr eaLnBrk="1" hangingPunct="1">
              <a:spcBef>
                <a:spcPct val="50000"/>
              </a:spcBef>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dirty="0" smtClean="0">
                <a:solidFill>
                  <a:schemeClr val="tx1"/>
                </a:solidFill>
                <a:latin typeface="Times New Roman" panose="02020603050405020304" pitchFamily="18" charset="0"/>
                <a:cs typeface="Times New Roman" panose="02020603050405020304" pitchFamily="18" charset="0"/>
              </a:rPr>
              <a:t>In summary, preserving emergency response capacity remains the highest priority of the CSA. Resources will continue to focus on providing essential emergency services in a timely manner in order to protect life, property, and the environment.</a:t>
            </a:r>
          </a:p>
          <a:p>
            <a:pPr eaLnBrk="1" hangingPunct="1">
              <a:spcBef>
                <a:spcPct val="50000"/>
              </a:spcBef>
            </a:pPr>
            <a:endParaRPr lang="en-US" altLang="en-US" sz="1400" baseline="0" dirty="0" smtClean="0">
              <a:solidFill>
                <a:schemeClr val="tx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400" baseline="0" dirty="0" smtClean="0">
                <a:solidFill>
                  <a:schemeClr val="tx1"/>
                </a:solidFill>
                <a:latin typeface="Times New Roman" panose="02020603050405020304" pitchFamily="18" charset="0"/>
                <a:cs typeface="Times New Roman" panose="02020603050405020304" pitchFamily="18" charset="0"/>
              </a:rPr>
              <a:t>We will continue to look for efficiencies, technology, revenue, grant opportunities and data analytics in order to improve service levels and address crime, medical, or fire related situations successfully.</a:t>
            </a:r>
            <a:endParaRPr lang="en-US" altLang="en-US" sz="14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73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F23CB638-3082-4A59-AC25-B60B7A951233}" type="slidenum">
              <a:rPr lang="en-US" altLang="en-US" sz="1200">
                <a:solidFill>
                  <a:prstClr val="black"/>
                </a:solidFill>
                <a:latin typeface="Times New Roman" pitchFamily="18" charset="0"/>
              </a:rPr>
              <a:pPr algn="r">
                <a:buFontTx/>
                <a:buNone/>
              </a:pPr>
              <a:t>12</a:t>
            </a:fld>
            <a:endParaRPr lang="en-US" altLang="en-US" sz="1200">
              <a:solidFill>
                <a:prstClr val="black"/>
              </a:solidFill>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spcBef>
                <a:spcPct val="50000"/>
              </a:spcBef>
            </a:pPr>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r>
              <a:rPr lang="en-US" altLang="en-US" sz="1400" b="1" dirty="0" smtClean="0">
                <a:solidFill>
                  <a:schemeClr val="tx1"/>
                </a:solidFill>
                <a:latin typeface="Times New Roman" panose="02020603050405020304" pitchFamily="18" charset="0"/>
                <a:cs typeface="Times New Roman" panose="02020603050405020304" pitchFamily="18" charset="0"/>
              </a:rPr>
              <a:t>:</a:t>
            </a:r>
          </a:p>
          <a:p>
            <a:pPr marL="0" marR="0" indent="0" algn="l" defTabSz="914400" rtl="0" eaLnBrk="1" fontAlgn="base" latinLnBrk="0" hangingPunct="1">
              <a:lnSpc>
                <a:spcPct val="100000"/>
              </a:lnSpc>
              <a:spcBef>
                <a:spcPct val="50000"/>
              </a:spcBef>
              <a:spcAft>
                <a:spcPct val="0"/>
              </a:spcAft>
              <a:buClrTx/>
              <a:buSzTx/>
              <a:buFontTx/>
              <a:buNone/>
              <a:tabLst/>
              <a:defRPr/>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en-US" sz="1400" dirty="0" smtClean="0">
                <a:solidFill>
                  <a:schemeClr val="tx1"/>
                </a:solidFill>
                <a:latin typeface="Times New Roman" panose="02020603050405020304" pitchFamily="18" charset="0"/>
                <a:cs typeface="Times New Roman" panose="02020603050405020304" pitchFamily="18" charset="0"/>
              </a:rPr>
              <a:t>That concludes our presentation and staff are available for questions.</a:t>
            </a:r>
          </a:p>
        </p:txBody>
      </p:sp>
    </p:spTree>
    <p:extLst>
      <p:ext uri="{BB962C8B-B14F-4D97-AF65-F5344CB8AC3E}">
        <p14:creationId xmlns:p14="http://schemas.microsoft.com/office/powerpoint/2010/main" val="126425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647554B0-4DCC-4857-A9B6-C57307A35FF4}" type="slidenum">
              <a:rPr lang="en-US" altLang="en-US" sz="1200">
                <a:latin typeface="Times New Roman" pitchFamily="18" charset="0"/>
              </a:rPr>
              <a:pPr algn="r">
                <a:buFontTx/>
                <a:buNone/>
              </a:pPr>
              <a:t>2</a:t>
            </a:fld>
            <a:endParaRPr lang="en-US" altLang="en-US" sz="1200">
              <a:latin typeface="Times New Roman"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p>
          <a:p>
            <a:pPr eaLnBrk="1" hangingPunct="1"/>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dirty="0" smtClean="0">
                <a:solidFill>
                  <a:schemeClr val="tx1"/>
                </a:solidFill>
                <a:latin typeface="Times New Roman" panose="02020603050405020304" pitchFamily="18" charset="0"/>
                <a:cs typeface="Times New Roman" panose="02020603050405020304" pitchFamily="18" charset="0"/>
              </a:rPr>
              <a:t>For</a:t>
            </a:r>
            <a:r>
              <a:rPr lang="en-US" altLang="en-US" sz="1400" u="none" baseline="0" dirty="0" smtClean="0">
                <a:solidFill>
                  <a:schemeClr val="tx1"/>
                </a:solidFill>
                <a:latin typeface="Times New Roman" panose="02020603050405020304" pitchFamily="18" charset="0"/>
                <a:cs typeface="Times New Roman" panose="02020603050405020304" pitchFamily="18" charset="0"/>
              </a:rPr>
              <a:t> the Police Department, our core services are the following:</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-Crime Prevention and Community Education</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-Respond to Calls for Service</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-Investigative Services</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-Regulatory Services, and</a:t>
            </a:r>
          </a:p>
          <a:p>
            <a:pPr eaLnBrk="1" hangingPunct="1"/>
            <a:endParaRPr lang="en-US" altLang="en-US" sz="1400" u="none" baseline="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baseline="0" dirty="0" smtClean="0">
                <a:solidFill>
                  <a:schemeClr val="tx1"/>
                </a:solidFill>
                <a:latin typeface="Times New Roman" panose="02020603050405020304" pitchFamily="18" charset="0"/>
                <a:cs typeface="Times New Roman" panose="02020603050405020304" pitchFamily="18" charset="0"/>
              </a:rPr>
              <a:t>-Special Events Services.</a:t>
            </a:r>
          </a:p>
        </p:txBody>
      </p:sp>
    </p:spTree>
    <p:extLst>
      <p:ext uri="{BB962C8B-B14F-4D97-AF65-F5344CB8AC3E}">
        <p14:creationId xmlns:p14="http://schemas.microsoft.com/office/powerpoint/2010/main" val="98278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647554B0-4DCC-4857-A9B6-C57307A35FF4}" type="slidenum">
              <a:rPr lang="en-US" altLang="en-US" sz="1200">
                <a:latin typeface="Times New Roman" pitchFamily="18" charset="0"/>
              </a:rPr>
              <a:pPr algn="r">
                <a:buFontTx/>
                <a:buNone/>
              </a:pPr>
              <a:t>3</a:t>
            </a:fld>
            <a:endParaRPr lang="en-US" altLang="en-US" sz="1200">
              <a:latin typeface="Times New Roman"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z="1400" b="1" u="sng" dirty="0" smtClean="0">
                <a:latin typeface="Arial" charset="0"/>
                <a:cs typeface="Arial" charset="0"/>
              </a:rPr>
              <a:t>Chief Jacobson</a:t>
            </a:r>
            <a:r>
              <a:rPr lang="en-US" altLang="en-US" sz="1400" dirty="0" smtClean="0">
                <a:latin typeface="Arial" charset="0"/>
                <a:cs typeface="Arial" charset="0"/>
              </a:rPr>
              <a:t>:</a:t>
            </a:r>
          </a:p>
          <a:p>
            <a:pPr eaLnBrk="1" hangingPunct="1"/>
            <a:endParaRPr lang="en-US" altLang="en-US" sz="1400" dirty="0" smtClean="0">
              <a:latin typeface="Arial" charset="0"/>
              <a:cs typeface="Arial" charset="0"/>
            </a:endParaRPr>
          </a:p>
          <a:p>
            <a:r>
              <a:rPr lang="en-US" altLang="en-US" sz="1400" dirty="0" smtClean="0"/>
              <a:t>Fire Department is an all hazard department.  Core services in the Public Safety CSA are emergency response and fire prevention.</a:t>
            </a:r>
          </a:p>
          <a:p>
            <a:pPr>
              <a:buFontTx/>
              <a:buChar char="•"/>
            </a:pPr>
            <a:r>
              <a:rPr lang="en-US" altLang="en-US" sz="1400" dirty="0" smtClean="0"/>
              <a:t>  Operational services under Emergency Response include fire suppression, EMS, readiness of Emergency Operations Center, dispatch, HIT, USAR, ARFF</a:t>
            </a:r>
          </a:p>
          <a:p>
            <a:pPr>
              <a:buFontTx/>
              <a:buChar char="•"/>
            </a:pPr>
            <a:r>
              <a:rPr lang="en-US" altLang="en-US" sz="1400" dirty="0" smtClean="0"/>
              <a:t>  In Fire Prevention, services include fire cause investigation, regulatory enforcement of fire and hazardous materials codes; public education on fire and life safety</a:t>
            </a:r>
          </a:p>
          <a:p>
            <a:pPr>
              <a:buFontTx/>
              <a:buChar char="•"/>
            </a:pPr>
            <a:r>
              <a:rPr lang="en-US" altLang="en-US" sz="1400" dirty="0" smtClean="0"/>
              <a:t>  The Fire Department’s Fire Safety Code Compliance core service was discussed at the CED CSA presentation yesterday.  Fire Safety Code Compliance includes code plan review and inspection services.  Fire staff works closely with Planning, Building, and Public Works to meet customer service needs on a timely basis. </a:t>
            </a:r>
          </a:p>
          <a:p>
            <a:endParaRPr lang="en-US" altLang="en-US" sz="1400" dirty="0" smtClean="0">
              <a:latin typeface="Arial" charset="0"/>
              <a:cs typeface="Arial" charset="0"/>
            </a:endParaRPr>
          </a:p>
          <a:p>
            <a:pPr eaLnBrk="1" hangingPunct="1"/>
            <a:r>
              <a:rPr lang="en-US" altLang="en-US" sz="1400" b="1" u="sng" dirty="0" smtClean="0">
                <a:solidFill>
                  <a:schemeClr val="tx1"/>
                </a:solidFill>
                <a:latin typeface="Times New Roman" panose="02020603050405020304" pitchFamily="18" charset="0"/>
                <a:cs typeface="Times New Roman" panose="02020603050405020304" pitchFamily="18" charset="0"/>
              </a:rPr>
              <a:t>Judge Cordell:</a:t>
            </a:r>
          </a:p>
          <a:p>
            <a:pPr eaLnBrk="1" hangingPunct="1"/>
            <a:endParaRPr lang="en-US" altLang="en-US" sz="1400" u="sng"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1400" u="none" dirty="0" smtClean="0">
                <a:solidFill>
                  <a:schemeClr val="tx1"/>
                </a:solidFill>
                <a:latin typeface="Times New Roman" panose="02020603050405020304" pitchFamily="18" charset="0"/>
                <a:cs typeface="Times New Roman" panose="02020603050405020304" pitchFamily="18" charset="0"/>
              </a:rPr>
              <a:t>For the Independent Police Auditor </a:t>
            </a:r>
            <a:r>
              <a:rPr lang="en-US" altLang="en-US" sz="1400" u="none" baseline="0" dirty="0" smtClean="0">
                <a:solidFill>
                  <a:schemeClr val="tx1"/>
                </a:solidFill>
                <a:latin typeface="Times New Roman" panose="02020603050405020304" pitchFamily="18" charset="0"/>
                <a:cs typeface="Times New Roman" panose="02020603050405020304" pitchFamily="18" charset="0"/>
              </a:rPr>
              <a:t>Department, our core service is independent police oversight.</a:t>
            </a:r>
            <a:endParaRPr lang="en-US" altLang="en-US" sz="1400" u="none"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2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r">
              <a:buFontTx/>
              <a:buNone/>
            </a:pPr>
            <a:fld id="{9B821C2A-4CEA-47FB-8873-3E805B318C0A}" type="slidenum">
              <a:rPr lang="en-US" altLang="en-US" sz="1200">
                <a:latin typeface="Times New Roman" pitchFamily="18" charset="0"/>
              </a:rPr>
              <a:pPr algn="r">
                <a:buFontTx/>
                <a:buNone/>
              </a:pPr>
              <a:t>4</a:t>
            </a:fld>
            <a:endParaRPr lang="en-US" altLang="en-US" sz="1200">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spcBef>
                <a:spcPts val="0"/>
              </a:spcBef>
              <a:spcAft>
                <a:spcPts val="0"/>
              </a:spcAft>
            </a:pPr>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p>
          <a:p>
            <a:pPr eaLnBrk="1" hangingPunct="1">
              <a:spcBef>
                <a:spcPts val="0"/>
              </a:spcBef>
              <a:spcAft>
                <a:spcPts val="0"/>
              </a:spcAft>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1" hangingPunct="1">
              <a:spcBef>
                <a:spcPts val="0"/>
              </a:spcBef>
              <a:spcAft>
                <a:spcPts val="0"/>
              </a:spcAft>
            </a:pPr>
            <a:r>
              <a:rPr lang="en-US" altLang="en-US" sz="1400" dirty="0" smtClean="0">
                <a:solidFill>
                  <a:schemeClr val="tx1"/>
                </a:solidFill>
                <a:latin typeface="Times New Roman" panose="02020603050405020304" pitchFamily="18" charset="0"/>
                <a:cs typeface="Times New Roman" panose="02020603050405020304" pitchFamily="18" charset="0"/>
              </a:rPr>
              <a:t>The expected service delivery for this CSA is as follows:</a:t>
            </a:r>
          </a:p>
          <a:p>
            <a:pPr eaLnBrk="1" hangingPunct="1">
              <a:spcBef>
                <a:spcPts val="0"/>
              </a:spcBef>
              <a:spcAft>
                <a:spcPts val="0"/>
              </a:spcAft>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-Provide essential emergency services, which</a:t>
            </a:r>
            <a:r>
              <a:rPr lang="en-US" altLang="en-US" sz="1400" baseline="0" dirty="0" smtClean="0">
                <a:solidFill>
                  <a:schemeClr val="tx1"/>
                </a:solidFill>
                <a:latin typeface="Times New Roman" panose="02020603050405020304" pitchFamily="18" charset="0"/>
                <a:cs typeface="Times New Roman" panose="02020603050405020304" pitchFamily="18" charset="0"/>
              </a:rPr>
              <a:t> includes </a:t>
            </a:r>
            <a:r>
              <a:rPr lang="en-US" altLang="en-US" sz="1400" dirty="0" smtClean="0">
                <a:solidFill>
                  <a:schemeClr val="tx1"/>
                </a:solidFill>
                <a:latin typeface="Times New Roman" panose="02020603050405020304" pitchFamily="18" charset="0"/>
                <a:cs typeface="Times New Roman" panose="02020603050405020304" pitchFamily="18" charset="0"/>
              </a:rPr>
              <a:t>patrol, fire suppression, and emergency medical services, in a timely and effective manner</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-Effectively investigate crimes and seek successful prosecution of suspects</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-Continue efforts to deter gang violence</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-Continue regional all-hazard emergency management</a:t>
            </a:r>
          </a:p>
          <a:p>
            <a:pPr eaLnBrk="0" hangingPunct="0">
              <a:spcBef>
                <a:spcPts val="0"/>
              </a:spcBef>
              <a:spcAft>
                <a:spcPts val="0"/>
              </a:spcAft>
              <a:buFontTx/>
              <a:buNone/>
            </a:pPr>
            <a:endParaRPr lang="en-US" altLang="en-US" sz="1400" dirty="0" smtClean="0">
              <a:solidFill>
                <a:schemeClr val="tx1"/>
              </a:solidFill>
              <a:latin typeface="Times New Roman" panose="02020603050405020304" pitchFamily="18" charset="0"/>
              <a:cs typeface="Times New Roman" panose="02020603050405020304" pitchFamily="18" charset="0"/>
            </a:endParaRPr>
          </a:p>
          <a:p>
            <a:pPr eaLnBrk="0" hangingPunct="0">
              <a:spcBef>
                <a:spcPts val="0"/>
              </a:spcBef>
              <a:spcAft>
                <a:spcPts val="0"/>
              </a:spcAft>
              <a:buFontTx/>
              <a:buNone/>
            </a:pPr>
            <a:r>
              <a:rPr lang="en-US" altLang="en-US" sz="1400" dirty="0" smtClean="0">
                <a:solidFill>
                  <a:schemeClr val="tx1"/>
                </a:solidFill>
                <a:latin typeface="Times New Roman" panose="02020603050405020304" pitchFamily="18" charset="0"/>
                <a:cs typeface="Times New Roman" panose="02020603050405020304" pitchFamily="18" charset="0"/>
              </a:rPr>
              <a:t>-Provide a police misconduct complaint process that is thorough, objective, and fair</a:t>
            </a:r>
          </a:p>
        </p:txBody>
      </p:sp>
    </p:spTree>
    <p:extLst>
      <p:ext uri="{BB962C8B-B14F-4D97-AF65-F5344CB8AC3E}">
        <p14:creationId xmlns:p14="http://schemas.microsoft.com/office/powerpoint/2010/main" val="46812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b="1" u="sng" dirty="0" smtClean="0">
                <a:solidFill>
                  <a:schemeClr val="tx1"/>
                </a:solidFill>
                <a:latin typeface="Times New Roman" panose="02020603050405020304" pitchFamily="18" charset="0"/>
                <a:cs typeface="Times New Roman" panose="02020603050405020304" pitchFamily="18" charset="0"/>
              </a:rPr>
              <a:t>Chief Esquivel:</a:t>
            </a:r>
            <a:r>
              <a:rPr lang="en-US" sz="1400" b="1" u="none" dirty="0" smtClean="0">
                <a:solidFill>
                  <a:schemeClr val="tx1"/>
                </a:solidFill>
                <a:latin typeface="Times New Roman" panose="02020603050405020304" pitchFamily="18" charset="0"/>
                <a:cs typeface="Times New Roman" panose="02020603050405020304" pitchFamily="18" charset="0"/>
              </a:rPr>
              <a:t>  For 2015-2016, the Police Department is proposing</a:t>
            </a:r>
            <a:r>
              <a:rPr lang="en-US" sz="1400" b="1" u="none" baseline="0" dirty="0" smtClean="0">
                <a:solidFill>
                  <a:schemeClr val="tx1"/>
                </a:solidFill>
                <a:latin typeface="Times New Roman" panose="02020603050405020304" pitchFamily="18" charset="0"/>
                <a:cs typeface="Times New Roman" panose="02020603050405020304" pitchFamily="18" charset="0"/>
              </a:rPr>
              <a:t> the following budget actions</a:t>
            </a:r>
            <a:endParaRPr lang="en-US" sz="1400" b="1" u="none" dirty="0" smtClean="0">
              <a:solidFill>
                <a:schemeClr val="tx1"/>
              </a:solidFill>
              <a:latin typeface="Times New Roman" panose="02020603050405020304" pitchFamily="18" charset="0"/>
              <a:cs typeface="Times New Roman" panose="02020603050405020304" pitchFamily="18" charset="0"/>
            </a:endParaRPr>
          </a:p>
          <a:p>
            <a:pPr eaLnBrk="1" hangingPunct="1">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Increases Police Overtime</a:t>
            </a:r>
            <a:r>
              <a:rPr lang="en-US" sz="1400" baseline="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this action has set aside additional overtime resources that will be used to backfill for vacant patrol positions</a:t>
            </a:r>
            <a:r>
              <a:rPr lang="en-US" sz="1400" baseline="0" dirty="0" smtClean="0">
                <a:solidFill>
                  <a:schemeClr val="tx1"/>
                </a:solidFill>
                <a:latin typeface="Times New Roman" panose="02020603050405020304" pitchFamily="18" charset="0"/>
                <a:cs typeface="Times New Roman" panose="02020603050405020304" pitchFamily="18" charset="0"/>
              </a:rPr>
              <a:t>;</a:t>
            </a:r>
            <a:r>
              <a:rPr lang="en-US" sz="1400" dirty="0" smtClean="0">
                <a:solidFill>
                  <a:schemeClr val="tx1"/>
                </a:solidFill>
                <a:latin typeface="Times New Roman" panose="02020603050405020304" pitchFamily="18" charset="0"/>
                <a:cs typeface="Times New Roman" panose="02020603050405020304" pitchFamily="18" charset="0"/>
              </a:rPr>
              <a:t> maintain targeted enforcement of high crime activity through suppression cars specifically related to gang enforcement, prostitution, and graffiti;</a:t>
            </a:r>
            <a:r>
              <a:rPr lang="en-US" sz="1400" baseline="0" dirty="0" smtClean="0">
                <a:solidFill>
                  <a:schemeClr val="tx1"/>
                </a:solidFill>
                <a:latin typeface="Times New Roman" panose="02020603050405020304" pitchFamily="18" charset="0"/>
                <a:cs typeface="Times New Roman" panose="02020603050405020304" pitchFamily="18" charset="0"/>
              </a:rPr>
              <a:t> and maintain the Downtown Foot Patrol program.</a:t>
            </a:r>
          </a:p>
          <a:p>
            <a:pPr marL="342850" indent="-3428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Expand Community Service Officer Program - Police Patrol staffing will be further augmented by the addition of 22.0 Community Service Officers  and 4.0 Senior CSOs in spring 2016. Recruitment is currently is progress for these positions.</a:t>
            </a:r>
          </a:p>
          <a:p>
            <a:pPr marL="0" indent="0">
              <a:lnSpc>
                <a:spcPct val="80000"/>
              </a:lnSpc>
              <a:buFont typeface="Arial" pitchFamily="34" charset="0"/>
              <a:buNone/>
              <a:defRPr/>
            </a:pPr>
            <a:r>
              <a:rPr lang="en-US" sz="1400" baseline="0" dirty="0" smtClean="0">
                <a:solidFill>
                  <a:schemeClr val="tx1"/>
                </a:solidFill>
                <a:latin typeface="Times New Roman" panose="02020603050405020304" pitchFamily="18" charset="0"/>
                <a:cs typeface="Times New Roman" panose="02020603050405020304" pitchFamily="18" charset="0"/>
              </a:rPr>
              <a:t> </a:t>
            </a:r>
          </a:p>
          <a:p>
            <a:pPr marL="342850" indent="-3428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The Crime Prevention Unit will add four staff in order to increase community education services</a:t>
            </a:r>
          </a:p>
          <a:p>
            <a:pPr marL="342850" indent="-3428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indent="-3428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Recruiting</a:t>
            </a:r>
            <a:r>
              <a:rPr lang="en-US" sz="1400" baseline="0" dirty="0" smtClean="0">
                <a:solidFill>
                  <a:schemeClr val="tx1"/>
                </a:solidFill>
                <a:latin typeface="Times New Roman" panose="02020603050405020304" pitchFamily="18" charset="0"/>
                <a:cs typeface="Times New Roman" panose="02020603050405020304" pitchFamily="18" charset="0"/>
              </a:rPr>
              <a:t> and </a:t>
            </a:r>
            <a:r>
              <a:rPr lang="en-US" sz="1400" dirty="0" smtClean="0">
                <a:solidFill>
                  <a:schemeClr val="tx1"/>
                </a:solidFill>
                <a:latin typeface="Times New Roman" panose="02020603050405020304" pitchFamily="18" charset="0"/>
                <a:cs typeface="Times New Roman" panose="02020603050405020304" pitchFamily="18" charset="0"/>
              </a:rPr>
              <a:t>Background</a:t>
            </a:r>
            <a:r>
              <a:rPr lang="en-US" sz="1400" baseline="0" dirty="0" smtClean="0">
                <a:solidFill>
                  <a:schemeClr val="tx1"/>
                </a:solidFill>
                <a:latin typeface="Times New Roman" panose="02020603050405020304" pitchFamily="18" charset="0"/>
                <a:cs typeface="Times New Roman" panose="02020603050405020304" pitchFamily="18" charset="0"/>
              </a:rPr>
              <a:t> resources </a:t>
            </a:r>
            <a:r>
              <a:rPr lang="en-US" sz="1400" dirty="0" smtClean="0">
                <a:solidFill>
                  <a:schemeClr val="tx1"/>
                </a:solidFill>
                <a:latin typeface="Times New Roman" panose="02020603050405020304" pitchFamily="18" charset="0"/>
                <a:cs typeface="Times New Roman" panose="02020603050405020304" pitchFamily="18" charset="0"/>
              </a:rPr>
              <a:t>– this action adds appropriate resources that will allow these units to continue the high volume of recruiting, hiring, and backgrounding necessary for upcoming Police Recruit Academies as well as critical civilian positions, such as Community Service Officer and Communications/9-1-1 Dispatchers</a:t>
            </a:r>
            <a:r>
              <a:rPr lang="en-US" sz="1400" baseline="0" dirty="0" smtClean="0">
                <a:solidFill>
                  <a:schemeClr val="tx1"/>
                </a:solidFill>
                <a:latin typeface="Times New Roman" panose="02020603050405020304" pitchFamily="18" charset="0"/>
                <a:cs typeface="Times New Roman" panose="02020603050405020304" pitchFamily="18" charset="0"/>
              </a:rPr>
              <a:t>. </a:t>
            </a:r>
          </a:p>
          <a:p>
            <a:pPr marL="342850" indent="-3428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marR="0" indent="-342850" algn="l" defTabSz="914400" rtl="0" eaLnBrk="0" fontAlgn="base" latinLnBrk="0" hangingPunct="0">
              <a:lnSpc>
                <a:spcPct val="80000"/>
              </a:lnSpc>
              <a:spcBef>
                <a:spcPct val="30000"/>
              </a:spcBef>
              <a:spcAft>
                <a:spcPct val="0"/>
              </a:spcAft>
              <a:buClrTx/>
              <a:buSzTx/>
              <a:buFont typeface="Arial" pitchFamily="34" charset="0"/>
              <a:buChar char="•"/>
              <a:tabLst/>
              <a:defRPr/>
            </a:pPr>
            <a:r>
              <a:rPr lang="en-US" sz="1400" baseline="0" dirty="0" smtClean="0">
                <a:solidFill>
                  <a:schemeClr val="tx1"/>
                </a:solidFill>
                <a:latin typeface="Times New Roman" panose="02020603050405020304" pitchFamily="18" charset="0"/>
                <a:cs typeface="Times New Roman" panose="02020603050405020304" pitchFamily="18" charset="0"/>
              </a:rPr>
              <a:t>Protective Equipment - investments in protective equipment such as ballistic panels, plates and vests will help protect the existing workforce.</a:t>
            </a:r>
          </a:p>
          <a:p>
            <a:pPr marL="0" marR="0" indent="0" algn="l" defTabSz="914400" rtl="0" eaLnBrk="0" fontAlgn="base" latinLnBrk="0" hangingPunct="0">
              <a:lnSpc>
                <a:spcPct val="80000"/>
              </a:lnSpc>
              <a:spcBef>
                <a:spcPct val="30000"/>
              </a:spcBef>
              <a:spcAft>
                <a:spcPct val="0"/>
              </a:spcAft>
              <a:buClrTx/>
              <a:buSzTx/>
              <a:buFont typeface="Arial" pitchFamily="34" charset="0"/>
              <a:buNone/>
              <a:tabLst/>
              <a:defRPr/>
            </a:pPr>
            <a:r>
              <a:rPr lang="en-US" sz="1400" baseline="0" dirty="0" smtClean="0">
                <a:solidFill>
                  <a:schemeClr val="tx1"/>
                </a:solidFill>
                <a:latin typeface="Times New Roman" panose="02020603050405020304" pitchFamily="18" charset="0"/>
                <a:cs typeface="Times New Roman" panose="02020603050405020304" pitchFamily="18" charset="0"/>
              </a:rPr>
              <a:t> </a:t>
            </a:r>
          </a:p>
          <a:p>
            <a:pPr marL="342850" marR="0" indent="-342850" algn="l" defTabSz="914400" rtl="0" eaLnBrk="0" fontAlgn="base" latinLnBrk="0" hangingPunct="0">
              <a:lnSpc>
                <a:spcPct val="80000"/>
              </a:lnSpc>
              <a:spcBef>
                <a:spcPct val="30000"/>
              </a:spcBef>
              <a:spcAft>
                <a:spcPct val="0"/>
              </a:spcAft>
              <a:buClrTx/>
              <a:buSzTx/>
              <a:buFont typeface="Arial" pitchFamily="34" charset="0"/>
              <a:buChar char="•"/>
              <a:tabLst/>
              <a:defRPr/>
            </a:pPr>
            <a:r>
              <a:rPr lang="en-US" sz="1400" baseline="0" dirty="0" smtClean="0">
                <a:solidFill>
                  <a:schemeClr val="tx1"/>
                </a:solidFill>
                <a:latin typeface="Times New Roman" panose="02020603050405020304" pitchFamily="18" charset="0"/>
                <a:cs typeface="Times New Roman" panose="02020603050405020304" pitchFamily="18" charset="0"/>
              </a:rPr>
              <a:t>The Central Identification Unit will extend two positions to accommodate an increased case load</a:t>
            </a:r>
          </a:p>
          <a:p>
            <a:pPr marL="342850" marR="0" indent="-342850" algn="l" defTabSz="914400" rtl="0" eaLnBrk="0" fontAlgn="base" latinLnBrk="0" hangingPunct="0">
              <a:lnSpc>
                <a:spcPct val="80000"/>
              </a:lnSpc>
              <a:spcBef>
                <a:spcPct val="30000"/>
              </a:spcBef>
              <a:spcAft>
                <a:spcPct val="0"/>
              </a:spcAft>
              <a:buClrTx/>
              <a:buSzTx/>
              <a:buFont typeface="Arial" pitchFamily="34" charset="0"/>
              <a:buChar char="•"/>
              <a:tabLst/>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342850" marR="0" indent="-342850" algn="l" defTabSz="914400" rtl="0" eaLnBrk="0" fontAlgn="base" latinLnBrk="0" hangingPunct="0">
              <a:lnSpc>
                <a:spcPct val="80000"/>
              </a:lnSpc>
              <a:spcBef>
                <a:spcPct val="30000"/>
              </a:spcBef>
              <a:spcAft>
                <a:spcPct val="0"/>
              </a:spcAft>
              <a:buClrTx/>
              <a:buSzTx/>
              <a:buFont typeface="Arial" pitchFamily="34" charset="0"/>
              <a:buChar char="•"/>
              <a:tabLst/>
              <a:defRPr/>
            </a:pPr>
            <a:r>
              <a:rPr lang="en-US" sz="1400" baseline="0" dirty="0" smtClean="0">
                <a:solidFill>
                  <a:schemeClr val="tx1"/>
                </a:solidFill>
                <a:latin typeface="Times New Roman" panose="02020603050405020304" pitchFamily="18" charset="0"/>
                <a:cs typeface="Times New Roman" panose="02020603050405020304" pitchFamily="18" charset="0"/>
              </a:rPr>
              <a:t>The FTO program will add a civilian position to assist with clerical duties which will allow a Police Officer position to be redeployed</a:t>
            </a: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5</a:t>
            </a:fld>
            <a:endParaRPr lang="en-US" altLang="en-US"/>
          </a:p>
        </p:txBody>
      </p:sp>
    </p:spTree>
    <p:extLst>
      <p:ext uri="{BB962C8B-B14F-4D97-AF65-F5344CB8AC3E}">
        <p14:creationId xmlns:p14="http://schemas.microsoft.com/office/powerpoint/2010/main" val="263150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Font typeface="Arial" pitchFamily="34" charset="0"/>
              <a:buNone/>
              <a:defRPr/>
            </a:pPr>
            <a:r>
              <a:rPr lang="en-US" sz="1400" b="1" u="sng" dirty="0" smtClean="0">
                <a:solidFill>
                  <a:schemeClr val="tx1"/>
                </a:solidFill>
                <a:latin typeface="Times New Roman" panose="02020603050405020304" pitchFamily="18" charset="0"/>
                <a:cs typeface="Times New Roman" panose="02020603050405020304" pitchFamily="18" charset="0"/>
              </a:rPr>
              <a:t>Chief Esquivel: </a:t>
            </a:r>
          </a:p>
          <a:p>
            <a:pPr marL="171450" indent="-171450">
              <a:lnSpc>
                <a:spcPct val="80000"/>
              </a:lnSpc>
              <a:buFont typeface="Arial" pitchFamily="34" charset="0"/>
              <a:buChar char="•"/>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dirty="0" smtClean="0">
                <a:solidFill>
                  <a:schemeClr val="tx1"/>
                </a:solidFill>
                <a:latin typeface="Times New Roman" panose="02020603050405020304" pitchFamily="18" charset="0"/>
                <a:cs typeface="Times New Roman" panose="02020603050405020304" pitchFamily="18" charset="0"/>
              </a:rPr>
              <a:t>Technology investments within the Police Department will allow for greater efficiencies to be realized. Investments include new Mobile Data Computers for Field Patrol, Business Intelligence software for data analytics, and a Program Manager position for the Crime Analysis Unit to leverage and expand the use of data analytics.</a:t>
            </a:r>
          </a:p>
          <a:p>
            <a:pPr marL="171450" indent="-171450">
              <a:lnSpc>
                <a:spcPct val="80000"/>
              </a:lnSpc>
              <a:buFont typeface="Arial" pitchFamily="34" charset="0"/>
              <a:buChar char="•"/>
              <a:defRPr/>
            </a:pPr>
            <a:endParaRPr lang="en-US" sz="140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Video resources in the form of contractual services for video training and a Senior Crime &amp; Intelligence Analyst position for forensic video evidence analysis will support the increasing demand in this media field.</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indent="-171450">
              <a:lnSpc>
                <a:spcPct val="80000"/>
              </a:lnSpc>
              <a:buFont typeface="Arial" pitchFamily="34" charset="0"/>
              <a:buChar char="•"/>
              <a:defRPr/>
            </a:pPr>
            <a:r>
              <a:rPr lang="en-US" sz="1400" baseline="0" dirty="0" smtClean="0">
                <a:solidFill>
                  <a:schemeClr val="tx1"/>
                </a:solidFill>
                <a:latin typeface="Times New Roman" panose="02020603050405020304" pitchFamily="18" charset="0"/>
                <a:cs typeface="Times New Roman" panose="02020603050405020304" pitchFamily="18" charset="0"/>
              </a:rPr>
              <a:t>Gang Investigations – this action will add a Crime &amp; Intelligence Analyst to assist with increasing workload demands</a:t>
            </a:r>
          </a:p>
          <a:p>
            <a:pPr marL="171450" indent="-171450">
              <a:lnSpc>
                <a:spcPct val="80000"/>
              </a:lnSpc>
              <a:buFont typeface="Arial" pitchFamily="34" charset="0"/>
              <a:buChar char="•"/>
              <a:defRPr/>
            </a:pPr>
            <a:endParaRPr lang="en-US" sz="1400" baseline="0" dirty="0" smtClean="0">
              <a:solidFill>
                <a:schemeClr val="tx1"/>
              </a:solidFill>
              <a:latin typeface="Times New Roman" panose="02020603050405020304" pitchFamily="18" charset="0"/>
              <a:cs typeface="Times New Roman" panose="02020603050405020304" pitchFamily="18" charset="0"/>
            </a:endParaRPr>
          </a:p>
          <a:p>
            <a:pPr marL="171450" marR="0" indent="-171450" algn="l" defTabSz="914400" rtl="0" eaLnBrk="0" fontAlgn="base" latinLnBrk="0" hangingPunct="0">
              <a:lnSpc>
                <a:spcPct val="80000"/>
              </a:lnSpc>
              <a:spcBef>
                <a:spcPct val="30000"/>
              </a:spcBef>
              <a:spcAft>
                <a:spcPct val="0"/>
              </a:spcAft>
              <a:buClrTx/>
              <a:buSzTx/>
              <a:buFont typeface="Arial" pitchFamily="34" charset="0"/>
              <a:buChar char="•"/>
              <a:tabLst/>
              <a:defRPr/>
            </a:pPr>
            <a:r>
              <a:rPr lang="en-US" altLang="en-US" sz="1400" dirty="0" smtClean="0">
                <a:solidFill>
                  <a:srgbClr val="0000FF"/>
                </a:solidFill>
              </a:rPr>
              <a:t>Silicon Valley Regional Communications System Reserve $</a:t>
            </a:r>
            <a:r>
              <a:rPr lang="en-US" altLang="en-US" sz="1400" smtClean="0">
                <a:solidFill>
                  <a:srgbClr val="0000FF"/>
                </a:solidFill>
              </a:rPr>
              <a:t>3.0 million</a:t>
            </a:r>
            <a:endParaRPr lang="en-US" altLang="en-US" sz="1400" dirty="0" smtClean="0">
              <a:solidFill>
                <a:srgbClr val="0000FF"/>
              </a:solidFill>
            </a:endParaRPr>
          </a:p>
          <a:p>
            <a:pPr marL="171450" indent="-171450">
              <a:lnSpc>
                <a:spcPct val="80000"/>
              </a:lnSpc>
              <a:buFont typeface="Arial" pitchFamily="34" charset="0"/>
              <a:buChar cha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6</a:t>
            </a:fld>
            <a:endParaRPr lang="en-US" altLang="en-US"/>
          </a:p>
        </p:txBody>
      </p:sp>
    </p:spTree>
    <p:extLst>
      <p:ext uri="{BB962C8B-B14F-4D97-AF65-F5344CB8AC3E}">
        <p14:creationId xmlns:p14="http://schemas.microsoft.com/office/powerpoint/2010/main" val="210185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u="sng" dirty="0" smtClean="0">
                <a:latin typeface="Times New Roman" panose="02020603050405020304" pitchFamily="18" charset="0"/>
                <a:cs typeface="Times New Roman" panose="02020603050405020304" pitchFamily="18" charset="0"/>
              </a:rPr>
              <a:t>Chief Jacobson</a:t>
            </a:r>
            <a:r>
              <a:rPr lang="en-US" altLang="en-US" sz="1400" u="sng" dirty="0" smtClean="0">
                <a:latin typeface="Times New Roman" panose="02020603050405020304" pitchFamily="18" charset="0"/>
                <a:cs typeface="Times New Roman" panose="02020603050405020304" pitchFamily="18" charset="0"/>
              </a:rPr>
              <a:t>:</a:t>
            </a:r>
          </a:p>
          <a:p>
            <a:endParaRPr lang="en-US" altLang="en-US" sz="1400" u="sng" dirty="0" smtClean="0">
              <a:latin typeface="Times New Roman" panose="02020603050405020304" pitchFamily="18" charset="0"/>
              <a:cs typeface="Times New Roman" panose="02020603050405020304" pitchFamily="18" charset="0"/>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smtClean="0"/>
              <a:t>Staffing for Adequate Fire and Emergency Response (SAFER) 2014 Grant Reserve of $1.95 million</a:t>
            </a:r>
            <a:endParaRPr lang="en-US" altLang="en-US" sz="1400" baseline="0" dirty="0" smtClean="0"/>
          </a:p>
          <a:p>
            <a:pPr marL="285750" indent="-285750">
              <a:buFont typeface="Arial" panose="020B0604020202020204" pitchFamily="34" charset="0"/>
              <a:buChar char="•"/>
            </a:pPr>
            <a:endParaRPr lang="en-US" altLang="en-US" sz="1400" baseline="0" dirty="0" smtClean="0"/>
          </a:p>
          <a:p>
            <a:pPr marL="285750" indent="-285750">
              <a:buFont typeface="Arial" panose="020B0604020202020204" pitchFamily="34" charset="0"/>
              <a:buChar char="•"/>
            </a:pPr>
            <a:r>
              <a:rPr lang="en-US" altLang="en-US" sz="1400" baseline="0" dirty="0" smtClean="0"/>
              <a:t>Fire Engineer Academy and Training ($115,000 for 15-16; $0 ongoing) would expand Fire Engineer training from one to two weeks to meet NFPA 1002 training mandates.</a:t>
            </a:r>
          </a:p>
          <a:p>
            <a:pPr marL="0" indent="0">
              <a:buFont typeface="Arial" panose="020B0604020202020204" pitchFamily="34" charset="0"/>
              <a:buNone/>
            </a:pPr>
            <a:endParaRPr lang="en-US" altLang="en-US" sz="14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baseline="0" dirty="0" smtClean="0"/>
              <a:t>Firefighter Recruit Academy and Training ($70,00 for 15-16; $35,000 ongoing) would meet new training criteria set by the California State Fire Marshal’s Office.  This new requirement must be implemented for any academy that ends Dec. 31, 2015.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4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smtClean="0">
                <a:solidFill>
                  <a:schemeClr val="tx1"/>
                </a:solidFill>
                <a:effectLst/>
                <a:latin typeface="Times New Roman" panose="02020603050405020304" pitchFamily="18" charset="0"/>
                <a:ea typeface="+mn-ea"/>
                <a:cs typeface="+mn-cs"/>
              </a:rPr>
              <a:t>A limit-dated Information Systems Analyst position is added to assist with implementation of the </a:t>
            </a:r>
            <a:r>
              <a:rPr lang="en-US" sz="1400" kern="1200" dirty="0" err="1" smtClean="0">
                <a:solidFill>
                  <a:schemeClr val="tx1"/>
                </a:solidFill>
                <a:effectLst/>
                <a:latin typeface="Times New Roman" panose="02020603050405020304" pitchFamily="18" charset="0"/>
                <a:ea typeface="+mn-ea"/>
                <a:cs typeface="+mn-cs"/>
              </a:rPr>
              <a:t>ePCR</a:t>
            </a:r>
            <a:r>
              <a:rPr lang="en-US" sz="1400" kern="1200" baseline="0" dirty="0" smtClean="0">
                <a:solidFill>
                  <a:schemeClr val="tx1"/>
                </a:solidFill>
                <a:effectLst/>
                <a:latin typeface="Times New Roman" panose="02020603050405020304" pitchFamily="18" charset="0"/>
                <a:ea typeface="+mn-ea"/>
                <a:cs typeface="+mn-cs"/>
              </a:rPr>
              <a:t> systems and to work on more efficient technical applications to provide timely information for service analysis and improvements.  Ongoing need for this position will be evaluated as part of the current organizational review study.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kern="1200" dirty="0" smtClean="0">
              <a:solidFill>
                <a:schemeClr val="tx1"/>
              </a:solidFill>
              <a:effectLst/>
              <a:latin typeface="Times New Roman" panose="02020603050405020304" pitchFamily="18"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400" kern="1200" dirty="0" smtClean="0">
              <a:solidFill>
                <a:schemeClr val="tx1"/>
              </a:solidFill>
              <a:effectLst/>
              <a:latin typeface="Times New Roman" panose="02020603050405020304" pitchFamily="18"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400" baseline="0" dirty="0" smtClean="0"/>
          </a:p>
          <a:p>
            <a:pPr marL="285750" indent="-285750">
              <a:buFont typeface="Arial" panose="020B0604020202020204" pitchFamily="34" charset="0"/>
              <a:buChar char="•"/>
            </a:pPr>
            <a:endParaRPr lang="en-US" sz="1400" kern="1200" dirty="0" smtClean="0">
              <a:solidFill>
                <a:schemeClr val="tx1"/>
              </a:solidFill>
              <a:effectLst/>
              <a:latin typeface="Times New Roman" panose="02020603050405020304" pitchFamily="18" charset="0"/>
              <a:ea typeface="+mn-ea"/>
              <a:cs typeface="+mn-cs"/>
            </a:endParaRPr>
          </a:p>
          <a:p>
            <a:pPr marL="285750" indent="-285750">
              <a:buFont typeface="Arial" panose="020B0604020202020204" pitchFamily="34" charset="0"/>
              <a:buChar char="•"/>
            </a:pPr>
            <a:endParaRPr lang="en-US" altLang="en-US" sz="1400" dirty="0" smtClean="0"/>
          </a:p>
          <a:p>
            <a:endParaRPr lang="en-US" sz="1400" dirty="0" smtClean="0">
              <a:latin typeface="Times New Roman" panose="02020603050405020304" pitchFamily="18"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7</a:t>
            </a:fld>
            <a:endParaRPr lang="en-US" altLang="en-US"/>
          </a:p>
        </p:txBody>
      </p:sp>
    </p:spTree>
    <p:extLst>
      <p:ext uri="{BB962C8B-B14F-4D97-AF65-F5344CB8AC3E}">
        <p14:creationId xmlns:p14="http://schemas.microsoft.com/office/powerpoint/2010/main" val="288380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u="sng" dirty="0" smtClean="0">
                <a:solidFill>
                  <a:schemeClr val="tx1"/>
                </a:solidFill>
                <a:latin typeface="Times New Roman" panose="02020603050405020304" pitchFamily="18" charset="0"/>
                <a:cs typeface="Times New Roman" panose="02020603050405020304" pitchFamily="18" charset="0"/>
              </a:rPr>
              <a:t>Chief Esquivel:</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The Police Department’s workplan continues</a:t>
            </a:r>
            <a:r>
              <a:rPr lang="en-US" sz="1400" baseline="0" dirty="0" smtClean="0">
                <a:solidFill>
                  <a:schemeClr val="tx1"/>
                </a:solidFill>
                <a:latin typeface="Times New Roman" panose="02020603050405020304" pitchFamily="18" charset="0"/>
                <a:cs typeface="Times New Roman" panose="02020603050405020304" pitchFamily="18" charset="0"/>
              </a:rPr>
              <a:t> to:</a:t>
            </a:r>
            <a:endParaRPr lang="en-US" sz="1400" dirty="0" smtClean="0">
              <a:solidFill>
                <a:schemeClr val="tx1"/>
              </a:solidFill>
              <a:latin typeface="Times New Roman" panose="02020603050405020304" pitchFamily="18" charset="0"/>
              <a:cs typeface="Times New Roman" panose="02020603050405020304" pitchFamily="18" charset="0"/>
            </a:endParaRP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Provide effective and timely response to calls for service by delivering high quality police services in order to maintain a vibrant and safe community</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Effectively investigate crimes and seek successful prosecution of suspects</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Maintain a positive relationship with the community, and </a:t>
            </a:r>
          </a:p>
          <a:p>
            <a:endParaRPr lang="en-US" sz="1400" dirty="0" smtClean="0">
              <a:solidFill>
                <a:schemeClr val="tx1"/>
              </a:solidFill>
              <a:latin typeface="Times New Roman" panose="02020603050405020304" pitchFamily="18" charset="0"/>
              <a:cs typeface="Times New Roman" panose="02020603050405020304" pitchFamily="18" charset="0"/>
            </a:endParaRPr>
          </a:p>
          <a:p>
            <a:r>
              <a:rPr lang="en-US" sz="1400" dirty="0" smtClean="0">
                <a:solidFill>
                  <a:schemeClr val="tx1"/>
                </a:solidFill>
                <a:latin typeface="Times New Roman" panose="02020603050405020304" pitchFamily="18" charset="0"/>
                <a:cs typeface="Times New Roman" panose="02020603050405020304" pitchFamily="18" charset="0"/>
              </a:rPr>
              <a:t>- Make investments in technology in order to gain</a:t>
            </a:r>
            <a:r>
              <a:rPr lang="en-US" sz="1400" baseline="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efficiencies.</a:t>
            </a: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8</a:t>
            </a:fld>
            <a:endParaRPr lang="en-US" altLang="en-US"/>
          </a:p>
        </p:txBody>
      </p:sp>
    </p:spTree>
    <p:extLst>
      <p:ext uri="{BB962C8B-B14F-4D97-AF65-F5344CB8AC3E}">
        <p14:creationId xmlns:p14="http://schemas.microsoft.com/office/powerpoint/2010/main" val="292886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u="sng" dirty="0" smtClean="0">
                <a:latin typeface="Times New Roman" panose="02020603050405020304" pitchFamily="18" charset="0"/>
                <a:cs typeface="Times New Roman" panose="02020603050405020304" pitchFamily="18" charset="0"/>
              </a:rPr>
              <a:t>Chief Jacobson</a:t>
            </a:r>
            <a:r>
              <a:rPr lang="en-US" altLang="en-US" sz="1400" u="sng" dirty="0" smtClean="0">
                <a:latin typeface="Times New Roman" panose="02020603050405020304" pitchFamily="18" charset="0"/>
                <a:cs typeface="Times New Roman" panose="02020603050405020304" pitchFamily="18" charset="0"/>
              </a:rPr>
              <a:t>:</a:t>
            </a:r>
          </a:p>
          <a:p>
            <a:endParaRPr lang="en-US" altLang="en-US" sz="1400" u="sng"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en-US" sz="1400" dirty="0" smtClean="0"/>
              <a:t>With regard to performance goal: Fire Department continues to work on achieving</a:t>
            </a:r>
            <a:r>
              <a:rPr lang="en-US" altLang="en-US" sz="1400" baseline="0" dirty="0" smtClean="0"/>
              <a:t> </a:t>
            </a:r>
            <a:r>
              <a:rPr lang="en-US" altLang="en-US" sz="1400" dirty="0" smtClean="0"/>
              <a:t>the City performance target of arriving at the scene of a Priority 1 incident within 8</a:t>
            </a:r>
            <a:r>
              <a:rPr lang="en-US" altLang="en-US" sz="1400" baseline="0" dirty="0" smtClean="0"/>
              <a:t> </a:t>
            </a:r>
            <a:r>
              <a:rPr lang="en-US" altLang="en-US" sz="1400" dirty="0" smtClean="0"/>
              <a:t>minutes 80% of the time.  The Agreement the County of Santa Clara requires the</a:t>
            </a:r>
            <a:r>
              <a:rPr lang="en-US" altLang="en-US" sz="1400" baseline="0" dirty="0" smtClean="0"/>
              <a:t> </a:t>
            </a:r>
            <a:r>
              <a:rPr lang="en-US" altLang="en-US" sz="1400" dirty="0" smtClean="0"/>
              <a:t>City to meet the standard 90% of the time</a:t>
            </a:r>
            <a:r>
              <a:rPr lang="en-US" altLang="en-US" sz="1400" baseline="0" dirty="0" smtClean="0"/>
              <a:t> for EMS. </a:t>
            </a:r>
          </a:p>
          <a:p>
            <a:pPr marL="0" indent="0">
              <a:buFont typeface="Arial" panose="020B0604020202020204" pitchFamily="34" charset="0"/>
              <a:buNone/>
            </a:pPr>
            <a:endParaRPr lang="en-US" altLang="en-US" sz="14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baseline="0" dirty="0" smtClean="0"/>
              <a:t>Consultant work has begun on the organizational review of the Fire Department.  This study will include a review of current services, including evaluation of feasibility of collaborative transport services with the County analyze performance targets for services provides; and recommend improvements to the current service levels.  In addition, consultant will also review the feasibility of engaging community-based organizations in large-scale emergencies, as well as in fire prevention initiatives.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400" baseline="0"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smtClean="0"/>
              <a:t>San</a:t>
            </a:r>
            <a:r>
              <a:rPr lang="en-US" altLang="en-US" sz="1400" baseline="0" dirty="0" smtClean="0"/>
              <a:t> Jose has been participating with Santa Clara County, Mountain View, and Palo Alto on a combined Fire/EMS communications study.  </a:t>
            </a:r>
            <a:r>
              <a:rPr lang="en-US" altLang="en-US" sz="1400" dirty="0" smtClean="0"/>
              <a:t>Consultant</a:t>
            </a:r>
            <a:r>
              <a:rPr lang="en-US" altLang="en-US" sz="1400" baseline="0" dirty="0" smtClean="0"/>
              <a:t> study on feasibility of regional dispatch is expected to be completed in July 2015.  This study will </a:t>
            </a:r>
            <a:r>
              <a:rPr lang="en-US" sz="1400" kern="1200" dirty="0" smtClean="0">
                <a:solidFill>
                  <a:schemeClr val="tx1"/>
                </a:solidFill>
                <a:effectLst/>
                <a:latin typeface="Times New Roman" panose="02020603050405020304" pitchFamily="18" charset="0"/>
                <a:ea typeface="+mn-ea"/>
                <a:cs typeface="+mn-cs"/>
              </a:rPr>
              <a:t>identify advantages and disadvantages, including any associated costs, of moving out of the current dispatch configuration and into a consolidated center.  Other options that could include</a:t>
            </a:r>
            <a:r>
              <a:rPr lang="en-US" sz="1400" kern="1200" baseline="0" dirty="0" smtClean="0">
                <a:solidFill>
                  <a:schemeClr val="tx1"/>
                </a:solidFill>
                <a:effectLst/>
                <a:latin typeface="Times New Roman" panose="02020603050405020304" pitchFamily="18" charset="0"/>
                <a:ea typeface="+mn-ea"/>
                <a:cs typeface="+mn-cs"/>
              </a:rPr>
              <a:t> </a:t>
            </a:r>
            <a:r>
              <a:rPr lang="en-US" sz="1400" kern="1200" dirty="0" smtClean="0">
                <a:solidFill>
                  <a:schemeClr val="tx1"/>
                </a:solidFill>
                <a:effectLst/>
                <a:latin typeface="Times New Roman" panose="02020603050405020304" pitchFamily="18" charset="0"/>
                <a:ea typeface="+mn-ea"/>
                <a:cs typeface="+mn-cs"/>
              </a:rPr>
              <a:t>contracting with one of the agencies to perform system wide dispatch services or creating an independent agency will also be explored.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kern="1200" dirty="0" smtClean="0">
              <a:solidFill>
                <a:schemeClr val="tx1"/>
              </a:solidFill>
              <a:effectLst/>
              <a:latin typeface="Times New Roman" panose="02020603050405020304"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dirty="0" smtClean="0"/>
              <a:t>Provide Leadership in Completing Feasibility Study of Regional Fire/EMS Communications Center add language!!!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kern="1200" dirty="0" smtClean="0">
              <a:solidFill>
                <a:schemeClr val="tx1"/>
              </a:solidFill>
              <a:effectLst/>
              <a:latin typeface="Times New Roman" panose="02020603050405020304" pitchFamily="18"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smtClean="0">
                <a:solidFill>
                  <a:schemeClr val="tx1"/>
                </a:solidFill>
                <a:effectLst/>
                <a:latin typeface="Times New Roman" panose="02020603050405020304" pitchFamily="18" charset="0"/>
                <a:ea typeface="+mn-ea"/>
                <a:cs typeface="+mn-cs"/>
              </a:rPr>
              <a:t>Fire</a:t>
            </a:r>
            <a:r>
              <a:rPr lang="en-US" sz="1400" kern="1200" baseline="0" dirty="0" smtClean="0">
                <a:solidFill>
                  <a:schemeClr val="tx1"/>
                </a:solidFill>
                <a:effectLst/>
                <a:latin typeface="Times New Roman" panose="02020603050405020304" pitchFamily="18" charset="0"/>
                <a:ea typeface="+mn-ea"/>
                <a:cs typeface="+mn-cs"/>
              </a:rPr>
              <a:t> Department continues with its efforts towards improvements in technology to improve response time performance. Enhancements to CAD system will improve data related to Fire Department incidents.  Department expects to complete data warehousing and business intelligence elements of the project by fall 2015.</a:t>
            </a:r>
            <a:endParaRPr lang="en-US" sz="1400" kern="1200" dirty="0" smtClean="0">
              <a:solidFill>
                <a:schemeClr val="tx1"/>
              </a:solidFill>
              <a:effectLst/>
              <a:latin typeface="Times New Roman" panose="02020603050405020304" pitchFamily="18"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400" kern="1200" dirty="0" smtClean="0">
              <a:solidFill>
                <a:schemeClr val="tx1"/>
              </a:solidFill>
              <a:effectLst/>
              <a:latin typeface="Times New Roman" panose="02020603050405020304" pitchFamily="18" charset="0"/>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400" dirty="0" smtClean="0"/>
              <a:t>Extension</a:t>
            </a:r>
            <a:r>
              <a:rPr lang="en-US" altLang="en-US" sz="1400" baseline="0" dirty="0" smtClean="0"/>
              <a:t> of a position to continue to collaborate with Regional Partners on </a:t>
            </a:r>
            <a:r>
              <a:rPr lang="en-US" altLang="en-US" sz="1400" dirty="0" smtClean="0"/>
              <a:t>Emergency Training and Preparedness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400" baseline="0" dirty="0" smtClean="0"/>
          </a:p>
          <a:p>
            <a:pPr marL="285750" indent="-285750">
              <a:buFont typeface="Arial" panose="020B0604020202020204" pitchFamily="34" charset="0"/>
              <a:buChar char="•"/>
            </a:pPr>
            <a:endParaRPr lang="en-US" sz="1400" kern="1200" dirty="0" smtClean="0">
              <a:solidFill>
                <a:schemeClr val="tx1"/>
              </a:solidFill>
              <a:effectLst/>
              <a:latin typeface="Times New Roman" panose="02020603050405020304" pitchFamily="18" charset="0"/>
              <a:ea typeface="+mn-ea"/>
              <a:cs typeface="+mn-cs"/>
            </a:endParaRPr>
          </a:p>
          <a:p>
            <a:pPr marL="285750" indent="-285750">
              <a:buFont typeface="Arial" panose="020B0604020202020204" pitchFamily="34" charset="0"/>
              <a:buChar char="•"/>
            </a:pPr>
            <a:endParaRPr lang="en-US" altLang="en-US" sz="1400" dirty="0" smtClean="0"/>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22FE685-0004-40BB-8661-3BCAD13A4923}" type="slidenum">
              <a:rPr lang="en-US" altLang="en-US" smtClean="0"/>
              <a:pPr/>
              <a:t>9</a:t>
            </a:fld>
            <a:endParaRPr lang="en-US" altLang="en-US"/>
          </a:p>
        </p:txBody>
      </p:sp>
    </p:spTree>
    <p:extLst>
      <p:ext uri="{BB962C8B-B14F-4D97-AF65-F5344CB8AC3E}">
        <p14:creationId xmlns:p14="http://schemas.microsoft.com/office/powerpoint/2010/main" val="3338897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smtClean="0">
                <a:solidFill>
                  <a:schemeClr val="tx1"/>
                </a:solidFill>
                <a:latin typeface="Times New Roman" panose="02020603050405020304" pitchFamily="18" charset="0"/>
              </a:defRPr>
            </a:lvl1pPr>
          </a:lstStyle>
          <a:p>
            <a:pPr>
              <a:defRPr/>
            </a:pPr>
            <a:endParaRPr lang="en-US" altLang="en-US"/>
          </a:p>
        </p:txBody>
      </p:sp>
    </p:spTree>
    <p:extLst>
      <p:ext uri="{BB962C8B-B14F-4D97-AF65-F5344CB8AC3E}">
        <p14:creationId xmlns:p14="http://schemas.microsoft.com/office/powerpoint/2010/main" val="222223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15433FDE-D7DF-4000-8953-0B7CADE4AD9C}"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69762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B8D78C0F-1904-4673-A985-2DED4F673437}"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43907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smtClean="0">
                <a:solidFill>
                  <a:schemeClr val="tx1"/>
                </a:solidFill>
                <a:latin typeface="Times New Roman" panose="02020603050405020304" pitchFamily="18" charset="0"/>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31242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FA5A60E1-4BA0-4488-B907-42309FA0B6F0}"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379395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9F14C00E-D9DB-41A5-B349-5A53307FDEEE}"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159472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023BDAAF-63C2-441B-968E-8C5EAA69BB35}"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182399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F64DD1E4-BB15-4FC7-BA3A-6D2D97B6EC48}"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1506243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32C99F51-BA3E-4C6F-90CF-205AD4A32486}"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2324032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98448392-9160-482E-AE26-624E917F0486}"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315270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072D1F27-FC49-433A-B8D8-36C03358BDBE}"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11380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FA5A60E1-4BA0-4488-B907-42309FA0B6F0}"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735291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38D6F94D-653B-47A0-A3EB-A269F7A47CBB}"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21172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15433FDE-D7DF-4000-8953-0B7CADE4AD9C}"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1230512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altLang="en-US">
                <a:solidFill>
                  <a:srgbClr val="FFFFFF"/>
                </a:solidFill>
              </a:rPr>
              <a:t>CSA NAME                                      			         </a:t>
            </a:r>
            <a:fld id="{B8D78C0F-1904-4673-A985-2DED4F673437}"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7390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ltLang="en-US"/>
              <a:t>CSA NAME                                      			         </a:t>
            </a:r>
            <a:fld id="{9F14C00E-D9DB-41A5-B349-5A53307FDEEE}"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274528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023BDAAF-63C2-441B-968E-8C5EAA69BB35}"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42174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en-US" altLang="en-US"/>
              <a:t>CSA NAME                                      			         </a:t>
            </a:r>
            <a:fld id="{F64DD1E4-BB15-4FC7-BA3A-6D2D97B6EC48}"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117474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en-US" altLang="en-US"/>
              <a:t>CSA NAME                                      			         </a:t>
            </a:r>
            <a:fld id="{32C99F51-BA3E-4C6F-90CF-205AD4A32486}"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406412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en-US"/>
              <a:t>CSA NAME                                      			         </a:t>
            </a:r>
            <a:fld id="{98448392-9160-482E-AE26-624E917F0486}"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24846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072D1F27-FC49-433A-B8D8-36C03358BDBE}"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34424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ltLang="en-US"/>
              <a:t>CSA NAME                                      			         </a:t>
            </a:r>
            <a:fld id="{38D6F94D-653B-47A0-A3EB-A269F7A47CBB}" type="slidenum">
              <a:rPr lang="en-US" altLang="en-US"/>
              <a:pPr/>
              <a:t>‹#›</a:t>
            </a:fld>
            <a:endParaRPr lang="en-US" altLang="en-US"/>
          </a:p>
          <a:p>
            <a:r>
              <a:rPr lang="en-US" altLang="en-US"/>
              <a:t>2014-2015 Budget Study Sessions</a:t>
            </a:r>
            <a:endParaRPr lang="en-US" altLang="en-US" sz="1400"/>
          </a:p>
          <a:p>
            <a:r>
              <a:rPr lang="en-US" altLang="en-US"/>
              <a:t>								</a:t>
            </a:r>
          </a:p>
        </p:txBody>
      </p:sp>
    </p:spTree>
    <p:extLst>
      <p:ext uri="{BB962C8B-B14F-4D97-AF65-F5344CB8AC3E}">
        <p14:creationId xmlns:p14="http://schemas.microsoft.com/office/powerpoint/2010/main" val="285645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r>
              <a:rPr lang="en-US" altLang="en-US"/>
              <a:t>CSA NAME                                      			         </a:t>
            </a:r>
            <a:fld id="{FFB4DFB1-1069-4188-A13C-C48DE9E252CF}" type="slidenum">
              <a:rPr lang="en-US" altLang="en-US"/>
              <a:pPr/>
              <a:t>‹#›</a:t>
            </a:fld>
            <a:endParaRPr lang="en-US" altLang="en-US"/>
          </a:p>
          <a:p>
            <a:r>
              <a:rPr lang="en-US" altLang="en-US"/>
              <a:t>2014-2015 Budget Study Sessions</a:t>
            </a:r>
            <a:endParaRPr lang="en-US" altLang="en-US" sz="1400"/>
          </a:p>
          <a:p>
            <a:r>
              <a:rPr lang="en-US" altLang="en-US"/>
              <a:t>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i="1">
                <a:solidFill>
                  <a:schemeClr val="bg1"/>
                </a:solidFill>
              </a:defRPr>
            </a:lvl1pPr>
          </a:lstStyle>
          <a:p>
            <a:r>
              <a:rPr lang="en-US" altLang="en-US">
                <a:solidFill>
                  <a:srgbClr val="FFFFFF"/>
                </a:solidFill>
              </a:rPr>
              <a:t>CSA NAME                                      			         </a:t>
            </a:r>
            <a:fld id="{FFB4DFB1-1069-4188-A13C-C48DE9E252CF}" type="slidenum">
              <a:rPr lang="en-US" altLang="en-US">
                <a:solidFill>
                  <a:srgbClr val="FFFFFF"/>
                </a:solidFill>
              </a:rPr>
              <a:pPr/>
              <a:t>‹#›</a:t>
            </a:fld>
            <a:endParaRPr lang="en-US" altLang="en-US">
              <a:solidFill>
                <a:srgbClr val="FFFFFF"/>
              </a:solidFill>
            </a:endParaRPr>
          </a:p>
          <a:p>
            <a:r>
              <a:rPr lang="en-US" altLang="en-US">
                <a:solidFill>
                  <a:srgbClr val="FFFFFF"/>
                </a:solidFill>
              </a:rPr>
              <a:t>2014-2015 Budget Study Sessions</a:t>
            </a:r>
            <a:endParaRPr lang="en-US" altLang="en-US" sz="1400">
              <a:solidFill>
                <a:srgbClr val="FFFFFF"/>
              </a:solidFill>
            </a:endParaRPr>
          </a:p>
          <a:p>
            <a:r>
              <a:rPr lang="en-US" altLang="en-US">
                <a:solidFill>
                  <a:srgbClr val="FFFFFF"/>
                </a:solidFill>
              </a:rPr>
              <a:t>								</a:t>
            </a:r>
          </a:p>
        </p:txBody>
      </p:sp>
    </p:spTree>
    <p:extLst>
      <p:ext uri="{BB962C8B-B14F-4D97-AF65-F5344CB8AC3E}">
        <p14:creationId xmlns:p14="http://schemas.microsoft.com/office/powerpoint/2010/main" val="2488458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4000" b="1" kern="1200">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panose="020B0604020202020204" pitchFamily="34" charset="0"/>
        </a:defRPr>
      </a:lvl2pPr>
      <a:lvl3pPr algn="l" rtl="0" eaLnBrk="0" fontAlgn="base" hangingPunct="0">
        <a:spcBef>
          <a:spcPct val="0"/>
        </a:spcBef>
        <a:spcAft>
          <a:spcPct val="0"/>
        </a:spcAft>
        <a:defRPr sz="4000" b="1">
          <a:solidFill>
            <a:srgbClr val="102A72"/>
          </a:solidFill>
          <a:latin typeface="Arial" panose="020B0604020202020204" pitchFamily="34" charset="0"/>
        </a:defRPr>
      </a:lvl3pPr>
      <a:lvl4pPr algn="l" rtl="0" eaLnBrk="0" fontAlgn="base" hangingPunct="0">
        <a:spcBef>
          <a:spcPct val="0"/>
        </a:spcBef>
        <a:spcAft>
          <a:spcPct val="0"/>
        </a:spcAft>
        <a:defRPr sz="4000" b="1">
          <a:solidFill>
            <a:srgbClr val="102A72"/>
          </a:solidFill>
          <a:latin typeface="Arial" panose="020B0604020202020204" pitchFamily="34" charset="0"/>
        </a:defRPr>
      </a:lvl4pPr>
      <a:lvl5pPr algn="l" rtl="0" eaLnBrk="0" fontAlgn="base" hangingPunct="0">
        <a:spcBef>
          <a:spcPct val="0"/>
        </a:spcBef>
        <a:spcAft>
          <a:spcPct val="0"/>
        </a:spcAft>
        <a:defRPr sz="4000" b="1">
          <a:solidFill>
            <a:srgbClr val="102A72"/>
          </a:solidFill>
          <a:latin typeface="Arial" panose="020B0604020202020204" pitchFamily="34" charset="0"/>
        </a:defRPr>
      </a:lvl5pPr>
      <a:lvl6pPr marL="457200" algn="l" rtl="0" eaLnBrk="0" fontAlgn="base" hangingPunct="0">
        <a:spcBef>
          <a:spcPct val="0"/>
        </a:spcBef>
        <a:spcAft>
          <a:spcPct val="0"/>
        </a:spcAft>
        <a:defRPr sz="4000" b="1">
          <a:solidFill>
            <a:srgbClr val="102A72"/>
          </a:solidFill>
          <a:latin typeface="Arial" panose="020B0604020202020204" pitchFamily="34" charset="0"/>
        </a:defRPr>
      </a:lvl6pPr>
      <a:lvl7pPr marL="914400" algn="l" rtl="0" eaLnBrk="0" fontAlgn="base" hangingPunct="0">
        <a:spcBef>
          <a:spcPct val="0"/>
        </a:spcBef>
        <a:spcAft>
          <a:spcPct val="0"/>
        </a:spcAft>
        <a:defRPr sz="4000" b="1">
          <a:solidFill>
            <a:srgbClr val="102A72"/>
          </a:solidFill>
          <a:latin typeface="Arial" panose="020B0604020202020204" pitchFamily="34" charset="0"/>
        </a:defRPr>
      </a:lvl7pPr>
      <a:lvl8pPr marL="1371600" algn="l" rtl="0" eaLnBrk="0" fontAlgn="base" hangingPunct="0">
        <a:spcBef>
          <a:spcPct val="0"/>
        </a:spcBef>
        <a:spcAft>
          <a:spcPct val="0"/>
        </a:spcAft>
        <a:defRPr sz="4000" b="1">
          <a:solidFill>
            <a:srgbClr val="102A72"/>
          </a:solidFill>
          <a:latin typeface="Arial" panose="020B0604020202020204" pitchFamily="34" charset="0"/>
        </a:defRPr>
      </a:lvl8pPr>
      <a:lvl9pPr marL="1828800" algn="l" rtl="0" eaLnBrk="0" fontAlgn="base" hangingPunct="0">
        <a:spcBef>
          <a:spcPct val="0"/>
        </a:spcBef>
        <a:spcAft>
          <a:spcPct val="0"/>
        </a:spcAft>
        <a:defRPr sz="4000" b="1">
          <a:solidFill>
            <a:srgbClr val="102A7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spcBef>
                <a:spcPct val="20000"/>
              </a:spcBef>
              <a:buFontTx/>
              <a:buNone/>
            </a:pPr>
            <a:endParaRPr lang="en-US" altLang="en-US" sz="4400" b="1" i="1">
              <a:solidFill>
                <a:schemeClr val="bg1"/>
              </a:solidFill>
              <a:latin typeface="Times" pitchFamily="18" charset="0"/>
            </a:endParaRPr>
          </a:p>
        </p:txBody>
      </p:sp>
      <p:sp>
        <p:nvSpPr>
          <p:cNvPr id="5123"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i="1">
                <a:solidFill>
                  <a:schemeClr val="bg1"/>
                </a:solidFill>
              </a:rPr>
              <a:t>2015-2016 Budget Study Sessions</a:t>
            </a:r>
            <a:endParaRPr lang="en-US" altLang="en-US" sz="2000">
              <a:solidFill>
                <a:schemeClr val="bg1"/>
              </a:solidFill>
            </a:endParaRPr>
          </a:p>
        </p:txBody>
      </p:sp>
      <p:sp>
        <p:nvSpPr>
          <p:cNvPr id="5124" name="Rectangle 6"/>
          <p:cNvSpPr>
            <a:spLocks noGrp="1" noChangeArrowheads="1"/>
          </p:cNvSpPr>
          <p:nvPr>
            <p:ph type="ctrTitle"/>
          </p:nvPr>
        </p:nvSpPr>
        <p:spPr>
          <a:xfrm>
            <a:off x="1143000" y="304800"/>
            <a:ext cx="7086600" cy="5715000"/>
          </a:xfrm>
          <a:noFill/>
        </p:spPr>
        <p:txBody>
          <a:bodyPr/>
          <a:lstStyle/>
          <a:p>
            <a:r>
              <a:rPr lang="en-US" altLang="en-US" sz="4400" dirty="0" smtClean="0">
                <a:solidFill>
                  <a:schemeClr val="bg1"/>
                </a:solidFill>
              </a:rPr>
              <a:t>PUBLIC SAFETY</a:t>
            </a:r>
            <a:br>
              <a:rPr lang="en-US" altLang="en-US" sz="44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4400" dirty="0" smtClean="0">
                <a:solidFill>
                  <a:schemeClr val="bg1"/>
                </a:solidFill>
              </a:rPr>
              <a:t>2015-2016 Proposed</a:t>
            </a:r>
            <a:r>
              <a:rPr lang="en-US" altLang="en-US" sz="4800" dirty="0" smtClean="0">
                <a:solidFill>
                  <a:schemeClr val="bg1"/>
                </a:solidFill>
              </a:rPr>
              <a:t> </a:t>
            </a:r>
            <a:r>
              <a:rPr lang="en-US" altLang="en-US" sz="4400" dirty="0" smtClean="0">
                <a:solidFill>
                  <a:schemeClr val="bg1"/>
                </a:solidFill>
              </a:rPr>
              <a:t>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1800" dirty="0">
                <a:solidFill>
                  <a:schemeClr val="bg1"/>
                </a:solidFill>
              </a:rPr>
              <a:t>- The Public Feels Safe Anywhere, Anytime in San José</a:t>
            </a:r>
            <a:br>
              <a:rPr lang="en-US" altLang="en-US" sz="1800" dirty="0">
                <a:solidFill>
                  <a:schemeClr val="bg1"/>
                </a:solidFill>
              </a:rPr>
            </a:br>
            <a:r>
              <a:rPr lang="en-US" altLang="en-US" sz="1800" dirty="0">
                <a:solidFill>
                  <a:schemeClr val="bg1"/>
                </a:solidFill>
              </a:rPr>
              <a:t/>
            </a:r>
            <a:br>
              <a:rPr lang="en-US" altLang="en-US" sz="1800" dirty="0">
                <a:solidFill>
                  <a:schemeClr val="bg1"/>
                </a:solidFill>
              </a:rPr>
            </a:br>
            <a:r>
              <a:rPr lang="en-US" altLang="en-US" sz="1800" dirty="0">
                <a:solidFill>
                  <a:schemeClr val="bg1"/>
                </a:solidFill>
              </a:rPr>
              <a:t>- Residents Share the Responsibility for Public Safety</a:t>
            </a:r>
            <a:endParaRPr lang="en-US" altLang="en-U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7B88D30F-0D8C-41A1-A9FF-565B0C094B4E}" type="slidenum">
              <a:rPr lang="en-US" altLang="en-US" sz="2000">
                <a:solidFill>
                  <a:schemeClr val="bg1"/>
                </a:solidFill>
              </a:rPr>
              <a:pPr algn="l">
                <a:buFontTx/>
                <a:buNone/>
              </a:pPr>
              <a:t>10</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IPA</a:t>
            </a:r>
            <a:br>
              <a:rPr lang="en-US" altLang="en-US" sz="3600" dirty="0" smtClean="0"/>
            </a:br>
            <a:endParaRPr lang="en-US" altLang="en-US" sz="3600" dirty="0" smtClean="0"/>
          </a:p>
        </p:txBody>
      </p:sp>
      <p:sp>
        <p:nvSpPr>
          <p:cNvPr id="12292" name="Rectangle 3"/>
          <p:cNvSpPr>
            <a:spLocks noGrp="1" noChangeArrowheads="1"/>
          </p:cNvSpPr>
          <p:nvPr>
            <p:ph type="body" idx="1"/>
          </p:nvPr>
        </p:nvSpPr>
        <p:spPr>
          <a:xfrm>
            <a:off x="533400" y="1014046"/>
            <a:ext cx="5791200" cy="4624754"/>
          </a:xfrm>
        </p:spPr>
        <p:txBody>
          <a:bodyPr/>
          <a:lstStyle/>
          <a:p>
            <a:pPr>
              <a:buFontTx/>
              <a:buNone/>
            </a:pPr>
            <a:endParaRPr lang="en-US" altLang="en-US" sz="1400" dirty="0" smtClean="0"/>
          </a:p>
          <a:p>
            <a:pPr>
              <a:spcBef>
                <a:spcPts val="0"/>
              </a:spcBef>
              <a:spcAft>
                <a:spcPts val="600"/>
              </a:spcAft>
            </a:pPr>
            <a:r>
              <a:rPr lang="en-US" sz="2400" dirty="0"/>
              <a:t>Continue </a:t>
            </a:r>
            <a:r>
              <a:rPr lang="en-US" sz="2400" dirty="0" smtClean="0"/>
              <a:t>Providing </a:t>
            </a:r>
            <a:r>
              <a:rPr lang="en-US" sz="2400" dirty="0"/>
              <a:t>M</a:t>
            </a:r>
            <a:r>
              <a:rPr lang="en-US" sz="2400" dirty="0" smtClean="0"/>
              <a:t>andated </a:t>
            </a:r>
            <a:r>
              <a:rPr lang="en-US" sz="2400" dirty="0"/>
              <a:t>P</a:t>
            </a:r>
            <a:r>
              <a:rPr lang="en-US" sz="2400" dirty="0" smtClean="0"/>
              <a:t>olice </a:t>
            </a:r>
            <a:r>
              <a:rPr lang="en-US" sz="2400" dirty="0"/>
              <a:t>O</a:t>
            </a:r>
            <a:r>
              <a:rPr lang="en-US" sz="2400" dirty="0" smtClean="0"/>
              <a:t>versight </a:t>
            </a:r>
            <a:r>
              <a:rPr lang="en-US" sz="2400" dirty="0"/>
              <a:t>S</a:t>
            </a:r>
            <a:r>
              <a:rPr lang="en-US" sz="2400" dirty="0" smtClean="0"/>
              <a:t>ervices </a:t>
            </a:r>
            <a:r>
              <a:rPr lang="en-US" sz="2400" dirty="0"/>
              <a:t>I</a:t>
            </a:r>
            <a:r>
              <a:rPr lang="en-US" sz="2400" dirty="0" smtClean="0"/>
              <a:t>ncluding </a:t>
            </a:r>
            <a:r>
              <a:rPr lang="en-US" sz="2400" dirty="0"/>
              <a:t>M</a:t>
            </a:r>
            <a:r>
              <a:rPr lang="en-US" sz="2400" dirty="0" smtClean="0"/>
              <a:t>aking </a:t>
            </a:r>
            <a:r>
              <a:rPr lang="en-US" sz="2400" dirty="0"/>
              <a:t>R</a:t>
            </a:r>
            <a:r>
              <a:rPr lang="en-US" sz="2400" dirty="0" smtClean="0"/>
              <a:t>ecommendations </a:t>
            </a:r>
            <a:r>
              <a:rPr lang="en-US" sz="2400" dirty="0"/>
              <a:t>to </a:t>
            </a:r>
            <a:r>
              <a:rPr lang="en-US" sz="2400" dirty="0" smtClean="0"/>
              <a:t>Improve </a:t>
            </a:r>
            <a:r>
              <a:rPr lang="en-US" sz="2400" dirty="0"/>
              <a:t>SJPD </a:t>
            </a:r>
            <a:r>
              <a:rPr lang="en-US" sz="2400" dirty="0" smtClean="0"/>
              <a:t>Policy </a:t>
            </a:r>
            <a:r>
              <a:rPr lang="en-US" sz="2400" dirty="0"/>
              <a:t>and P</a:t>
            </a:r>
            <a:r>
              <a:rPr lang="en-US" sz="2400" dirty="0" smtClean="0"/>
              <a:t>rocedures</a:t>
            </a:r>
          </a:p>
          <a:p>
            <a:pPr>
              <a:spcBef>
                <a:spcPts val="0"/>
              </a:spcBef>
              <a:spcAft>
                <a:spcPts val="600"/>
              </a:spcAft>
            </a:pPr>
            <a:r>
              <a:rPr lang="en-US" sz="2400" dirty="0"/>
              <a:t>Identify </a:t>
            </a:r>
            <a:r>
              <a:rPr lang="en-US" sz="2400" dirty="0" smtClean="0"/>
              <a:t>New </a:t>
            </a:r>
            <a:r>
              <a:rPr lang="en-US" sz="2400" dirty="0"/>
              <a:t>and </a:t>
            </a:r>
            <a:r>
              <a:rPr lang="en-US" sz="2400" dirty="0" smtClean="0"/>
              <a:t>Cost-Effective </a:t>
            </a:r>
            <a:r>
              <a:rPr lang="en-US" sz="2400" dirty="0"/>
              <a:t>W</a:t>
            </a:r>
            <a:r>
              <a:rPr lang="en-US" sz="2400" dirty="0" smtClean="0"/>
              <a:t>ays </a:t>
            </a:r>
            <a:r>
              <a:rPr lang="en-US" sz="2400" dirty="0"/>
              <a:t>to </a:t>
            </a:r>
            <a:r>
              <a:rPr lang="en-US" sz="2400" dirty="0" smtClean="0"/>
              <a:t>Inform </a:t>
            </a:r>
            <a:r>
              <a:rPr lang="en-US" sz="2400" dirty="0"/>
              <a:t>San </a:t>
            </a:r>
            <a:r>
              <a:rPr lang="en-US" sz="2400" dirty="0" smtClean="0"/>
              <a:t>José </a:t>
            </a:r>
            <a:r>
              <a:rPr lang="en-US" sz="2400" dirty="0"/>
              <a:t>R</a:t>
            </a:r>
            <a:r>
              <a:rPr lang="en-US" sz="2400" dirty="0" smtClean="0"/>
              <a:t>esidents </a:t>
            </a:r>
            <a:r>
              <a:rPr lang="en-US" sz="2400" dirty="0"/>
              <a:t>A</a:t>
            </a:r>
            <a:r>
              <a:rPr lang="en-US" sz="2400" dirty="0" smtClean="0"/>
              <a:t>bout </a:t>
            </a:r>
            <a:r>
              <a:rPr lang="en-US" sz="2400" dirty="0"/>
              <a:t>the IPA </a:t>
            </a:r>
            <a:r>
              <a:rPr lang="en-US" sz="2400" dirty="0" smtClean="0"/>
              <a:t>Office </a:t>
            </a:r>
            <a:r>
              <a:rPr lang="en-US" sz="2400" dirty="0"/>
              <a:t>and the </a:t>
            </a:r>
            <a:r>
              <a:rPr lang="en-US" sz="2400" dirty="0" smtClean="0"/>
              <a:t>Services </a:t>
            </a:r>
            <a:r>
              <a:rPr lang="en-US" sz="2400" dirty="0"/>
              <a:t>I</a:t>
            </a:r>
            <a:r>
              <a:rPr lang="en-US" sz="2400" dirty="0" smtClean="0"/>
              <a:t>t Provides</a:t>
            </a:r>
            <a:r>
              <a:rPr lang="en-US" sz="2400" dirty="0"/>
              <a:t> </a:t>
            </a:r>
          </a:p>
          <a:p>
            <a:pPr>
              <a:spcBef>
                <a:spcPts val="0"/>
              </a:spcBef>
              <a:spcAft>
                <a:spcPts val="600"/>
              </a:spcAft>
            </a:pPr>
            <a:r>
              <a:rPr lang="en-US" sz="2400" dirty="0"/>
              <a:t>Continue to </a:t>
            </a:r>
            <a:r>
              <a:rPr lang="en-US" sz="2400" dirty="0" smtClean="0"/>
              <a:t>Resolve </a:t>
            </a:r>
            <a:r>
              <a:rPr lang="en-US" sz="2400" dirty="0"/>
              <a:t>C</a:t>
            </a:r>
            <a:r>
              <a:rPr lang="en-US" sz="2400" dirty="0" smtClean="0"/>
              <a:t>omplaints</a:t>
            </a:r>
            <a:r>
              <a:rPr lang="en-US" sz="2400" dirty="0"/>
              <a:t>, </a:t>
            </a:r>
            <a:r>
              <a:rPr lang="en-US" sz="2400" dirty="0" smtClean="0"/>
              <a:t>When </a:t>
            </a:r>
            <a:r>
              <a:rPr lang="en-US" sz="2400" dirty="0"/>
              <a:t>A</a:t>
            </a:r>
            <a:r>
              <a:rPr lang="en-US" sz="2400" dirty="0" smtClean="0"/>
              <a:t>ppropriate</a:t>
            </a:r>
            <a:r>
              <a:rPr lang="en-US" sz="2400" dirty="0"/>
              <a:t>, </a:t>
            </a:r>
            <a:r>
              <a:rPr lang="en-US" sz="2400" dirty="0" smtClean="0"/>
              <a:t>Through </a:t>
            </a:r>
            <a:r>
              <a:rPr lang="en-US" sz="2400" dirty="0"/>
              <a:t>the IPA/SJPD </a:t>
            </a:r>
            <a:r>
              <a:rPr lang="en-US" sz="2400" dirty="0" smtClean="0"/>
              <a:t>Mediation </a:t>
            </a:r>
            <a:r>
              <a:rPr lang="en-US" sz="2400" dirty="0"/>
              <a:t>P</a:t>
            </a:r>
            <a:r>
              <a:rPr lang="en-US" sz="2400" dirty="0" smtClean="0"/>
              <a:t>rogram</a:t>
            </a:r>
            <a:endParaRPr lang="en-US" sz="2400" dirty="0"/>
          </a:p>
          <a:p>
            <a:endParaRPr lang="en-US" sz="2400" dirty="0"/>
          </a:p>
        </p:txBody>
      </p:sp>
      <p:pic>
        <p:nvPicPr>
          <p:cNvPr id="2" name="Picture 1"/>
          <p:cNvPicPr>
            <a:picLocks noChangeAspect="1"/>
          </p:cNvPicPr>
          <p:nvPr/>
        </p:nvPicPr>
        <p:blipFill>
          <a:blip r:embed="rId3"/>
          <a:stretch>
            <a:fillRect/>
          </a:stretch>
        </p:blipFill>
        <p:spPr>
          <a:xfrm>
            <a:off x="6400800" y="1296234"/>
            <a:ext cx="2158171" cy="2389839"/>
          </a:xfrm>
          <a:prstGeom prst="rect">
            <a:avLst/>
          </a:prstGeom>
        </p:spPr>
      </p:pic>
    </p:spTree>
    <p:extLst>
      <p:ext uri="{BB962C8B-B14F-4D97-AF65-F5344CB8AC3E}">
        <p14:creationId xmlns:p14="http://schemas.microsoft.com/office/powerpoint/2010/main" val="367499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0D4AC747-0178-4C67-A9A5-73B20C39A8D4}" type="slidenum">
              <a:rPr lang="en-US" altLang="en-US" sz="2000">
                <a:solidFill>
                  <a:schemeClr val="bg1"/>
                </a:solidFill>
              </a:rPr>
              <a:pPr algn="l">
                <a:buFontTx/>
                <a:buNone/>
              </a:pPr>
              <a:t>11</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3315" name="Rectangle 2"/>
          <p:cNvSpPr>
            <a:spLocks noGrp="1" noChangeArrowheads="1"/>
          </p:cNvSpPr>
          <p:nvPr>
            <p:ph type="title"/>
          </p:nvPr>
        </p:nvSpPr>
        <p:spPr>
          <a:xfrm>
            <a:off x="457200" y="-152400"/>
            <a:ext cx="7772400" cy="11430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smtClean="0"/>
              <a:t/>
            </a:r>
            <a:br>
              <a:rPr lang="en-US" altLang="en-US" sz="3600" smtClean="0"/>
            </a:br>
            <a:r>
              <a:rPr lang="en-US" altLang="en-US" sz="3600" smtClean="0"/>
              <a:t>Summary</a:t>
            </a:r>
          </a:p>
        </p:txBody>
      </p:sp>
      <p:sp>
        <p:nvSpPr>
          <p:cNvPr id="13316" name="Text Box 3"/>
          <p:cNvSpPr txBox="1">
            <a:spLocks noChangeArrowheads="1"/>
          </p:cNvSpPr>
          <p:nvPr/>
        </p:nvSpPr>
        <p:spPr bwMode="auto">
          <a:xfrm>
            <a:off x="825500" y="1436688"/>
            <a:ext cx="8077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charset="0"/>
              </a:defRPr>
            </a:lvl1pPr>
            <a:lvl2pPr marL="347663" indent="-285750">
              <a:spcBef>
                <a:spcPct val="20000"/>
              </a:spcBef>
              <a:buChar char="–"/>
              <a:defRPr sz="2800">
                <a:solidFill>
                  <a:srgbClr val="102A72"/>
                </a:solidFill>
                <a:latin typeface="Arial" charset="0"/>
              </a:defRPr>
            </a:lvl2pPr>
            <a:lvl3pPr marL="461963" indent="-228600">
              <a:spcBef>
                <a:spcPct val="20000"/>
              </a:spcBef>
              <a:buChar char="•"/>
              <a:defRPr sz="2400">
                <a:solidFill>
                  <a:srgbClr val="102A72"/>
                </a:solidFill>
                <a:latin typeface="Arial" charset="0"/>
              </a:defRPr>
            </a:lvl3pPr>
            <a:lvl4pPr marL="576263" indent="-228600">
              <a:spcBef>
                <a:spcPct val="20000"/>
              </a:spcBef>
              <a:buChar char="–"/>
              <a:defRPr sz="2000">
                <a:solidFill>
                  <a:schemeClr val="tx1"/>
                </a:solidFill>
                <a:latin typeface="Arial" charset="0"/>
              </a:defRPr>
            </a:lvl4pPr>
            <a:lvl5pPr marL="690563" indent="-228600">
              <a:spcBef>
                <a:spcPct val="20000"/>
              </a:spcBef>
              <a:buChar char="»"/>
              <a:defRPr sz="2000">
                <a:solidFill>
                  <a:schemeClr val="tx1"/>
                </a:solidFill>
                <a:latin typeface="Arial" charset="0"/>
              </a:defRPr>
            </a:lvl5pPr>
            <a:lvl6pPr marL="1147763" indent="-228600" eaLnBrk="0" fontAlgn="base" hangingPunct="0">
              <a:spcBef>
                <a:spcPct val="20000"/>
              </a:spcBef>
              <a:spcAft>
                <a:spcPct val="0"/>
              </a:spcAft>
              <a:buChar char="»"/>
              <a:defRPr sz="2000">
                <a:solidFill>
                  <a:schemeClr val="tx1"/>
                </a:solidFill>
                <a:latin typeface="Arial" charset="0"/>
              </a:defRPr>
            </a:lvl6pPr>
            <a:lvl7pPr marL="1604963" indent="-228600" eaLnBrk="0" fontAlgn="base" hangingPunct="0">
              <a:spcBef>
                <a:spcPct val="20000"/>
              </a:spcBef>
              <a:spcAft>
                <a:spcPct val="0"/>
              </a:spcAft>
              <a:buChar char="»"/>
              <a:defRPr sz="2000">
                <a:solidFill>
                  <a:schemeClr val="tx1"/>
                </a:solidFill>
                <a:latin typeface="Arial" charset="0"/>
              </a:defRPr>
            </a:lvl7pPr>
            <a:lvl8pPr marL="2062163" indent="-228600" eaLnBrk="0" fontAlgn="base" hangingPunct="0">
              <a:spcBef>
                <a:spcPct val="20000"/>
              </a:spcBef>
              <a:spcAft>
                <a:spcPct val="0"/>
              </a:spcAft>
              <a:buChar char="»"/>
              <a:defRPr sz="2000">
                <a:solidFill>
                  <a:schemeClr val="tx1"/>
                </a:solidFill>
                <a:latin typeface="Arial" charset="0"/>
              </a:defRPr>
            </a:lvl8pPr>
            <a:lvl9pPr marL="2519363" indent="-228600" eaLnBrk="0" fontAlgn="base" hangingPunct="0">
              <a:spcBef>
                <a:spcPct val="20000"/>
              </a:spcBef>
              <a:spcAft>
                <a:spcPct val="0"/>
              </a:spcAft>
              <a:buChar char="»"/>
              <a:defRPr sz="2000">
                <a:solidFill>
                  <a:schemeClr val="tx1"/>
                </a:solidFill>
                <a:latin typeface="Arial" charset="0"/>
              </a:defRPr>
            </a:lvl9pPr>
          </a:lstStyle>
          <a:p>
            <a:pPr>
              <a:spcBef>
                <a:spcPct val="50000"/>
              </a:spcBef>
            </a:pPr>
            <a:endParaRPr lang="en-US" altLang="en-US" sz="3600"/>
          </a:p>
          <a:p>
            <a:pPr>
              <a:spcBef>
                <a:spcPct val="50000"/>
              </a:spcBef>
            </a:pPr>
            <a:endParaRPr lang="en-US" altLang="en-US" sz="3600"/>
          </a:p>
          <a:p>
            <a:pPr>
              <a:spcBef>
                <a:spcPct val="50000"/>
              </a:spcBef>
              <a:buFontTx/>
              <a:buNone/>
            </a:pPr>
            <a:endParaRPr lang="en-US" altLang="en-US" sz="3600"/>
          </a:p>
        </p:txBody>
      </p:sp>
      <p:sp>
        <p:nvSpPr>
          <p:cNvPr id="13317" name="Text Box 5"/>
          <p:cNvSpPr txBox="1">
            <a:spLocks noChangeArrowheads="1"/>
          </p:cNvSpPr>
          <p:nvPr/>
        </p:nvSpPr>
        <p:spPr bwMode="auto">
          <a:xfrm>
            <a:off x="825500" y="1436688"/>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spcBef>
                <a:spcPct val="20000"/>
              </a:spcBef>
              <a:buChar char="•"/>
              <a:defRPr sz="3200">
                <a:solidFill>
                  <a:srgbClr val="102A72"/>
                </a:solidFill>
                <a:latin typeface="Arial" charset="0"/>
              </a:defRPr>
            </a:lvl1pPr>
            <a:lvl2pPr marL="347663" indent="-285750">
              <a:spcBef>
                <a:spcPct val="20000"/>
              </a:spcBef>
              <a:buChar char="–"/>
              <a:defRPr sz="2800">
                <a:solidFill>
                  <a:srgbClr val="102A72"/>
                </a:solidFill>
                <a:latin typeface="Arial" charset="0"/>
              </a:defRPr>
            </a:lvl2pPr>
            <a:lvl3pPr marL="461963" indent="-228600">
              <a:spcBef>
                <a:spcPct val="20000"/>
              </a:spcBef>
              <a:buChar char="•"/>
              <a:defRPr sz="2400">
                <a:solidFill>
                  <a:srgbClr val="102A72"/>
                </a:solidFill>
                <a:latin typeface="Arial" charset="0"/>
              </a:defRPr>
            </a:lvl3pPr>
            <a:lvl4pPr marL="576263" indent="-228600">
              <a:spcBef>
                <a:spcPct val="20000"/>
              </a:spcBef>
              <a:buChar char="–"/>
              <a:defRPr sz="2000">
                <a:solidFill>
                  <a:schemeClr val="tx1"/>
                </a:solidFill>
                <a:latin typeface="Arial" charset="0"/>
              </a:defRPr>
            </a:lvl4pPr>
            <a:lvl5pPr marL="690563" indent="-228600">
              <a:spcBef>
                <a:spcPct val="20000"/>
              </a:spcBef>
              <a:buChar char="»"/>
              <a:defRPr sz="2000">
                <a:solidFill>
                  <a:schemeClr val="tx1"/>
                </a:solidFill>
                <a:latin typeface="Arial" charset="0"/>
              </a:defRPr>
            </a:lvl5pPr>
            <a:lvl6pPr marL="1147763" indent="-228600" eaLnBrk="0" fontAlgn="base" hangingPunct="0">
              <a:spcBef>
                <a:spcPct val="20000"/>
              </a:spcBef>
              <a:spcAft>
                <a:spcPct val="0"/>
              </a:spcAft>
              <a:buChar char="»"/>
              <a:defRPr sz="2000">
                <a:solidFill>
                  <a:schemeClr val="tx1"/>
                </a:solidFill>
                <a:latin typeface="Arial" charset="0"/>
              </a:defRPr>
            </a:lvl6pPr>
            <a:lvl7pPr marL="1604963" indent="-228600" eaLnBrk="0" fontAlgn="base" hangingPunct="0">
              <a:spcBef>
                <a:spcPct val="20000"/>
              </a:spcBef>
              <a:spcAft>
                <a:spcPct val="0"/>
              </a:spcAft>
              <a:buChar char="»"/>
              <a:defRPr sz="2000">
                <a:solidFill>
                  <a:schemeClr val="tx1"/>
                </a:solidFill>
                <a:latin typeface="Arial" charset="0"/>
              </a:defRPr>
            </a:lvl7pPr>
            <a:lvl8pPr marL="2062163" indent="-228600" eaLnBrk="0" fontAlgn="base" hangingPunct="0">
              <a:spcBef>
                <a:spcPct val="20000"/>
              </a:spcBef>
              <a:spcAft>
                <a:spcPct val="0"/>
              </a:spcAft>
              <a:buChar char="»"/>
              <a:defRPr sz="2000">
                <a:solidFill>
                  <a:schemeClr val="tx1"/>
                </a:solidFill>
                <a:latin typeface="Arial" charset="0"/>
              </a:defRPr>
            </a:lvl8pPr>
            <a:lvl9pPr marL="2519363" indent="-228600" eaLnBrk="0" fontAlgn="base" hangingPunct="0">
              <a:spcBef>
                <a:spcPct val="20000"/>
              </a:spcBef>
              <a:spcAft>
                <a:spcPct val="0"/>
              </a:spcAft>
              <a:buChar char="»"/>
              <a:defRPr sz="2000">
                <a:solidFill>
                  <a:schemeClr val="tx1"/>
                </a:solidFill>
                <a:latin typeface="Arial" charset="0"/>
              </a:defRPr>
            </a:lvl9pPr>
          </a:lstStyle>
          <a:p>
            <a:pPr>
              <a:spcBef>
                <a:spcPct val="50000"/>
              </a:spcBef>
            </a:pPr>
            <a:endParaRPr lang="en-US" altLang="en-US" sz="3600"/>
          </a:p>
        </p:txBody>
      </p:sp>
      <p:sp>
        <p:nvSpPr>
          <p:cNvPr id="7" name="Text Box 7"/>
          <p:cNvSpPr txBox="1">
            <a:spLocks noChangeArrowheads="1"/>
          </p:cNvSpPr>
          <p:nvPr/>
        </p:nvSpPr>
        <p:spPr bwMode="auto">
          <a:xfrm>
            <a:off x="304800" y="1265396"/>
            <a:ext cx="4267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marL="347472" indent="-347472">
              <a:spcBef>
                <a:spcPts val="0"/>
              </a:spcBef>
              <a:spcAft>
                <a:spcPts val="1200"/>
              </a:spcAft>
              <a:buFont typeface="Arial" panose="020B0604020202020204" pitchFamily="34" charset="0"/>
              <a:buChar char="•"/>
            </a:pPr>
            <a:r>
              <a:rPr lang="en-US" altLang="en-US" sz="2400" dirty="0" smtClean="0">
                <a:solidFill>
                  <a:srgbClr val="102A72"/>
                </a:solidFill>
              </a:rPr>
              <a:t>Resources </a:t>
            </a:r>
            <a:r>
              <a:rPr lang="en-US" altLang="en-US" sz="2400" dirty="0">
                <a:solidFill>
                  <a:srgbClr val="102A72"/>
                </a:solidFill>
              </a:rPr>
              <a:t>W</a:t>
            </a:r>
            <a:r>
              <a:rPr lang="en-US" altLang="en-US" sz="2400" dirty="0" smtClean="0">
                <a:solidFill>
                  <a:srgbClr val="102A72"/>
                </a:solidFill>
              </a:rPr>
              <a:t>ill </a:t>
            </a:r>
            <a:r>
              <a:rPr lang="en-US" altLang="en-US" sz="2400" dirty="0">
                <a:solidFill>
                  <a:srgbClr val="102A72"/>
                </a:solidFill>
              </a:rPr>
              <a:t>C</a:t>
            </a:r>
            <a:r>
              <a:rPr lang="en-US" altLang="en-US" sz="2400" dirty="0" smtClean="0">
                <a:solidFill>
                  <a:srgbClr val="102A72"/>
                </a:solidFill>
              </a:rPr>
              <a:t>ontinue </a:t>
            </a:r>
            <a:r>
              <a:rPr lang="en-US" altLang="en-US" sz="2400" dirty="0">
                <a:solidFill>
                  <a:srgbClr val="102A72"/>
                </a:solidFill>
              </a:rPr>
              <a:t>to </a:t>
            </a:r>
            <a:r>
              <a:rPr lang="en-US" altLang="en-US" sz="2400" dirty="0" smtClean="0">
                <a:solidFill>
                  <a:srgbClr val="102A72"/>
                </a:solidFill>
              </a:rPr>
              <a:t>Focus </a:t>
            </a:r>
            <a:r>
              <a:rPr lang="en-US" altLang="en-US" sz="2400" dirty="0">
                <a:solidFill>
                  <a:srgbClr val="102A72"/>
                </a:solidFill>
              </a:rPr>
              <a:t>on </a:t>
            </a:r>
            <a:r>
              <a:rPr lang="en-US" altLang="en-US" sz="2400" dirty="0" smtClean="0">
                <a:solidFill>
                  <a:srgbClr val="102A72"/>
                </a:solidFill>
              </a:rPr>
              <a:t>Providing </a:t>
            </a:r>
            <a:r>
              <a:rPr lang="en-US" altLang="en-US" sz="2400" dirty="0">
                <a:solidFill>
                  <a:srgbClr val="102A72"/>
                </a:solidFill>
              </a:rPr>
              <a:t>E</a:t>
            </a:r>
            <a:r>
              <a:rPr lang="en-US" altLang="en-US" sz="2400" dirty="0" smtClean="0">
                <a:solidFill>
                  <a:srgbClr val="102A72"/>
                </a:solidFill>
              </a:rPr>
              <a:t>ssential </a:t>
            </a:r>
            <a:r>
              <a:rPr lang="en-US" altLang="en-US" sz="2400" dirty="0">
                <a:solidFill>
                  <a:srgbClr val="102A72"/>
                </a:solidFill>
              </a:rPr>
              <a:t>E</a:t>
            </a:r>
            <a:r>
              <a:rPr lang="en-US" altLang="en-US" sz="2400" dirty="0" smtClean="0">
                <a:solidFill>
                  <a:srgbClr val="102A72"/>
                </a:solidFill>
              </a:rPr>
              <a:t>mergency </a:t>
            </a:r>
            <a:r>
              <a:rPr lang="en-US" altLang="en-US" sz="2400" dirty="0">
                <a:solidFill>
                  <a:srgbClr val="102A72"/>
                </a:solidFill>
              </a:rPr>
              <a:t>S</a:t>
            </a:r>
            <a:r>
              <a:rPr lang="en-US" altLang="en-US" sz="2400" dirty="0" smtClean="0">
                <a:solidFill>
                  <a:srgbClr val="102A72"/>
                </a:solidFill>
              </a:rPr>
              <a:t>ervices </a:t>
            </a:r>
            <a:r>
              <a:rPr lang="en-US" altLang="en-US" sz="2400" dirty="0">
                <a:solidFill>
                  <a:srgbClr val="102A72"/>
                </a:solidFill>
              </a:rPr>
              <a:t>in a </a:t>
            </a:r>
            <a:r>
              <a:rPr lang="en-US" altLang="en-US" sz="2400" dirty="0" smtClean="0">
                <a:solidFill>
                  <a:srgbClr val="102A72"/>
                </a:solidFill>
              </a:rPr>
              <a:t>Timely Manner, </a:t>
            </a:r>
            <a:r>
              <a:rPr lang="en-US" altLang="en-US" sz="2400" dirty="0">
                <a:solidFill>
                  <a:srgbClr val="102A72"/>
                </a:solidFill>
              </a:rPr>
              <a:t>in </a:t>
            </a:r>
            <a:r>
              <a:rPr lang="en-US" altLang="en-US" sz="2400" dirty="0" smtClean="0">
                <a:solidFill>
                  <a:srgbClr val="102A72"/>
                </a:solidFill>
              </a:rPr>
              <a:t>Order </a:t>
            </a:r>
            <a:r>
              <a:rPr lang="en-US" altLang="en-US" sz="2400" dirty="0">
                <a:solidFill>
                  <a:srgbClr val="102A72"/>
                </a:solidFill>
              </a:rPr>
              <a:t>to </a:t>
            </a:r>
            <a:r>
              <a:rPr lang="en-US" altLang="en-US" sz="2400" dirty="0" smtClean="0">
                <a:solidFill>
                  <a:srgbClr val="102A72"/>
                </a:solidFill>
              </a:rPr>
              <a:t>Protect </a:t>
            </a:r>
            <a:r>
              <a:rPr lang="en-US" altLang="en-US" sz="2400" dirty="0">
                <a:solidFill>
                  <a:srgbClr val="102A72"/>
                </a:solidFill>
              </a:rPr>
              <a:t>L</a:t>
            </a:r>
            <a:r>
              <a:rPr lang="en-US" altLang="en-US" sz="2400" dirty="0" smtClean="0">
                <a:solidFill>
                  <a:srgbClr val="102A72"/>
                </a:solidFill>
              </a:rPr>
              <a:t>ife</a:t>
            </a:r>
            <a:r>
              <a:rPr lang="en-US" altLang="en-US" sz="2400" dirty="0">
                <a:solidFill>
                  <a:srgbClr val="102A72"/>
                </a:solidFill>
              </a:rPr>
              <a:t>, </a:t>
            </a:r>
            <a:r>
              <a:rPr lang="en-US" altLang="en-US" sz="2400" dirty="0" smtClean="0">
                <a:solidFill>
                  <a:srgbClr val="102A72"/>
                </a:solidFill>
              </a:rPr>
              <a:t>Property</a:t>
            </a:r>
            <a:r>
              <a:rPr lang="en-US" altLang="en-US" sz="2400" dirty="0">
                <a:solidFill>
                  <a:srgbClr val="102A72"/>
                </a:solidFill>
              </a:rPr>
              <a:t>, and the </a:t>
            </a:r>
            <a:r>
              <a:rPr lang="en-US" altLang="en-US" sz="2400" dirty="0" smtClean="0">
                <a:solidFill>
                  <a:srgbClr val="102A72"/>
                </a:solidFill>
              </a:rPr>
              <a:t>Environment</a:t>
            </a:r>
            <a:endParaRPr lang="en-US" altLang="en-US" sz="2400" dirty="0">
              <a:solidFill>
                <a:srgbClr val="102A72"/>
              </a:solidFill>
            </a:endParaRPr>
          </a:p>
          <a:p>
            <a:pPr marL="347472" indent="-347472" eaLnBrk="0" hangingPunct="0">
              <a:spcBef>
                <a:spcPts val="0"/>
              </a:spcBef>
              <a:spcAft>
                <a:spcPts val="1200"/>
              </a:spcAft>
              <a:buFontTx/>
              <a:buChar char="•"/>
            </a:pPr>
            <a:r>
              <a:rPr lang="en-US" altLang="en-US" sz="2400" dirty="0" smtClean="0">
                <a:solidFill>
                  <a:srgbClr val="102A72"/>
                </a:solidFill>
              </a:rPr>
              <a:t>CSA </a:t>
            </a:r>
            <a:r>
              <a:rPr lang="en-US" altLang="en-US" sz="2400" dirty="0">
                <a:solidFill>
                  <a:srgbClr val="102A72"/>
                </a:solidFill>
              </a:rPr>
              <a:t>Partners </a:t>
            </a:r>
            <a:r>
              <a:rPr lang="en-US" altLang="en-US" sz="2400" dirty="0" smtClean="0">
                <a:solidFill>
                  <a:srgbClr val="102A72"/>
                </a:solidFill>
              </a:rPr>
              <a:t>Will </a:t>
            </a:r>
            <a:r>
              <a:rPr lang="en-US" altLang="en-US" sz="2400" dirty="0">
                <a:solidFill>
                  <a:srgbClr val="102A72"/>
                </a:solidFill>
              </a:rPr>
              <a:t>C</a:t>
            </a:r>
            <a:r>
              <a:rPr lang="en-US" altLang="en-US" sz="2400" dirty="0" smtClean="0">
                <a:solidFill>
                  <a:srgbClr val="102A72"/>
                </a:solidFill>
              </a:rPr>
              <a:t>ontinue </a:t>
            </a:r>
            <a:r>
              <a:rPr lang="en-US" altLang="en-US" sz="2400" dirty="0">
                <a:solidFill>
                  <a:srgbClr val="102A72"/>
                </a:solidFill>
              </a:rPr>
              <a:t>to L</a:t>
            </a:r>
            <a:r>
              <a:rPr lang="en-US" altLang="en-US" sz="2400" dirty="0" smtClean="0">
                <a:solidFill>
                  <a:srgbClr val="102A72"/>
                </a:solidFill>
              </a:rPr>
              <a:t>ook </a:t>
            </a:r>
            <a:r>
              <a:rPr lang="en-US" altLang="en-US" sz="2400" dirty="0">
                <a:solidFill>
                  <a:srgbClr val="102A72"/>
                </a:solidFill>
              </a:rPr>
              <a:t>for </a:t>
            </a:r>
            <a:r>
              <a:rPr lang="en-US" altLang="en-US" sz="2400" dirty="0" smtClean="0">
                <a:solidFill>
                  <a:srgbClr val="102A72"/>
                </a:solidFill>
              </a:rPr>
              <a:t>Efficiencies</a:t>
            </a:r>
            <a:r>
              <a:rPr lang="en-US" altLang="en-US" sz="2400" dirty="0">
                <a:solidFill>
                  <a:srgbClr val="102A72"/>
                </a:solidFill>
              </a:rPr>
              <a:t>, </a:t>
            </a:r>
            <a:r>
              <a:rPr lang="en-US" altLang="en-US" sz="2400" dirty="0" smtClean="0">
                <a:solidFill>
                  <a:srgbClr val="102A72"/>
                </a:solidFill>
              </a:rPr>
              <a:t>Technology</a:t>
            </a:r>
            <a:r>
              <a:rPr lang="en-US" altLang="en-US" sz="2400" dirty="0">
                <a:solidFill>
                  <a:srgbClr val="102A72"/>
                </a:solidFill>
              </a:rPr>
              <a:t>, R</a:t>
            </a:r>
            <a:r>
              <a:rPr lang="en-US" altLang="en-US" sz="2400" dirty="0" smtClean="0">
                <a:solidFill>
                  <a:srgbClr val="102A72"/>
                </a:solidFill>
              </a:rPr>
              <a:t>evenue</a:t>
            </a:r>
            <a:r>
              <a:rPr lang="en-US" altLang="en-US" sz="2400" dirty="0">
                <a:solidFill>
                  <a:srgbClr val="102A72"/>
                </a:solidFill>
              </a:rPr>
              <a:t>, G</a:t>
            </a:r>
            <a:r>
              <a:rPr lang="en-US" altLang="en-US" sz="2400" dirty="0" smtClean="0">
                <a:solidFill>
                  <a:srgbClr val="102A72"/>
                </a:solidFill>
              </a:rPr>
              <a:t>rant </a:t>
            </a:r>
            <a:r>
              <a:rPr lang="en-US" altLang="en-US" sz="2400" dirty="0">
                <a:solidFill>
                  <a:srgbClr val="102A72"/>
                </a:solidFill>
              </a:rPr>
              <a:t>O</a:t>
            </a:r>
            <a:r>
              <a:rPr lang="en-US" altLang="en-US" sz="2400" dirty="0" smtClean="0">
                <a:solidFill>
                  <a:srgbClr val="102A72"/>
                </a:solidFill>
              </a:rPr>
              <a:t>pportunities and Data </a:t>
            </a:r>
            <a:r>
              <a:rPr lang="en-US" altLang="en-US" sz="2400" dirty="0">
                <a:solidFill>
                  <a:srgbClr val="102A72"/>
                </a:solidFill>
              </a:rPr>
              <a:t>A</a:t>
            </a:r>
            <a:r>
              <a:rPr lang="en-US" altLang="en-US" sz="2400" dirty="0" smtClean="0">
                <a:solidFill>
                  <a:srgbClr val="102A72"/>
                </a:solidFill>
              </a:rPr>
              <a:t>nalytics</a:t>
            </a:r>
            <a:endParaRPr lang="en-US" altLang="en-US" sz="1400" dirty="0">
              <a:solidFill>
                <a:srgbClr val="102A72"/>
              </a:solidFill>
            </a:endParaRP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51"/>
          <a:stretch/>
        </p:blipFill>
        <p:spPr bwMode="auto">
          <a:xfrm>
            <a:off x="4648200" y="533400"/>
            <a:ext cx="4343400" cy="228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048000"/>
            <a:ext cx="4343400" cy="2895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44196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spcBef>
                <a:spcPct val="20000"/>
              </a:spcBef>
              <a:buFontTx/>
              <a:buNone/>
            </a:pPr>
            <a:endParaRPr lang="en-US" altLang="en-US" sz="4400" b="1" i="1">
              <a:solidFill>
                <a:srgbClr val="FFFFFF"/>
              </a:solidFill>
              <a:latin typeface="Times" pitchFamily="18" charset="0"/>
            </a:endParaRPr>
          </a:p>
        </p:txBody>
      </p:sp>
      <p:sp>
        <p:nvSpPr>
          <p:cNvPr id="5123" name="Text Box 3"/>
          <p:cNvSpPr txBox="1">
            <a:spLocks noChangeArrowheads="1"/>
          </p:cNvSpPr>
          <p:nvPr/>
        </p:nvSpPr>
        <p:spPr bwMode="auto">
          <a:xfrm>
            <a:off x="228600" y="60960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i="1">
                <a:solidFill>
                  <a:srgbClr val="FFFFFF"/>
                </a:solidFill>
              </a:rPr>
              <a:t>2015-2016 Budget Study Sessions</a:t>
            </a:r>
            <a:endParaRPr lang="en-US" altLang="en-US" sz="2000">
              <a:solidFill>
                <a:srgbClr val="FFFFFF"/>
              </a:solidFill>
            </a:endParaRPr>
          </a:p>
        </p:txBody>
      </p:sp>
      <p:sp>
        <p:nvSpPr>
          <p:cNvPr id="5124" name="Rectangle 6"/>
          <p:cNvSpPr>
            <a:spLocks noGrp="1" noChangeArrowheads="1"/>
          </p:cNvSpPr>
          <p:nvPr>
            <p:ph type="ctrTitle"/>
          </p:nvPr>
        </p:nvSpPr>
        <p:spPr>
          <a:xfrm>
            <a:off x="1143000" y="304800"/>
            <a:ext cx="7086600" cy="5715000"/>
          </a:xfrm>
          <a:noFill/>
        </p:spPr>
        <p:txBody>
          <a:bodyPr/>
          <a:lstStyle/>
          <a:p>
            <a:r>
              <a:rPr lang="en-US" altLang="en-US" sz="4400" dirty="0" smtClean="0">
                <a:solidFill>
                  <a:schemeClr val="bg1"/>
                </a:solidFill>
              </a:rPr>
              <a:t>PUBLIC SAFETY</a:t>
            </a:r>
            <a:br>
              <a:rPr lang="en-US" altLang="en-US" sz="44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4400" dirty="0" smtClean="0">
                <a:solidFill>
                  <a:schemeClr val="bg1"/>
                </a:solidFill>
              </a:rPr>
              <a:t>2015-2016 Proposed</a:t>
            </a:r>
            <a:r>
              <a:rPr lang="en-US" altLang="en-US" sz="4800" dirty="0" smtClean="0">
                <a:solidFill>
                  <a:schemeClr val="bg1"/>
                </a:solidFill>
              </a:rPr>
              <a:t> </a:t>
            </a:r>
            <a:r>
              <a:rPr lang="en-US" altLang="en-US" sz="4400" dirty="0" smtClean="0">
                <a:solidFill>
                  <a:schemeClr val="bg1"/>
                </a:solidFill>
              </a:rPr>
              <a:t>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1800" dirty="0">
                <a:solidFill>
                  <a:schemeClr val="bg1"/>
                </a:solidFill>
              </a:rPr>
              <a:t>- The Public Feels Safe Anywhere, Anytime in San José</a:t>
            </a:r>
            <a:br>
              <a:rPr lang="en-US" altLang="en-US" sz="1800" dirty="0">
                <a:solidFill>
                  <a:schemeClr val="bg1"/>
                </a:solidFill>
              </a:rPr>
            </a:br>
            <a:r>
              <a:rPr lang="en-US" altLang="en-US" sz="1800" dirty="0">
                <a:solidFill>
                  <a:schemeClr val="bg1"/>
                </a:solidFill>
              </a:rPr>
              <a:t/>
            </a:r>
            <a:br>
              <a:rPr lang="en-US" altLang="en-US" sz="1800" dirty="0">
                <a:solidFill>
                  <a:schemeClr val="bg1"/>
                </a:solidFill>
              </a:rPr>
            </a:br>
            <a:r>
              <a:rPr lang="en-US" altLang="en-US" sz="1800" dirty="0">
                <a:solidFill>
                  <a:schemeClr val="bg1"/>
                </a:solidFill>
              </a:rPr>
              <a:t>- Residents Share the Responsibility for Public Safety</a:t>
            </a:r>
            <a:endParaRPr lang="en-US" altLang="en-US" sz="2000" dirty="0" smtClean="0">
              <a:solidFill>
                <a:schemeClr val="bg1"/>
              </a:solidFill>
            </a:endParaRPr>
          </a:p>
        </p:txBody>
      </p:sp>
    </p:spTree>
    <p:extLst>
      <p:ext uri="{BB962C8B-B14F-4D97-AF65-F5344CB8AC3E}">
        <p14:creationId xmlns:p14="http://schemas.microsoft.com/office/powerpoint/2010/main" val="274453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a:t>
            </a:r>
            <a:r>
              <a:rPr lang="en-US" altLang="en-US" sz="2000" dirty="0">
                <a:solidFill>
                  <a:schemeClr val="bg1"/>
                </a:solidFill>
              </a:rPr>
              <a:t>			         </a:t>
            </a:r>
            <a:fld id="{E7C86EDA-3991-442A-BD59-623DEECEFE41}" type="slidenum">
              <a:rPr lang="en-US" altLang="en-US" sz="2000">
                <a:solidFill>
                  <a:schemeClr val="bg1"/>
                </a:solidFill>
              </a:rPr>
              <a:pPr algn="l">
                <a:buFontTx/>
                <a:buNone/>
              </a:pPr>
              <a:t>2</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7171" name="Rectangle 2"/>
          <p:cNvSpPr>
            <a:spLocks noGrp="1" noChangeArrowheads="1"/>
          </p:cNvSpPr>
          <p:nvPr>
            <p:ph type="title"/>
          </p:nvPr>
        </p:nvSpPr>
        <p:spPr>
          <a:xfrm>
            <a:off x="457200" y="0"/>
            <a:ext cx="8458200" cy="6858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PUBLIC SAFETY</a:t>
            </a:r>
            <a:endParaRPr lang="en-US" altLang="en-US" sz="3200" dirty="0" smtClean="0"/>
          </a:p>
        </p:txBody>
      </p:sp>
      <p:sp>
        <p:nvSpPr>
          <p:cNvPr id="5" name="Text Box 3"/>
          <p:cNvSpPr txBox="1">
            <a:spLocks noChangeArrowheads="1"/>
          </p:cNvSpPr>
          <p:nvPr/>
        </p:nvSpPr>
        <p:spPr bwMode="auto">
          <a:xfrm>
            <a:off x="304800" y="1392345"/>
            <a:ext cx="8445500" cy="40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61963" algn="l"/>
              </a:tabLst>
              <a:defRPr sz="800">
                <a:solidFill>
                  <a:schemeClr val="tx1"/>
                </a:solidFill>
                <a:latin typeface="Arial" charset="0"/>
                <a:cs typeface="Arial" charset="0"/>
              </a:defRPr>
            </a:lvl1pPr>
            <a:lvl2pPr marL="461963" indent="-114300">
              <a:tabLst>
                <a:tab pos="461963" algn="l"/>
              </a:tabLst>
              <a:defRPr sz="800">
                <a:solidFill>
                  <a:schemeClr val="tx1"/>
                </a:solidFill>
                <a:latin typeface="Arial" charset="0"/>
                <a:cs typeface="Arial" charset="0"/>
              </a:defRPr>
            </a:lvl2pPr>
            <a:lvl3pPr marL="1143000" indent="-228600">
              <a:tabLst>
                <a:tab pos="461963" algn="l"/>
              </a:tabLst>
              <a:defRPr sz="800">
                <a:solidFill>
                  <a:schemeClr val="tx1"/>
                </a:solidFill>
                <a:latin typeface="Arial" charset="0"/>
                <a:cs typeface="Arial" charset="0"/>
              </a:defRPr>
            </a:lvl3pPr>
            <a:lvl4pPr marL="1600200" indent="-228600">
              <a:tabLst>
                <a:tab pos="461963" algn="l"/>
              </a:tabLst>
              <a:defRPr sz="800">
                <a:solidFill>
                  <a:schemeClr val="tx1"/>
                </a:solidFill>
                <a:latin typeface="Arial" charset="0"/>
                <a:cs typeface="Arial" charset="0"/>
              </a:defRPr>
            </a:lvl4pPr>
            <a:lvl5pPr marL="2057400" indent="-228600">
              <a:tabLst>
                <a:tab pos="461963" algn="l"/>
              </a:tabLst>
              <a:defRPr sz="800">
                <a:solidFill>
                  <a:schemeClr val="tx1"/>
                </a:solidFill>
                <a:latin typeface="Arial" charset="0"/>
                <a:cs typeface="Arial" charset="0"/>
              </a:defRPr>
            </a:lvl5pPr>
            <a:lvl6pPr marL="2514600" indent="-228600" fontAlgn="base">
              <a:spcBef>
                <a:spcPct val="0"/>
              </a:spcBef>
              <a:spcAft>
                <a:spcPct val="0"/>
              </a:spcAft>
              <a:tabLst>
                <a:tab pos="461963" algn="l"/>
              </a:tabLst>
              <a:defRPr sz="800">
                <a:solidFill>
                  <a:schemeClr val="tx1"/>
                </a:solidFill>
                <a:latin typeface="Arial" charset="0"/>
                <a:cs typeface="Arial" charset="0"/>
              </a:defRPr>
            </a:lvl6pPr>
            <a:lvl7pPr marL="2971800" indent="-228600" fontAlgn="base">
              <a:spcBef>
                <a:spcPct val="0"/>
              </a:spcBef>
              <a:spcAft>
                <a:spcPct val="0"/>
              </a:spcAft>
              <a:tabLst>
                <a:tab pos="461963" algn="l"/>
              </a:tabLst>
              <a:defRPr sz="800">
                <a:solidFill>
                  <a:schemeClr val="tx1"/>
                </a:solidFill>
                <a:latin typeface="Arial" charset="0"/>
                <a:cs typeface="Arial" charset="0"/>
              </a:defRPr>
            </a:lvl7pPr>
            <a:lvl8pPr marL="3429000" indent="-228600" fontAlgn="base">
              <a:spcBef>
                <a:spcPct val="0"/>
              </a:spcBef>
              <a:spcAft>
                <a:spcPct val="0"/>
              </a:spcAft>
              <a:tabLst>
                <a:tab pos="461963" algn="l"/>
              </a:tabLst>
              <a:defRPr sz="800">
                <a:solidFill>
                  <a:schemeClr val="tx1"/>
                </a:solidFill>
                <a:latin typeface="Arial" charset="0"/>
                <a:cs typeface="Arial" charset="0"/>
              </a:defRPr>
            </a:lvl8pPr>
            <a:lvl9pPr marL="3886200" indent="-228600" fontAlgn="base">
              <a:spcBef>
                <a:spcPct val="0"/>
              </a:spcBef>
              <a:spcAft>
                <a:spcPct val="0"/>
              </a:spcAft>
              <a:tabLst>
                <a:tab pos="461963" algn="l"/>
              </a:tabLst>
              <a:defRPr sz="800">
                <a:solidFill>
                  <a:schemeClr val="tx1"/>
                </a:solidFill>
                <a:latin typeface="Arial" charset="0"/>
                <a:cs typeface="Arial" charset="0"/>
              </a:defRPr>
            </a:lvl9pPr>
          </a:lstStyle>
          <a:p>
            <a:pPr eaLnBrk="0" hangingPunct="0">
              <a:spcAft>
                <a:spcPts val="1200"/>
              </a:spcAft>
            </a:pPr>
            <a:r>
              <a:rPr lang="en-US" altLang="en-US" sz="3200" dirty="0" smtClean="0">
                <a:solidFill>
                  <a:srgbClr val="102A72"/>
                </a:solidFill>
              </a:rPr>
              <a:t>Police </a:t>
            </a:r>
            <a:r>
              <a:rPr lang="en-US" altLang="en-US" sz="3200" dirty="0">
                <a:solidFill>
                  <a:srgbClr val="102A72"/>
                </a:solidFill>
              </a:rPr>
              <a:t>Department</a:t>
            </a:r>
            <a:endParaRPr lang="en-US" altLang="en-US" sz="1800" dirty="0">
              <a:solidFill>
                <a:srgbClr val="102A72"/>
              </a:solidFill>
            </a:endParaRPr>
          </a:p>
          <a:p>
            <a:pPr lvl="1" eaLnBrk="0" hangingPunct="0">
              <a:lnSpc>
                <a:spcPct val="150000"/>
              </a:lnSpc>
              <a:spcAft>
                <a:spcPts val="1200"/>
              </a:spcAft>
              <a:buFontTx/>
              <a:buChar char="•"/>
            </a:pPr>
            <a:r>
              <a:rPr lang="en-US" altLang="en-US" sz="2400" dirty="0">
                <a:solidFill>
                  <a:srgbClr val="102A72"/>
                </a:solidFill>
              </a:rPr>
              <a:t> Crime Prevention </a:t>
            </a:r>
            <a:r>
              <a:rPr lang="en-US" altLang="en-US" sz="2400" dirty="0" smtClean="0">
                <a:solidFill>
                  <a:srgbClr val="102A72"/>
                </a:solidFill>
              </a:rPr>
              <a:t>and Community </a:t>
            </a:r>
            <a:r>
              <a:rPr lang="en-US" altLang="en-US" sz="2400" dirty="0">
                <a:solidFill>
                  <a:srgbClr val="102A72"/>
                </a:solidFill>
              </a:rPr>
              <a:t>Education</a:t>
            </a:r>
          </a:p>
          <a:p>
            <a:pPr lvl="1">
              <a:lnSpc>
                <a:spcPct val="150000"/>
              </a:lnSpc>
              <a:spcAft>
                <a:spcPts val="1200"/>
              </a:spcAft>
              <a:buFontTx/>
              <a:buChar char="•"/>
            </a:pPr>
            <a:r>
              <a:rPr lang="en-US" altLang="en-US" sz="2400" dirty="0">
                <a:solidFill>
                  <a:srgbClr val="102A72"/>
                </a:solidFill>
              </a:rPr>
              <a:t> Respond to Calls for Service </a:t>
            </a:r>
            <a:endParaRPr lang="en-US" altLang="en-US" sz="2400" dirty="0" smtClean="0">
              <a:solidFill>
                <a:srgbClr val="102A72"/>
              </a:solidFill>
            </a:endParaRPr>
          </a:p>
          <a:p>
            <a:pPr lvl="1">
              <a:lnSpc>
                <a:spcPct val="150000"/>
              </a:lnSpc>
              <a:spcAft>
                <a:spcPts val="1200"/>
              </a:spcAft>
              <a:buFontTx/>
              <a:buChar char="•"/>
            </a:pPr>
            <a:r>
              <a:rPr lang="en-US" altLang="en-US" sz="2400" dirty="0" smtClean="0">
                <a:solidFill>
                  <a:srgbClr val="102A72"/>
                </a:solidFill>
              </a:rPr>
              <a:t> Investigative </a:t>
            </a:r>
            <a:r>
              <a:rPr lang="en-US" altLang="en-US" sz="2400" dirty="0">
                <a:solidFill>
                  <a:srgbClr val="102A72"/>
                </a:solidFill>
              </a:rPr>
              <a:t>Services</a:t>
            </a:r>
          </a:p>
          <a:p>
            <a:pPr lvl="1" eaLnBrk="0" hangingPunct="0">
              <a:lnSpc>
                <a:spcPct val="150000"/>
              </a:lnSpc>
              <a:spcAft>
                <a:spcPts val="1200"/>
              </a:spcAft>
              <a:buFontTx/>
              <a:buChar char="•"/>
            </a:pPr>
            <a:r>
              <a:rPr lang="en-US" altLang="en-US" sz="2400" dirty="0">
                <a:solidFill>
                  <a:srgbClr val="102A72"/>
                </a:solidFill>
              </a:rPr>
              <a:t> Regulatory </a:t>
            </a:r>
            <a:r>
              <a:rPr lang="en-US" altLang="en-US" sz="2400" dirty="0" smtClean="0">
                <a:solidFill>
                  <a:srgbClr val="102A72"/>
                </a:solidFill>
              </a:rPr>
              <a:t>Services</a:t>
            </a:r>
            <a:endParaRPr lang="en-US" altLang="en-US" sz="2400" dirty="0">
              <a:solidFill>
                <a:srgbClr val="102A72"/>
              </a:solidFill>
            </a:endParaRPr>
          </a:p>
          <a:p>
            <a:pPr lvl="1" eaLnBrk="0" hangingPunct="0">
              <a:lnSpc>
                <a:spcPct val="150000"/>
              </a:lnSpc>
              <a:spcAft>
                <a:spcPts val="1200"/>
              </a:spcAft>
              <a:buFontTx/>
              <a:buChar char="•"/>
            </a:pPr>
            <a:r>
              <a:rPr lang="en-US" altLang="en-US" sz="2400" dirty="0">
                <a:solidFill>
                  <a:srgbClr val="102A72"/>
                </a:solidFill>
              </a:rPr>
              <a:t> Special Events Services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553560"/>
            <a:ext cx="4704930" cy="26280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a:t>
            </a:r>
            <a:r>
              <a:rPr lang="en-US" altLang="en-US" sz="2000" dirty="0">
                <a:solidFill>
                  <a:schemeClr val="bg1"/>
                </a:solidFill>
              </a:rPr>
              <a:t>			         </a:t>
            </a:r>
            <a:fld id="{E7C86EDA-3991-442A-BD59-623DEECEFE41}" type="slidenum">
              <a:rPr lang="en-US" altLang="en-US" sz="2000">
                <a:solidFill>
                  <a:schemeClr val="bg1"/>
                </a:solidFill>
              </a:rPr>
              <a:pPr algn="l">
                <a:buFontTx/>
                <a:buNone/>
              </a:pPr>
              <a:t>3</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7171" name="Rectangle 2"/>
          <p:cNvSpPr>
            <a:spLocks noGrp="1" noChangeArrowheads="1"/>
          </p:cNvSpPr>
          <p:nvPr>
            <p:ph type="title"/>
          </p:nvPr>
        </p:nvSpPr>
        <p:spPr>
          <a:xfrm>
            <a:off x="457200" y="0"/>
            <a:ext cx="8458200" cy="6858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PUBLIC SAFETY</a:t>
            </a:r>
            <a:endParaRPr lang="en-US" altLang="en-US" sz="3200" dirty="0" smtClean="0"/>
          </a:p>
        </p:txBody>
      </p:sp>
      <p:sp>
        <p:nvSpPr>
          <p:cNvPr id="6" name="Text Box 3"/>
          <p:cNvSpPr txBox="1">
            <a:spLocks noChangeArrowheads="1"/>
          </p:cNvSpPr>
          <p:nvPr/>
        </p:nvSpPr>
        <p:spPr bwMode="auto">
          <a:xfrm>
            <a:off x="457200" y="1232219"/>
            <a:ext cx="5791200" cy="44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defRPr sz="800">
                <a:solidFill>
                  <a:schemeClr val="tx1"/>
                </a:solidFill>
                <a:latin typeface="Arial" charset="0"/>
                <a:cs typeface="Arial" charset="0"/>
              </a:defRPr>
            </a:lvl1pPr>
            <a:lvl2pPr marL="347663">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lvl="1" eaLnBrk="0" hangingPunct="0">
              <a:spcBef>
                <a:spcPct val="20000"/>
              </a:spcBef>
              <a:buFontTx/>
              <a:buChar char="•"/>
            </a:pPr>
            <a:endParaRPr lang="en-US" altLang="en-US" sz="2000" dirty="0">
              <a:solidFill>
                <a:srgbClr val="102A72"/>
              </a:solidFill>
            </a:endParaRPr>
          </a:p>
          <a:p>
            <a:pPr marL="0" indent="0">
              <a:spcBef>
                <a:spcPts val="0"/>
              </a:spcBef>
              <a:spcAft>
                <a:spcPts val="1200"/>
              </a:spcAft>
            </a:pPr>
            <a:r>
              <a:rPr lang="en-US" altLang="en-US" sz="3200" dirty="0">
                <a:solidFill>
                  <a:srgbClr val="102A72"/>
                </a:solidFill>
              </a:rPr>
              <a:t>Fire Department</a:t>
            </a:r>
            <a:endParaRPr lang="en-US" altLang="en-US" sz="1000" dirty="0">
              <a:solidFill>
                <a:srgbClr val="102A72"/>
              </a:solidFill>
            </a:endParaRPr>
          </a:p>
          <a:p>
            <a:pPr lvl="1">
              <a:spcBef>
                <a:spcPts val="0"/>
              </a:spcBef>
              <a:spcAft>
                <a:spcPts val="1200"/>
              </a:spcAft>
              <a:buFontTx/>
              <a:buChar char="•"/>
            </a:pPr>
            <a:r>
              <a:rPr lang="en-US" altLang="en-US" sz="2400" dirty="0">
                <a:solidFill>
                  <a:srgbClr val="102A72"/>
                </a:solidFill>
              </a:rPr>
              <a:t> Emergency Response</a:t>
            </a:r>
          </a:p>
          <a:p>
            <a:pPr lvl="1">
              <a:spcBef>
                <a:spcPts val="0"/>
              </a:spcBef>
              <a:spcAft>
                <a:spcPts val="1200"/>
              </a:spcAft>
              <a:buFontTx/>
              <a:buChar char="•"/>
            </a:pPr>
            <a:r>
              <a:rPr lang="en-US" altLang="en-US" sz="2400" dirty="0">
                <a:solidFill>
                  <a:srgbClr val="102A72"/>
                </a:solidFill>
              </a:rPr>
              <a:t> Fire </a:t>
            </a:r>
            <a:r>
              <a:rPr lang="en-US" altLang="en-US" sz="2400" dirty="0" smtClean="0">
                <a:solidFill>
                  <a:srgbClr val="102A72"/>
                </a:solidFill>
              </a:rPr>
              <a:t>Prevention</a:t>
            </a:r>
          </a:p>
          <a:p>
            <a:pPr lvl="1">
              <a:spcBef>
                <a:spcPct val="20000"/>
              </a:spcBef>
            </a:pPr>
            <a:endParaRPr lang="en-US" altLang="en-US" sz="2400" dirty="0">
              <a:solidFill>
                <a:srgbClr val="102A72"/>
              </a:solidFill>
            </a:endParaRPr>
          </a:p>
          <a:p>
            <a:pPr lvl="1">
              <a:spcBef>
                <a:spcPct val="20000"/>
              </a:spcBef>
            </a:pPr>
            <a:endParaRPr lang="en-US" altLang="en-US" sz="2400" dirty="0" smtClean="0">
              <a:solidFill>
                <a:srgbClr val="102A72"/>
              </a:solidFill>
            </a:endParaRPr>
          </a:p>
          <a:p>
            <a:pPr lvl="1">
              <a:spcBef>
                <a:spcPct val="20000"/>
              </a:spcBef>
            </a:pPr>
            <a:endParaRPr lang="en-US" altLang="en-US" sz="2400" dirty="0">
              <a:solidFill>
                <a:srgbClr val="102A72"/>
              </a:solidFill>
            </a:endParaRPr>
          </a:p>
          <a:p>
            <a:pPr marL="0" indent="0" eaLnBrk="0" hangingPunct="0">
              <a:spcBef>
                <a:spcPts val="0"/>
              </a:spcBef>
              <a:spcAft>
                <a:spcPts val="1200"/>
              </a:spcAft>
            </a:pPr>
            <a:r>
              <a:rPr lang="en-US" altLang="en-US" sz="3200" dirty="0" smtClean="0">
                <a:solidFill>
                  <a:srgbClr val="102A72"/>
                </a:solidFill>
              </a:rPr>
              <a:t>Independent </a:t>
            </a:r>
            <a:r>
              <a:rPr lang="en-US" altLang="en-US" sz="3200" dirty="0">
                <a:solidFill>
                  <a:srgbClr val="102A72"/>
                </a:solidFill>
              </a:rPr>
              <a:t>Police Auditor</a:t>
            </a:r>
            <a:endParaRPr lang="en-US" altLang="en-US" sz="1000" dirty="0">
              <a:solidFill>
                <a:srgbClr val="102A72"/>
              </a:solidFill>
            </a:endParaRPr>
          </a:p>
          <a:p>
            <a:pPr lvl="1">
              <a:spcBef>
                <a:spcPts val="0"/>
              </a:spcBef>
              <a:spcAft>
                <a:spcPts val="1200"/>
              </a:spcAft>
              <a:buFontTx/>
              <a:buChar char="•"/>
            </a:pPr>
            <a:r>
              <a:rPr lang="en-US" altLang="en-US" sz="2400" dirty="0">
                <a:solidFill>
                  <a:srgbClr val="102A72"/>
                </a:solidFill>
              </a:rPr>
              <a:t> </a:t>
            </a:r>
            <a:r>
              <a:rPr lang="en-US" altLang="en-US" sz="2400" dirty="0" smtClean="0">
                <a:solidFill>
                  <a:srgbClr val="102A72"/>
                </a:solidFill>
              </a:rPr>
              <a:t>Independent Police Oversight</a:t>
            </a:r>
            <a:endParaRPr lang="en-US" altLang="en-US" sz="2400" dirty="0">
              <a:solidFill>
                <a:srgbClr val="102A72"/>
              </a:solidFill>
            </a:endParaRPr>
          </a:p>
        </p:txBody>
      </p:sp>
      <p:pic>
        <p:nvPicPr>
          <p:cNvPr id="5" name="Picture 7" descr="IMG_26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371600"/>
            <a:ext cx="412192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203517"/>
            <a:ext cx="1738184" cy="1613342"/>
          </a:xfrm>
          <a:prstGeom prst="rect">
            <a:avLst/>
          </a:prstGeom>
        </p:spPr>
      </p:pic>
    </p:spTree>
    <p:extLst>
      <p:ext uri="{BB962C8B-B14F-4D97-AF65-F5344CB8AC3E}">
        <p14:creationId xmlns:p14="http://schemas.microsoft.com/office/powerpoint/2010/main" val="4222224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70A0E88C-0A86-431C-80CD-D735CD14952A}" type="slidenum">
              <a:rPr lang="en-US" altLang="en-US" sz="2000">
                <a:solidFill>
                  <a:schemeClr val="bg1"/>
                </a:solidFill>
              </a:rPr>
              <a:pPr algn="l">
                <a:buFontTx/>
                <a:buNone/>
              </a:pPr>
              <a:t>4</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9219" name="Rectangle 1026"/>
          <p:cNvSpPr>
            <a:spLocks noGrp="1" noChangeArrowheads="1"/>
          </p:cNvSpPr>
          <p:nvPr>
            <p:ph type="title"/>
          </p:nvPr>
        </p:nvSpPr>
        <p:spPr>
          <a:xfrm>
            <a:off x="457200" y="152400"/>
            <a:ext cx="7772400" cy="1143000"/>
          </a:xfrm>
          <a:noFill/>
          <a:extLst>
            <a:ext uri="{91240B29-F687-4F45-9708-019B960494DF}">
              <a14:hiddenLine xmlns:a14="http://schemas.microsoft.com/office/drawing/2010/main" w="57150">
                <a:solidFill>
                  <a:schemeClr val="tx1"/>
                </a:solidFill>
                <a:miter lim="800000"/>
                <a:headEnd/>
                <a:tailEnd/>
              </a14:hiddenLine>
            </a:ext>
          </a:extLst>
        </p:spPr>
        <p:txBody>
          <a:bodyPr/>
          <a:lstStyle/>
          <a:p>
            <a:r>
              <a:rPr lang="en-US" altLang="en-US" sz="3600" dirty="0" smtClean="0"/>
              <a:t/>
            </a:r>
            <a:br>
              <a:rPr lang="en-US" altLang="en-US" sz="3600" dirty="0" smtClean="0"/>
            </a:br>
            <a:r>
              <a:rPr lang="en-US" altLang="en-US" sz="3600" dirty="0" smtClean="0"/>
              <a:t>CSA Expected Service Delivery</a:t>
            </a:r>
            <a:br>
              <a:rPr lang="en-US" altLang="en-US" sz="3600" dirty="0" smtClean="0"/>
            </a:br>
            <a:endParaRPr lang="en-US" altLang="en-US" sz="3600" b="0" dirty="0" smtClean="0"/>
          </a:p>
        </p:txBody>
      </p:sp>
      <p:sp>
        <p:nvSpPr>
          <p:cNvPr id="5" name="Rectangle 5"/>
          <p:cNvSpPr>
            <a:spLocks noChangeArrowheads="1"/>
          </p:cNvSpPr>
          <p:nvPr/>
        </p:nvSpPr>
        <p:spPr bwMode="auto">
          <a:xfrm>
            <a:off x="675968" y="3205931"/>
            <a:ext cx="3896032" cy="27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600"/>
              </a:spcBef>
              <a:spcAft>
                <a:spcPts val="600"/>
              </a:spcAft>
              <a:buFontTx/>
              <a:buChar char="•"/>
            </a:pPr>
            <a:r>
              <a:rPr lang="en-US" altLang="en-US" sz="2200" dirty="0" smtClean="0">
                <a:solidFill>
                  <a:srgbClr val="102A72"/>
                </a:solidFill>
              </a:rPr>
              <a:t>Continue Regional All-Hazard Emergency</a:t>
            </a:r>
            <a:br>
              <a:rPr lang="en-US" altLang="en-US" sz="2200" dirty="0" smtClean="0">
                <a:solidFill>
                  <a:srgbClr val="102A72"/>
                </a:solidFill>
              </a:rPr>
            </a:br>
            <a:r>
              <a:rPr lang="en-US" altLang="en-US" sz="2200" dirty="0" smtClean="0">
                <a:solidFill>
                  <a:srgbClr val="102A72"/>
                </a:solidFill>
              </a:rPr>
              <a:t>Management</a:t>
            </a:r>
            <a:endParaRPr lang="en-US" altLang="en-US" sz="2200" dirty="0">
              <a:solidFill>
                <a:srgbClr val="102A72"/>
              </a:solidFill>
            </a:endParaRPr>
          </a:p>
          <a:p>
            <a:pPr>
              <a:spcBef>
                <a:spcPts val="600"/>
              </a:spcBef>
              <a:spcAft>
                <a:spcPts val="600"/>
              </a:spcAft>
              <a:buFontTx/>
              <a:buChar char="•"/>
            </a:pPr>
            <a:r>
              <a:rPr lang="en-US" altLang="en-US" sz="2200" dirty="0" smtClean="0">
                <a:solidFill>
                  <a:srgbClr val="102A72"/>
                </a:solidFill>
              </a:rPr>
              <a:t>Continue </a:t>
            </a:r>
            <a:r>
              <a:rPr lang="en-US" altLang="en-US" sz="2200" dirty="0">
                <a:solidFill>
                  <a:srgbClr val="102A72"/>
                </a:solidFill>
              </a:rPr>
              <a:t>a </a:t>
            </a:r>
            <a:r>
              <a:rPr lang="en-US" altLang="en-US" sz="2200" dirty="0" smtClean="0">
                <a:solidFill>
                  <a:srgbClr val="102A72"/>
                </a:solidFill>
              </a:rPr>
              <a:t>Police misconduct complaint</a:t>
            </a:r>
            <a:br>
              <a:rPr lang="en-US" altLang="en-US" sz="2200" dirty="0" smtClean="0">
                <a:solidFill>
                  <a:srgbClr val="102A72"/>
                </a:solidFill>
              </a:rPr>
            </a:br>
            <a:r>
              <a:rPr lang="en-US" altLang="en-US" sz="2200" dirty="0" smtClean="0">
                <a:solidFill>
                  <a:srgbClr val="102A72"/>
                </a:solidFill>
              </a:rPr>
              <a:t>process </a:t>
            </a:r>
            <a:r>
              <a:rPr lang="en-US" altLang="en-US" sz="2200" dirty="0">
                <a:solidFill>
                  <a:srgbClr val="102A72"/>
                </a:solidFill>
              </a:rPr>
              <a:t>that </a:t>
            </a:r>
            <a:r>
              <a:rPr lang="en-US" altLang="en-US" sz="2200" dirty="0" smtClean="0">
                <a:solidFill>
                  <a:srgbClr val="102A72"/>
                </a:solidFill>
              </a:rPr>
              <a:t>is thorough,</a:t>
            </a:r>
            <a:br>
              <a:rPr lang="en-US" altLang="en-US" sz="2200" dirty="0" smtClean="0">
                <a:solidFill>
                  <a:srgbClr val="102A72"/>
                </a:solidFill>
              </a:rPr>
            </a:br>
            <a:r>
              <a:rPr lang="en-US" altLang="en-US" sz="2200" dirty="0" smtClean="0">
                <a:solidFill>
                  <a:srgbClr val="102A72"/>
                </a:solidFill>
              </a:rPr>
              <a:t>objective</a:t>
            </a:r>
            <a:r>
              <a:rPr lang="en-US" altLang="en-US" sz="2200" dirty="0">
                <a:solidFill>
                  <a:srgbClr val="102A72"/>
                </a:solidFill>
              </a:rPr>
              <a:t>, and </a:t>
            </a:r>
            <a:r>
              <a:rPr lang="en-US" altLang="en-US" sz="2200" dirty="0" smtClean="0">
                <a:solidFill>
                  <a:srgbClr val="102A72"/>
                </a:solidFill>
              </a:rPr>
              <a:t>fair</a:t>
            </a:r>
            <a:endParaRPr lang="en-US" altLang="en-US" sz="2200" dirty="0">
              <a:solidFill>
                <a:srgbClr val="102A72"/>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0587"/>
          <a:stretch/>
        </p:blipFill>
        <p:spPr>
          <a:xfrm>
            <a:off x="4778702" y="3408107"/>
            <a:ext cx="4090668" cy="2438400"/>
          </a:xfrm>
          <a:prstGeom prst="rect">
            <a:avLst/>
          </a:prstGeom>
        </p:spPr>
      </p:pic>
      <p:sp>
        <p:nvSpPr>
          <p:cNvPr id="6" name="Rectangle 5"/>
          <p:cNvSpPr>
            <a:spLocks noChangeArrowheads="1"/>
          </p:cNvSpPr>
          <p:nvPr/>
        </p:nvSpPr>
        <p:spPr bwMode="auto">
          <a:xfrm>
            <a:off x="675968" y="1104900"/>
            <a:ext cx="8205468" cy="226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600"/>
              </a:spcBef>
              <a:spcAft>
                <a:spcPts val="600"/>
              </a:spcAft>
              <a:buFontTx/>
              <a:buChar char="•"/>
            </a:pPr>
            <a:r>
              <a:rPr lang="en-US" altLang="en-US" sz="2200" dirty="0">
                <a:solidFill>
                  <a:srgbClr val="102A72"/>
                </a:solidFill>
              </a:rPr>
              <a:t>Provide </a:t>
            </a:r>
            <a:r>
              <a:rPr lang="en-US" altLang="en-US" sz="2200" dirty="0" smtClean="0">
                <a:solidFill>
                  <a:srgbClr val="102A72"/>
                </a:solidFill>
              </a:rPr>
              <a:t>Essential </a:t>
            </a:r>
            <a:r>
              <a:rPr lang="en-US" altLang="en-US" sz="2200" dirty="0">
                <a:solidFill>
                  <a:srgbClr val="102A72"/>
                </a:solidFill>
              </a:rPr>
              <a:t>E</a:t>
            </a:r>
            <a:r>
              <a:rPr lang="en-US" altLang="en-US" sz="2200" dirty="0" smtClean="0">
                <a:solidFill>
                  <a:srgbClr val="102A72"/>
                </a:solidFill>
              </a:rPr>
              <a:t>mergency </a:t>
            </a:r>
            <a:r>
              <a:rPr lang="en-US" altLang="en-US" sz="2200" dirty="0">
                <a:solidFill>
                  <a:srgbClr val="102A72"/>
                </a:solidFill>
              </a:rPr>
              <a:t>S</a:t>
            </a:r>
            <a:r>
              <a:rPr lang="en-US" altLang="en-US" sz="2200" dirty="0" smtClean="0">
                <a:solidFill>
                  <a:srgbClr val="102A72"/>
                </a:solidFill>
              </a:rPr>
              <a:t>ervices </a:t>
            </a:r>
            <a:r>
              <a:rPr lang="en-US" altLang="en-US" sz="2200" dirty="0">
                <a:solidFill>
                  <a:srgbClr val="102A72"/>
                </a:solidFill>
              </a:rPr>
              <a:t>in a </a:t>
            </a:r>
            <a:r>
              <a:rPr lang="en-US" altLang="en-US" sz="2200" dirty="0" smtClean="0">
                <a:solidFill>
                  <a:srgbClr val="102A72"/>
                </a:solidFill>
              </a:rPr>
              <a:t>Timely </a:t>
            </a:r>
            <a:r>
              <a:rPr lang="en-US" altLang="en-US" sz="2200" dirty="0">
                <a:solidFill>
                  <a:srgbClr val="102A72"/>
                </a:solidFill>
              </a:rPr>
              <a:t>and </a:t>
            </a:r>
            <a:r>
              <a:rPr lang="en-US" altLang="en-US" sz="2200" dirty="0" smtClean="0">
                <a:solidFill>
                  <a:srgbClr val="102A72"/>
                </a:solidFill>
              </a:rPr>
              <a:t>Effective </a:t>
            </a:r>
            <a:r>
              <a:rPr lang="en-US" altLang="en-US" sz="2200" dirty="0">
                <a:solidFill>
                  <a:srgbClr val="102A72"/>
                </a:solidFill>
              </a:rPr>
              <a:t>M</a:t>
            </a:r>
            <a:r>
              <a:rPr lang="en-US" altLang="en-US" sz="2200" dirty="0" smtClean="0">
                <a:solidFill>
                  <a:srgbClr val="102A72"/>
                </a:solidFill>
              </a:rPr>
              <a:t>anner </a:t>
            </a:r>
            <a:endParaRPr lang="en-US" altLang="en-US" sz="2200" dirty="0">
              <a:solidFill>
                <a:srgbClr val="102A72"/>
              </a:solidFill>
            </a:endParaRPr>
          </a:p>
          <a:p>
            <a:pPr>
              <a:spcBef>
                <a:spcPts val="600"/>
              </a:spcBef>
              <a:spcAft>
                <a:spcPts val="600"/>
              </a:spcAft>
              <a:buFontTx/>
              <a:buChar char="•"/>
            </a:pPr>
            <a:r>
              <a:rPr lang="en-US" altLang="en-US" sz="2200" dirty="0">
                <a:solidFill>
                  <a:srgbClr val="102A72"/>
                </a:solidFill>
              </a:rPr>
              <a:t>Effectively </a:t>
            </a:r>
            <a:r>
              <a:rPr lang="en-US" altLang="en-US" sz="2200" dirty="0" smtClean="0">
                <a:solidFill>
                  <a:srgbClr val="102A72"/>
                </a:solidFill>
              </a:rPr>
              <a:t>Investigate </a:t>
            </a:r>
            <a:r>
              <a:rPr lang="en-US" altLang="en-US" sz="2200" dirty="0">
                <a:solidFill>
                  <a:srgbClr val="102A72"/>
                </a:solidFill>
              </a:rPr>
              <a:t>C</a:t>
            </a:r>
            <a:r>
              <a:rPr lang="en-US" altLang="en-US" sz="2200" dirty="0" smtClean="0">
                <a:solidFill>
                  <a:srgbClr val="102A72"/>
                </a:solidFill>
              </a:rPr>
              <a:t>rimes </a:t>
            </a:r>
            <a:r>
              <a:rPr lang="en-US" altLang="en-US" sz="2200" dirty="0">
                <a:solidFill>
                  <a:srgbClr val="102A72"/>
                </a:solidFill>
              </a:rPr>
              <a:t>and </a:t>
            </a:r>
            <a:r>
              <a:rPr lang="en-US" altLang="en-US" sz="2200" dirty="0" smtClean="0">
                <a:solidFill>
                  <a:srgbClr val="102A72"/>
                </a:solidFill>
              </a:rPr>
              <a:t>Seek </a:t>
            </a:r>
            <a:r>
              <a:rPr lang="en-US" altLang="en-US" sz="2200" dirty="0">
                <a:solidFill>
                  <a:srgbClr val="102A72"/>
                </a:solidFill>
              </a:rPr>
              <a:t>S</a:t>
            </a:r>
            <a:r>
              <a:rPr lang="en-US" altLang="en-US" sz="2200" dirty="0" smtClean="0">
                <a:solidFill>
                  <a:srgbClr val="102A72"/>
                </a:solidFill>
              </a:rPr>
              <a:t>uccessful </a:t>
            </a:r>
            <a:r>
              <a:rPr lang="en-US" altLang="en-US" sz="2200" dirty="0">
                <a:solidFill>
                  <a:srgbClr val="102A72"/>
                </a:solidFill>
              </a:rPr>
              <a:t>P</a:t>
            </a:r>
            <a:r>
              <a:rPr lang="en-US" altLang="en-US" sz="2200" dirty="0" smtClean="0">
                <a:solidFill>
                  <a:srgbClr val="102A72"/>
                </a:solidFill>
              </a:rPr>
              <a:t>rosecution </a:t>
            </a:r>
            <a:r>
              <a:rPr lang="en-US" altLang="en-US" sz="2200" dirty="0">
                <a:solidFill>
                  <a:srgbClr val="102A72"/>
                </a:solidFill>
              </a:rPr>
              <a:t>of S</a:t>
            </a:r>
            <a:r>
              <a:rPr lang="en-US" altLang="en-US" sz="2200" dirty="0" smtClean="0">
                <a:solidFill>
                  <a:srgbClr val="102A72"/>
                </a:solidFill>
              </a:rPr>
              <a:t>uspects</a:t>
            </a:r>
            <a:endParaRPr lang="en-US" altLang="en-US" sz="2200" dirty="0">
              <a:solidFill>
                <a:srgbClr val="102A72"/>
              </a:solidFill>
            </a:endParaRPr>
          </a:p>
          <a:p>
            <a:pPr>
              <a:spcBef>
                <a:spcPts val="600"/>
              </a:spcBef>
              <a:spcAft>
                <a:spcPts val="600"/>
              </a:spcAft>
              <a:buFontTx/>
              <a:buChar char="•"/>
            </a:pPr>
            <a:r>
              <a:rPr lang="en-US" altLang="en-US" sz="2200" dirty="0">
                <a:solidFill>
                  <a:srgbClr val="102A72"/>
                </a:solidFill>
              </a:rPr>
              <a:t>Continue </a:t>
            </a:r>
            <a:r>
              <a:rPr lang="en-US" altLang="en-US" sz="2200" dirty="0" smtClean="0">
                <a:solidFill>
                  <a:srgbClr val="102A72"/>
                </a:solidFill>
              </a:rPr>
              <a:t>Efforts </a:t>
            </a:r>
            <a:r>
              <a:rPr lang="en-US" altLang="en-US" sz="2200" dirty="0">
                <a:solidFill>
                  <a:srgbClr val="102A72"/>
                </a:solidFill>
              </a:rPr>
              <a:t>to </a:t>
            </a:r>
            <a:r>
              <a:rPr lang="en-US" altLang="en-US" sz="2200" dirty="0" smtClean="0">
                <a:solidFill>
                  <a:srgbClr val="102A72"/>
                </a:solidFill>
              </a:rPr>
              <a:t>Deter Gang Violence</a:t>
            </a:r>
            <a:br>
              <a:rPr lang="en-US" altLang="en-US" sz="2200" dirty="0" smtClean="0">
                <a:solidFill>
                  <a:srgbClr val="102A72"/>
                </a:solidFill>
              </a:rPr>
            </a:br>
            <a:endParaRPr lang="en-US" altLang="en-US" sz="2200" dirty="0">
              <a:solidFill>
                <a:srgbClr val="102A72"/>
              </a:solidFill>
            </a:endParaRPr>
          </a:p>
        </p:txBody>
      </p:sp>
    </p:spTree>
    <p:extLst>
      <p:ext uri="{BB962C8B-B14F-4D97-AF65-F5344CB8AC3E}">
        <p14:creationId xmlns:p14="http://schemas.microsoft.com/office/powerpoint/2010/main" val="1012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C5B469CF-2D63-4460-83D9-BFC2B6E70D07}" type="slidenum">
              <a:rPr lang="en-US" altLang="en-US" sz="2000">
                <a:solidFill>
                  <a:schemeClr val="bg1"/>
                </a:solidFill>
              </a:rPr>
              <a:pPr algn="l">
                <a:buFontTx/>
                <a:buNone/>
              </a:pPr>
              <a:t>5</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 Police </a:t>
            </a:r>
            <a:br>
              <a:rPr lang="en-US" altLang="en-US" sz="3600" dirty="0" smtClean="0"/>
            </a:br>
            <a:endParaRPr lang="en-US" altLang="en-US" sz="3600" dirty="0" smtClean="0"/>
          </a:p>
        </p:txBody>
      </p:sp>
      <p:sp>
        <p:nvSpPr>
          <p:cNvPr id="9" name="Rectangle 3"/>
          <p:cNvSpPr txBox="1">
            <a:spLocks noChangeArrowheads="1"/>
          </p:cNvSpPr>
          <p:nvPr/>
        </p:nvSpPr>
        <p:spPr bwMode="auto">
          <a:xfrm>
            <a:off x="533400" y="1181100"/>
            <a:ext cx="464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altLang="en-US" sz="2400" dirty="0" smtClean="0"/>
              <a:t>Increase Police Overtime</a:t>
            </a:r>
            <a:endParaRPr lang="en-US" altLang="en-US" sz="1100" dirty="0" smtClean="0"/>
          </a:p>
          <a:p>
            <a:pPr>
              <a:spcBef>
                <a:spcPts val="0"/>
              </a:spcBef>
              <a:spcAft>
                <a:spcPts val="600"/>
              </a:spcAft>
            </a:pPr>
            <a:r>
              <a:rPr lang="en-US" altLang="en-US" sz="2400" dirty="0" smtClean="0"/>
              <a:t>Expand Community Service Officer Program</a:t>
            </a:r>
            <a:endParaRPr lang="en-US" altLang="en-US" sz="1100" dirty="0" smtClean="0"/>
          </a:p>
          <a:p>
            <a:pPr>
              <a:spcBef>
                <a:spcPts val="0"/>
              </a:spcBef>
              <a:spcAft>
                <a:spcPts val="600"/>
              </a:spcAft>
            </a:pPr>
            <a:r>
              <a:rPr lang="en-US" altLang="en-US" sz="2400" dirty="0" smtClean="0"/>
              <a:t>Expand Crime Prevention</a:t>
            </a:r>
            <a:endParaRPr lang="en-US" altLang="en-US" sz="1100" dirty="0" smtClean="0"/>
          </a:p>
          <a:p>
            <a:pPr>
              <a:spcBef>
                <a:spcPts val="0"/>
              </a:spcBef>
              <a:spcAft>
                <a:spcPts val="600"/>
              </a:spcAft>
            </a:pPr>
            <a:r>
              <a:rPr lang="en-US" altLang="en-US" sz="2400" dirty="0" smtClean="0"/>
              <a:t>Continue Police Recruiting and Background Resources</a:t>
            </a:r>
          </a:p>
          <a:p>
            <a:pPr>
              <a:spcBef>
                <a:spcPts val="0"/>
              </a:spcBef>
              <a:spcAft>
                <a:spcPts val="600"/>
              </a:spcAft>
            </a:pPr>
            <a:r>
              <a:rPr lang="en-US" altLang="en-US" sz="2400" dirty="0" smtClean="0"/>
              <a:t>Provide Protective Equipment</a:t>
            </a:r>
          </a:p>
          <a:p>
            <a:pPr>
              <a:spcBef>
                <a:spcPts val="0"/>
              </a:spcBef>
              <a:spcAft>
                <a:spcPts val="600"/>
              </a:spcAft>
            </a:pPr>
            <a:r>
              <a:rPr lang="en-US" altLang="en-US" sz="2400" dirty="0" smtClean="0"/>
              <a:t>Continue Central ID </a:t>
            </a:r>
            <a:r>
              <a:rPr lang="en-US" altLang="en-US" sz="2400" smtClean="0"/>
              <a:t>Staffing </a:t>
            </a:r>
          </a:p>
          <a:p>
            <a:pPr>
              <a:spcBef>
                <a:spcPts val="0"/>
              </a:spcBef>
              <a:spcAft>
                <a:spcPts val="600"/>
              </a:spcAft>
            </a:pPr>
            <a:r>
              <a:rPr lang="en-US" altLang="en-US" sz="2400" smtClean="0"/>
              <a:t>Field </a:t>
            </a:r>
            <a:r>
              <a:rPr lang="en-US" altLang="en-US" sz="2400" dirty="0"/>
              <a:t>Training Officer Program </a:t>
            </a:r>
            <a:r>
              <a:rPr lang="en-US" altLang="en-US" sz="2400" dirty="0" smtClean="0"/>
              <a:t>Staffing</a:t>
            </a:r>
          </a:p>
          <a:p>
            <a:endParaRPr lang="en-US" altLang="en-US" sz="2400" dirty="0" smtClean="0"/>
          </a:p>
          <a:p>
            <a:pPr marL="0" indent="0">
              <a:buFontTx/>
              <a:buNone/>
            </a:pPr>
            <a:endParaRPr lang="en-US" altLang="en-US" sz="2400" dirty="0"/>
          </a:p>
        </p:txBody>
      </p:sp>
      <p:pic>
        <p:nvPicPr>
          <p:cNvPr id="10" name="Picture 2" descr="Z:\Police FY13-14 Budget Process\Photos for 13-14 budget book\Police Photos\Heidi's favorites\Sequence+01.Still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3581400"/>
            <a:ext cx="344011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164818"/>
            <a:ext cx="3810000" cy="21117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C5B469CF-2D63-4460-83D9-BFC2B6E70D07}" type="slidenum">
              <a:rPr lang="en-US" altLang="en-US" sz="2000">
                <a:solidFill>
                  <a:schemeClr val="bg1"/>
                </a:solidFill>
              </a:rPr>
              <a:pPr algn="l">
                <a:buFontTx/>
                <a:buNone/>
              </a:pPr>
              <a:t>6</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 Police</a:t>
            </a:r>
            <a:br>
              <a:rPr lang="en-US" altLang="en-US" sz="3600" dirty="0" smtClean="0"/>
            </a:br>
            <a:endParaRPr lang="en-US" altLang="en-US" sz="3600" dirty="0" smtClean="0"/>
          </a:p>
        </p:txBody>
      </p:sp>
      <p:sp>
        <p:nvSpPr>
          <p:cNvPr id="7" name="Rectangle 3"/>
          <p:cNvSpPr txBox="1">
            <a:spLocks noChangeArrowheads="1"/>
          </p:cNvSpPr>
          <p:nvPr/>
        </p:nvSpPr>
        <p:spPr bwMode="auto">
          <a:xfrm>
            <a:off x="533400" y="990599"/>
            <a:ext cx="5181600" cy="500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Technology Investments</a:t>
            </a:r>
          </a:p>
          <a:p>
            <a:pPr lvl="1"/>
            <a:r>
              <a:rPr lang="en-US" altLang="en-US" sz="2000" dirty="0" smtClean="0"/>
              <a:t>Field Patrol Mobile Data Computers</a:t>
            </a:r>
          </a:p>
          <a:p>
            <a:pPr lvl="1"/>
            <a:r>
              <a:rPr lang="en-US" altLang="en-US" sz="2000" dirty="0" smtClean="0"/>
              <a:t>Computer Aided Dispatch Business Intelligence</a:t>
            </a:r>
          </a:p>
          <a:p>
            <a:pPr lvl="1"/>
            <a:r>
              <a:rPr lang="en-US" altLang="en-US" sz="2000" dirty="0" smtClean="0"/>
              <a:t>Communications 9-1-1 Phone </a:t>
            </a:r>
            <a:br>
              <a:rPr lang="en-US" altLang="en-US" sz="2000" dirty="0" smtClean="0"/>
            </a:br>
            <a:r>
              <a:rPr lang="en-US" altLang="en-US" sz="2000" dirty="0" smtClean="0"/>
              <a:t>System</a:t>
            </a:r>
          </a:p>
          <a:p>
            <a:pPr lvl="1"/>
            <a:r>
              <a:rPr lang="en-US" altLang="en-US" sz="2000" dirty="0" smtClean="0"/>
              <a:t>Crime Analysis Program Manager</a:t>
            </a:r>
          </a:p>
          <a:p>
            <a:r>
              <a:rPr lang="en-US" altLang="en-US" sz="2400" dirty="0"/>
              <a:t>Video Unit Training Resources</a:t>
            </a:r>
          </a:p>
          <a:p>
            <a:r>
              <a:rPr lang="en-US" altLang="en-US" sz="2400" dirty="0" smtClean="0"/>
              <a:t>Bureau of Investigations Video Evidence</a:t>
            </a:r>
          </a:p>
          <a:p>
            <a:r>
              <a:rPr lang="en-US" altLang="en-US" sz="2400" dirty="0" smtClean="0"/>
              <a:t>Gang Investigations Unit Staffing</a:t>
            </a:r>
          </a:p>
          <a:p>
            <a:r>
              <a:rPr lang="en-US" altLang="en-US" sz="2400" dirty="0" smtClean="0"/>
              <a:t>Silicon Valley Regional Communications System Reserve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120" y="1524000"/>
            <a:ext cx="2914280" cy="1988716"/>
          </a:xfrm>
          <a:prstGeom prst="rect">
            <a:avLst/>
          </a:prstGeom>
          <a:ln w="190500" cap="sq">
            <a:solidFill>
              <a:srgbClr val="00206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169" r="-1"/>
          <a:stretch/>
        </p:blipFill>
        <p:spPr>
          <a:xfrm>
            <a:off x="5924550" y="3755635"/>
            <a:ext cx="3067050" cy="2242294"/>
          </a:xfrm>
          <a:prstGeom prst="rect">
            <a:avLst/>
          </a:prstGeom>
        </p:spPr>
      </p:pic>
    </p:spTree>
    <p:extLst>
      <p:ext uri="{BB962C8B-B14F-4D97-AF65-F5344CB8AC3E}">
        <p14:creationId xmlns:p14="http://schemas.microsoft.com/office/powerpoint/2010/main" val="1896276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C5B469CF-2D63-4460-83D9-BFC2B6E70D07}" type="slidenum">
              <a:rPr lang="en-US" altLang="en-US" sz="2000">
                <a:solidFill>
                  <a:schemeClr val="bg1"/>
                </a:solidFill>
              </a:rPr>
              <a:pPr algn="l">
                <a:buFontTx/>
                <a:buNone/>
              </a:pPr>
              <a:t>7</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1267"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Proposed Budget Actions - Fire</a:t>
            </a:r>
            <a:br>
              <a:rPr lang="en-US" altLang="en-US" sz="3600" dirty="0" smtClean="0"/>
            </a:br>
            <a:endParaRPr lang="en-US" altLang="en-US" sz="3600" dirty="0" smtClean="0"/>
          </a:p>
        </p:txBody>
      </p:sp>
      <p:sp>
        <p:nvSpPr>
          <p:cNvPr id="9" name="Rectangle 3"/>
          <p:cNvSpPr txBox="1">
            <a:spLocks noChangeArrowheads="1"/>
          </p:cNvSpPr>
          <p:nvPr/>
        </p:nvSpPr>
        <p:spPr bwMode="auto">
          <a:xfrm>
            <a:off x="533400" y="1143000"/>
            <a:ext cx="533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102A72"/>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102A7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endParaRPr lang="en-US" altLang="en-US" sz="2800" dirty="0" smtClean="0"/>
          </a:p>
          <a:p>
            <a:pPr>
              <a:lnSpc>
                <a:spcPct val="80000"/>
              </a:lnSpc>
            </a:pPr>
            <a:r>
              <a:rPr lang="en-US" altLang="en-US" sz="2800" dirty="0" smtClean="0"/>
              <a:t>Staffing for Adequate Fire and Emergency Response (SAFER) 2014 Grant Reserve</a:t>
            </a:r>
          </a:p>
          <a:p>
            <a:pPr>
              <a:lnSpc>
                <a:spcPct val="80000"/>
              </a:lnSpc>
            </a:pPr>
            <a:endParaRPr lang="en-US" altLang="en-US" sz="600" dirty="0" smtClean="0"/>
          </a:p>
          <a:p>
            <a:pPr>
              <a:spcBef>
                <a:spcPts val="0"/>
              </a:spcBef>
              <a:spcAft>
                <a:spcPts val="1800"/>
              </a:spcAft>
            </a:pPr>
            <a:r>
              <a:rPr lang="en-US" altLang="en-US" sz="2800" dirty="0" smtClean="0"/>
              <a:t>Fire Engineer Academy Training</a:t>
            </a:r>
            <a:endParaRPr lang="en-US" altLang="en-US" sz="2800" dirty="0"/>
          </a:p>
          <a:p>
            <a:pPr>
              <a:spcBef>
                <a:spcPts val="0"/>
              </a:spcBef>
              <a:spcAft>
                <a:spcPts val="1800"/>
              </a:spcAft>
            </a:pPr>
            <a:r>
              <a:rPr lang="en-US" altLang="en-US" sz="2800" dirty="0" smtClean="0"/>
              <a:t>Firefighter Recruit Academy Training</a:t>
            </a:r>
            <a:endParaRPr lang="en-US" altLang="en-US" sz="2800" dirty="0"/>
          </a:p>
          <a:p>
            <a:pPr>
              <a:spcBef>
                <a:spcPts val="0"/>
              </a:spcBef>
              <a:spcAft>
                <a:spcPts val="1800"/>
              </a:spcAft>
            </a:pPr>
            <a:r>
              <a:rPr lang="en-US" altLang="en-US" sz="2800" dirty="0" smtClean="0"/>
              <a:t>Information Technology Staffing</a:t>
            </a:r>
            <a:endParaRPr lang="en-US" altLang="en-US" sz="2800" dirty="0"/>
          </a:p>
          <a:p>
            <a:pPr marL="0" indent="0">
              <a:buNone/>
            </a:pPr>
            <a:endParaRPr lang="en-US" altLang="en-US" sz="2400" dirty="0"/>
          </a:p>
          <a:p>
            <a:pPr>
              <a:lnSpc>
                <a:spcPct val="80000"/>
              </a:lnSpc>
              <a:buFontTx/>
              <a:buNone/>
            </a:pPr>
            <a:endParaRPr lang="en-US" altLang="en-US" sz="900" dirty="0" smtClean="0"/>
          </a:p>
        </p:txBody>
      </p:sp>
      <p:pic>
        <p:nvPicPr>
          <p:cNvPr id="7" name="Picture 5" descr="IMG_6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261" y="3124200"/>
            <a:ext cx="1905000" cy="13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E Tes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524000"/>
            <a:ext cx="234112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08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7B88D30F-0D8C-41A1-A9FF-565B0C094B4E}" type="slidenum">
              <a:rPr lang="en-US" altLang="en-US" sz="2000">
                <a:solidFill>
                  <a:schemeClr val="bg1"/>
                </a:solidFill>
              </a:rPr>
              <a:pPr algn="l">
                <a:buFontTx/>
                <a:buNone/>
              </a:pPr>
              <a:t>8</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Police</a:t>
            </a:r>
            <a:br>
              <a:rPr lang="en-US" altLang="en-US" sz="3600" dirty="0" smtClean="0"/>
            </a:br>
            <a:endParaRPr lang="en-US" altLang="en-US" sz="3600" dirty="0" smtClean="0"/>
          </a:p>
        </p:txBody>
      </p:sp>
      <p:pic>
        <p:nvPicPr>
          <p:cNvPr id="5" name="Picture 2" descr="Z:\Police FY13-14 Budget Process\Photos for 13-14 budget book\Police Photos\Heidi's favorites\IMG_0466.jpg"/>
          <p:cNvPicPr>
            <a:picLocks noChangeAspect="1" noChangeArrowheads="1"/>
          </p:cNvPicPr>
          <p:nvPr/>
        </p:nvPicPr>
        <p:blipFill rotWithShape="1">
          <a:blip r:embed="rId3">
            <a:extLst>
              <a:ext uri="{28A0092B-C50C-407E-A947-70E740481C1C}">
                <a14:useLocalDpi xmlns:a14="http://schemas.microsoft.com/office/drawing/2010/main" val="0"/>
              </a:ext>
            </a:extLst>
          </a:blip>
          <a:srcRect b="23179"/>
          <a:stretch/>
        </p:blipFill>
        <p:spPr bwMode="auto">
          <a:xfrm>
            <a:off x="5897562" y="3128169"/>
            <a:ext cx="2865438" cy="293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533400" y="1143000"/>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a:spcBef>
                <a:spcPts val="0"/>
              </a:spcBef>
              <a:spcAft>
                <a:spcPts val="1800"/>
              </a:spcAft>
              <a:buFontTx/>
              <a:buChar char="•"/>
            </a:pPr>
            <a:r>
              <a:rPr lang="en-US" altLang="en-US" sz="2400" dirty="0">
                <a:solidFill>
                  <a:srgbClr val="102A72"/>
                </a:solidFill>
              </a:rPr>
              <a:t>Provide </a:t>
            </a:r>
            <a:r>
              <a:rPr lang="en-US" altLang="en-US" sz="2400" dirty="0" smtClean="0">
                <a:solidFill>
                  <a:srgbClr val="102A72"/>
                </a:solidFill>
              </a:rPr>
              <a:t>Effective </a:t>
            </a:r>
            <a:r>
              <a:rPr lang="en-US" altLang="en-US" sz="2400" dirty="0">
                <a:solidFill>
                  <a:srgbClr val="102A72"/>
                </a:solidFill>
              </a:rPr>
              <a:t>and </a:t>
            </a:r>
            <a:r>
              <a:rPr lang="en-US" altLang="en-US" sz="2400" dirty="0" smtClean="0">
                <a:solidFill>
                  <a:srgbClr val="102A72"/>
                </a:solidFill>
              </a:rPr>
              <a:t>Timely </a:t>
            </a:r>
            <a:r>
              <a:rPr lang="en-US" altLang="en-US" sz="2400" dirty="0">
                <a:solidFill>
                  <a:srgbClr val="102A72"/>
                </a:solidFill>
              </a:rPr>
              <a:t>R</a:t>
            </a:r>
            <a:r>
              <a:rPr lang="en-US" altLang="en-US" sz="2400" dirty="0" smtClean="0">
                <a:solidFill>
                  <a:srgbClr val="102A72"/>
                </a:solidFill>
              </a:rPr>
              <a:t>esponse </a:t>
            </a:r>
            <a:r>
              <a:rPr lang="en-US" altLang="en-US" sz="2400" dirty="0">
                <a:solidFill>
                  <a:srgbClr val="102A72"/>
                </a:solidFill>
              </a:rPr>
              <a:t>to </a:t>
            </a:r>
            <a:r>
              <a:rPr lang="en-US" altLang="en-US" sz="2400" dirty="0" smtClean="0">
                <a:solidFill>
                  <a:srgbClr val="102A72"/>
                </a:solidFill>
              </a:rPr>
              <a:t>Calls </a:t>
            </a:r>
            <a:r>
              <a:rPr lang="en-US" altLang="en-US" sz="2400" dirty="0">
                <a:solidFill>
                  <a:srgbClr val="102A72"/>
                </a:solidFill>
              </a:rPr>
              <a:t>for S</a:t>
            </a:r>
            <a:r>
              <a:rPr lang="en-US" altLang="en-US" sz="2400" dirty="0" smtClean="0">
                <a:solidFill>
                  <a:srgbClr val="102A72"/>
                </a:solidFill>
              </a:rPr>
              <a:t>ervice by </a:t>
            </a:r>
            <a:r>
              <a:rPr lang="en-US" altLang="en-US" sz="2400" dirty="0">
                <a:solidFill>
                  <a:srgbClr val="102A72"/>
                </a:solidFill>
              </a:rPr>
              <a:t>D</a:t>
            </a:r>
            <a:r>
              <a:rPr lang="en-US" altLang="en-US" sz="2400" dirty="0" smtClean="0">
                <a:solidFill>
                  <a:srgbClr val="102A72"/>
                </a:solidFill>
              </a:rPr>
              <a:t>elivering </a:t>
            </a:r>
            <a:r>
              <a:rPr lang="en-US" altLang="en-US" sz="2400" dirty="0">
                <a:solidFill>
                  <a:srgbClr val="102A72"/>
                </a:solidFill>
              </a:rPr>
              <a:t>H</a:t>
            </a:r>
            <a:r>
              <a:rPr lang="en-US" altLang="en-US" sz="2400" dirty="0" smtClean="0">
                <a:solidFill>
                  <a:srgbClr val="102A72"/>
                </a:solidFill>
              </a:rPr>
              <a:t>igh </a:t>
            </a:r>
            <a:r>
              <a:rPr lang="en-US" altLang="en-US" sz="2400" dirty="0">
                <a:solidFill>
                  <a:srgbClr val="102A72"/>
                </a:solidFill>
              </a:rPr>
              <a:t>Q</a:t>
            </a:r>
            <a:r>
              <a:rPr lang="en-US" altLang="en-US" sz="2400" dirty="0" smtClean="0">
                <a:solidFill>
                  <a:srgbClr val="102A72"/>
                </a:solidFill>
              </a:rPr>
              <a:t>uality </a:t>
            </a:r>
            <a:r>
              <a:rPr lang="en-US" altLang="en-US" sz="2400" dirty="0">
                <a:solidFill>
                  <a:srgbClr val="102A72"/>
                </a:solidFill>
              </a:rPr>
              <a:t>P</a:t>
            </a:r>
            <a:r>
              <a:rPr lang="en-US" altLang="en-US" sz="2400" dirty="0" smtClean="0">
                <a:solidFill>
                  <a:srgbClr val="102A72"/>
                </a:solidFill>
              </a:rPr>
              <a:t>olice </a:t>
            </a:r>
            <a:r>
              <a:rPr lang="en-US" altLang="en-US" sz="2400" dirty="0">
                <a:solidFill>
                  <a:srgbClr val="102A72"/>
                </a:solidFill>
              </a:rPr>
              <a:t>S</a:t>
            </a:r>
            <a:r>
              <a:rPr lang="en-US" altLang="en-US" sz="2400" dirty="0" smtClean="0">
                <a:solidFill>
                  <a:srgbClr val="102A72"/>
                </a:solidFill>
              </a:rPr>
              <a:t>ervices in Order to Maintain a Vibrant and Safe </a:t>
            </a:r>
            <a:r>
              <a:rPr lang="en-US" altLang="en-US" sz="2400" dirty="0">
                <a:solidFill>
                  <a:srgbClr val="102A72"/>
                </a:solidFill>
              </a:rPr>
              <a:t>C</a:t>
            </a:r>
            <a:r>
              <a:rPr lang="en-US" altLang="en-US" sz="2400" dirty="0" smtClean="0">
                <a:solidFill>
                  <a:srgbClr val="102A72"/>
                </a:solidFill>
              </a:rPr>
              <a:t>ommunity</a:t>
            </a:r>
            <a:endParaRPr lang="en-US" altLang="en-US" sz="2400" dirty="0">
              <a:solidFill>
                <a:srgbClr val="102A72"/>
              </a:solidFill>
            </a:endParaRPr>
          </a:p>
          <a:p>
            <a:pPr eaLnBrk="0" hangingPunct="0">
              <a:spcBef>
                <a:spcPts val="0"/>
              </a:spcBef>
              <a:spcAft>
                <a:spcPts val="1800"/>
              </a:spcAft>
              <a:buFont typeface="Arial" panose="020B0604020202020204" pitchFamily="34" charset="0"/>
              <a:buChar char="•"/>
            </a:pPr>
            <a:r>
              <a:rPr lang="en-US" altLang="en-US" sz="2400" dirty="0" smtClean="0">
                <a:solidFill>
                  <a:srgbClr val="102A72"/>
                </a:solidFill>
              </a:rPr>
              <a:t>Effectively </a:t>
            </a:r>
            <a:r>
              <a:rPr lang="en-US" altLang="en-US" sz="2400" dirty="0">
                <a:solidFill>
                  <a:srgbClr val="102A72"/>
                </a:solidFill>
              </a:rPr>
              <a:t>I</a:t>
            </a:r>
            <a:r>
              <a:rPr lang="en-US" altLang="en-US" sz="2400" dirty="0" smtClean="0">
                <a:solidFill>
                  <a:srgbClr val="102A72"/>
                </a:solidFill>
              </a:rPr>
              <a:t>nvestigate </a:t>
            </a:r>
            <a:r>
              <a:rPr lang="en-US" altLang="en-US" sz="2400" dirty="0">
                <a:solidFill>
                  <a:srgbClr val="102A72"/>
                </a:solidFill>
              </a:rPr>
              <a:t>C</a:t>
            </a:r>
            <a:r>
              <a:rPr lang="en-US" altLang="en-US" sz="2400" dirty="0" smtClean="0">
                <a:solidFill>
                  <a:srgbClr val="102A72"/>
                </a:solidFill>
              </a:rPr>
              <a:t>rimes and </a:t>
            </a:r>
            <a:r>
              <a:rPr lang="en-US" altLang="en-US" sz="2400" dirty="0">
                <a:solidFill>
                  <a:srgbClr val="102A72"/>
                </a:solidFill>
              </a:rPr>
              <a:t>S</a:t>
            </a:r>
            <a:r>
              <a:rPr lang="en-US" altLang="en-US" sz="2400" dirty="0" smtClean="0">
                <a:solidFill>
                  <a:srgbClr val="102A72"/>
                </a:solidFill>
              </a:rPr>
              <a:t>eek </a:t>
            </a:r>
            <a:r>
              <a:rPr lang="en-US" altLang="en-US" sz="2400" dirty="0">
                <a:solidFill>
                  <a:srgbClr val="102A72"/>
                </a:solidFill>
              </a:rPr>
              <a:t>S</a:t>
            </a:r>
            <a:r>
              <a:rPr lang="en-US" altLang="en-US" sz="2400" dirty="0" smtClean="0">
                <a:solidFill>
                  <a:srgbClr val="102A72"/>
                </a:solidFill>
              </a:rPr>
              <a:t>uccessful </a:t>
            </a:r>
            <a:br>
              <a:rPr lang="en-US" altLang="en-US" sz="2400" dirty="0" smtClean="0">
                <a:solidFill>
                  <a:srgbClr val="102A72"/>
                </a:solidFill>
              </a:rPr>
            </a:br>
            <a:r>
              <a:rPr lang="en-US" altLang="en-US" sz="2400" dirty="0" smtClean="0">
                <a:solidFill>
                  <a:srgbClr val="102A72"/>
                </a:solidFill>
              </a:rPr>
              <a:t>Prosecution of Suspects</a:t>
            </a:r>
          </a:p>
          <a:p>
            <a:pPr>
              <a:spcBef>
                <a:spcPts val="0"/>
              </a:spcBef>
              <a:spcAft>
                <a:spcPts val="1800"/>
              </a:spcAft>
              <a:buFontTx/>
              <a:buChar char="•"/>
            </a:pPr>
            <a:r>
              <a:rPr lang="en-US" altLang="en-US" sz="2400" dirty="0" smtClean="0">
                <a:solidFill>
                  <a:srgbClr val="102A72"/>
                </a:solidFill>
              </a:rPr>
              <a:t>Maintain </a:t>
            </a:r>
            <a:r>
              <a:rPr lang="en-US" altLang="en-US" sz="2400" dirty="0">
                <a:solidFill>
                  <a:srgbClr val="102A72"/>
                </a:solidFill>
              </a:rPr>
              <a:t>a P</a:t>
            </a:r>
            <a:r>
              <a:rPr lang="en-US" altLang="en-US" sz="2400" dirty="0" smtClean="0">
                <a:solidFill>
                  <a:srgbClr val="102A72"/>
                </a:solidFill>
              </a:rPr>
              <a:t>ositive </a:t>
            </a:r>
            <a:r>
              <a:rPr lang="en-US" altLang="en-US" sz="2400" dirty="0">
                <a:solidFill>
                  <a:srgbClr val="102A72"/>
                </a:solidFill>
              </a:rPr>
              <a:t>R</a:t>
            </a:r>
            <a:r>
              <a:rPr lang="en-US" altLang="en-US" sz="2400" dirty="0" smtClean="0">
                <a:solidFill>
                  <a:srgbClr val="102A72"/>
                </a:solidFill>
              </a:rPr>
              <a:t>elationship </a:t>
            </a:r>
            <a:br>
              <a:rPr lang="en-US" altLang="en-US" sz="2400" dirty="0" smtClean="0">
                <a:solidFill>
                  <a:srgbClr val="102A72"/>
                </a:solidFill>
              </a:rPr>
            </a:br>
            <a:r>
              <a:rPr lang="en-US" altLang="en-US" sz="2400" dirty="0" smtClean="0">
                <a:solidFill>
                  <a:srgbClr val="102A72"/>
                </a:solidFill>
              </a:rPr>
              <a:t>With </a:t>
            </a:r>
            <a:r>
              <a:rPr lang="en-US" altLang="en-US" sz="2400" dirty="0">
                <a:solidFill>
                  <a:srgbClr val="102A72"/>
                </a:solidFill>
              </a:rPr>
              <a:t>the C</a:t>
            </a:r>
            <a:r>
              <a:rPr lang="en-US" altLang="en-US" sz="2400" dirty="0" smtClean="0">
                <a:solidFill>
                  <a:srgbClr val="102A72"/>
                </a:solidFill>
              </a:rPr>
              <a:t>ommunity</a:t>
            </a:r>
          </a:p>
          <a:p>
            <a:pPr>
              <a:spcBef>
                <a:spcPts val="0"/>
              </a:spcBef>
              <a:spcAft>
                <a:spcPts val="1800"/>
              </a:spcAft>
              <a:buFontTx/>
              <a:buChar char="•"/>
            </a:pPr>
            <a:r>
              <a:rPr lang="en-US" altLang="en-US" sz="2400" dirty="0" smtClean="0">
                <a:solidFill>
                  <a:srgbClr val="102A72"/>
                </a:solidFill>
              </a:rPr>
              <a:t>Invest in Technology to Gain</a:t>
            </a:r>
            <a:br>
              <a:rPr lang="en-US" altLang="en-US" sz="2400" dirty="0" smtClean="0">
                <a:solidFill>
                  <a:srgbClr val="102A72"/>
                </a:solidFill>
              </a:rPr>
            </a:br>
            <a:r>
              <a:rPr lang="en-US" altLang="en-US" sz="2400" dirty="0" smtClean="0">
                <a:solidFill>
                  <a:srgbClr val="102A72"/>
                </a:solidFill>
              </a:rPr>
              <a:t>Efficiencies</a:t>
            </a:r>
            <a:endParaRPr lang="en-US" altLang="en-US" sz="2400" dirty="0">
              <a:solidFill>
                <a:srgbClr val="102A7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lgn="ctr">
              <a:buChar char="•"/>
              <a:defRPr sz="800">
                <a:solidFill>
                  <a:schemeClr val="tx1"/>
                </a:solidFill>
                <a:latin typeface="Arial" charset="0"/>
              </a:defRPr>
            </a:lvl1pPr>
            <a:lvl2pPr marL="742950" indent="-285750" algn="ctr">
              <a:buChar char="•"/>
              <a:defRPr sz="800">
                <a:solidFill>
                  <a:schemeClr val="tx1"/>
                </a:solidFill>
                <a:latin typeface="Arial" charset="0"/>
              </a:defRPr>
            </a:lvl2pPr>
            <a:lvl3pPr marL="1143000" indent="-228600" algn="ctr">
              <a:buChar char="•"/>
              <a:defRPr sz="800">
                <a:solidFill>
                  <a:schemeClr val="tx1"/>
                </a:solidFill>
                <a:latin typeface="Arial" charset="0"/>
              </a:defRPr>
            </a:lvl3pPr>
            <a:lvl4pPr marL="1600200" indent="-228600" algn="ctr">
              <a:buChar char="•"/>
              <a:defRPr sz="800">
                <a:solidFill>
                  <a:schemeClr val="tx1"/>
                </a:solidFill>
                <a:latin typeface="Arial" charset="0"/>
              </a:defRPr>
            </a:lvl4pPr>
            <a:lvl5pPr marL="2057400" indent="-228600" algn="ctr">
              <a:buChar char="•"/>
              <a:defRPr sz="800">
                <a:solidFill>
                  <a:schemeClr val="tx1"/>
                </a:solidFill>
                <a:latin typeface="Arial" charset="0"/>
              </a:defRPr>
            </a:lvl5pPr>
            <a:lvl6pPr marL="2514600" indent="-228600" algn="ctr" eaLnBrk="0" fontAlgn="base" hangingPunct="0">
              <a:spcBef>
                <a:spcPct val="0"/>
              </a:spcBef>
              <a:spcAft>
                <a:spcPct val="0"/>
              </a:spcAft>
              <a:buChar char="•"/>
              <a:defRPr sz="800">
                <a:solidFill>
                  <a:schemeClr val="tx1"/>
                </a:solidFill>
                <a:latin typeface="Arial" charset="0"/>
              </a:defRPr>
            </a:lvl6pPr>
            <a:lvl7pPr marL="2971800" indent="-228600" algn="ctr" eaLnBrk="0" fontAlgn="base" hangingPunct="0">
              <a:spcBef>
                <a:spcPct val="0"/>
              </a:spcBef>
              <a:spcAft>
                <a:spcPct val="0"/>
              </a:spcAft>
              <a:buChar char="•"/>
              <a:defRPr sz="800">
                <a:solidFill>
                  <a:schemeClr val="tx1"/>
                </a:solidFill>
                <a:latin typeface="Arial" charset="0"/>
              </a:defRPr>
            </a:lvl7pPr>
            <a:lvl8pPr marL="3429000" indent="-228600" algn="ctr" eaLnBrk="0" fontAlgn="base" hangingPunct="0">
              <a:spcBef>
                <a:spcPct val="0"/>
              </a:spcBef>
              <a:spcAft>
                <a:spcPct val="0"/>
              </a:spcAft>
              <a:buChar char="•"/>
              <a:defRPr sz="800">
                <a:solidFill>
                  <a:schemeClr val="tx1"/>
                </a:solidFill>
                <a:latin typeface="Arial" charset="0"/>
              </a:defRPr>
            </a:lvl8pPr>
            <a:lvl9pPr marL="3886200" indent="-228600" algn="ctr" eaLnBrk="0" fontAlgn="base" hangingPunct="0">
              <a:spcBef>
                <a:spcPct val="0"/>
              </a:spcBef>
              <a:spcAft>
                <a:spcPct val="0"/>
              </a:spcAft>
              <a:buChar char="•"/>
              <a:defRPr sz="800">
                <a:solidFill>
                  <a:schemeClr val="tx1"/>
                </a:solidFill>
                <a:latin typeface="Arial" charset="0"/>
              </a:defRPr>
            </a:lvl9pPr>
          </a:lstStyle>
          <a:p>
            <a:pPr algn="l">
              <a:buFontTx/>
              <a:buNone/>
            </a:pPr>
            <a:r>
              <a:rPr lang="en-US" altLang="en-US" sz="2000" dirty="0" smtClean="0">
                <a:solidFill>
                  <a:schemeClr val="bg1"/>
                </a:solidFill>
              </a:rPr>
              <a:t>PUBLIC SAFETY </a:t>
            </a:r>
            <a:r>
              <a:rPr lang="en-US" altLang="en-US" sz="2000" dirty="0">
                <a:solidFill>
                  <a:schemeClr val="bg1"/>
                </a:solidFill>
              </a:rPr>
              <a:t>			         </a:t>
            </a:r>
            <a:fld id="{7B88D30F-0D8C-41A1-A9FF-565B0C094B4E}" type="slidenum">
              <a:rPr lang="en-US" altLang="en-US" sz="2000">
                <a:solidFill>
                  <a:schemeClr val="bg1"/>
                </a:solidFill>
              </a:rPr>
              <a:pPr algn="l">
                <a:buFontTx/>
                <a:buNone/>
              </a:pPr>
              <a:t>9</a:t>
            </a:fld>
            <a:endParaRPr lang="en-US" altLang="en-US" sz="2000" dirty="0">
              <a:solidFill>
                <a:schemeClr val="bg1"/>
              </a:solidFill>
            </a:endParaRPr>
          </a:p>
          <a:p>
            <a:pPr algn="l">
              <a:buFontTx/>
              <a:buNone/>
            </a:pPr>
            <a:r>
              <a:rPr lang="en-US" altLang="en-US" sz="2000" dirty="0">
                <a:solidFill>
                  <a:schemeClr val="bg1"/>
                </a:solidFill>
              </a:rPr>
              <a:t>2015-2016 Budget Study Sessions</a:t>
            </a:r>
            <a:endParaRPr lang="en-US" altLang="en-US" sz="1400" dirty="0">
              <a:solidFill>
                <a:schemeClr val="bg1"/>
              </a:solidFill>
            </a:endParaRPr>
          </a:p>
          <a:p>
            <a:pPr algn="l">
              <a:buFontTx/>
              <a:buNone/>
            </a:pPr>
            <a:r>
              <a:rPr lang="en-US" altLang="en-US" sz="2000" dirty="0">
                <a:solidFill>
                  <a:schemeClr val="bg1"/>
                </a:solidFill>
              </a:rPr>
              <a:t>								</a:t>
            </a:r>
          </a:p>
        </p:txBody>
      </p:sp>
      <p:sp>
        <p:nvSpPr>
          <p:cNvPr id="1229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Workplan Highlights - Fire</a:t>
            </a:r>
            <a:br>
              <a:rPr lang="en-US" altLang="en-US" sz="3600" dirty="0" smtClean="0"/>
            </a:br>
            <a:endParaRPr lang="en-US" altLang="en-US" sz="3600" dirty="0" smtClean="0"/>
          </a:p>
        </p:txBody>
      </p:sp>
      <p:sp>
        <p:nvSpPr>
          <p:cNvPr id="12292" name="Rectangle 3"/>
          <p:cNvSpPr>
            <a:spLocks noGrp="1" noChangeArrowheads="1"/>
          </p:cNvSpPr>
          <p:nvPr>
            <p:ph type="body" idx="1"/>
          </p:nvPr>
        </p:nvSpPr>
        <p:spPr>
          <a:xfrm>
            <a:off x="617586" y="1929876"/>
            <a:ext cx="5579196" cy="4419600"/>
          </a:xfrm>
        </p:spPr>
        <p:txBody>
          <a:bodyPr/>
          <a:lstStyle/>
          <a:p>
            <a:pPr>
              <a:spcBef>
                <a:spcPts val="0"/>
              </a:spcBef>
              <a:spcAft>
                <a:spcPts val="1200"/>
              </a:spcAft>
            </a:pPr>
            <a:r>
              <a:rPr lang="en-US" altLang="en-US" sz="1800" dirty="0" smtClean="0"/>
              <a:t>Complete Fire Department Organizational </a:t>
            </a:r>
            <a:r>
              <a:rPr lang="en-US" altLang="en-US" sz="1800" dirty="0"/>
              <a:t>R</a:t>
            </a:r>
            <a:r>
              <a:rPr lang="en-US" altLang="en-US" sz="1800" dirty="0" smtClean="0"/>
              <a:t>eview Study</a:t>
            </a:r>
          </a:p>
          <a:p>
            <a:pPr>
              <a:spcBef>
                <a:spcPts val="0"/>
              </a:spcBef>
              <a:spcAft>
                <a:spcPts val="1200"/>
              </a:spcAft>
            </a:pPr>
            <a:r>
              <a:rPr lang="en-US" altLang="en-US" sz="1800" dirty="0" smtClean="0"/>
              <a:t>Provide Leadership in Completing Feasibility Study for Providing Emergency Medical Transportation</a:t>
            </a:r>
            <a:endParaRPr lang="en-US" altLang="en-US" sz="1800" dirty="0"/>
          </a:p>
          <a:p>
            <a:pPr>
              <a:spcBef>
                <a:spcPts val="0"/>
              </a:spcBef>
              <a:spcAft>
                <a:spcPts val="1200"/>
              </a:spcAft>
            </a:pPr>
            <a:r>
              <a:rPr lang="en-US" altLang="en-US" sz="1800" dirty="0" smtClean="0"/>
              <a:t>Provide Leadership in Completing </a:t>
            </a:r>
            <a:r>
              <a:rPr lang="en-US" altLang="en-US" sz="1800" dirty="0"/>
              <a:t>F</a:t>
            </a:r>
            <a:r>
              <a:rPr lang="en-US" altLang="en-US" sz="1800" dirty="0" smtClean="0"/>
              <a:t>easibility </a:t>
            </a:r>
            <a:r>
              <a:rPr lang="en-US" altLang="en-US" sz="1800" dirty="0"/>
              <a:t>S</a:t>
            </a:r>
            <a:r>
              <a:rPr lang="en-US" altLang="en-US" sz="1800" dirty="0" smtClean="0"/>
              <a:t>tudy of Regional Fire/EMS Communications Center</a:t>
            </a:r>
          </a:p>
          <a:p>
            <a:pPr>
              <a:spcBef>
                <a:spcPts val="0"/>
              </a:spcBef>
              <a:spcAft>
                <a:spcPts val="1200"/>
              </a:spcAft>
            </a:pPr>
            <a:r>
              <a:rPr lang="en-US" altLang="en-US" sz="1800" dirty="0" smtClean="0"/>
              <a:t>Continue With </a:t>
            </a:r>
            <a:r>
              <a:rPr lang="en-US" altLang="en-US" sz="1800" dirty="0"/>
              <a:t>I</a:t>
            </a:r>
            <a:r>
              <a:rPr lang="en-US" altLang="en-US" sz="1800" dirty="0" smtClean="0"/>
              <a:t>mprovements in Technology</a:t>
            </a:r>
          </a:p>
          <a:p>
            <a:pPr>
              <a:spcBef>
                <a:spcPts val="0"/>
              </a:spcBef>
              <a:spcAft>
                <a:spcPts val="1200"/>
              </a:spcAft>
            </a:pPr>
            <a:r>
              <a:rPr lang="en-US" altLang="en-US" sz="1800" dirty="0" smtClean="0"/>
              <a:t>Continue Emergency Training and Preparedness</a:t>
            </a:r>
          </a:p>
        </p:txBody>
      </p:sp>
      <p:sp>
        <p:nvSpPr>
          <p:cNvPr id="5" name="Content Placeholder 2"/>
          <p:cNvSpPr>
            <a:spLocks/>
          </p:cNvSpPr>
          <p:nvPr/>
        </p:nvSpPr>
        <p:spPr bwMode="auto">
          <a:xfrm>
            <a:off x="647700" y="1017804"/>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800">
                <a:solidFill>
                  <a:schemeClr val="tx1"/>
                </a:solidFill>
                <a:latin typeface="Arial" charset="0"/>
                <a:cs typeface="Arial" charset="0"/>
              </a:defRPr>
            </a:lvl1pPr>
            <a:lvl2pPr marL="742950" indent="-285750">
              <a:defRPr sz="800">
                <a:solidFill>
                  <a:schemeClr val="tx1"/>
                </a:solidFill>
                <a:latin typeface="Arial" charset="0"/>
                <a:cs typeface="Arial" charset="0"/>
              </a:defRPr>
            </a:lvl2pPr>
            <a:lvl3pPr marL="1143000" indent="-228600">
              <a:defRPr sz="800">
                <a:solidFill>
                  <a:schemeClr val="tx1"/>
                </a:solidFill>
                <a:latin typeface="Arial" charset="0"/>
                <a:cs typeface="Arial" charset="0"/>
              </a:defRPr>
            </a:lvl3pPr>
            <a:lvl4pPr marL="1600200" indent="-228600">
              <a:defRPr sz="800">
                <a:solidFill>
                  <a:schemeClr val="tx1"/>
                </a:solidFill>
                <a:latin typeface="Arial" charset="0"/>
                <a:cs typeface="Arial" charset="0"/>
              </a:defRPr>
            </a:lvl4pPr>
            <a:lvl5pPr marL="2057400" indent="-228600">
              <a:defRPr sz="800">
                <a:solidFill>
                  <a:schemeClr val="tx1"/>
                </a:solidFill>
                <a:latin typeface="Arial" charset="0"/>
                <a:cs typeface="Arial" charset="0"/>
              </a:defRPr>
            </a:lvl5pPr>
            <a:lvl6pPr marL="2514600" indent="-228600" fontAlgn="base">
              <a:spcBef>
                <a:spcPct val="0"/>
              </a:spcBef>
              <a:spcAft>
                <a:spcPct val="0"/>
              </a:spcAft>
              <a:defRPr sz="800">
                <a:solidFill>
                  <a:schemeClr val="tx1"/>
                </a:solidFill>
                <a:latin typeface="Arial" charset="0"/>
                <a:cs typeface="Arial" charset="0"/>
              </a:defRPr>
            </a:lvl6pPr>
            <a:lvl7pPr marL="2971800" indent="-228600" fontAlgn="base">
              <a:spcBef>
                <a:spcPct val="0"/>
              </a:spcBef>
              <a:spcAft>
                <a:spcPct val="0"/>
              </a:spcAft>
              <a:defRPr sz="800">
                <a:solidFill>
                  <a:schemeClr val="tx1"/>
                </a:solidFill>
                <a:latin typeface="Arial" charset="0"/>
                <a:cs typeface="Arial" charset="0"/>
              </a:defRPr>
            </a:lvl7pPr>
            <a:lvl8pPr marL="3429000" indent="-228600" fontAlgn="base">
              <a:spcBef>
                <a:spcPct val="0"/>
              </a:spcBef>
              <a:spcAft>
                <a:spcPct val="0"/>
              </a:spcAft>
              <a:defRPr sz="800">
                <a:solidFill>
                  <a:schemeClr val="tx1"/>
                </a:solidFill>
                <a:latin typeface="Arial" charset="0"/>
                <a:cs typeface="Arial" charset="0"/>
              </a:defRPr>
            </a:lvl8pPr>
            <a:lvl9pPr marL="3886200" indent="-228600" fontAlgn="base">
              <a:spcBef>
                <a:spcPct val="0"/>
              </a:spcBef>
              <a:spcAft>
                <a:spcPct val="0"/>
              </a:spcAft>
              <a:defRPr sz="800">
                <a:solidFill>
                  <a:schemeClr val="tx1"/>
                </a:solidFill>
                <a:latin typeface="Arial" charset="0"/>
                <a:cs typeface="Arial" charset="0"/>
              </a:defRPr>
            </a:lvl9pPr>
          </a:lstStyle>
          <a:p>
            <a:pPr eaLnBrk="0" hangingPunct="0">
              <a:spcBef>
                <a:spcPct val="20000"/>
              </a:spcBef>
              <a:buFontTx/>
              <a:buChar char="•"/>
            </a:pPr>
            <a:r>
              <a:rPr lang="en-US" altLang="en-US" sz="1800" dirty="0">
                <a:solidFill>
                  <a:srgbClr val="102A72"/>
                </a:solidFill>
              </a:rPr>
              <a:t>Achieve City </a:t>
            </a:r>
            <a:r>
              <a:rPr lang="en-US" altLang="en-US" sz="1800" dirty="0" smtClean="0">
                <a:solidFill>
                  <a:srgbClr val="102A72"/>
                </a:solidFill>
              </a:rPr>
              <a:t>Performance </a:t>
            </a:r>
            <a:r>
              <a:rPr lang="en-US" altLang="en-US" sz="1800" dirty="0">
                <a:solidFill>
                  <a:srgbClr val="102A72"/>
                </a:solidFill>
              </a:rPr>
              <a:t>G</a:t>
            </a:r>
            <a:r>
              <a:rPr lang="en-US" altLang="en-US" sz="1800" dirty="0" smtClean="0">
                <a:solidFill>
                  <a:srgbClr val="102A72"/>
                </a:solidFill>
              </a:rPr>
              <a:t>oal </a:t>
            </a:r>
            <a:r>
              <a:rPr lang="en-US" altLang="en-US" sz="1800" dirty="0">
                <a:solidFill>
                  <a:srgbClr val="102A72"/>
                </a:solidFill>
              </a:rPr>
              <a:t>of Fire </a:t>
            </a:r>
            <a:r>
              <a:rPr lang="en-US" altLang="en-US" sz="1800" dirty="0" smtClean="0">
                <a:solidFill>
                  <a:srgbClr val="102A72"/>
                </a:solidFill>
              </a:rPr>
              <a:t>Unit </a:t>
            </a:r>
            <a:r>
              <a:rPr lang="en-US" altLang="en-US" sz="1800" dirty="0">
                <a:solidFill>
                  <a:srgbClr val="102A72"/>
                </a:solidFill>
              </a:rPr>
              <a:t>A</a:t>
            </a:r>
            <a:r>
              <a:rPr lang="en-US" altLang="en-US" sz="1800" dirty="0" smtClean="0">
                <a:solidFill>
                  <a:srgbClr val="102A72"/>
                </a:solidFill>
              </a:rPr>
              <a:t>rriving </a:t>
            </a:r>
            <a:r>
              <a:rPr lang="en-US" altLang="en-US" sz="1800" dirty="0">
                <a:solidFill>
                  <a:srgbClr val="102A72"/>
                </a:solidFill>
              </a:rPr>
              <a:t>at the </a:t>
            </a:r>
            <a:r>
              <a:rPr lang="en-US" altLang="en-US" sz="1800" dirty="0" smtClean="0">
                <a:solidFill>
                  <a:srgbClr val="102A72"/>
                </a:solidFill>
              </a:rPr>
              <a:t>Scene </a:t>
            </a:r>
            <a:r>
              <a:rPr lang="en-US" altLang="en-US" sz="1800" dirty="0">
                <a:solidFill>
                  <a:srgbClr val="102A72"/>
                </a:solidFill>
              </a:rPr>
              <a:t>W</a:t>
            </a:r>
            <a:r>
              <a:rPr lang="en-US" altLang="en-US" sz="1800" dirty="0" smtClean="0">
                <a:solidFill>
                  <a:srgbClr val="102A72"/>
                </a:solidFill>
              </a:rPr>
              <a:t>ithin </a:t>
            </a:r>
            <a:r>
              <a:rPr lang="en-US" altLang="en-US" sz="1800" dirty="0">
                <a:solidFill>
                  <a:srgbClr val="102A72"/>
                </a:solidFill>
              </a:rPr>
              <a:t>8 </a:t>
            </a:r>
            <a:r>
              <a:rPr lang="en-US" altLang="en-US" sz="1800" dirty="0" smtClean="0">
                <a:solidFill>
                  <a:srgbClr val="102A72"/>
                </a:solidFill>
              </a:rPr>
              <a:t>Minutes </a:t>
            </a:r>
            <a:r>
              <a:rPr lang="en-US" altLang="en-US" sz="1800" dirty="0">
                <a:solidFill>
                  <a:srgbClr val="102A72"/>
                </a:solidFill>
              </a:rPr>
              <a:t>80% of the </a:t>
            </a:r>
            <a:r>
              <a:rPr lang="en-US" altLang="en-US" sz="1800" dirty="0" smtClean="0">
                <a:solidFill>
                  <a:srgbClr val="102A72"/>
                </a:solidFill>
              </a:rPr>
              <a:t>Time </a:t>
            </a:r>
            <a:r>
              <a:rPr lang="en-US" altLang="en-US" sz="1800" dirty="0">
                <a:solidFill>
                  <a:srgbClr val="102A72"/>
                </a:solidFill>
              </a:rPr>
              <a:t>and County of Santa Clara EMS </a:t>
            </a:r>
            <a:r>
              <a:rPr lang="en-US" altLang="en-US" sz="1800" dirty="0" smtClean="0">
                <a:solidFill>
                  <a:srgbClr val="102A72"/>
                </a:solidFill>
              </a:rPr>
              <a:t>Goal </a:t>
            </a:r>
            <a:r>
              <a:rPr lang="en-US" altLang="en-US" sz="1800" dirty="0">
                <a:solidFill>
                  <a:srgbClr val="102A72"/>
                </a:solidFill>
              </a:rPr>
              <a:t>of 90%</a:t>
            </a:r>
          </a:p>
        </p:txBody>
      </p:sp>
      <p:pic>
        <p:nvPicPr>
          <p:cNvPr id="7" name="Picture 8" descr="IMG_83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394" y="1772477"/>
            <a:ext cx="2438400" cy="162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G_26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1195" y="4419600"/>
            <a:ext cx="2514599" cy="13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337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18666</TotalTime>
  <Words>1681</Words>
  <Application>Microsoft Office PowerPoint</Application>
  <PresentationFormat>On-screen Show (4:3)</PresentationFormat>
  <Paragraphs>229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Times</vt:lpstr>
      <vt:lpstr>Times New Roman</vt:lpstr>
      <vt:lpstr>Default Design</vt:lpstr>
      <vt:lpstr>1_Default Design</vt:lpstr>
      <vt:lpstr>PUBLIC SAFETY   2015-2016 Proposed Operating Budget  OUTCOMES:  - The Public Feels Safe Anywhere, Anytime in San José  - Residents Share the Responsibility for Public Safety</vt:lpstr>
      <vt:lpstr> PUBLIC SAFETY</vt:lpstr>
      <vt:lpstr> PUBLIC SAFETY</vt:lpstr>
      <vt:lpstr> CSA Expected Service Delivery </vt:lpstr>
      <vt:lpstr>  Proposed Budget Actions - Police  </vt:lpstr>
      <vt:lpstr>  Proposed Budget Actions – Police </vt:lpstr>
      <vt:lpstr>  Proposed Budget Actions - Fire </vt:lpstr>
      <vt:lpstr>  CSA Workplan Highlights - Police </vt:lpstr>
      <vt:lpstr>  CSA Workplan Highlights - Fire </vt:lpstr>
      <vt:lpstr>  CSA Workplan Highlights - IPA </vt:lpstr>
      <vt:lpstr> Summary</vt:lpstr>
      <vt:lpstr>PUBLIC SAFETY   2015-2016 Proposed Operating Budget  OUTCOMES:  - The Public Feels Safe Anywhere, Anytime in San José  - Residents Share the Responsibility for Public Safety</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Estrada, Lisa</cp:lastModifiedBy>
  <cp:revision>1016</cp:revision>
  <cp:lastPrinted>2015-05-07T03:20:19Z</cp:lastPrinted>
  <dcterms:created xsi:type="dcterms:W3CDTF">2000-07-06T22:01:17Z</dcterms:created>
  <dcterms:modified xsi:type="dcterms:W3CDTF">2015-05-07T17:42:39Z</dcterms:modified>
</cp:coreProperties>
</file>