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8" r:id="rId2"/>
    <p:sldId id="502" r:id="rId3"/>
    <p:sldId id="506" r:id="rId4"/>
    <p:sldId id="503" r:id="rId5"/>
    <p:sldId id="504" r:id="rId6"/>
    <p:sldId id="505" r:id="rId7"/>
    <p:sldId id="501" r:id="rId8"/>
    <p:sldId id="498" r:id="rId9"/>
    <p:sldId id="484" r:id="rId10"/>
    <p:sldId id="507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9966FF"/>
    <a:srgbClr val="FD745D"/>
    <a:srgbClr val="FC4526"/>
    <a:srgbClr val="FA7A60"/>
    <a:srgbClr val="F96547"/>
    <a:srgbClr val="FC5B40"/>
    <a:srgbClr val="10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44704" autoAdjust="0"/>
  </p:normalViewPr>
  <p:slideViewPr>
    <p:cSldViewPr>
      <p:cViewPr varScale="1">
        <p:scale>
          <a:sx n="122" d="100"/>
          <a:sy n="122" d="100"/>
        </p:scale>
        <p:origin x="1152" y="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08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C8EBF3-C8F7-4DB2-888D-4D38D6160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3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6519ADE-F39C-46BB-AAC8-53778E660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0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B6C02-32C4-4FBD-8796-D70D5819FEB5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298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B6C02-32C4-4FBD-8796-D70D5819FEB5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796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6C2E29-E0AB-4458-B40C-09FB2CB700B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40325" cy="418306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7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EFF57B5-F23A-4F07-BB75-71EAFB8E6990}" type="slidenum">
              <a:rPr lang="en-US" altLang="en-US"/>
              <a:pPr algn="r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9D4B7A-C08D-4AB2-804E-DDC10B56822B}" type="slidenum">
              <a:rPr lang="en-US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1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9D2B9B-C16F-4E74-B36C-C96B86FA3564}" type="slidenum">
              <a:rPr lang="en-US" altLang="en-US" sz="120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8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691E6A-F477-4C48-890B-F9D1F5285BA6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3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E9D707-6CE8-4800-9865-606B9AB87545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4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958F15-ABA7-45E4-8742-1143C5DD435D}" type="slidenum">
              <a:rPr lang="en-US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9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892545-0409-43F2-9B72-B912F1B42808}" type="slidenum">
              <a:rPr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1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69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3B27D0E2-18B0-4151-9433-BA4B2AF5F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13205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014C7159-19B0-4258-9A04-8BC9D2441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78557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04800"/>
            <a:ext cx="8534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256E441D-EE4A-4D48-972E-27E818D47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2013-2014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6572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9CDBFDAA-78F4-409B-B9F7-628028F7D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8559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7B91D5F3-61B6-4485-8F54-BDB5B05B8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61773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91A11BAE-5D15-4C15-B809-517594CB8C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4287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D3834F9B-E0A9-4FD6-B16B-130236744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7208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E5731EA1-E647-4B3E-A61B-6FC1B44BE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84665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B4B88BBF-59D2-4DB0-9817-E2DE6577E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23523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A3E73762-88F4-462B-9B99-142899AE4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778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01B8D66E-CA42-49B9-BA06-0E851B62F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92640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New Employee Orientation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Key Policies and Procedures</a:t>
            </a:r>
          </a:p>
          <a:p>
            <a:pPr lvl="1"/>
            <a:r>
              <a:rPr lang="en-US" altLang="en-US" smtClean="0"/>
              <a:t>Code of Ethics</a:t>
            </a:r>
          </a:p>
          <a:p>
            <a:pPr lvl="2"/>
            <a:r>
              <a:rPr lang="en-US" altLang="en-US" smtClean="0"/>
              <a:t>Gift Ordinance</a:t>
            </a:r>
          </a:p>
          <a:p>
            <a:pPr lvl="2"/>
            <a:r>
              <a:rPr lang="en-US" altLang="en-US" smtClean="0"/>
              <a:t>Conflict of Interest</a:t>
            </a:r>
          </a:p>
          <a:p>
            <a:pPr lvl="2"/>
            <a:r>
              <a:rPr lang="en-US" altLang="en-US" smtClean="0"/>
              <a:t>Stock Ownership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096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CSA NAME                                      			         </a:t>
            </a:r>
            <a:fld id="{524F71A3-D0A6-4072-BF8A-126C7E118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r>
              <a:rPr lang="en-US" altLang="en-US"/>
              <a:t>2014-2015 Budget Study Sessions</a:t>
            </a:r>
            <a:endParaRPr lang="en-US" altLang="en-US" sz="1400"/>
          </a:p>
          <a:p>
            <a:pPr>
              <a:defRPr/>
            </a:pPr>
            <a:r>
              <a:rPr lang="en-US" altLang="en-US"/>
              <a:t>						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02A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02A7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102A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102A7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102A7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&amp;esrc=s&amp;frm=1&amp;source=images&amp;cd=&amp;cad=rja&amp;uact=8&amp;docid=Ob7xdLWYiMr0mM&amp;tbnid=vqLkaoewdjuqQM:&amp;ved=0CAUQjRw&amp;url=http://usa.streetsblog.org/category/issues-campaigns/national-infrastructure-bank/&amp;ei=DdlaU-6gHIa1yATkyoLQBw&amp;bvm=bv.65397613,d.aWw&amp;psig=AFQjCNFaxCeZ2AEjsQZhatNCwZDKxqxqUQ&amp;ust=1398548730560876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47800" y="4419600"/>
            <a:ext cx="495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4400" b="1" i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2015-2016 Budget Study Sessions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7086600" cy="5715000"/>
          </a:xfrm>
          <a:noFill/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</a:rPr>
              <a:t>Strategic Support</a:t>
            </a:r>
            <a:br>
              <a:rPr lang="en-US" altLang="en-US" sz="4400" dirty="0" smtClean="0">
                <a:solidFill>
                  <a:schemeClr val="bg1"/>
                </a:solidFill>
              </a:rPr>
            </a:br>
            <a:r>
              <a:rPr lang="en-US" altLang="en-US" sz="1000" dirty="0" smtClean="0">
                <a:solidFill>
                  <a:schemeClr val="bg1"/>
                </a:solidFill>
              </a:rPr>
              <a:t/>
            </a:r>
            <a:br>
              <a:rPr lang="en-US" altLang="en-US" sz="1000" dirty="0" smtClean="0">
                <a:solidFill>
                  <a:schemeClr val="bg1"/>
                </a:solidFill>
              </a:rPr>
            </a:br>
            <a:r>
              <a:rPr lang="en-US" altLang="en-US" sz="1000" dirty="0" smtClean="0">
                <a:solidFill>
                  <a:schemeClr val="bg1"/>
                </a:solidFill>
              </a:rPr>
              <a:t/>
            </a:r>
            <a:br>
              <a:rPr lang="en-US" altLang="en-US" sz="1000" dirty="0" smtClean="0">
                <a:solidFill>
                  <a:schemeClr val="bg1"/>
                </a:solidFill>
              </a:rPr>
            </a:br>
            <a:r>
              <a:rPr lang="en-US" altLang="en-US" sz="4400" dirty="0" smtClean="0">
                <a:solidFill>
                  <a:schemeClr val="bg1"/>
                </a:solidFill>
              </a:rPr>
              <a:t>2015-2016 Proposed</a:t>
            </a:r>
            <a:r>
              <a:rPr lang="en-US" altLang="en-US" sz="48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smtClean="0">
                <a:solidFill>
                  <a:schemeClr val="bg1"/>
                </a:solidFill>
              </a:rPr>
              <a:t>Operating Budget</a:t>
            </a:r>
            <a:r>
              <a:rPr lang="en-US" altLang="en-US" sz="1500" dirty="0" smtClean="0">
                <a:solidFill>
                  <a:schemeClr val="bg1"/>
                </a:solidFill>
              </a:rPr>
              <a:t/>
            </a:r>
            <a:br>
              <a:rPr lang="en-US" altLang="en-US" sz="1500" dirty="0" smtClean="0">
                <a:solidFill>
                  <a:schemeClr val="bg1"/>
                </a:solidFill>
              </a:rPr>
            </a:br>
            <a:r>
              <a:rPr lang="en-US" altLang="en-US" sz="1500" dirty="0" smtClean="0">
                <a:solidFill>
                  <a:schemeClr val="bg1"/>
                </a:solidFill>
              </a:rPr>
              <a:t/>
            </a:r>
            <a:br>
              <a:rPr lang="en-US" altLang="en-US" sz="15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OUTCOMES: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/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A High Performing Workforce that is Committed to Exceeding  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    Internal and External Customer Expectations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Safe and Functional Public Infrastructure, Facilities, and   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    Equipment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Effective Use of Technology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Sound Fiscal Management that Facilitates Meeting the Needs of the Community</a:t>
            </a:r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47800" y="4419600"/>
            <a:ext cx="495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en-US" altLang="en-US" sz="4400" b="1" i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2015-2016 Budget Study Sessions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7086600" cy="5715000"/>
          </a:xfrm>
          <a:noFill/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</a:rPr>
              <a:t>Strategic Support</a:t>
            </a:r>
            <a:br>
              <a:rPr lang="en-US" altLang="en-US" sz="4400" dirty="0" smtClean="0">
                <a:solidFill>
                  <a:schemeClr val="bg1"/>
                </a:solidFill>
              </a:rPr>
            </a:br>
            <a:r>
              <a:rPr lang="en-US" altLang="en-US" sz="1000" dirty="0" smtClean="0">
                <a:solidFill>
                  <a:schemeClr val="bg1"/>
                </a:solidFill>
              </a:rPr>
              <a:t/>
            </a:r>
            <a:br>
              <a:rPr lang="en-US" altLang="en-US" sz="1000" dirty="0" smtClean="0">
                <a:solidFill>
                  <a:schemeClr val="bg1"/>
                </a:solidFill>
              </a:rPr>
            </a:br>
            <a:r>
              <a:rPr lang="en-US" altLang="en-US" sz="1000" dirty="0" smtClean="0">
                <a:solidFill>
                  <a:schemeClr val="bg1"/>
                </a:solidFill>
              </a:rPr>
              <a:t/>
            </a:r>
            <a:br>
              <a:rPr lang="en-US" altLang="en-US" sz="1000" dirty="0" smtClean="0">
                <a:solidFill>
                  <a:schemeClr val="bg1"/>
                </a:solidFill>
              </a:rPr>
            </a:br>
            <a:r>
              <a:rPr lang="en-US" altLang="en-US" sz="4400" dirty="0" smtClean="0">
                <a:solidFill>
                  <a:schemeClr val="bg1"/>
                </a:solidFill>
              </a:rPr>
              <a:t>2015-2016 Proposed</a:t>
            </a:r>
            <a:r>
              <a:rPr lang="en-US" altLang="en-US" sz="48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smtClean="0">
                <a:solidFill>
                  <a:schemeClr val="bg1"/>
                </a:solidFill>
              </a:rPr>
              <a:t>Operating Budget</a:t>
            </a:r>
            <a:r>
              <a:rPr lang="en-US" altLang="en-US" sz="1500" dirty="0" smtClean="0">
                <a:solidFill>
                  <a:schemeClr val="bg1"/>
                </a:solidFill>
              </a:rPr>
              <a:t/>
            </a:r>
            <a:br>
              <a:rPr lang="en-US" altLang="en-US" sz="1500" dirty="0" smtClean="0">
                <a:solidFill>
                  <a:schemeClr val="bg1"/>
                </a:solidFill>
              </a:rPr>
            </a:br>
            <a:r>
              <a:rPr lang="en-US" altLang="en-US" sz="1500" dirty="0" smtClean="0">
                <a:solidFill>
                  <a:schemeClr val="bg1"/>
                </a:solidFill>
              </a:rPr>
              <a:t/>
            </a:r>
            <a:br>
              <a:rPr lang="en-US" altLang="en-US" sz="1500" dirty="0" smtClean="0">
                <a:solidFill>
                  <a:schemeClr val="bg1"/>
                </a:solidFill>
              </a:rPr>
            </a:br>
            <a:r>
              <a:rPr lang="en-US" altLang="en-US" sz="2400" dirty="0" smtClean="0">
                <a:solidFill>
                  <a:schemeClr val="bg1"/>
                </a:solidFill>
              </a:rPr>
              <a:t>OUTCOMES:</a:t>
            </a:r>
            <a:br>
              <a:rPr lang="en-US" altLang="en-US" sz="24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/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A High Performing Workforce that is Committed to Exceeding  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    Internal and External Customer Expectations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Safe and Functional Public Infrastructure, Facilities, and   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    Equipment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Effective Use of Technology</a:t>
            </a:r>
            <a:br>
              <a:rPr lang="en-US" altLang="en-US" sz="1800" dirty="0" smtClean="0">
                <a:solidFill>
                  <a:schemeClr val="bg1"/>
                </a:solidFill>
              </a:rPr>
            </a:br>
            <a:r>
              <a:rPr lang="en-US" altLang="en-US" sz="1800" dirty="0" smtClean="0">
                <a:solidFill>
                  <a:schemeClr val="bg1"/>
                </a:solidFill>
              </a:rPr>
              <a:t>-   Sound Fiscal Management that Facilitates Meeting the Needs of the Community</a:t>
            </a:r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STRATEGIC SUPPORT					         </a:t>
            </a:r>
            <a:fld id="{08D746C6-E165-4A36-A0ED-CF895F09B0F7}" type="slidenum">
              <a:rPr lang="en-US" altLang="en-US" sz="2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2015-2016 Budget Study Sessions								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685800"/>
          </a:xfrm>
          <a:noFill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STRATEGIC SUPPORT</a:t>
            </a:r>
            <a:endParaRPr lang="en-US" altLang="en-US" sz="320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38862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347663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+mn-lt"/>
              </a:rPr>
              <a:t>Human Resources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1800" dirty="0" smtClean="0">
                <a:latin typeface="+mn-lt"/>
              </a:rPr>
              <a:t>Employee Benefits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latin typeface="+mn-lt"/>
              </a:rPr>
              <a:t>  Employment Services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latin typeface="+mn-lt"/>
              </a:rPr>
              <a:t>  Workers’ Compensation, Health and Safety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endParaRPr lang="en-US" altLang="en-US" sz="1800" dirty="0" smtClean="0">
              <a:latin typeface="+mn-lt"/>
            </a:endParaRPr>
          </a:p>
          <a:p>
            <a:pPr>
              <a:defRPr/>
            </a:pPr>
            <a:r>
              <a:rPr lang="en-US" altLang="en-US" sz="2400" dirty="0" smtClean="0">
                <a:latin typeface="+mn-lt"/>
              </a:rPr>
              <a:t>Finance 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1800" dirty="0" smtClean="0">
                <a:latin typeface="+mn-lt"/>
              </a:rPr>
              <a:t>Disbursements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latin typeface="+mn-lt"/>
              </a:rPr>
              <a:t>  Financial Reporting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latin typeface="+mn-lt"/>
              </a:rPr>
              <a:t>  Revenue Management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latin typeface="+mn-lt"/>
              </a:rPr>
              <a:t>  Treasury Management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800" dirty="0" smtClean="0">
                <a:latin typeface="+mn-lt"/>
              </a:rPr>
              <a:t>  Purchasing and Risk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altLang="en-US" sz="1800" dirty="0" smtClean="0">
                <a:latin typeface="+mn-lt"/>
              </a:rPr>
              <a:t>    Management</a:t>
            </a:r>
          </a:p>
        </p:txBody>
      </p:sp>
      <p:sp>
        <p:nvSpPr>
          <p:cNvPr id="8197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4343400" cy="4724400"/>
          </a:xfrm>
          <a:noFill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80000"/>
              </a:lnSpc>
            </a:pPr>
            <a:r>
              <a:rPr lang="en-US" altLang="en-US" sz="2400" smtClean="0"/>
              <a:t>Information Technology</a:t>
            </a:r>
          </a:p>
          <a:p>
            <a:pPr marL="347663" lvl="1" indent="0">
              <a:lnSpc>
                <a:spcPct val="80000"/>
              </a:lnSpc>
            </a:pPr>
            <a:r>
              <a:rPr lang="en-US" altLang="en-US" sz="1800" smtClean="0"/>
              <a:t> Information Technical Infrastructure</a:t>
            </a:r>
          </a:p>
          <a:p>
            <a:pPr marL="347663" lvl="1" indent="0">
              <a:lnSpc>
                <a:spcPct val="80000"/>
              </a:lnSpc>
            </a:pPr>
            <a:r>
              <a:rPr lang="en-US" altLang="en-US" sz="1800" smtClean="0"/>
              <a:t> Enterprise Technology Systems </a:t>
            </a:r>
          </a:p>
          <a:p>
            <a:pPr marL="347663" lvl="1" indent="0">
              <a:lnSpc>
                <a:spcPct val="80000"/>
              </a:lnSpc>
              <a:buFontTx/>
              <a:buNone/>
            </a:pPr>
            <a:r>
              <a:rPr lang="en-US" altLang="en-US" sz="1800" smtClean="0"/>
              <a:t>   and Solutions</a:t>
            </a:r>
          </a:p>
          <a:p>
            <a:pPr marL="347663" lvl="1" indent="0">
              <a:lnSpc>
                <a:spcPct val="80000"/>
              </a:lnSpc>
            </a:pPr>
            <a:r>
              <a:rPr lang="en-US" altLang="en-US" sz="1800" smtClean="0"/>
              <a:t> Customer Contact Center</a:t>
            </a:r>
          </a:p>
          <a:p>
            <a:pPr marL="347663" lvl="1" indent="0">
              <a:lnSpc>
                <a:spcPct val="80000"/>
              </a:lnSpc>
            </a:pPr>
            <a:endParaRPr lang="en-US" altLang="en-US" sz="1800" smtClean="0"/>
          </a:p>
          <a:p>
            <a:pPr marL="233363" indent="-233363">
              <a:lnSpc>
                <a:spcPct val="80000"/>
              </a:lnSpc>
            </a:pPr>
            <a:r>
              <a:rPr lang="en-US" altLang="en-US" sz="2400" smtClean="0"/>
              <a:t>Public Works</a:t>
            </a:r>
          </a:p>
          <a:p>
            <a:pPr marL="347663" lvl="1" indent="0">
              <a:lnSpc>
                <a:spcPct val="80000"/>
              </a:lnSpc>
            </a:pPr>
            <a:r>
              <a:rPr lang="en-US" altLang="en-US" sz="1800" smtClean="0"/>
              <a:t> Plan, Design and Construct Public</a:t>
            </a:r>
          </a:p>
          <a:p>
            <a:pPr marL="347663" lvl="1" indent="0">
              <a:lnSpc>
                <a:spcPct val="80000"/>
              </a:lnSpc>
              <a:buFontTx/>
              <a:buNone/>
            </a:pPr>
            <a:r>
              <a:rPr lang="en-US" altLang="en-US" sz="1800" smtClean="0"/>
              <a:t>   Facilities and Infrastructure</a:t>
            </a:r>
          </a:p>
          <a:p>
            <a:pPr marL="347663" lvl="1" indent="0">
              <a:lnSpc>
                <a:spcPct val="80000"/>
              </a:lnSpc>
            </a:pPr>
            <a:r>
              <a:rPr lang="en-US" altLang="en-US" sz="1800" smtClean="0"/>
              <a:t> Facilities Management</a:t>
            </a:r>
          </a:p>
          <a:p>
            <a:pPr marL="347663" lvl="1" indent="0">
              <a:lnSpc>
                <a:spcPct val="80000"/>
              </a:lnSpc>
            </a:pPr>
            <a:r>
              <a:rPr lang="en-US" altLang="en-US" sz="1800" smtClean="0"/>
              <a:t> Fleet and Equipment Services</a:t>
            </a:r>
          </a:p>
          <a:p>
            <a:pPr marL="347663" lvl="1" indent="0">
              <a:lnSpc>
                <a:spcPct val="80000"/>
              </a:lnSpc>
            </a:pPr>
            <a:r>
              <a:rPr lang="en-US" altLang="en-US" sz="1800" smtClean="0"/>
              <a:t> Equality Assurance</a:t>
            </a:r>
          </a:p>
          <a:p>
            <a:pPr marL="347663" lvl="1" indent="0">
              <a:lnSpc>
                <a:spcPct val="80000"/>
              </a:lnSpc>
              <a:buFontTx/>
              <a:buNone/>
            </a:pP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352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14400"/>
            <a:ext cx="2933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ooter Placeholder 2"/>
          <p:cNvSpPr txBox="1">
            <a:spLocks noGrp="1"/>
          </p:cNvSpPr>
          <p:nvPr/>
        </p:nvSpPr>
        <p:spPr bwMode="auto">
          <a:xfrm>
            <a:off x="266700" y="6138863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chemeClr val="bg1"/>
                </a:solidFill>
              </a:rPr>
              <a:t>STRATEGIC SUPPORT</a:t>
            </a:r>
            <a:r>
              <a:rPr lang="en-US" altLang="en-US" sz="2000" i="1" dirty="0">
                <a:solidFill>
                  <a:schemeClr val="bg1"/>
                </a:solidFill>
              </a:rPr>
              <a:t>					         </a:t>
            </a:r>
            <a:fld id="{B1818D7C-640F-4EBE-8368-897F7A675474}" type="slidenum">
              <a:rPr lang="en-US" altLang="en-US" sz="2000" i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0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2015-2016 Budget Study Sessions 								</a:t>
            </a:r>
          </a:p>
        </p:txBody>
      </p:sp>
      <p:sp>
        <p:nvSpPr>
          <p:cNvPr id="1024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1143000"/>
          </a:xfrm>
          <a:noFill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    CSA Expected Service Delivery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10246" name="Text Box 1027"/>
          <p:cNvSpPr txBox="1">
            <a:spLocks noChangeArrowheads="1"/>
          </p:cNvSpPr>
          <p:nvPr/>
        </p:nvSpPr>
        <p:spPr bwMode="auto">
          <a:xfrm>
            <a:off x="7239000" y="1295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	</a:t>
            </a:r>
            <a:endParaRPr lang="en-US" altLang="en-US" sz="2000"/>
          </a:p>
        </p:txBody>
      </p:sp>
      <p:sp>
        <p:nvSpPr>
          <p:cNvPr id="10247" name="AutoShape 14" descr="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343650" y="3013075"/>
            <a:ext cx="18224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10248" name="AutoShape 1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10249" name="AutoShape 1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10250" name="Rectangle 1026"/>
          <p:cNvSpPr>
            <a:spLocks noChangeArrowheads="1"/>
          </p:cNvSpPr>
          <p:nvPr/>
        </p:nvSpPr>
        <p:spPr bwMode="auto">
          <a:xfrm>
            <a:off x="152400" y="49530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/>
              <a:t>Strategic Support</a:t>
            </a:r>
            <a:br>
              <a:rPr lang="en-US" altLang="en-US" sz="3600" b="1"/>
            </a:br>
            <a:r>
              <a:rPr lang="en-US" altLang="en-US" b="1"/>
              <a:t>Investing in our Assets</a:t>
            </a:r>
          </a:p>
        </p:txBody>
      </p:sp>
      <p:pic>
        <p:nvPicPr>
          <p:cNvPr id="1025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849563"/>
            <a:ext cx="27511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12838"/>
            <a:ext cx="2743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 smtClean="0"/>
              <a:t>Proposed Budget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Information Technology</a:t>
            </a:r>
          </a:p>
          <a:p>
            <a:pPr marL="0" indent="0">
              <a:buFontTx/>
              <a:buNone/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sz="2200" dirty="0" smtClean="0"/>
              <a:t>Fund Network </a:t>
            </a:r>
            <a:r>
              <a:rPr lang="en-US" sz="2200" dirty="0"/>
              <a:t>U</a:t>
            </a:r>
            <a:r>
              <a:rPr lang="en-US" sz="2200" dirty="0" smtClean="0"/>
              <a:t>pgrades to Improve </a:t>
            </a:r>
            <a:r>
              <a:rPr lang="en-US" sz="2200" dirty="0"/>
              <a:t>C</a:t>
            </a:r>
            <a:r>
              <a:rPr lang="en-US" sz="2200" dirty="0" smtClean="0"/>
              <a:t>onnectivity for Public </a:t>
            </a:r>
            <a:r>
              <a:rPr lang="en-US" sz="2200" dirty="0"/>
              <a:t>S</a:t>
            </a:r>
            <a:r>
              <a:rPr lang="en-US" sz="2200" dirty="0" smtClean="0"/>
              <a:t>afety </a:t>
            </a:r>
            <a:r>
              <a:rPr lang="en-US" sz="2200" dirty="0"/>
              <a:t>F</a:t>
            </a:r>
            <a:r>
              <a:rPr lang="en-US" sz="2200" dirty="0" smtClean="0"/>
              <a:t>acilities and Field </a:t>
            </a:r>
            <a:r>
              <a:rPr lang="en-US" sz="2200" dirty="0"/>
              <a:t>P</a:t>
            </a:r>
            <a:r>
              <a:rPr lang="en-US" sz="2200" dirty="0" smtClean="0"/>
              <a:t>ersonnel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200" dirty="0" smtClean="0"/>
              <a:t>Add One-</a:t>
            </a:r>
            <a:r>
              <a:rPr lang="en-US" sz="2200" dirty="0"/>
              <a:t>T</a:t>
            </a:r>
            <a:r>
              <a:rPr lang="en-US" sz="2200" dirty="0" smtClean="0"/>
              <a:t>ime </a:t>
            </a:r>
            <a:r>
              <a:rPr lang="en-US" sz="2200" dirty="0"/>
              <a:t>F</a:t>
            </a:r>
            <a:r>
              <a:rPr lang="en-US" sz="2200" dirty="0" smtClean="0"/>
              <a:t>unding to Address the </a:t>
            </a:r>
            <a:r>
              <a:rPr lang="en-US" sz="2200" dirty="0"/>
              <a:t>M</a:t>
            </a:r>
            <a:r>
              <a:rPr lang="en-US" sz="2200" dirty="0" smtClean="0"/>
              <a:t>ost </a:t>
            </a:r>
            <a:r>
              <a:rPr lang="en-US" sz="2200" dirty="0"/>
              <a:t>C</a:t>
            </a:r>
            <a:r>
              <a:rPr lang="en-US" sz="2200" dirty="0" smtClean="0"/>
              <a:t>ritical </a:t>
            </a:r>
            <a:r>
              <a:rPr lang="en-US" sz="2200" dirty="0"/>
              <a:t>C</a:t>
            </a:r>
            <a:r>
              <a:rPr lang="en-US" sz="2200" dirty="0" smtClean="0"/>
              <a:t>yber </a:t>
            </a:r>
            <a:r>
              <a:rPr lang="en-US" sz="2200" dirty="0"/>
              <a:t>S</a:t>
            </a:r>
            <a:r>
              <a:rPr lang="en-US" sz="2200" dirty="0" smtClean="0"/>
              <a:t>ecurity </a:t>
            </a:r>
            <a:r>
              <a:rPr lang="en-US" sz="2200" dirty="0"/>
              <a:t>N</a:t>
            </a:r>
            <a:r>
              <a:rPr lang="en-US" sz="2200" dirty="0" smtClean="0"/>
              <a:t>eeds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2200" dirty="0" smtClean="0"/>
              <a:t>Enable Multi-Modal </a:t>
            </a:r>
            <a:r>
              <a:rPr lang="en-US" sz="2200" dirty="0"/>
              <a:t>C</a:t>
            </a:r>
            <a:r>
              <a:rPr lang="en-US" sz="2200" dirty="0" smtClean="0"/>
              <a:t>ommunications </a:t>
            </a:r>
            <a:r>
              <a:rPr lang="en-US" sz="2200" dirty="0"/>
              <a:t>B</a:t>
            </a:r>
            <a:r>
              <a:rPr lang="en-US" sz="2200" dirty="0" smtClean="0"/>
              <a:t>etween the City and Residents or Businesses </a:t>
            </a:r>
            <a:r>
              <a:rPr lang="en-US" sz="2200" dirty="0"/>
              <a:t>T</a:t>
            </a:r>
            <a:r>
              <a:rPr lang="en-US" sz="2200" dirty="0" smtClean="0"/>
              <a:t>hrough Customer Relationship Management/Service Request Management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200" dirty="0" smtClean="0"/>
              <a:t>Funding for Enhanced </a:t>
            </a:r>
            <a:r>
              <a:rPr lang="en-US" sz="2200" dirty="0"/>
              <a:t>L</a:t>
            </a:r>
            <a:r>
              <a:rPr lang="en-US" sz="2200" dirty="0" smtClean="0"/>
              <a:t>icensing of Office 365 and Rebuilding </a:t>
            </a:r>
            <a:r>
              <a:rPr lang="en-US" sz="2200" dirty="0"/>
              <a:t>M</a:t>
            </a:r>
            <a:r>
              <a:rPr lang="en-US" sz="2200" dirty="0" smtClean="0"/>
              <a:t>anagement </a:t>
            </a:r>
            <a:r>
              <a:rPr lang="en-US" sz="2200" dirty="0"/>
              <a:t>C</a:t>
            </a:r>
            <a:r>
              <a:rPr lang="en-US" sz="2200" dirty="0" smtClean="0"/>
              <a:t>apacity to Protect </a:t>
            </a:r>
            <a:r>
              <a:rPr lang="en-US" sz="2200" dirty="0"/>
              <a:t>P</a:t>
            </a:r>
            <a:r>
              <a:rPr lang="en-US" sz="2200" dirty="0" smtClean="0"/>
              <a:t>ublic </a:t>
            </a:r>
            <a:r>
              <a:rPr lang="en-US" sz="2200" dirty="0"/>
              <a:t>F</a:t>
            </a:r>
            <a:r>
              <a:rPr lang="en-US" sz="2200" dirty="0" smtClean="0"/>
              <a:t>unds and Ensure </a:t>
            </a:r>
            <a:r>
              <a:rPr lang="en-US" sz="2200" dirty="0"/>
              <a:t>S</a:t>
            </a:r>
            <a:r>
              <a:rPr lang="en-US" sz="2200" dirty="0" smtClean="0"/>
              <a:t>uccess of Technology </a:t>
            </a:r>
            <a:r>
              <a:rPr lang="en-US" sz="2200" dirty="0"/>
              <a:t>M</a:t>
            </a:r>
            <a:r>
              <a:rPr lang="en-US" sz="2200" dirty="0" smtClean="0"/>
              <a:t>odernization </a:t>
            </a:r>
            <a:r>
              <a:rPr lang="en-US" sz="2200" dirty="0"/>
              <a:t>E</a:t>
            </a:r>
            <a:r>
              <a:rPr lang="en-US" sz="2200" dirty="0" smtClean="0"/>
              <a:t>fforts</a:t>
            </a:r>
            <a:endParaRPr lang="en-US" sz="22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12292" name="Footer Placeholder 3"/>
          <p:cNvSpPr txBox="1">
            <a:spLocks noGrp="1"/>
          </p:cNvSpPr>
          <p:nvPr/>
        </p:nvSpPr>
        <p:spPr bwMode="auto">
          <a:xfrm>
            <a:off x="304800" y="6096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STRATEGIC SUPPORT</a:t>
            </a:r>
            <a:r>
              <a:rPr lang="en-US" altLang="en-US" sz="2000" dirty="0">
                <a:solidFill>
                  <a:schemeClr val="bg1"/>
                </a:solidFill>
              </a:rPr>
              <a:t>		</a:t>
            </a:r>
            <a:r>
              <a:rPr lang="en-US" altLang="en-US" sz="2000" i="1" dirty="0">
                <a:solidFill>
                  <a:schemeClr val="bg1"/>
                </a:solidFill>
              </a:rPr>
              <a:t>			         </a:t>
            </a:r>
            <a:fld id="{3DBC4011-BE6D-461B-BBEC-A32F7271D754}" type="slidenum">
              <a:rPr lang="en-US" altLang="en-US" sz="2000" i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2015-2016 Budget Study Sessions</a:t>
            </a:r>
            <a:endParaRPr lang="en-US" altLang="en-US" sz="14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 smtClean="0"/>
              <a:t>Proposed Budget Actions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02323"/>
            <a:ext cx="77724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b="1" dirty="0" smtClean="0"/>
              <a:t>Human Resources</a:t>
            </a:r>
          </a:p>
          <a:p>
            <a:pPr marL="0" indent="0">
              <a:buFontTx/>
              <a:buNone/>
              <a:defRPr/>
            </a:pPr>
            <a:endParaRPr lang="en-US" altLang="en-US" sz="400" b="1" dirty="0" smtClean="0"/>
          </a:p>
          <a:p>
            <a:pPr>
              <a:defRPr/>
            </a:pPr>
            <a:r>
              <a:rPr lang="en-US" altLang="en-US" sz="2000" dirty="0"/>
              <a:t>Provide One-Time Funding </a:t>
            </a:r>
            <a:r>
              <a:rPr lang="en-US" altLang="en-US" sz="2000" dirty="0" smtClean="0"/>
              <a:t>to </a:t>
            </a:r>
            <a:r>
              <a:rPr lang="en-US" altLang="en-US" sz="2000" dirty="0"/>
              <a:t>Address the </a:t>
            </a:r>
            <a:r>
              <a:rPr lang="en-US" altLang="en-US" sz="2000" dirty="0" smtClean="0"/>
              <a:t>Backlog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Recruitments and Hiring</a:t>
            </a:r>
          </a:p>
          <a:p>
            <a:pPr>
              <a:defRPr/>
            </a:pPr>
            <a:endParaRPr lang="en-US" altLang="en-US" sz="400" dirty="0" smtClean="0"/>
          </a:p>
          <a:p>
            <a:pPr>
              <a:defRPr/>
            </a:pPr>
            <a:r>
              <a:rPr lang="en-US" altLang="en-US" sz="2000" dirty="0" smtClean="0"/>
              <a:t>Provide One-Time Funding for HR to </a:t>
            </a:r>
            <a:r>
              <a:rPr lang="en-US" altLang="en-US" sz="2000" smtClean="0"/>
              <a:t>Reduce </a:t>
            </a:r>
            <a:r>
              <a:rPr lang="en-US" altLang="en-US" sz="2000" smtClean="0"/>
              <a:t>Recruitment </a:t>
            </a:r>
            <a:r>
              <a:rPr lang="en-US" altLang="en-US" sz="2000" dirty="0" smtClean="0"/>
              <a:t>Steps and Update Job Specs</a:t>
            </a:r>
          </a:p>
          <a:p>
            <a:pPr>
              <a:defRPr/>
            </a:pPr>
            <a:endParaRPr lang="en-US" altLang="en-US" sz="400" dirty="0" smtClean="0"/>
          </a:p>
          <a:p>
            <a:pPr>
              <a:defRPr/>
            </a:pPr>
            <a:r>
              <a:rPr lang="en-US" altLang="en-US" sz="2000" dirty="0" smtClean="0"/>
              <a:t>Continue Workers’ Compensation Service Delivery Model Pilot </a:t>
            </a:r>
            <a:r>
              <a:rPr lang="en-US" altLang="en-US" sz="2000" dirty="0"/>
              <a:t>P</a:t>
            </a:r>
            <a:r>
              <a:rPr lang="en-US" altLang="en-US" sz="2000" dirty="0" smtClean="0"/>
              <a:t>rogram for an Additional Year and Add Funding to Address Backlog of Claims</a:t>
            </a:r>
          </a:p>
          <a:p>
            <a:pPr marL="0" indent="0">
              <a:buNone/>
              <a:defRPr/>
            </a:pPr>
            <a:endParaRPr lang="en-US" altLang="en-US" sz="400" dirty="0" smtClean="0"/>
          </a:p>
          <a:p>
            <a:pPr>
              <a:defRPr/>
            </a:pPr>
            <a:r>
              <a:rPr lang="en-US" altLang="en-US" sz="2000" dirty="0" smtClean="0"/>
              <a:t>Add One-Time Funding to Identify HR Process Improvements and Document </a:t>
            </a:r>
            <a:r>
              <a:rPr lang="en-US" altLang="en-US" sz="2000" dirty="0"/>
              <a:t>M</a:t>
            </a:r>
            <a:r>
              <a:rPr lang="en-US" altLang="en-US" sz="2000" dirty="0" smtClean="0"/>
              <a:t>ethodologies </a:t>
            </a:r>
            <a:r>
              <a:rPr lang="en-US" altLang="en-US" sz="2000" dirty="0"/>
              <a:t>T</a:t>
            </a:r>
            <a:r>
              <a:rPr lang="en-US" altLang="en-US" sz="2000" dirty="0" smtClean="0"/>
              <a:t>hrough </a:t>
            </a:r>
            <a:r>
              <a:rPr lang="en-US" altLang="en-US" sz="2000" dirty="0"/>
              <a:t>E</a:t>
            </a:r>
            <a:r>
              <a:rPr lang="en-US" altLang="en-US" sz="2000" dirty="0" smtClean="0"/>
              <a:t>valuation and Review of Business Processes</a:t>
            </a:r>
            <a:endParaRPr lang="en-US" altLang="en-US" sz="400" dirty="0" smtClean="0"/>
          </a:p>
          <a:p>
            <a:pPr>
              <a:defRPr/>
            </a:pPr>
            <a:r>
              <a:rPr lang="en-US" altLang="en-US" sz="2000" dirty="0" smtClean="0"/>
              <a:t>One-Time Funds to Pilot a Wellness Program to Increase Employee Healthcare Participation</a:t>
            </a:r>
          </a:p>
          <a:p>
            <a:pPr>
              <a:defRPr/>
            </a:pPr>
            <a:endParaRPr lang="en-US" altLang="en-US" sz="1000" dirty="0" smtClean="0"/>
          </a:p>
          <a:p>
            <a:pPr marL="0" indent="0">
              <a:defRPr/>
            </a:pPr>
            <a:endParaRPr lang="en-US" altLang="en-US" sz="2400" dirty="0" smtClean="0"/>
          </a:p>
          <a:p>
            <a:pPr marL="0" indent="0">
              <a:defRPr/>
            </a:pPr>
            <a:endParaRPr lang="en-US" altLang="en-US" sz="2400" dirty="0" smtClean="0"/>
          </a:p>
          <a:p>
            <a:pPr marL="0" indent="0">
              <a:defRPr/>
            </a:pPr>
            <a:endParaRPr lang="en-US" altLang="en-US" sz="2400" dirty="0" smtClean="0"/>
          </a:p>
        </p:txBody>
      </p:sp>
      <p:sp>
        <p:nvSpPr>
          <p:cNvPr id="14340" name="Footer Placeholder 3"/>
          <p:cNvSpPr txBox="1">
            <a:spLocks noGrp="1"/>
          </p:cNvSpPr>
          <p:nvPr/>
        </p:nvSpPr>
        <p:spPr bwMode="auto">
          <a:xfrm>
            <a:off x="304800" y="6096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chemeClr val="bg1"/>
                </a:solidFill>
              </a:rPr>
              <a:t>STRATEGIC SUPPORT</a:t>
            </a:r>
            <a:r>
              <a:rPr lang="en-US" altLang="en-US" sz="2000" i="1" dirty="0">
                <a:solidFill>
                  <a:schemeClr val="bg1"/>
                </a:solidFill>
              </a:rPr>
              <a:t>					         </a:t>
            </a:r>
            <a:fld id="{B8287892-171B-478A-99DD-1E5192D84F6F}" type="slidenum">
              <a:rPr lang="en-US" altLang="en-US" sz="2000" i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0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2015-2016 Budget Study Sessions</a:t>
            </a:r>
            <a:endParaRPr lang="en-US" altLang="en-US" sz="14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 smtClean="0"/>
              <a:t>Proposed Budget Actions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b="1" dirty="0" smtClean="0"/>
              <a:t>Public Works</a:t>
            </a:r>
          </a:p>
          <a:p>
            <a:pPr marL="0" indent="0">
              <a:defRPr/>
            </a:pPr>
            <a:endParaRPr lang="en-US" altLang="en-US" sz="8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Continued </a:t>
            </a:r>
            <a:r>
              <a:rPr lang="en-US" altLang="en-US" sz="2400" dirty="0" smtClean="0"/>
              <a:t>Funding </a:t>
            </a:r>
            <a:r>
              <a:rPr lang="en-US" altLang="en-US" sz="2400" dirty="0"/>
              <a:t>for </a:t>
            </a:r>
            <a:r>
              <a:rPr lang="en-US" altLang="en-US" sz="2400" dirty="0" smtClean="0"/>
              <a:t>Preventive Maintenance </a:t>
            </a:r>
            <a:r>
              <a:rPr lang="en-US" altLang="en-US" sz="2400" dirty="0"/>
              <a:t>at City </a:t>
            </a:r>
            <a:r>
              <a:rPr lang="en-US" altLang="en-US" sz="2400" dirty="0" smtClean="0"/>
              <a:t>Facilities</a:t>
            </a:r>
            <a:endParaRPr lang="en-US" altLang="en-US" sz="2400" dirty="0"/>
          </a:p>
          <a:p>
            <a:pPr>
              <a:lnSpc>
                <a:spcPct val="80000"/>
              </a:lnSpc>
              <a:defRPr/>
            </a:pPr>
            <a:endParaRPr lang="en-US" altLang="en-US" sz="1000" dirty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Continued </a:t>
            </a:r>
            <a:r>
              <a:rPr lang="en-US" altLang="en-US" sz="2400" dirty="0" smtClean="0"/>
              <a:t>Staffing </a:t>
            </a:r>
            <a:r>
              <a:rPr lang="en-US" altLang="en-US" sz="2400" dirty="0"/>
              <a:t>for the City-Building Energy Projects </a:t>
            </a:r>
            <a:r>
              <a:rPr lang="en-US" altLang="en-US" sz="2400" dirty="0" smtClean="0"/>
              <a:t>Program</a:t>
            </a:r>
            <a:endParaRPr lang="en-US" altLang="en-US" sz="2400" dirty="0"/>
          </a:p>
          <a:p>
            <a:pPr>
              <a:lnSpc>
                <a:spcPct val="80000"/>
              </a:lnSpc>
              <a:defRPr/>
            </a:pPr>
            <a:endParaRPr lang="en-US" altLang="en-US" sz="1000" dirty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Additional </a:t>
            </a:r>
            <a:r>
              <a:rPr lang="en-US" altLang="en-US" sz="2400" dirty="0" smtClean="0"/>
              <a:t>Staffing </a:t>
            </a:r>
            <a:r>
              <a:rPr lang="en-US" altLang="en-US" sz="2400" dirty="0"/>
              <a:t>to </a:t>
            </a:r>
            <a:r>
              <a:rPr lang="en-US" altLang="en-US" sz="2400" dirty="0" smtClean="0"/>
              <a:t>Support </a:t>
            </a:r>
            <a:r>
              <a:rPr lang="en-US" altLang="en-US" sz="2400" dirty="0"/>
              <a:t>the Silicon Valley Regional </a:t>
            </a:r>
            <a:r>
              <a:rPr lang="en-US" altLang="en-US" sz="2400" dirty="0" smtClean="0"/>
              <a:t>Communications </a:t>
            </a:r>
            <a:r>
              <a:rPr lang="en-US" altLang="en-US" sz="2400" dirty="0"/>
              <a:t>System </a:t>
            </a:r>
            <a:r>
              <a:rPr lang="en-US" altLang="en-US" sz="2400" dirty="0" smtClean="0"/>
              <a:t>Upgrade</a:t>
            </a:r>
            <a:endParaRPr lang="en-US" altLang="en-US" sz="2400" dirty="0"/>
          </a:p>
          <a:p>
            <a:pPr>
              <a:lnSpc>
                <a:spcPct val="80000"/>
              </a:lnSpc>
              <a:defRPr/>
            </a:pPr>
            <a:endParaRPr lang="en-US" altLang="en-US" sz="1000" dirty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/>
              <a:t>One-Time Funding </a:t>
            </a:r>
            <a:r>
              <a:rPr lang="en-US" altLang="en-US" sz="2400" dirty="0"/>
              <a:t>to </a:t>
            </a:r>
            <a:r>
              <a:rPr lang="en-US" altLang="en-US" sz="2400" dirty="0" smtClean="0"/>
              <a:t>Upgrade </a:t>
            </a:r>
            <a:r>
              <a:rPr lang="en-US" altLang="en-US" sz="2400" dirty="0"/>
              <a:t>the Enterprise Asset Management </a:t>
            </a:r>
            <a:r>
              <a:rPr lang="en-US" altLang="en-US" sz="2400" dirty="0" smtClean="0"/>
              <a:t>System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0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/>
              <a:t>Staffing to Support Delivery of Capital Improvement Program</a:t>
            </a:r>
          </a:p>
          <a:p>
            <a:pPr marL="0" indent="0">
              <a:defRPr/>
            </a:pPr>
            <a:endParaRPr lang="en-US" altLang="en-US" sz="2400" dirty="0" smtClean="0"/>
          </a:p>
          <a:p>
            <a:pPr marL="0" indent="0">
              <a:defRPr/>
            </a:pPr>
            <a:endParaRPr lang="en-US" altLang="en-US" sz="2400" dirty="0" smtClean="0"/>
          </a:p>
        </p:txBody>
      </p:sp>
      <p:sp>
        <p:nvSpPr>
          <p:cNvPr id="16388" name="Footer Placeholder 3"/>
          <p:cNvSpPr txBox="1">
            <a:spLocks noGrp="1"/>
          </p:cNvSpPr>
          <p:nvPr/>
        </p:nvSpPr>
        <p:spPr bwMode="auto">
          <a:xfrm>
            <a:off x="304800" y="6096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chemeClr val="bg1"/>
                </a:solidFill>
              </a:rPr>
              <a:t>STRATEGIC SUPPORT</a:t>
            </a:r>
            <a:r>
              <a:rPr lang="en-US" altLang="en-US" sz="2000" i="1" dirty="0">
                <a:solidFill>
                  <a:schemeClr val="bg1"/>
                </a:solidFill>
              </a:rPr>
              <a:t>					         </a:t>
            </a:r>
            <a:fld id="{73B384B4-1FCE-4A6D-A07E-F7A7051AAE31}" type="slidenum">
              <a:rPr lang="en-US" altLang="en-US" sz="2000" i="1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0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2015-2016 Budget Study Sessions</a:t>
            </a:r>
            <a:endParaRPr lang="en-US" altLang="en-US" sz="1400" i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Proposed Budget Actions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b="1" dirty="0" smtClean="0"/>
              <a:t>Finance</a:t>
            </a:r>
          </a:p>
          <a:p>
            <a:pPr>
              <a:defRPr/>
            </a:pPr>
            <a:endParaRPr lang="en-US" altLang="en-US" sz="800" b="1" dirty="0" smtClean="0"/>
          </a:p>
          <a:p>
            <a:pPr>
              <a:defRPr/>
            </a:pPr>
            <a:r>
              <a:rPr lang="en-US" altLang="en-US" sz="2200" dirty="0" smtClean="0"/>
              <a:t>Funding for the Purchasing Division to Manage City-Wide </a:t>
            </a:r>
            <a:r>
              <a:rPr lang="en-US" altLang="en-US" sz="2200" dirty="0"/>
              <a:t>T</a:t>
            </a:r>
            <a:r>
              <a:rPr lang="en-US" altLang="en-US" sz="2200" dirty="0" smtClean="0"/>
              <a:t>echnology Procurements and Planning, Building and Code Enforcement Department Procurements</a:t>
            </a:r>
          </a:p>
          <a:p>
            <a:pPr>
              <a:defRPr/>
            </a:pPr>
            <a:endParaRPr lang="en-US" altLang="en-US" sz="1000" dirty="0" smtClean="0"/>
          </a:p>
          <a:p>
            <a:pPr>
              <a:defRPr/>
            </a:pPr>
            <a:r>
              <a:rPr lang="en-US" altLang="en-US" sz="2200" dirty="0" smtClean="0"/>
              <a:t>One-Time </a:t>
            </a:r>
            <a:r>
              <a:rPr lang="en-US" altLang="en-US" sz="2200" dirty="0"/>
              <a:t>F</a:t>
            </a:r>
            <a:r>
              <a:rPr lang="en-US" altLang="en-US" sz="2200" dirty="0" smtClean="0"/>
              <a:t>unding for Consulting </a:t>
            </a:r>
            <a:r>
              <a:rPr lang="en-US" altLang="en-US" sz="2200" dirty="0"/>
              <a:t>S</a:t>
            </a:r>
            <a:r>
              <a:rPr lang="en-US" altLang="en-US" sz="2200" dirty="0" smtClean="0"/>
              <a:t>ervices to Develop </a:t>
            </a:r>
            <a:r>
              <a:rPr lang="en-US" altLang="en-US" sz="2200" dirty="0"/>
              <a:t>P</a:t>
            </a:r>
            <a:r>
              <a:rPr lang="en-US" altLang="en-US" sz="2200" dirty="0" smtClean="0"/>
              <a:t>olicies, Procedures, and Training </a:t>
            </a:r>
            <a:r>
              <a:rPr lang="en-US" altLang="en-US" sz="2200" dirty="0"/>
              <a:t>M</a:t>
            </a:r>
            <a:r>
              <a:rPr lang="en-US" altLang="en-US" sz="2200" dirty="0" smtClean="0"/>
              <a:t>aterials for Financial </a:t>
            </a:r>
            <a:r>
              <a:rPr lang="en-US" altLang="en-US" sz="2200" dirty="0"/>
              <a:t>F</a:t>
            </a:r>
            <a:r>
              <a:rPr lang="en-US" altLang="en-US" sz="2200" dirty="0" smtClean="0"/>
              <a:t>unctions </a:t>
            </a:r>
            <a:r>
              <a:rPr lang="en-US" altLang="en-US" sz="2200" dirty="0"/>
              <a:t>T</a:t>
            </a:r>
            <a:r>
              <a:rPr lang="en-US" altLang="en-US" sz="2200" dirty="0" smtClean="0"/>
              <a:t>hroughout the City</a:t>
            </a:r>
          </a:p>
          <a:p>
            <a:pPr>
              <a:defRPr/>
            </a:pPr>
            <a:endParaRPr lang="en-US" altLang="en-US" sz="1000" dirty="0" smtClean="0"/>
          </a:p>
          <a:p>
            <a:pPr>
              <a:defRPr/>
            </a:pPr>
            <a:r>
              <a:rPr lang="en-US" altLang="en-US" sz="2200" dirty="0" smtClean="0"/>
              <a:t>Funding for the Implementation of the New HR/Payroll/Budget System</a:t>
            </a:r>
          </a:p>
          <a:p>
            <a:pPr>
              <a:defRPr/>
            </a:pPr>
            <a:endParaRPr lang="en-US" altLang="en-US" sz="1000" dirty="0" smtClean="0"/>
          </a:p>
          <a:p>
            <a:pPr>
              <a:defRPr/>
            </a:pPr>
            <a:r>
              <a:rPr lang="en-US" altLang="en-US" sz="2200" dirty="0" smtClean="0"/>
              <a:t>Reduction of Staffing </a:t>
            </a:r>
            <a:r>
              <a:rPr lang="en-US" altLang="en-US" sz="2200" dirty="0"/>
              <a:t>R</a:t>
            </a:r>
            <a:r>
              <a:rPr lang="en-US" altLang="en-US" sz="2200" dirty="0" smtClean="0"/>
              <a:t>elated to the Single Family Garbage </a:t>
            </a:r>
            <a:r>
              <a:rPr lang="en-US" altLang="en-US" sz="2200" dirty="0"/>
              <a:t>B</a:t>
            </a:r>
            <a:r>
              <a:rPr lang="en-US" altLang="en-US" sz="2200" dirty="0" smtClean="0"/>
              <a:t>illing System </a:t>
            </a:r>
            <a:r>
              <a:rPr lang="en-US" altLang="en-US" sz="2200" dirty="0"/>
              <a:t>T</a:t>
            </a:r>
            <a:r>
              <a:rPr lang="en-US" altLang="en-US" sz="2200" dirty="0" smtClean="0"/>
              <a:t>ransfer to the County in 2015-2016</a:t>
            </a:r>
          </a:p>
          <a:p>
            <a:pPr marL="0" indent="0">
              <a:buFontTx/>
              <a:buNone/>
              <a:defRPr/>
            </a:pPr>
            <a:endParaRPr lang="en-US" altLang="en-US" sz="2200" dirty="0" smtClean="0"/>
          </a:p>
          <a:p>
            <a:pPr marL="0" indent="0">
              <a:defRPr/>
            </a:pPr>
            <a:endParaRPr lang="en-US" altLang="en-US" sz="2400" dirty="0" smtClean="0"/>
          </a:p>
          <a:p>
            <a:pPr marL="0" indent="0">
              <a:defRPr/>
            </a:pPr>
            <a:endParaRPr lang="en-US" altLang="en-US" sz="2400" dirty="0" smtClean="0"/>
          </a:p>
          <a:p>
            <a:pPr marL="0" indent="0">
              <a:defRPr/>
            </a:pPr>
            <a:endParaRPr lang="en-US" altLang="en-US" sz="2400" dirty="0" smtClean="0"/>
          </a:p>
          <a:p>
            <a:pPr marL="0" indent="0">
              <a:defRPr/>
            </a:pPr>
            <a:endParaRPr lang="en-US" altLang="en-US" sz="2400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STRATEGIC SUPPORT					         </a:t>
            </a:r>
            <a:fld id="{8482B158-8141-4E25-87BF-D0AFEAE9923E}" type="slidenum">
              <a:rPr lang="en-US" altLang="en-US" sz="2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2015-2016 Budget Study Sessions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STRATEGIC SUPPORT		         		       </a:t>
            </a:r>
            <a:fld id="{1EE07773-4DAE-4D9F-9D46-D737708013E2}" type="slidenum">
              <a:rPr lang="en-US" altLang="en-US" sz="2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2015-2016 Budget Study Sessions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								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br>
              <a:rPr lang="en-US" altLang="en-US" sz="3600" dirty="0" smtClean="0"/>
            </a:br>
            <a:r>
              <a:rPr lang="en-US" altLang="en-US" sz="3600" dirty="0" smtClean="0"/>
              <a:t>CSA </a:t>
            </a:r>
            <a:r>
              <a:rPr lang="en-US" altLang="en-US" sz="3600" dirty="0" err="1" smtClean="0"/>
              <a:t>Workplan</a:t>
            </a:r>
            <a:r>
              <a:rPr lang="en-US" altLang="en-US" sz="3600" dirty="0" smtClean="0"/>
              <a:t> Highlights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7620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endParaRPr lang="en-US" altLang="en-US" sz="1400" dirty="0" smtClean="0"/>
          </a:p>
          <a:p>
            <a:r>
              <a:rPr lang="en-US" altLang="en-US" sz="2400" dirty="0" smtClean="0"/>
              <a:t>Core Technology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ystem </a:t>
            </a:r>
            <a:r>
              <a:rPr lang="en-US" altLang="en-US" sz="2400" dirty="0"/>
              <a:t>I</a:t>
            </a:r>
            <a:r>
              <a:rPr lang="en-US" altLang="en-US" sz="2400" dirty="0" smtClean="0"/>
              <a:t>mplementations</a:t>
            </a:r>
          </a:p>
          <a:p>
            <a:endParaRPr lang="en-US" altLang="en-US" sz="600" dirty="0" smtClean="0"/>
          </a:p>
          <a:p>
            <a:r>
              <a:rPr lang="en-US" altLang="en-US" sz="2400" dirty="0" smtClean="0"/>
              <a:t>Increased Bandwidth and Network </a:t>
            </a:r>
            <a:r>
              <a:rPr lang="en-US" altLang="en-US" sz="2400" dirty="0"/>
              <a:t>R</a:t>
            </a:r>
            <a:r>
              <a:rPr lang="en-US" altLang="en-US" sz="2400" dirty="0" smtClean="0"/>
              <a:t>eliability for Facilities and Public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afety </a:t>
            </a:r>
            <a:r>
              <a:rPr lang="en-US" altLang="en-US" sz="2400" dirty="0"/>
              <a:t>F</a:t>
            </a:r>
            <a:r>
              <a:rPr lang="en-US" altLang="en-US" sz="2400" dirty="0" smtClean="0"/>
              <a:t>ield </a:t>
            </a:r>
            <a:r>
              <a:rPr lang="en-US" altLang="en-US" sz="2400" dirty="0"/>
              <a:t>P</a:t>
            </a:r>
            <a:r>
              <a:rPr lang="en-US" altLang="en-US" sz="2400" dirty="0" smtClean="0"/>
              <a:t>ersonnel</a:t>
            </a:r>
          </a:p>
          <a:p>
            <a:endParaRPr lang="en-US" altLang="en-US" sz="600" dirty="0" smtClean="0"/>
          </a:p>
          <a:p>
            <a:r>
              <a:rPr lang="en-US" altLang="en-US" sz="2400" dirty="0" smtClean="0"/>
              <a:t>Workers’ Compensation Pilot Program Continuation</a:t>
            </a:r>
          </a:p>
          <a:p>
            <a:endParaRPr lang="en-US" altLang="en-US" sz="600" dirty="0" smtClean="0"/>
          </a:p>
          <a:p>
            <a:r>
              <a:rPr lang="en-US" altLang="en-US" sz="2400" dirty="0" smtClean="0"/>
              <a:t>Workers’ Compensation / Employment Temporary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taffing</a:t>
            </a:r>
          </a:p>
          <a:p>
            <a:endParaRPr lang="en-US" altLang="en-US" sz="600" dirty="0" smtClean="0"/>
          </a:p>
          <a:p>
            <a:r>
              <a:rPr lang="en-US" altLang="en-US" sz="2400" dirty="0" smtClean="0"/>
              <a:t>Continued Focus on Achieving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ppropriate </a:t>
            </a:r>
            <a:r>
              <a:rPr lang="en-US" altLang="en-US" sz="2400" dirty="0"/>
              <a:t>P</a:t>
            </a:r>
            <a:r>
              <a:rPr lang="en-US" altLang="en-US" sz="2400" dirty="0" smtClean="0"/>
              <a:t>reventive </a:t>
            </a:r>
            <a:r>
              <a:rPr lang="en-US" altLang="en-US" sz="2400" dirty="0"/>
              <a:t>M</a:t>
            </a:r>
            <a:r>
              <a:rPr lang="en-US" altLang="en-US" sz="2400" dirty="0" smtClean="0"/>
              <a:t>aintenance </a:t>
            </a:r>
            <a:r>
              <a:rPr lang="en-US" altLang="en-US" sz="2400" dirty="0"/>
              <a:t>C</a:t>
            </a:r>
            <a:r>
              <a:rPr lang="en-US" altLang="en-US" sz="2400" dirty="0" smtClean="0"/>
              <a:t>ycles at City Fleet and Facilities</a:t>
            </a:r>
          </a:p>
          <a:p>
            <a:r>
              <a:rPr lang="en-US" altLang="en-US" sz="2400" dirty="0" smtClean="0"/>
              <a:t>Effective Delivery of the City’s Capital Improvement Program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</a:rPr>
              <a:t>Strategic Support CSA					         </a:t>
            </a:r>
            <a:fld id="{749524D6-83B6-4981-9C3F-56C0BCA05E04}" type="slidenum">
              <a:rPr lang="en-US" altLang="en-US" sz="2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0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</a:rPr>
              <a:t>2015-2016 Budget Study Sessions</a:t>
            </a:r>
            <a:endParaRPr lang="en-US" altLang="en-US" sz="14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</a:rPr>
              <a:t>								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  <a:noFill/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>Summary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825500" y="1436688"/>
            <a:ext cx="8077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347663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461963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5762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90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47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04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62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19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</a:pPr>
            <a:endParaRPr lang="en-US" altLang="en-US" sz="360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25500" y="1436688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347663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461963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5762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90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47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04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62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19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09600" y="849840"/>
            <a:ext cx="8216900" cy="53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rgbClr val="102A72"/>
                </a:solidFill>
                <a:latin typeface="Arial" panose="020B0604020202020204" pitchFamily="34" charset="0"/>
              </a:defRPr>
            </a:lvl1pPr>
            <a:lvl2pPr marL="347663" indent="-285750">
              <a:spcBef>
                <a:spcPct val="20000"/>
              </a:spcBef>
              <a:buChar char="–"/>
              <a:defRPr sz="2800">
                <a:solidFill>
                  <a:srgbClr val="102A72"/>
                </a:solidFill>
                <a:latin typeface="Arial" panose="020B0604020202020204" pitchFamily="34" charset="0"/>
              </a:defRPr>
            </a:lvl2pPr>
            <a:lvl3pPr marL="461963" indent="-228600">
              <a:spcBef>
                <a:spcPct val="20000"/>
              </a:spcBef>
              <a:buChar char="•"/>
              <a:defRPr sz="2400">
                <a:solidFill>
                  <a:srgbClr val="102A72"/>
                </a:solidFill>
                <a:latin typeface="Arial" panose="020B0604020202020204" pitchFamily="34" charset="0"/>
              </a:defRPr>
            </a:lvl3pPr>
            <a:lvl4pPr marL="5762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90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47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04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62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19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endParaRPr lang="en-US" altLang="en-US" sz="900" dirty="0" smtClean="0"/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Investing in our Assets</a:t>
            </a:r>
          </a:p>
          <a:p>
            <a:pPr marL="0" indent="0">
              <a:buFontTx/>
              <a:buNone/>
              <a:defRPr/>
            </a:pPr>
            <a:endParaRPr lang="en-US" altLang="en-US" sz="800" dirty="0" smtClean="0"/>
          </a:p>
          <a:p>
            <a:pPr>
              <a:defRPr/>
            </a:pPr>
            <a:r>
              <a:rPr lang="en-US" altLang="en-US" sz="2400" dirty="0" smtClean="0"/>
              <a:t>Begin Shift from Internal </a:t>
            </a:r>
            <a:r>
              <a:rPr lang="en-US" altLang="en-US" sz="2400" dirty="0"/>
              <a:t>F</a:t>
            </a:r>
            <a:r>
              <a:rPr lang="en-US" altLang="en-US" sz="2400" dirty="0" smtClean="0"/>
              <a:t>ocus to Public </a:t>
            </a:r>
            <a:r>
              <a:rPr lang="en-US" altLang="en-US" sz="2400" dirty="0"/>
              <a:t>F</a:t>
            </a:r>
            <a:r>
              <a:rPr lang="en-US" altLang="en-US" sz="2400" dirty="0" smtClean="0"/>
              <a:t>acing </a:t>
            </a:r>
            <a:r>
              <a:rPr lang="en-US" altLang="en-US" sz="2400" dirty="0"/>
              <a:t>T</a:t>
            </a:r>
            <a:r>
              <a:rPr lang="en-US" altLang="en-US" sz="2400" dirty="0" smtClean="0"/>
              <a:t>echnologies</a:t>
            </a:r>
          </a:p>
          <a:p>
            <a:pPr>
              <a:defRPr/>
            </a:pPr>
            <a:endParaRPr lang="en-US" altLang="en-US" sz="800" dirty="0" smtClean="0"/>
          </a:p>
          <a:p>
            <a:pPr>
              <a:defRPr/>
            </a:pPr>
            <a:r>
              <a:rPr lang="en-US" altLang="en-US" sz="2400" dirty="0" smtClean="0"/>
              <a:t>Provide Support to Departments in Critical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reas</a:t>
            </a:r>
          </a:p>
          <a:p>
            <a:pPr>
              <a:defRPr/>
            </a:pPr>
            <a:endParaRPr lang="en-US" altLang="en-US" sz="800" dirty="0" smtClean="0"/>
          </a:p>
          <a:p>
            <a:pPr>
              <a:defRPr/>
            </a:pPr>
            <a:r>
              <a:rPr lang="en-US" altLang="en-US" sz="2400" dirty="0" smtClean="0"/>
              <a:t>Invest in the Health and Well-Being of Employees</a:t>
            </a:r>
          </a:p>
          <a:p>
            <a:pPr>
              <a:defRPr/>
            </a:pPr>
            <a:endParaRPr lang="en-US" altLang="en-US" sz="800" dirty="0" smtClean="0"/>
          </a:p>
          <a:p>
            <a:pPr>
              <a:defRPr/>
            </a:pPr>
            <a:r>
              <a:rPr lang="en-US" altLang="en-US" sz="2400" dirty="0" smtClean="0"/>
              <a:t>Facilitate Effective Recruitments and Manage Hiring Processes to Attract and Retain Qualified Employees</a:t>
            </a:r>
          </a:p>
          <a:p>
            <a:pPr>
              <a:defRPr/>
            </a:pPr>
            <a:endParaRPr lang="en-US" altLang="en-US" sz="800" dirty="0" smtClean="0"/>
          </a:p>
          <a:p>
            <a:pPr>
              <a:defRPr/>
            </a:pPr>
            <a:r>
              <a:rPr lang="en-US" altLang="en-US" sz="2400" dirty="0" smtClean="0"/>
              <a:t>Improve the Condition and Extend the Life of City Fleet and Facilities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112713" marR="0" indent="-11271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18288" tIns="18288" rIns="18288" bIns="18288" numCol="1" anchor="ctr" anchorCtr="0" compatLnSpc="1">
        <a:prstTxWarp prst="textNoShape">
          <a:avLst/>
        </a:prstTxWarp>
      </a:bodyPr>
      <a:lstStyle>
        <a:defPPr marL="112713" marR="0" indent="-112713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17932</TotalTime>
  <Words>485</Words>
  <Application>Microsoft Office PowerPoint</Application>
  <PresentationFormat>On-screen Show (4:3)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</vt:lpstr>
      <vt:lpstr>Times New Roman</vt:lpstr>
      <vt:lpstr>Default Design</vt:lpstr>
      <vt:lpstr>Strategic Support   2015-2016 Proposed Operating Budget  OUTCOMES:  -   A High Performing Workforce that is Committed to Exceeding       Internal and External Customer Expectations -   Safe and Functional Public Infrastructure, Facilities, and        Equipment -   Effective Use of Technology -   Sound Fiscal Management that Facilitates Meeting the Needs of the Community</vt:lpstr>
      <vt:lpstr> STRATEGIC SUPPORT</vt:lpstr>
      <vt:lpstr>     CSA Expected Service Delivery </vt:lpstr>
      <vt:lpstr>Proposed Budget Actions</vt:lpstr>
      <vt:lpstr>Proposed Budget Actions</vt:lpstr>
      <vt:lpstr>Proposed Budget Actions</vt:lpstr>
      <vt:lpstr>Proposed Budget Actions</vt:lpstr>
      <vt:lpstr>  CSA Workplan Highlights </vt:lpstr>
      <vt:lpstr> Summary</vt:lpstr>
      <vt:lpstr>Strategic Support   2015-2016 Proposed Operating Budget  OUTCOMES:  -   A High Performing Workforce that is Committed to Exceeding       Internal and External Customer Expectations -   Safe and Functional Public Infrastructure, Facilities, and        Equipment -   Effective Use of Technology -   Sound Fiscal Management that Facilitates Meeting the Needs of the Community</vt:lpstr>
    </vt:vector>
  </TitlesOfParts>
  <Company>City of San Jose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ckenny</dc:creator>
  <cp:lastModifiedBy>Grant, Tresha</cp:lastModifiedBy>
  <cp:revision>941</cp:revision>
  <cp:lastPrinted>2015-05-04T21:49:44Z</cp:lastPrinted>
  <dcterms:created xsi:type="dcterms:W3CDTF">2000-07-06T22:01:17Z</dcterms:created>
  <dcterms:modified xsi:type="dcterms:W3CDTF">2015-05-08T15:16:33Z</dcterms:modified>
</cp:coreProperties>
</file>