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9" r:id="rId3"/>
    <p:sldId id="270" r:id="rId4"/>
    <p:sldId id="271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508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2F3"/>
    <a:srgbClr val="FE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74" y="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lU6viuXfay323Gl6zkH5itwmrUIUo9rAzalK_ntu-ZY/edit?usp=shari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5900" y="1853692"/>
            <a:ext cx="8712200" cy="1072896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indent="0" algn="ctr"/>
            <a:r>
              <a:rPr lang="es-ES_tradnl" sz="2600" b="1" dirty="0" smtClean="0">
                <a:solidFill>
                  <a:srgbClr val="011E50"/>
                </a:solidFill>
                <a:latin typeface="Verdana"/>
              </a:rPr>
              <a:t>Votación clasificada por orden de preferencia (RCV, por sus siglas en inglés)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44824" y="3800856"/>
            <a:ext cx="2066544" cy="170688"/>
          </a:xfrm>
          <a:prstGeom prst="rect">
            <a:avLst/>
          </a:prstGeom>
          <a:noFill/>
        </p:spPr>
        <p:txBody>
          <a:bodyPr wrap="none" lIns="0" tIns="0" rIns="0" bIns="0" anchor="ctr">
            <a:noAutofit/>
          </a:bodyPr>
          <a:lstStyle/>
          <a:p>
            <a:pPr indent="0" algn="ctr"/>
            <a:r>
              <a:rPr lang="es-ES_tradnl" sz="1300" b="1" i="1" smtClean="0">
                <a:solidFill>
                  <a:srgbClr val="011E50"/>
                </a:solidFill>
                <a:latin typeface="Arial"/>
              </a:rPr>
              <a:t>Revisado el 9 de agosto de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5400" y="3098800"/>
            <a:ext cx="1775968" cy="491744"/>
          </a:xfrm>
          <a:prstGeom prst="rect">
            <a:avLst/>
          </a:prstGeom>
          <a:solidFill>
            <a:srgbClr val="FE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118360" y="2943352"/>
            <a:ext cx="4907280" cy="563880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pPr algn="ctr"/>
            <a:r>
              <a:rPr lang="es-ES_tradnl" sz="1700" b="1" dirty="0" smtClean="0">
                <a:solidFill>
                  <a:srgbClr val="011E50"/>
                </a:solidFill>
                <a:latin typeface="Verdana"/>
              </a:rPr>
              <a:t>Una propuesta para enmendar el Acta constitutiva de la ciudad de San José</a:t>
            </a:r>
          </a:p>
          <a:p>
            <a:pPr indent="0" algn="ctr"/>
            <a:endParaRPr lang="en-US" sz="1700" b="1" dirty="0">
              <a:solidFill>
                <a:srgbClr val="011E5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5237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8384" y="420624"/>
            <a:ext cx="5318760" cy="70205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>
              <a:lnSpc>
                <a:spcPts val="2400"/>
              </a:lnSpc>
            </a:pPr>
            <a:r>
              <a:rPr lang="es-ES_tradnl" sz="2400" b="1" dirty="0" smtClean="0">
                <a:solidFill>
                  <a:srgbClr val="011E50"/>
                </a:solidFill>
              </a:rPr>
              <a:t>RCV ES INACCESIBLE + CONFUSO A LOS VOTANTES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5080" y="1215136"/>
            <a:ext cx="7272020" cy="93370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s-ES_tradnl" sz="2000" b="1" u="sng" dirty="0" smtClean="0">
                <a:solidFill>
                  <a:srgbClr val="011E50"/>
                </a:solidFill>
              </a:rPr>
              <a:t>Preocupación: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s-ES_tradnl" sz="2000" b="1" dirty="0" smtClean="0">
                <a:solidFill>
                  <a:srgbClr val="011E50"/>
                </a:solidFill>
              </a:rPr>
              <a:t>La RCV puede ser confusa de entender, ya que tiene un impacto negativo en los votantes habitualmente privados de sus derechos.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" y="2364740"/>
            <a:ext cx="7678420" cy="190246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  <a:spcAft>
                <a:spcPts val="133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Datos del </a:t>
            </a:r>
            <a:r>
              <a:rPr lang="es-ES_tradnl" sz="2000" b="1" dirty="0" smtClean="0">
                <a:solidFill>
                  <a:srgbClr val="011E50"/>
                </a:solidFill>
              </a:rPr>
              <a:t>Estudio RCV del Área de la Bahía de 2015</a:t>
            </a:r>
            <a:r>
              <a:rPr lang="es-ES_tradnl" sz="2000" b="1" baseline="30000" dirty="0" smtClean="0">
                <a:solidFill>
                  <a:srgbClr val="011E50"/>
                </a:solidFill>
              </a:rPr>
              <a:t>1</a:t>
            </a:r>
            <a:r>
              <a:rPr lang="es-ES_tradnl" sz="2000" dirty="0" smtClean="0">
                <a:solidFill>
                  <a:srgbClr val="011E50"/>
                </a:solidFill>
              </a:rPr>
              <a:t>:</a:t>
            </a:r>
          </a:p>
          <a:p>
            <a:pPr marL="433900" indent="-355600">
              <a:lnSpc>
                <a:spcPts val="2400"/>
              </a:lnSpc>
              <a:spcAft>
                <a:spcPts val="161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•  	</a:t>
            </a:r>
            <a:r>
              <a:rPr lang="es-ES_tradnl" sz="2000" dirty="0" smtClean="0">
                <a:solidFill>
                  <a:srgbClr val="011E50"/>
                </a:solidFill>
              </a:rPr>
              <a:t>En casi todos los datos demográficos (edad, raza, educación, nivel de ingresos), el </a:t>
            </a:r>
            <a:r>
              <a:rPr lang="es-ES_tradnl" sz="2000" b="1" dirty="0" smtClean="0">
                <a:solidFill>
                  <a:srgbClr val="011E50"/>
                </a:solidFill>
              </a:rPr>
              <a:t>80%</a:t>
            </a:r>
            <a:r>
              <a:rPr lang="es-ES_tradnl" sz="2000" dirty="0" smtClean="0">
                <a:solidFill>
                  <a:srgbClr val="011E50"/>
                </a:solidFill>
              </a:rPr>
              <a:t> de los encuestados informó que RCV era</a:t>
            </a:r>
            <a:r>
              <a:rPr lang="es-ES_tradnl" sz="2000" b="1" dirty="0" smtClean="0">
                <a:solidFill>
                  <a:srgbClr val="011E50"/>
                </a:solidFill>
              </a:rPr>
              <a:t> fácil de entender.</a:t>
            </a:r>
          </a:p>
          <a:p>
            <a:pPr>
              <a:lnSpc>
                <a:spcPts val="2400"/>
              </a:lnSpc>
              <a:tabLst>
                <a:tab pos="419100" algn="l"/>
              </a:tabLst>
            </a:pPr>
            <a:r>
              <a:rPr lang="es-ES_tradnl" sz="2000" dirty="0" smtClean="0">
                <a:solidFill>
                  <a:srgbClr val="011E50"/>
                </a:solidFill>
              </a:rPr>
              <a:t>• </a:t>
            </a:r>
            <a:r>
              <a:rPr lang="es-ES_tradnl" sz="2000" dirty="0">
                <a:solidFill>
                  <a:srgbClr val="011E50"/>
                </a:solidFill>
              </a:rPr>
              <a:t>	</a:t>
            </a:r>
            <a:r>
              <a:rPr lang="es-ES_tradnl" sz="2000" dirty="0" smtClean="0">
                <a:solidFill>
                  <a:srgbClr val="011E50"/>
                </a:solidFill>
              </a:rPr>
              <a:t>Sólo </a:t>
            </a:r>
            <a:r>
              <a:rPr lang="es-ES_tradnl" sz="2000" dirty="0" smtClean="0">
                <a:solidFill>
                  <a:srgbClr val="011E50"/>
                </a:solidFill>
              </a:rPr>
              <a:t>el grupo de edad de 18 a 29 informó &lt;80% </a:t>
            </a:r>
            <a:r>
              <a:rPr lang="es-ES_tradnl" sz="2000" b="1" dirty="0" smtClean="0">
                <a:solidFill>
                  <a:srgbClr val="011E50"/>
                </a:solidFill>
              </a:rPr>
              <a:t>(79%)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724400"/>
            <a:ext cx="8077200" cy="34442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ct val="97000"/>
              </a:lnSpc>
            </a:pPr>
            <a:r>
              <a:rPr lang="en-US" sz="1100" dirty="0" smtClean="0">
                <a:solidFill>
                  <a:srgbClr val="3D464D"/>
                </a:solidFill>
                <a:latin typeface="Calibri"/>
              </a:rPr>
              <a:t>1. 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John, Sarah y </a:t>
            </a:r>
            <a:r>
              <a:rPr lang="es-ES_tradnl" sz="1100" dirty="0" err="1" smtClean="0">
                <a:solidFill>
                  <a:srgbClr val="3D464D"/>
                </a:solidFill>
                <a:latin typeface="Calibri"/>
              </a:rPr>
              <a:t>Caroline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s-ES_tradnl" sz="1100" dirty="0" err="1" smtClean="0">
                <a:solidFill>
                  <a:srgbClr val="3D464D"/>
                </a:solidFill>
                <a:latin typeface="Calibri"/>
              </a:rPr>
              <a:t>Tolbert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.</a:t>
            </a:r>
            <a:r>
              <a:rPr lang="en-US" sz="11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"Perspectivas socioeconómicas y demográficas </a:t>
            </a:r>
            <a:r>
              <a:rPr lang="es-ES_tradnl" sz="1100" b="1" dirty="0" smtClean="0">
                <a:solidFill>
                  <a:srgbClr val="3D464D"/>
                </a:solidFill>
                <a:latin typeface="Calibri"/>
              </a:rPr>
              <a:t>sobre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 la votación por orden de preferencia en el área de la bahía".</a:t>
            </a:r>
            <a:r>
              <a:rPr lang="en-US" sz="1100" dirty="0" smtClean="0">
                <a:solidFill>
                  <a:srgbClr val="3D464D"/>
                </a:solidFill>
                <a:latin typeface="Calibri"/>
              </a:rPr>
              <a:t> </a:t>
            </a:r>
            <a:r>
              <a:rPr lang="es-ES_tradnl" sz="1100" dirty="0" smtClean="0">
                <a:solidFill>
                  <a:srgbClr val="3D464D"/>
                </a:solidFill>
                <a:latin typeface="Calibri"/>
              </a:rPr>
              <a:t>Informe de investigación del proyecto de civilidad de Votación clasificada por orden de preferencia  4, abril de 2015.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8384" y="396240"/>
            <a:ext cx="6224016" cy="60350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es-ES_tradnl" sz="2000" b="1" dirty="0" smtClean="0">
                <a:solidFill>
                  <a:srgbClr val="011E50"/>
                </a:solidFill>
              </a:rPr>
              <a:t>RCV PERMITE QUE LOS CANDIDATOS "INFLUYAN" EN LOS VOTANTES Y TENGAN PERSUASIÓN EN LAS ELECCIONES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6104" y="1234440"/>
            <a:ext cx="4946904" cy="304800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s-ES_tradnl" sz="2000" b="1" u="sng" smtClean="0">
                <a:solidFill>
                  <a:srgbClr val="011E50"/>
                </a:solidFill>
              </a:rPr>
              <a:t>Preocupación #1:</a:t>
            </a:r>
            <a:r>
              <a:rPr lang="en-US" sz="2000" b="1" smtClean="0">
                <a:solidFill>
                  <a:srgbClr val="011E50"/>
                </a:solidFill>
              </a:rPr>
              <a:t> </a:t>
            </a:r>
            <a:r>
              <a:rPr lang="es-ES_tradnl" sz="2000" b="1" smtClean="0">
                <a:solidFill>
                  <a:srgbClr val="011E50"/>
                </a:solidFill>
              </a:rPr>
              <a:t>Colusión entre candidatos</a:t>
            </a:r>
          </a:p>
        </p:txBody>
      </p:sp>
      <p:sp>
        <p:nvSpPr>
          <p:cNvPr id="6" name="Rectangle 5"/>
          <p:cNvSpPr/>
          <p:nvPr/>
        </p:nvSpPr>
        <p:spPr>
          <a:xfrm>
            <a:off x="1930400" y="3111500"/>
            <a:ext cx="2641600" cy="7620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9236" y="1773936"/>
            <a:ext cx="7966964" cy="299923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indent="0">
              <a:lnSpc>
                <a:spcPts val="2000"/>
              </a:lnSpc>
              <a:tabLst>
                <a:tab pos="228600" algn="l"/>
              </a:tabLst>
            </a:pPr>
            <a:r>
              <a:rPr lang="es-ES_tradnl" dirty="0" smtClean="0">
                <a:solidFill>
                  <a:srgbClr val="011E50"/>
                </a:solidFill>
              </a:rPr>
              <a:t>•	El </a:t>
            </a:r>
            <a:r>
              <a:rPr lang="es-ES_tradnl" dirty="0" smtClean="0">
                <a:solidFill>
                  <a:srgbClr val="011E50"/>
                </a:solidFill>
              </a:rPr>
              <a:t>modelo de votación de RCV fomenta la colaboración entre candidatos</a:t>
            </a:r>
          </a:p>
          <a:p>
            <a:pPr marL="571500" indent="-27940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s-ES_tradnl" dirty="0" smtClean="0">
                <a:solidFill>
                  <a:srgbClr val="011E50"/>
                </a:solidFill>
              </a:rPr>
              <a:t>Por ej.: </a:t>
            </a:r>
            <a:r>
              <a:rPr lang="es-ES_tradnl" b="1" dirty="0" smtClean="0">
                <a:solidFill>
                  <a:srgbClr val="011E50"/>
                </a:solidFill>
              </a:rPr>
              <a:t>Los candidatos de la contienda de la alcaldía de SF 2018</a:t>
            </a:r>
            <a:r>
              <a:rPr lang="es-ES_tradnl" dirty="0" smtClean="0">
                <a:solidFill>
                  <a:srgbClr val="011E50"/>
                </a:solidFill>
              </a:rPr>
              <a:t>, Jane Kim y Mark </a:t>
            </a:r>
            <a:r>
              <a:rPr lang="es-ES_tradnl" dirty="0" err="1" smtClean="0">
                <a:solidFill>
                  <a:srgbClr val="011E50"/>
                </a:solidFill>
              </a:rPr>
              <a:t>Leno</a:t>
            </a:r>
            <a:r>
              <a:rPr lang="es-ES_tradnl" dirty="0" smtClean="0">
                <a:solidFill>
                  <a:srgbClr val="011E50"/>
                </a:solidFill>
              </a:rPr>
              <a:t>, </a:t>
            </a:r>
            <a:r>
              <a:rPr lang="es-ES_tradnl" b="1" dirty="0" smtClean="0">
                <a:solidFill>
                  <a:srgbClr val="011E50"/>
                </a:solidFill>
              </a:rPr>
              <a:t>se respaldan mutuamente </a:t>
            </a:r>
            <a:r>
              <a:rPr lang="es-ES_tradnl" dirty="0" smtClean="0">
                <a:solidFill>
                  <a:srgbClr val="011E50"/>
                </a:solidFill>
              </a:rPr>
              <a:t>antes de las elecciones.</a:t>
            </a:r>
          </a:p>
          <a:p>
            <a:pPr marL="977900" indent="-342900">
              <a:lnSpc>
                <a:spcPts val="2000"/>
              </a:lnSpc>
              <a:spcAft>
                <a:spcPts val="1400"/>
              </a:spcAft>
              <a:buFont typeface="Wingdings" panose="05000000000000000000" pitchFamily="2" charset="2"/>
              <a:buChar char="§"/>
            </a:pPr>
            <a:r>
              <a:rPr lang="es-ES_tradnl" dirty="0" smtClean="0">
                <a:solidFill>
                  <a:srgbClr val="011E50"/>
                </a:solidFill>
              </a:rPr>
              <a:t>La colaboración es una característica del sistema, no un error.</a:t>
            </a:r>
          </a:p>
          <a:p>
            <a:pPr indent="0" algn="ctr">
              <a:lnSpc>
                <a:spcPts val="2000"/>
              </a:lnSpc>
              <a:spcAft>
                <a:spcPts val="1680"/>
              </a:spcAft>
            </a:pPr>
            <a:r>
              <a:rPr lang="es-ES_tradnl" b="1" u="sng" dirty="0" smtClean="0">
                <a:solidFill>
                  <a:srgbClr val="011E50"/>
                </a:solidFill>
              </a:rPr>
              <a:t>Preocupación #2:</a:t>
            </a:r>
            <a:r>
              <a:rPr lang="en-US" b="1" dirty="0" smtClean="0">
                <a:solidFill>
                  <a:srgbClr val="011E50"/>
                </a:solidFill>
              </a:rPr>
              <a:t> </a:t>
            </a:r>
            <a:r>
              <a:rPr lang="es-ES_tradnl" b="1" dirty="0" smtClean="0">
                <a:solidFill>
                  <a:srgbClr val="011E50"/>
                </a:solidFill>
              </a:rPr>
              <a:t>Los candidatos pueden manipular los resultados</a:t>
            </a:r>
          </a:p>
          <a:p>
            <a:pPr marL="332300" indent="-368300">
              <a:lnSpc>
                <a:spcPts val="2000"/>
              </a:lnSpc>
              <a:tabLst>
                <a:tab pos="228600" algn="l"/>
              </a:tabLst>
            </a:pPr>
            <a:r>
              <a:rPr lang="es-ES_tradnl" b="1" i="1" dirty="0" smtClean="0">
                <a:solidFill>
                  <a:srgbClr val="011E50"/>
                </a:solidFill>
              </a:rPr>
              <a:t>•	Las </a:t>
            </a:r>
            <a:r>
              <a:rPr lang="es-ES_tradnl" b="1" i="1" dirty="0" smtClean="0">
                <a:solidFill>
                  <a:srgbClr val="011E50"/>
                </a:solidFill>
              </a:rPr>
              <a:t>elecciones son políticas.</a:t>
            </a:r>
            <a:r>
              <a:rPr lang="en-US" dirty="0" smtClean="0">
                <a:solidFill>
                  <a:srgbClr val="011E50"/>
                </a:solidFill>
              </a:rPr>
              <a:t> </a:t>
            </a:r>
            <a:r>
              <a:rPr lang="es-ES_tradnl" dirty="0" smtClean="0">
                <a:solidFill>
                  <a:srgbClr val="011E50"/>
                </a:solidFill>
              </a:rPr>
              <a:t>Siempre estarán presentes los esfuerzos para manipular las elecciones de los votantes (por ejemplo, presentar candidatos sin posibilidades).</a:t>
            </a:r>
          </a:p>
          <a:p>
            <a:pPr marL="332300" indent="-368300">
              <a:lnSpc>
                <a:spcPts val="2000"/>
              </a:lnSpc>
              <a:tabLst>
                <a:tab pos="228600" algn="l"/>
              </a:tabLst>
            </a:pPr>
            <a:r>
              <a:rPr lang="es-ES_tradnl" dirty="0" smtClean="0">
                <a:solidFill>
                  <a:srgbClr val="011E50"/>
                </a:solidFill>
              </a:rPr>
              <a:t>•	Si </a:t>
            </a:r>
            <a:r>
              <a:rPr lang="es-ES_tradnl" dirty="0" smtClean="0">
                <a:solidFill>
                  <a:srgbClr val="011E50"/>
                </a:solidFill>
              </a:rPr>
              <a:t>bien no es inmune, la RCV está estructurada de una manera que </a:t>
            </a:r>
            <a:r>
              <a:rPr lang="es-ES_tradnl" b="1" dirty="0" smtClean="0">
                <a:solidFill>
                  <a:srgbClr val="011E50"/>
                </a:solidFill>
              </a:rPr>
              <a:t>dificulta "hacer trampa" u obtener ventajas</a:t>
            </a:r>
            <a:r>
              <a:rPr lang="es-ES_tradnl" dirty="0" smtClean="0">
                <a:solidFill>
                  <a:srgbClr val="011E50"/>
                </a:solidFill>
              </a:rPr>
              <a:t> en los resultados electorales.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8864" y="405384"/>
            <a:ext cx="5654040" cy="79248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s-ES_tradnl" sz="2400" b="1" dirty="0" smtClean="0">
                <a:solidFill>
                  <a:srgbClr val="011E50"/>
                </a:solidFill>
              </a:rPr>
              <a:t>RCV NO REFLEJA LA VOLUNTAD DE LOS VOTANTES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1080" y="1197864"/>
            <a:ext cx="8008620" cy="810768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520700" indent="-520700" algn="ctr">
              <a:lnSpc>
                <a:spcPts val="2400"/>
              </a:lnSpc>
            </a:pPr>
            <a:r>
              <a:rPr lang="es-ES_tradnl" sz="2000" b="1" u="sng" dirty="0" smtClean="0">
                <a:solidFill>
                  <a:srgbClr val="011E50"/>
                </a:solidFill>
              </a:rPr>
              <a:t>Preocupación:</a:t>
            </a:r>
            <a:r>
              <a:rPr lang="en-US" sz="2000" b="1" u="sng" dirty="0" smtClean="0">
                <a:solidFill>
                  <a:srgbClr val="011E50"/>
                </a:solidFill>
              </a:rPr>
              <a:t> </a:t>
            </a:r>
            <a:r>
              <a:rPr lang="es-ES_tradnl" sz="2000" b="1" dirty="0" smtClean="0">
                <a:solidFill>
                  <a:srgbClr val="011E50"/>
                </a:solidFill>
              </a:rPr>
              <a:t>Los ganadores de las elecciones de RCV no son elegidos por el candidato que recibió la mayor cantidad de votos de primera opción.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040" y="2115312"/>
            <a:ext cx="7546848" cy="249631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45000" indent="-381000">
              <a:lnSpc>
                <a:spcPts val="2400"/>
              </a:lnSpc>
              <a:spcAft>
                <a:spcPts val="168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 Esto es cierto.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s-ES_tradnl" sz="2000" dirty="0" smtClean="0">
                <a:solidFill>
                  <a:srgbClr val="011E50"/>
                </a:solidFill>
              </a:rPr>
              <a:t>RCV se centra en qué candidato recibe la </a:t>
            </a:r>
            <a:r>
              <a:rPr lang="es-ES_tradnl" sz="2000" b="1" dirty="0" smtClean="0">
                <a:solidFill>
                  <a:srgbClr val="011E50"/>
                </a:solidFill>
              </a:rPr>
              <a:t>mayor cantidad de votos </a:t>
            </a:r>
            <a:r>
              <a:rPr lang="es-ES_tradnl" sz="2000" b="1" i="1" dirty="0" smtClean="0">
                <a:solidFill>
                  <a:srgbClr val="011E50"/>
                </a:solidFill>
              </a:rPr>
              <a:t>totales</a:t>
            </a:r>
            <a:r>
              <a:rPr lang="es-ES_tradnl" sz="2000" dirty="0" smtClean="0">
                <a:solidFill>
                  <a:srgbClr val="011E50"/>
                </a:solidFill>
              </a:rPr>
              <a:t>.</a:t>
            </a:r>
          </a:p>
          <a:p>
            <a:pPr marL="345000" indent="-381000">
              <a:lnSpc>
                <a:spcPts val="2400"/>
              </a:lnSpc>
              <a:spcAft>
                <a:spcPts val="168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 Independientemente, el </a:t>
            </a:r>
            <a:r>
              <a:rPr lang="es-ES_tradnl" sz="2000" b="1" dirty="0" smtClean="0">
                <a:solidFill>
                  <a:srgbClr val="011E50"/>
                </a:solidFill>
              </a:rPr>
              <a:t>97% de las elecciones de RCV</a:t>
            </a:r>
            <a:r>
              <a:rPr lang="es-ES_tradnl" sz="2000" dirty="0" smtClean="0">
                <a:solidFill>
                  <a:srgbClr val="011E50"/>
                </a:solidFill>
              </a:rPr>
              <a:t> las ganan los candidatos que reciben la </a:t>
            </a:r>
            <a:r>
              <a:rPr lang="es-ES_tradnl" sz="2000" b="1" dirty="0" smtClean="0">
                <a:solidFill>
                  <a:srgbClr val="011E50"/>
                </a:solidFill>
              </a:rPr>
              <a:t>mayoría de los votos de primera opción.</a:t>
            </a:r>
            <a:r>
              <a:rPr lang="es-ES_tradnl" sz="2000" baseline="30000" dirty="0" smtClean="0">
                <a:solidFill>
                  <a:srgbClr val="011E50"/>
                </a:solidFill>
              </a:rPr>
              <a:t>1</a:t>
            </a:r>
          </a:p>
          <a:p>
            <a:pPr marL="345000" indent="-381000">
              <a:lnSpc>
                <a:spcPts val="2400"/>
              </a:lnSpc>
            </a:pPr>
            <a:r>
              <a:rPr lang="es-ES_tradnl" sz="2000" dirty="0" smtClean="0">
                <a:solidFill>
                  <a:srgbClr val="011E50"/>
                </a:solidFill>
              </a:rPr>
              <a:t>• Los votantes </a:t>
            </a:r>
            <a:r>
              <a:rPr lang="es-ES_tradnl" sz="2000" b="1" dirty="0" smtClean="0">
                <a:solidFill>
                  <a:srgbClr val="011E50"/>
                </a:solidFill>
              </a:rPr>
              <a:t>aún pueden mostrar falta de apoyo</a:t>
            </a:r>
            <a:r>
              <a:rPr lang="es-ES_tradnl" sz="2000" dirty="0" smtClean="0">
                <a:solidFill>
                  <a:srgbClr val="011E50"/>
                </a:solidFill>
              </a:rPr>
              <a:t> o desinterés por un candidato </a:t>
            </a:r>
            <a:r>
              <a:rPr lang="es-ES_tradnl" sz="2000" b="1" dirty="0" smtClean="0">
                <a:solidFill>
                  <a:srgbClr val="011E50"/>
                </a:solidFill>
              </a:rPr>
              <a:t>al no clasificarlo</a:t>
            </a:r>
            <a:r>
              <a:rPr lang="es-ES_tradnl" sz="2000" dirty="0" smtClean="0">
                <a:solidFill>
                  <a:srgbClr val="011E50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" y="4718304"/>
            <a:ext cx="8201660" cy="35052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1100" dirty="0" smtClean="0">
                <a:solidFill>
                  <a:srgbClr val="3D464D"/>
                </a:solidFill>
                <a:latin typeface="Calibri"/>
              </a:rPr>
              <a:t>1. </a:t>
            </a:r>
            <a:r>
              <a:rPr lang="es-ES_tradnl" sz="1100" dirty="0" smtClean="0">
                <a:latin typeface="Calibri"/>
              </a:rPr>
              <a:t>Base de datos de elecciones de RCV de voto justo,</a:t>
            </a:r>
          </a:p>
          <a:p>
            <a:pPr indent="0">
              <a:lnSpc>
                <a:spcPct val="96000"/>
              </a:lnSpc>
            </a:pPr>
            <a:r>
              <a:rPr lang="es-ES_tradnl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https://docs.google.com/spreadsheets/dZ1lU6viuXfav323Gl6zkH5itwmrUIUo9rAzalK </a:t>
            </a:r>
            <a:r>
              <a:rPr lang="es-ES_tradnl" sz="1100" u="sng" dirty="0" err="1" smtClean="0">
                <a:solidFill>
                  <a:srgbClr val="0563C1"/>
                </a:solidFill>
                <a:latin typeface="Calibri"/>
                <a:hlinkClick r:id="rId3"/>
              </a:rPr>
              <a:t>ntu</a:t>
            </a:r>
            <a:r>
              <a:rPr lang="es-ES_tradnl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-ZY/</a:t>
            </a:r>
            <a:r>
              <a:rPr lang="es-ES_tradnl" sz="1100" u="sng" dirty="0" err="1" smtClean="0">
                <a:solidFill>
                  <a:srgbClr val="0563C1"/>
                </a:solidFill>
                <a:latin typeface="Calibri"/>
                <a:hlinkClick r:id="rId3"/>
              </a:rPr>
              <a:t>edit?usp</a:t>
            </a:r>
            <a:r>
              <a:rPr lang="es-ES_tradnl" sz="1100" u="sng" dirty="0" smtClean="0">
                <a:solidFill>
                  <a:srgbClr val="0563C1"/>
                </a:solidFill>
                <a:latin typeface="Calibri"/>
                <a:hlinkClick r:id="rId3"/>
              </a:rPr>
              <a:t>=</a:t>
            </a:r>
            <a:r>
              <a:rPr lang="es-ES_tradnl" sz="1100" u="sng" dirty="0" err="1" smtClean="0">
                <a:solidFill>
                  <a:srgbClr val="0563C1"/>
                </a:solidFill>
                <a:latin typeface="Calibri"/>
                <a:hlinkClick r:id="rId3"/>
              </a:rPr>
              <a:t>sharing</a:t>
            </a:r>
            <a:r>
              <a:rPr lang="es-ES_tradnl" sz="1100" u="sng" dirty="0" smtClean="0">
                <a:latin typeface="Calibri"/>
              </a:rPr>
              <a:t>.</a:t>
            </a:r>
            <a:r>
              <a:rPr lang="es-ES_tradnl" sz="1100" dirty="0" smtClean="0">
                <a:latin typeface="Calibri"/>
              </a:rPr>
              <a:t> Consultado el 4 de agosto, 2021.</a:t>
            </a:r>
            <a:endParaRPr lang="es-ES_tradnl" sz="1100" dirty="0" smtClean="0">
              <a:latin typeface="Calibri"/>
              <a:hlinkClick r:id="rId3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57528" y="545592"/>
            <a:ext cx="5522976" cy="332232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 anchor="ctr">
            <a:noAutofit/>
          </a:bodyPr>
          <a:lstStyle/>
          <a:p>
            <a:r>
              <a:rPr lang="es-ES_tradnl" sz="2400" b="1" dirty="0" smtClean="0">
                <a:solidFill>
                  <a:srgbClr val="011E50"/>
                </a:solidFill>
              </a:rPr>
              <a:t>RCV NO ES UN SISTEMA DE MAYORÍA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6840" y="1371600"/>
            <a:ext cx="6879336" cy="54559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s-ES_tradnl" sz="2000" b="1" u="sng" dirty="0" smtClean="0">
                <a:solidFill>
                  <a:srgbClr val="011E50"/>
                </a:solidFill>
              </a:rPr>
              <a:t>Preocupación: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s-ES_tradnl" sz="2000" b="1" dirty="0" smtClean="0">
                <a:solidFill>
                  <a:srgbClr val="011E50"/>
                </a:solidFill>
              </a:rPr>
              <a:t>Los ganadores finales en RCV no tienen que recibir la mayoría de todos los votos para ganar.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78992" y="2069592"/>
            <a:ext cx="7394448" cy="218541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32300" indent="-368300">
              <a:lnSpc>
                <a:spcPts val="2400"/>
              </a:lnSpc>
              <a:spcAft>
                <a:spcPts val="168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	Esto </a:t>
            </a:r>
            <a:r>
              <a:rPr lang="es-ES_tradnl" sz="2000" dirty="0" smtClean="0">
                <a:solidFill>
                  <a:srgbClr val="011E50"/>
                </a:solidFill>
              </a:rPr>
              <a:t>también es cierto.</a:t>
            </a:r>
            <a:r>
              <a:rPr lang="en-US" sz="2000" dirty="0" smtClean="0">
                <a:solidFill>
                  <a:srgbClr val="011E50"/>
                </a:solidFill>
              </a:rPr>
              <a:t> </a:t>
            </a:r>
            <a:r>
              <a:rPr lang="es-ES_tradnl" sz="2000" dirty="0" smtClean="0">
                <a:solidFill>
                  <a:srgbClr val="011E50"/>
                </a:solidFill>
              </a:rPr>
              <a:t>Al consolidar el ciclo electoral, los </a:t>
            </a:r>
            <a:r>
              <a:rPr lang="es-ES_tradnl" sz="2000" b="1" dirty="0" smtClean="0">
                <a:solidFill>
                  <a:srgbClr val="011E50"/>
                </a:solidFill>
              </a:rPr>
              <a:t>ganadores finales</a:t>
            </a:r>
            <a:r>
              <a:rPr lang="es-ES_tradnl" sz="2000" dirty="0" smtClean="0">
                <a:solidFill>
                  <a:srgbClr val="011E50"/>
                </a:solidFill>
              </a:rPr>
              <a:t> deben recibir la mayoría de </a:t>
            </a:r>
            <a:r>
              <a:rPr lang="es-ES_tradnl" sz="2000" b="1" dirty="0" smtClean="0">
                <a:solidFill>
                  <a:srgbClr val="011E50"/>
                </a:solidFill>
              </a:rPr>
              <a:t>todos los votos </a:t>
            </a:r>
            <a:r>
              <a:rPr lang="es-ES_tradnl" sz="2000" b="1" i="1" dirty="0" smtClean="0">
                <a:solidFill>
                  <a:srgbClr val="011E50"/>
                </a:solidFill>
              </a:rPr>
              <a:t>continuos</a:t>
            </a:r>
            <a:r>
              <a:rPr lang="es-ES_tradnl" sz="2000" dirty="0" smtClean="0">
                <a:solidFill>
                  <a:srgbClr val="011E50"/>
                </a:solidFill>
              </a:rPr>
              <a:t> para ganar.</a:t>
            </a:r>
          </a:p>
          <a:p>
            <a:pPr marL="332300" indent="-368300">
              <a:lnSpc>
                <a:spcPts val="2400"/>
              </a:lnSpc>
            </a:pPr>
            <a:r>
              <a:rPr lang="es-ES_tradnl" sz="2000" dirty="0" smtClean="0">
                <a:solidFill>
                  <a:srgbClr val="011E50"/>
                </a:solidFill>
              </a:rPr>
              <a:t>•	Incluso </a:t>
            </a:r>
            <a:r>
              <a:rPr lang="es-ES_tradnl" sz="2000" dirty="0" smtClean="0">
                <a:solidFill>
                  <a:srgbClr val="011E50"/>
                </a:solidFill>
              </a:rPr>
              <a:t>en los sistemas de votación tradicionales, es posible que la </a:t>
            </a:r>
            <a:r>
              <a:rPr lang="es-ES_tradnl" sz="2000" b="1" dirty="0" smtClean="0">
                <a:solidFill>
                  <a:srgbClr val="011E50"/>
                </a:solidFill>
              </a:rPr>
              <a:t>mayoría de la población no vote por los dos primeros ganadores</a:t>
            </a:r>
            <a:r>
              <a:rPr lang="es-ES_tradnl" sz="2000" dirty="0" smtClean="0">
                <a:solidFill>
                  <a:srgbClr val="011E50"/>
                </a:solidFill>
              </a:rPr>
              <a:t> en una elección primaria.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98392" y="2350008"/>
            <a:ext cx="4873752" cy="569976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 anchor="ctr">
            <a:noAutofit/>
          </a:bodyPr>
          <a:lstStyle/>
          <a:p>
            <a:pPr indent="0"/>
            <a:r>
              <a:rPr lang="es-ES_tradnl" sz="3600" b="1" dirty="0" smtClean="0">
                <a:solidFill>
                  <a:srgbClr val="011E50"/>
                </a:solidFill>
                <a:latin typeface="Tahoma"/>
              </a:rPr>
              <a:t>CONCLUSIÓN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8368" y="298704"/>
            <a:ext cx="7990332" cy="67056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900"/>
              </a:lnSpc>
            </a:pPr>
            <a:r>
              <a:rPr lang="es-ES_tradnl" sz="2400" dirty="0" smtClean="0">
                <a:solidFill>
                  <a:srgbClr val="011E50"/>
                </a:solidFill>
              </a:rPr>
              <a:t>El Subcomité </a:t>
            </a:r>
            <a:r>
              <a:rPr lang="es-ES_tradnl" sz="2400" b="1" u="sng" dirty="0" smtClean="0">
                <a:solidFill>
                  <a:srgbClr val="011E50"/>
                </a:solidFill>
              </a:rPr>
              <a:t>aún recomienda</a:t>
            </a:r>
            <a:r>
              <a:rPr lang="es-ES_tradnl" sz="2400" dirty="0" smtClean="0">
                <a:solidFill>
                  <a:srgbClr val="011E50"/>
                </a:solidFill>
              </a:rPr>
              <a:t> la adopción de la </a:t>
            </a:r>
            <a:r>
              <a:rPr lang="es-ES_tradnl" sz="2400" b="1" dirty="0" smtClean="0">
                <a:solidFill>
                  <a:srgbClr val="011E50"/>
                </a:solidFill>
              </a:rPr>
              <a:t>Votación clasificada por orden de preferencia </a:t>
            </a:r>
            <a:r>
              <a:rPr lang="es-ES_tradnl" sz="2400" dirty="0" smtClean="0">
                <a:solidFill>
                  <a:srgbClr val="011E50"/>
                </a:solidFill>
              </a:rPr>
              <a:t>, con cambios actualizados.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168" y="1164336"/>
            <a:ext cx="2816352" cy="277368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>
              <a:lnSpc>
                <a:spcPts val="2400"/>
              </a:lnSpc>
            </a:pPr>
            <a:r>
              <a:rPr lang="es-ES_tradnl" sz="2000" b="1" dirty="0" smtClean="0">
                <a:solidFill>
                  <a:srgbClr val="011E50"/>
                </a:solidFill>
              </a:rPr>
              <a:t>Votación clasificada por orden de preferencia:</a:t>
            </a:r>
          </a:p>
        </p:txBody>
      </p:sp>
      <p:sp>
        <p:nvSpPr>
          <p:cNvPr id="5" name="Rectangle 4"/>
          <p:cNvSpPr/>
          <p:nvPr/>
        </p:nvSpPr>
        <p:spPr>
          <a:xfrm>
            <a:off x="1432560" y="1740408"/>
            <a:ext cx="6733540" cy="333146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marL="319600" indent="-355600">
              <a:lnSpc>
                <a:spcPts val="2400"/>
              </a:lnSpc>
              <a:spcAft>
                <a:spcPts val="60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	</a:t>
            </a:r>
            <a:r>
              <a:rPr lang="es-ES_tradnl" sz="2000" b="1" dirty="0" smtClean="0">
                <a:solidFill>
                  <a:srgbClr val="011E50"/>
                </a:solidFill>
              </a:rPr>
              <a:t>Reduce </a:t>
            </a:r>
            <a:r>
              <a:rPr lang="es-ES_tradnl" sz="2000" b="1" dirty="0" smtClean="0">
                <a:solidFill>
                  <a:srgbClr val="011E50"/>
                </a:solidFill>
              </a:rPr>
              <a:t>los obstáculos</a:t>
            </a:r>
            <a:r>
              <a:rPr lang="es-ES_tradnl" sz="2000" dirty="0" smtClean="0">
                <a:solidFill>
                  <a:srgbClr val="011E50"/>
                </a:solidFill>
              </a:rPr>
              <a:t> para que los buenos candidatos se postulen para cargos públicos y da como resultado que más mujeres y personas de color sean elegidas.</a:t>
            </a:r>
          </a:p>
          <a:p>
            <a:pPr marL="319600" indent="-355600">
              <a:lnSpc>
                <a:spcPts val="2400"/>
              </a:lnSpc>
              <a:spcAft>
                <a:spcPts val="60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	</a:t>
            </a:r>
            <a:r>
              <a:rPr lang="es-ES_tradnl" sz="2000" b="1" dirty="0" smtClean="0">
                <a:solidFill>
                  <a:srgbClr val="011E50"/>
                </a:solidFill>
              </a:rPr>
              <a:t>Promueve </a:t>
            </a:r>
            <a:r>
              <a:rPr lang="es-ES_tradnl" sz="2000" b="1" dirty="0" smtClean="0">
                <a:solidFill>
                  <a:srgbClr val="011E50"/>
                </a:solidFill>
              </a:rPr>
              <a:t>la civilidad</a:t>
            </a:r>
            <a:r>
              <a:rPr lang="es-ES_tradnl" sz="2000" dirty="0" smtClean="0">
                <a:solidFill>
                  <a:srgbClr val="011E50"/>
                </a:solidFill>
              </a:rPr>
              <a:t> entre los candidatos y la búsqueda de puntos en común.</a:t>
            </a:r>
          </a:p>
          <a:p>
            <a:pPr marL="319600" indent="-355600">
              <a:lnSpc>
                <a:spcPts val="2400"/>
              </a:lnSpc>
              <a:spcAft>
                <a:spcPts val="60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	</a:t>
            </a:r>
            <a:r>
              <a:rPr lang="es-ES_tradnl" sz="2000" b="1" dirty="0" smtClean="0">
                <a:solidFill>
                  <a:srgbClr val="011E50"/>
                </a:solidFill>
              </a:rPr>
              <a:t>Aumenta </a:t>
            </a:r>
            <a:r>
              <a:rPr lang="es-ES_tradnl" sz="2000" b="1" dirty="0" smtClean="0">
                <a:solidFill>
                  <a:srgbClr val="011E50"/>
                </a:solidFill>
              </a:rPr>
              <a:t>la participación de votantes</a:t>
            </a:r>
            <a:r>
              <a:rPr lang="es-ES_tradnl" sz="2000" dirty="0" smtClean="0">
                <a:solidFill>
                  <a:srgbClr val="011E50"/>
                </a:solidFill>
              </a:rPr>
              <a:t> al permitir que los votantes y candidatos se concentren en una elección consolidada.</a:t>
            </a:r>
          </a:p>
          <a:p>
            <a:pPr marL="319600" indent="-355600">
              <a:lnSpc>
                <a:spcPts val="2400"/>
              </a:lnSpc>
              <a:spcAft>
                <a:spcPts val="600"/>
              </a:spcAft>
            </a:pPr>
            <a:r>
              <a:rPr lang="es-ES_tradnl" sz="2000" dirty="0" smtClean="0">
                <a:solidFill>
                  <a:srgbClr val="011E50"/>
                </a:solidFill>
              </a:rPr>
              <a:t>•	</a:t>
            </a:r>
            <a:r>
              <a:rPr lang="es-ES_tradnl" sz="2000" b="1" dirty="0" smtClean="0">
                <a:solidFill>
                  <a:srgbClr val="011E50"/>
                </a:solidFill>
              </a:rPr>
              <a:t>Permite </a:t>
            </a:r>
            <a:r>
              <a:rPr lang="es-ES_tradnl" sz="2000" b="1" dirty="0" smtClean="0">
                <a:solidFill>
                  <a:srgbClr val="011E50"/>
                </a:solidFill>
              </a:rPr>
              <a:t>a los votantes elegir</a:t>
            </a:r>
            <a:r>
              <a:rPr lang="es-ES_tradnl" sz="2000" dirty="0" smtClean="0">
                <a:solidFill>
                  <a:srgbClr val="011E50"/>
                </a:solidFill>
              </a:rPr>
              <a:t> a su mejor candidato, ¡no sólo al menos peor!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3816" y="2502408"/>
            <a:ext cx="265176" cy="1764792"/>
          </a:xfrm>
          <a:prstGeom prst="rect">
            <a:avLst/>
          </a:prstGeom>
          <a:solidFill>
            <a:srgbClr val="CFE2F3"/>
          </a:solidFill>
        </p:spPr>
        <p:txBody>
          <a:bodyPr vert="vert270" wrap="none" lIns="0" tIns="0" rIns="0" bIns="0">
            <a:noAutofit/>
          </a:bodyPr>
          <a:lstStyle/>
          <a:p>
            <a:pPr indent="0" algn="just"/>
            <a:r>
              <a:rPr lang="es-ES_tradnl" sz="2000" b="1" smtClean="0">
                <a:solidFill>
                  <a:srgbClr val="011E50"/>
                </a:solidFill>
                <a:latin typeface="Arial"/>
              </a:rPr>
              <a:t>CONCLUSIÓN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0880" y="2084832"/>
            <a:ext cx="5913120" cy="1306068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indent="0"/>
            <a:r>
              <a:rPr lang="es-ES_tradnl" sz="3600" b="1" dirty="0" smtClean="0">
                <a:solidFill>
                  <a:srgbClr val="011E50"/>
                </a:solidFill>
                <a:latin typeface="Arial"/>
              </a:rPr>
              <a:t>¿QUÉ ES EL VOTO DE ELECCIÓN CLASIFICADA?</a:t>
            </a:r>
          </a:p>
        </p:txBody>
      </p:sp>
    </p:spTree>
    <p:extLst>
      <p:ext uri="{BB962C8B-B14F-4D97-AF65-F5344CB8AC3E}">
        <p14:creationId xmlns:p14="http://schemas.microsoft.com/office/powerpoint/2010/main" val="4078768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928" y="1438656"/>
            <a:ext cx="7790688" cy="3486912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 anchor="t">
            <a:noAutofit/>
          </a:bodyPr>
          <a:lstStyle/>
          <a:p>
            <a:pPr indent="0">
              <a:lnSpc>
                <a:spcPts val="2400"/>
              </a:lnSpc>
              <a:spcAft>
                <a:spcPts val="1750"/>
              </a:spcAft>
            </a:pPr>
            <a:r>
              <a:rPr lang="es-ES_tradnl" sz="2000" b="1" u="sng" dirty="0" smtClean="0">
                <a:solidFill>
                  <a:srgbClr val="011E50"/>
                </a:solidFill>
              </a:rPr>
              <a:t>Cómo funciona</a:t>
            </a:r>
          </a:p>
          <a:p>
            <a:pPr marL="446600" indent="-381000">
              <a:lnSpc>
                <a:spcPts val="2400"/>
              </a:lnSpc>
              <a:spcAft>
                <a:spcPts val="161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1.  </a:t>
            </a:r>
            <a:r>
              <a:rPr lang="es-ES_tradnl" sz="2000" dirty="0" smtClean="0">
                <a:solidFill>
                  <a:srgbClr val="011E50"/>
                </a:solidFill>
              </a:rPr>
              <a:t>Usando una boleta clasificada, los votantes tienen la capacidad de clasificar las preferencias del candidato.</a:t>
            </a:r>
          </a:p>
          <a:p>
            <a:pPr marL="446600" indent="-482600">
              <a:lnSpc>
                <a:spcPts val="2400"/>
              </a:lnSpc>
              <a:spcAft>
                <a:spcPts val="161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2. 	</a:t>
            </a:r>
            <a:r>
              <a:rPr lang="es-ES_tradnl" sz="2000" dirty="0" smtClean="0">
                <a:solidFill>
                  <a:srgbClr val="011E50"/>
                </a:solidFill>
              </a:rPr>
              <a:t>Los candidatos que no alcanzan el umbral mínimo o tienen la menor cantidad de votos se eliminan.</a:t>
            </a:r>
          </a:p>
          <a:p>
            <a:pPr marL="446600" indent="-482600">
              <a:lnSpc>
                <a:spcPts val="2400"/>
              </a:lnSpc>
              <a:spcAft>
                <a:spcPts val="1610"/>
              </a:spcAft>
            </a:pPr>
            <a:r>
              <a:rPr lang="en-US" sz="2000" dirty="0" smtClean="0">
                <a:solidFill>
                  <a:srgbClr val="011E50"/>
                </a:solidFill>
              </a:rPr>
              <a:t>3. 	</a:t>
            </a:r>
            <a:r>
              <a:rPr lang="es-ES_tradnl" sz="2000" dirty="0" smtClean="0">
                <a:solidFill>
                  <a:srgbClr val="011E50"/>
                </a:solidFill>
              </a:rPr>
              <a:t>Los votos que se destinaron al candidato eliminado se asignan a la segunda preferencia de los votantes.</a:t>
            </a:r>
          </a:p>
          <a:p>
            <a:pPr indent="0">
              <a:lnSpc>
                <a:spcPts val="2400"/>
              </a:lnSpc>
            </a:pPr>
            <a:r>
              <a:rPr lang="en-US" sz="2000" dirty="0" smtClean="0">
                <a:solidFill>
                  <a:srgbClr val="011E50"/>
                </a:solidFill>
              </a:rPr>
              <a:t>4.  </a:t>
            </a:r>
            <a:r>
              <a:rPr lang="es-ES_tradnl" sz="2000" dirty="0" smtClean="0">
                <a:solidFill>
                  <a:srgbClr val="011E50"/>
                </a:solidFill>
              </a:rPr>
              <a:t>El proceso continúa hasta que queda un candidato.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0144" y="179832"/>
            <a:ext cx="7473696" cy="954024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</a:bodyPr>
          <a:lstStyle/>
          <a:p>
            <a:pPr indent="0" algn="ctr">
              <a:lnSpc>
                <a:spcPts val="2400"/>
              </a:lnSpc>
            </a:pPr>
            <a:r>
              <a:rPr lang="es-ES_tradnl" sz="2000" dirty="0" smtClean="0">
                <a:solidFill>
                  <a:srgbClr val="011E50"/>
                </a:solidFill>
              </a:rPr>
              <a:t>La Votación clasificada por orden de preferencia  (RCV) </a:t>
            </a:r>
            <a:r>
              <a:rPr lang="es-ES_tradnl" sz="2000" b="1" dirty="0" smtClean="0">
                <a:solidFill>
                  <a:srgbClr val="011E50"/>
                </a:solidFill>
              </a:rPr>
              <a:t>consolida la votación de los candidatos en una sola elección,</a:t>
            </a:r>
            <a:r>
              <a:rPr lang="es-ES_tradnl" sz="2000" dirty="0" smtClean="0">
                <a:solidFill>
                  <a:srgbClr val="011E50"/>
                </a:solidFill>
              </a:rPr>
              <a:t> lo que elimina la necesidad de una elección primaria y general.</a:t>
            </a:r>
          </a:p>
        </p:txBody>
      </p:sp>
      <p:sp>
        <p:nvSpPr>
          <p:cNvPr id="5" name="Rectangle 4"/>
          <p:cNvSpPr/>
          <p:nvPr/>
        </p:nvSpPr>
        <p:spPr>
          <a:xfrm>
            <a:off x="8430768" y="0"/>
            <a:ext cx="230632" cy="4294632"/>
          </a:xfrm>
          <a:prstGeom prst="rect">
            <a:avLst/>
          </a:prstGeom>
          <a:noFill/>
        </p:spPr>
        <p:txBody>
          <a:bodyPr vert="vert270" wrap="square" lIns="0" tIns="0" rIns="0" bIns="0" anchor="ctr">
            <a:noAutofit/>
          </a:bodyPr>
          <a:lstStyle/>
          <a:p>
            <a:pPr indent="0"/>
            <a:r>
              <a:rPr lang="es-ES_tradnl" sz="1350" b="1" dirty="0" smtClean="0">
                <a:solidFill>
                  <a:srgbClr val="011E50"/>
                </a:solidFill>
                <a:latin typeface="Arial"/>
              </a:rPr>
              <a:t>¿QUÉ ES EL VOTO DE ELECCIÓN CLASIFICADA?</a:t>
            </a:r>
          </a:p>
        </p:txBody>
      </p:sp>
    </p:spTree>
    <p:extLst>
      <p:ext uri="{BB962C8B-B14F-4D97-AF65-F5344CB8AC3E}">
        <p14:creationId xmlns:p14="http://schemas.microsoft.com/office/powerpoint/2010/main" val="379678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10956" y="279400"/>
            <a:ext cx="332232" cy="3996944"/>
          </a:xfrm>
          <a:prstGeom prst="rect">
            <a:avLst/>
          </a:prstGeom>
          <a:solidFill>
            <a:srgbClr val="CFE2F3"/>
          </a:solidFill>
        </p:spPr>
        <p:txBody>
          <a:bodyPr vert="vert270" wrap="square" lIns="0" tIns="0" rIns="0" bIns="0">
            <a:noAutofit/>
          </a:bodyPr>
          <a:lstStyle/>
          <a:p>
            <a:pPr indent="0" algn="just"/>
            <a:r>
              <a:rPr lang="es-ES_tradnl" sz="1900" b="1" dirty="0" smtClean="0">
                <a:solidFill>
                  <a:srgbClr val="011E50"/>
                </a:solidFill>
                <a:latin typeface="Arial"/>
              </a:rPr>
              <a:t>¿POR QUÉ RCV?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00912" y="2532888"/>
            <a:ext cx="1618488" cy="496824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7000"/>
              </a:lnSpc>
            </a:pPr>
            <a:r>
              <a:rPr lang="es-ES_tradnl" sz="2000" b="1" dirty="0" smtClean="0">
                <a:solidFill>
                  <a:srgbClr val="011E50"/>
                </a:solidFill>
              </a:rPr>
              <a:t>VOTO SIGNIFICATIVO</a:t>
            </a:r>
          </a:p>
        </p:txBody>
      </p:sp>
      <p:sp>
        <p:nvSpPr>
          <p:cNvPr id="5" name="Rectangle 4"/>
          <p:cNvSpPr/>
          <p:nvPr/>
        </p:nvSpPr>
        <p:spPr>
          <a:xfrm>
            <a:off x="3788664" y="2542032"/>
            <a:ext cx="1295400" cy="509016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7000"/>
              </a:lnSpc>
            </a:pPr>
            <a:r>
              <a:rPr lang="es-ES_tradnl" sz="2000" b="1" dirty="0" smtClean="0">
                <a:solidFill>
                  <a:srgbClr val="011E50"/>
                </a:solidFill>
              </a:rPr>
              <a:t>REDUCCIÓN DE COSTOS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8256" y="2554224"/>
            <a:ext cx="2008632" cy="484632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ct val="96000"/>
              </a:lnSpc>
            </a:pPr>
            <a:r>
              <a:rPr lang="es-ES_tradnl" sz="2000" b="1" smtClean="0">
                <a:solidFill>
                  <a:srgbClr val="011E50"/>
                </a:solidFill>
              </a:rPr>
              <a:t>AUMENTAR LA ROTACIÓN DE VOTANTES</a:t>
            </a:r>
          </a:p>
        </p:txBody>
      </p:sp>
      <p:sp>
        <p:nvSpPr>
          <p:cNvPr id="7" name="Rectangle 6"/>
          <p:cNvSpPr/>
          <p:nvPr/>
        </p:nvSpPr>
        <p:spPr>
          <a:xfrm>
            <a:off x="886968" y="3115056"/>
            <a:ext cx="2237232" cy="1317244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s-ES_tradnl" sz="1600" dirty="0" smtClean="0">
                <a:solidFill>
                  <a:srgbClr val="011E50"/>
                </a:solidFill>
              </a:rPr>
              <a:t>Permite a los votantes elegir candidatos que reflejen mejor sus valores sin sentir que están desperdiciando un voto.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67456" y="3105912"/>
            <a:ext cx="2246376" cy="1732788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s-ES_tradnl" sz="1600" dirty="0" smtClean="0">
                <a:solidFill>
                  <a:srgbClr val="011E50"/>
                </a:solidFill>
              </a:rPr>
              <a:t>Elimina la necesidad de dos elecciones ahorra dinero y tiempo, lo que permite que se presente una amplia gama de candidatos y una mejor experiencia general para los votantes.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0888" y="3105912"/>
            <a:ext cx="2661412" cy="1493520"/>
          </a:xfrm>
          <a:prstGeom prst="rect">
            <a:avLst/>
          </a:prstGeom>
          <a:solidFill>
            <a:srgbClr val="CFE2F3"/>
          </a:solidFill>
        </p:spPr>
        <p:txBody>
          <a:bodyPr wrap="square" lIns="0" tIns="0" rIns="0" bIns="0">
            <a:noAutofit/>
          </a:bodyPr>
          <a:lstStyle/>
          <a:p>
            <a:pPr indent="0" algn="ctr">
              <a:lnSpc>
                <a:spcPts val="1700"/>
              </a:lnSpc>
            </a:pPr>
            <a:r>
              <a:rPr lang="es-ES_tradnl" sz="1600" dirty="0" smtClean="0">
                <a:solidFill>
                  <a:srgbClr val="011E50"/>
                </a:solidFill>
              </a:rPr>
              <a:t>RCV permite a los votantes concentrarse en una elección consolidada y emitir votos para obtener votos significativos para los candidatos.</a:t>
            </a:r>
            <a:r>
              <a:rPr lang="en-US" sz="1600" dirty="0" smtClean="0">
                <a:solidFill>
                  <a:srgbClr val="011E50"/>
                </a:solidFill>
              </a:rPr>
              <a:t> </a:t>
            </a:r>
            <a:r>
              <a:rPr lang="es-ES_tradnl" sz="1600" dirty="0" smtClean="0">
                <a:solidFill>
                  <a:srgbClr val="011E50"/>
                </a:solidFill>
              </a:rPr>
              <a:t>Los candidatos también tienen más capacidad para comunicarse con los votantes.</a:t>
            </a:r>
          </a:p>
        </p:txBody>
      </p:sp>
    </p:spTree>
    <p:extLst>
      <p:ext uri="{BB962C8B-B14F-4D97-AF65-F5344CB8AC3E}">
        <p14:creationId xmlns:p14="http://schemas.microsoft.com/office/powerpoint/2010/main" val="236885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400" y="1914144"/>
            <a:ext cx="5093208" cy="106680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s-ES_tradnl" sz="3600" b="1" dirty="0" smtClean="0">
                <a:solidFill>
                  <a:srgbClr val="011E50"/>
                </a:solidFill>
                <a:latin typeface="Arial"/>
              </a:rPr>
              <a:t>RECOMENDACIÓN DE RCV ACTUALIZADA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9216" y="524256"/>
            <a:ext cx="4943856" cy="313944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s-ES_tradnl" sz="2600" b="1" u="sng" smtClean="0">
                <a:solidFill>
                  <a:srgbClr val="011E50"/>
                </a:solidFill>
              </a:rPr>
              <a:t>RECOMENDACIÓN DE RCV ACTUALIZADA: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40080" y="1139952"/>
            <a:ext cx="7741920" cy="3152648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/>
            <a:r>
              <a:rPr lang="en-US" sz="2000" b="1" dirty="0" smtClean="0">
                <a:solidFill>
                  <a:srgbClr val="011E50"/>
                </a:solidFill>
              </a:rPr>
              <a:t>1. </a:t>
            </a:r>
            <a:r>
              <a:rPr lang="es-ES_tradnl" sz="2000" b="1" dirty="0" smtClean="0">
                <a:solidFill>
                  <a:srgbClr val="011E50"/>
                </a:solidFill>
              </a:rPr>
              <a:t>Siguiendo el modelo del lenguaje de los estatutos de Oakland.</a:t>
            </a:r>
          </a:p>
          <a:p>
            <a:pPr indent="520700">
              <a:spcAft>
                <a:spcPts val="280"/>
              </a:spcAft>
            </a:pPr>
            <a:r>
              <a:rPr lang="es-ES_tradnl" dirty="0" smtClean="0">
                <a:solidFill>
                  <a:srgbClr val="011E50"/>
                </a:solidFill>
              </a:rPr>
              <a:t>a.</a:t>
            </a:r>
            <a:r>
              <a:rPr lang="en-US" dirty="0" smtClean="0">
                <a:solidFill>
                  <a:srgbClr val="011E50"/>
                </a:solidFill>
              </a:rPr>
              <a:t>  </a:t>
            </a:r>
            <a:r>
              <a:rPr lang="es-ES_tradnl" dirty="0" smtClean="0">
                <a:solidFill>
                  <a:srgbClr val="011E50"/>
                </a:solidFill>
              </a:rPr>
              <a:t>Aclara los procedimientos de recuento de votos</a:t>
            </a:r>
          </a:p>
          <a:p>
            <a:pPr indent="520700">
              <a:spcAft>
                <a:spcPts val="280"/>
              </a:spcAft>
            </a:pPr>
            <a:r>
              <a:rPr lang="es-ES_tradnl" dirty="0" smtClean="0">
                <a:solidFill>
                  <a:srgbClr val="011E50"/>
                </a:solidFill>
              </a:rPr>
              <a:t>b.</a:t>
            </a:r>
            <a:r>
              <a:rPr lang="en-US" dirty="0" smtClean="0">
                <a:solidFill>
                  <a:srgbClr val="011E50"/>
                </a:solidFill>
              </a:rPr>
              <a:t>  </a:t>
            </a:r>
            <a:r>
              <a:rPr lang="es-ES_tradnl" dirty="0" smtClean="0">
                <a:solidFill>
                  <a:srgbClr val="011E50"/>
                </a:solidFill>
              </a:rPr>
              <a:t>Empates de candidatos resueltos por sorteo aleatorio</a:t>
            </a:r>
          </a:p>
          <a:p>
            <a:pPr indent="520700">
              <a:spcAft>
                <a:spcPts val="280"/>
              </a:spcAft>
            </a:pPr>
            <a:r>
              <a:rPr lang="es-ES_tradnl" dirty="0" smtClean="0">
                <a:solidFill>
                  <a:srgbClr val="011E50"/>
                </a:solidFill>
              </a:rPr>
              <a:t>c.</a:t>
            </a:r>
            <a:r>
              <a:rPr lang="en-US" dirty="0" smtClean="0">
                <a:solidFill>
                  <a:srgbClr val="011E50"/>
                </a:solidFill>
              </a:rPr>
              <a:t>  </a:t>
            </a:r>
            <a:r>
              <a:rPr lang="es-ES_tradnl" dirty="0" smtClean="0">
                <a:solidFill>
                  <a:srgbClr val="011E50"/>
                </a:solidFill>
              </a:rPr>
              <a:t>Informes postelectorales para la transparencia</a:t>
            </a:r>
          </a:p>
          <a:p>
            <a:pPr indent="520700">
              <a:spcAft>
                <a:spcPts val="1890"/>
              </a:spcAft>
            </a:pPr>
            <a:r>
              <a:rPr lang="es-ES_tradnl" dirty="0" smtClean="0">
                <a:solidFill>
                  <a:srgbClr val="011E50"/>
                </a:solidFill>
              </a:rPr>
              <a:t>d.</a:t>
            </a:r>
            <a:r>
              <a:rPr lang="en-US" dirty="0" smtClean="0">
                <a:solidFill>
                  <a:srgbClr val="011E50"/>
                </a:solidFill>
              </a:rPr>
              <a:t>  </a:t>
            </a:r>
            <a:r>
              <a:rPr lang="es-ES_tradnl" dirty="0" smtClean="0">
                <a:solidFill>
                  <a:srgbClr val="011E50"/>
                </a:solidFill>
              </a:rPr>
              <a:t>Crea contingencias en caso de falta de tecnología</a:t>
            </a:r>
          </a:p>
          <a:p>
            <a:pPr indent="0">
              <a:spcAft>
                <a:spcPts val="3150"/>
              </a:spcAft>
            </a:pPr>
            <a:r>
              <a:rPr lang="en-US" sz="2000" b="1" dirty="0" smtClean="0">
                <a:solidFill>
                  <a:srgbClr val="011E50"/>
                </a:solidFill>
              </a:rPr>
              <a:t>2. </a:t>
            </a:r>
            <a:r>
              <a:rPr lang="es-ES_tradnl" sz="2000" b="1" dirty="0" smtClean="0">
                <a:solidFill>
                  <a:srgbClr val="011E50"/>
                </a:solidFill>
              </a:rPr>
              <a:t>Elimina el lenguaje sobre el umbral mínimo</a:t>
            </a:r>
          </a:p>
          <a:p>
            <a:pPr indent="0"/>
            <a:r>
              <a:rPr lang="en-US" sz="2000" b="1" dirty="0" smtClean="0">
                <a:solidFill>
                  <a:srgbClr val="011E50"/>
                </a:solidFill>
              </a:rPr>
              <a:t>3. </a:t>
            </a:r>
            <a:r>
              <a:rPr lang="es-ES_tradnl" sz="2000" b="1" dirty="0" smtClean="0">
                <a:solidFill>
                  <a:srgbClr val="011E50"/>
                </a:solidFill>
              </a:rPr>
              <a:t>La meta para iniciar RCV sería 2024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6368" y="2041144"/>
            <a:ext cx="5157216" cy="2302256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s-ES_tradnl" sz="3600" b="1" dirty="0" smtClean="0">
                <a:solidFill>
                  <a:srgbClr val="011E50"/>
                </a:solidFill>
                <a:latin typeface="Arial"/>
              </a:rPr>
              <a:t>REFLEXIONANDO SOBRE LA RETROALIMENTACIÓN DEL PÚBLICO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6840" y="301752"/>
            <a:ext cx="6391656" cy="758952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s-ES_tradnl" sz="2000" b="1" dirty="0" smtClean="0">
                <a:solidFill>
                  <a:srgbClr val="011E50"/>
                </a:solidFill>
              </a:rPr>
              <a:t>La mayoría de los comentarios por escrito y del público que recibimos fueron </a:t>
            </a:r>
            <a:r>
              <a:rPr lang="es-ES_tradnl" sz="2000" b="1" i="1" u="sng" dirty="0" smtClean="0">
                <a:solidFill>
                  <a:srgbClr val="011E50"/>
                </a:solidFill>
              </a:rPr>
              <a:t>en apoyo </a:t>
            </a:r>
            <a:r>
              <a:rPr lang="es-ES_tradnl" sz="2000" b="1" dirty="0" smtClean="0">
                <a:solidFill>
                  <a:srgbClr val="011E50"/>
                </a:solidFill>
              </a:rPr>
              <a:t>de RCV.</a:t>
            </a:r>
            <a:r>
              <a:rPr lang="en-US" sz="2000" b="1" dirty="0" smtClean="0">
                <a:solidFill>
                  <a:srgbClr val="011E50"/>
                </a:solidFill>
              </a:rPr>
              <a:t> </a:t>
            </a:r>
            <a:r>
              <a:rPr lang="es-ES_tradnl" sz="2000" b="1" dirty="0" smtClean="0">
                <a:solidFill>
                  <a:srgbClr val="011E50"/>
                </a:solidFill>
              </a:rPr>
              <a:t>Los ejemplos de comentarios positivos incluyen: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6336" y="2615184"/>
            <a:ext cx="1920240" cy="274320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s-ES_tradnl" sz="2000" b="1" dirty="0" smtClean="0">
                <a:solidFill>
                  <a:srgbClr val="011E50"/>
                </a:solidFill>
              </a:rPr>
              <a:t>Representación</a:t>
            </a:r>
          </a:p>
        </p:txBody>
      </p:sp>
      <p:sp>
        <p:nvSpPr>
          <p:cNvPr id="5" name="Rectangle 4"/>
          <p:cNvSpPr/>
          <p:nvPr/>
        </p:nvSpPr>
        <p:spPr>
          <a:xfrm>
            <a:off x="4889500" y="2615184"/>
            <a:ext cx="2888996" cy="274320"/>
          </a:xfrm>
          <a:prstGeom prst="rect">
            <a:avLst/>
          </a:prstGeom>
          <a:solidFill>
            <a:srgbClr val="CFE2F3"/>
          </a:solidFill>
        </p:spPr>
        <p:txBody>
          <a:bodyPr wrap="none" lIns="0" tIns="0" rIns="0" bIns="0">
            <a:noAutofit/>
          </a:bodyPr>
          <a:lstStyle/>
          <a:p>
            <a:pPr indent="0" algn="ctr"/>
            <a:r>
              <a:rPr lang="es-ES_tradnl" sz="2000" b="1" dirty="0" smtClean="0">
                <a:solidFill>
                  <a:srgbClr val="011E50"/>
                </a:solidFill>
              </a:rPr>
              <a:t>Reducción de Costos</a:t>
            </a:r>
            <a:endParaRPr lang="es-ES_tradnl" sz="2000" b="1" dirty="0" smtClean="0">
              <a:solidFill>
                <a:srgbClr val="011E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2664" y="2962656"/>
            <a:ext cx="2795016" cy="1368044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s-ES_tradnl" dirty="0" smtClean="0">
                <a:solidFill>
                  <a:srgbClr val="011E50"/>
                </a:solidFill>
              </a:rPr>
              <a:t>RCV brinda más oportunidades para que BIPOC y las comunidades marginadas sean elegidas.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87240" y="2965704"/>
            <a:ext cx="3328416" cy="149352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2200"/>
              </a:lnSpc>
            </a:pPr>
            <a:r>
              <a:rPr lang="es-ES_tradnl" smtClean="0">
                <a:solidFill>
                  <a:srgbClr val="011E50"/>
                </a:solidFill>
              </a:rPr>
              <a:t>La consolidación del ciclo electoral a través de RCV reduce los costos para los candidatos y aumenta la accesibilidad para postularse para un cargo público.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8080" y="2142744"/>
            <a:ext cx="5214620" cy="1082040"/>
          </a:xfrm>
          <a:prstGeom prst="rect">
            <a:avLst/>
          </a:prstGeom>
          <a:solidFill>
            <a:srgbClr val="CFE2F3"/>
          </a:solidFill>
        </p:spPr>
        <p:txBody>
          <a:bodyPr lIns="0" tIns="0" rIns="0" bIns="0" anchor="ctr">
            <a:noAutofit/>
          </a:bodyPr>
          <a:lstStyle/>
          <a:p>
            <a:pPr indent="0"/>
            <a:r>
              <a:rPr lang="es-ES_tradnl" sz="3600" b="1" dirty="0" smtClean="0">
                <a:solidFill>
                  <a:srgbClr val="011E50"/>
                </a:solidFill>
                <a:latin typeface="Arial"/>
              </a:rPr>
              <a:t>ABORDAR LA OPOSICIÓN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555104BDDE444AAD9A20D30C6776B8" ma:contentTypeVersion="20" ma:contentTypeDescription="Create a new document." ma:contentTypeScope="" ma:versionID="bcfecc401c3bb5b6c5e38e073ba6cb4c">
  <xsd:schema xmlns:xsd="http://www.w3.org/2001/XMLSchema" xmlns:xs="http://www.w3.org/2001/XMLSchema" xmlns:p="http://schemas.microsoft.com/office/2006/metadata/properties" xmlns:ns2="http://schemas.sharesquared.com/sharepoint/go2/coreia" xmlns:ns3="8b191620-0153-4acc-a89a-219ae713f494" xmlns:ns4="f8402de2-dfd2-4af4-9bf9-1a00106d8030" xmlns:ns5="20ae0378-c7c3-451e-af03-ec540f3dcb81" targetNamespace="http://schemas.microsoft.com/office/2006/metadata/properties" ma:root="true" ma:fieldsID="2fdef838d6767339a62aeeeb87c1289a" ns2:_="" ns3:_="" ns4:_="" ns5:_="">
    <xsd:import namespace="http://schemas.sharesquared.com/sharepoint/go2/coreia"/>
    <xsd:import namespace="8b191620-0153-4acc-a89a-219ae713f494"/>
    <xsd:import namespace="f8402de2-dfd2-4af4-9bf9-1a00106d8030"/>
    <xsd:import namespace="20ae0378-c7c3-451e-af03-ec540f3dcb81"/>
    <xsd:element name="properties">
      <xsd:complexType>
        <xsd:sequence>
          <xsd:element name="documentManagement">
            <xsd:complexType>
              <xsd:all>
                <xsd:element ref="ns2:GO2DocumentType_0" minOccurs="0"/>
                <xsd:element ref="ns3:TaxCatchAll" minOccurs="0"/>
                <xsd:element ref="ns4:Subject_x0020_Area" minOccurs="0"/>
                <xsd:element ref="ns5:Draft_x002f_Final_x002f_Other" minOccurs="0"/>
                <xsd:element ref="ns5:Record" minOccurs="0"/>
                <xsd:element ref="ns4:SharedWithUsers" minOccurs="0"/>
                <xsd:element ref="ns4:SharedWithDetails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AutoKeyPoints" minOccurs="0"/>
                <xsd:element ref="ns5:MediaServiceKeyPoint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sharesquared.com/sharepoint/go2/coreia" elementFormDefault="qualified">
    <xsd:import namespace="http://schemas.microsoft.com/office/2006/documentManagement/types"/>
    <xsd:import namespace="http://schemas.microsoft.com/office/infopath/2007/PartnerControls"/>
    <xsd:element name="GO2DocumentType_0" ma:index="9" nillable="true" ma:taxonomy="true" ma:internalName="GO2DocumentType_0" ma:taxonomyFieldName="GO2DocumentType" ma:displayName="Document Type" ma:default="" ma:fieldId="{53685371-474f-4941-5343-446f63547970}" ma:sspId="0ce5f2ac-bb83-4a84-bbbc-4691dad9edfd" ma:termSetId="190955b8-8017-423b-b691-190bd0d1302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91620-0153-4acc-a89a-219ae713f494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b402e49f-389c-4cd0-b4b3-bb5d7aa04340}" ma:internalName="TaxCatchAll" ma:showField="CatchAllData" ma:web="f8402de2-dfd2-4af4-9bf9-1a00106d80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02de2-dfd2-4af4-9bf9-1a00106d8030" elementFormDefault="qualified">
    <xsd:import namespace="http://schemas.microsoft.com/office/2006/documentManagement/types"/>
    <xsd:import namespace="http://schemas.microsoft.com/office/infopath/2007/PartnerControls"/>
    <xsd:element name="Subject_x0020_Area" ma:index="11" nillable="true" ma:displayName="Subject Area" ma:format="Dropdown" ma:internalName="Subject_x0020_Area">
      <xsd:simpleType>
        <xsd:union memberTypes="dms:Text">
          <xsd:simpleType>
            <xsd:restriction base="dms:Choice">
              <xsd:enumeration value="Administration"/>
              <xsd:enumeration value="Boards and Commissions"/>
              <xsd:enumeration value="Checklists&amp;Procedures"/>
              <xsd:enumeration value="City Charter"/>
              <xsd:enumeration value="Civil Service Commission"/>
              <xsd:enumeration value="Contracts"/>
              <xsd:enumeration value="Council"/>
              <xsd:enumeration value="Form 700"/>
              <xsd:enumeration value="Granicus"/>
              <xsd:enumeration value="Lobbyists"/>
              <xsd:enumeration value="Minutes"/>
              <xsd:enumeration value="Office Events"/>
              <xsd:enumeration value="Records"/>
              <xsd:enumeration value="Rosters"/>
            </xsd:restriction>
          </xsd:simpleType>
        </xsd:union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e0378-c7c3-451e-af03-ec540f3dcb81" elementFormDefault="qualified">
    <xsd:import namespace="http://schemas.microsoft.com/office/2006/documentManagement/types"/>
    <xsd:import namespace="http://schemas.microsoft.com/office/infopath/2007/PartnerControls"/>
    <xsd:element name="Draft_x002f_Final_x002f_Other" ma:index="12" nillable="true" ma:displayName="Draft/Final/Other" ma:default="Draft" ma:format="Dropdown" ma:internalName="Draft_x002f_Final_x002f_Other">
      <xsd:simpleType>
        <xsd:restriction base="dms:Choice">
          <xsd:enumeration value="Draft"/>
          <xsd:enumeration value="Final"/>
          <xsd:enumeration value="Other"/>
        </xsd:restriction>
      </xsd:simpleType>
    </xsd:element>
    <xsd:element name="Record" ma:index="13" nillable="true" ma:displayName="Record" ma:default="0" ma:internalName="Record">
      <xsd:simpleType>
        <xsd:restriction base="dms:Boolean"/>
      </xsd:simpleType>
    </xsd:element>
    <xsd:element name="MediaServiceMetadata" ma:index="1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b191620-0153-4acc-a89a-219ae713f494"/>
    <GO2DocumentType_0 xmlns="http://schemas.sharesquared.com/sharepoint/go2/coreia">
      <Terms xmlns="http://schemas.microsoft.com/office/infopath/2007/PartnerControls"/>
    </GO2DocumentType_0>
    <Draft_x002f_Final_x002f_Other xmlns="20ae0378-c7c3-451e-af03-ec540f3dcb81">Draft</Draft_x002f_Final_x002f_Other>
    <Subject_x0020_Area xmlns="f8402de2-dfd2-4af4-9bf9-1a00106d8030" xsi:nil="true"/>
    <Record xmlns="20ae0378-c7c3-451e-af03-ec540f3dcb81">false</Record>
  </documentManagement>
</p:properties>
</file>

<file path=customXml/itemProps1.xml><?xml version="1.0" encoding="utf-8"?>
<ds:datastoreItem xmlns:ds="http://schemas.openxmlformats.org/officeDocument/2006/customXml" ds:itemID="{6699EF78-38EC-4A70-ACC2-411B0DDE32F7}"/>
</file>

<file path=customXml/itemProps2.xml><?xml version="1.0" encoding="utf-8"?>
<ds:datastoreItem xmlns:ds="http://schemas.openxmlformats.org/officeDocument/2006/customXml" ds:itemID="{68CAA87D-CF12-4A0F-9CA1-2FC0317103E5}"/>
</file>

<file path=customXml/itemProps3.xml><?xml version="1.0" encoding="utf-8"?>
<ds:datastoreItem xmlns:ds="http://schemas.openxmlformats.org/officeDocument/2006/customXml" ds:itemID="{601681F1-45F4-480B-B3EE-8E2B57E291B3}"/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658</Words>
  <Application>Microsoft Office PowerPoint</Application>
  <PresentationFormat>Custom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Tahoma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 Plakhti</dc:creator>
  <cp:lastModifiedBy>Jerry Dusart</cp:lastModifiedBy>
  <cp:revision>8</cp:revision>
  <dcterms:modified xsi:type="dcterms:W3CDTF">2021-08-16T16:12:13Z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0x01010087555104BDDE444AAD9A20D30C6776B8</vt:lpwstr>
  </property>
</Properties>
</file>