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  <p:sldId id="269" r:id="rId3"/>
    <p:sldId id="270" r:id="rId4"/>
    <p:sldId id="271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51450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E2F3"/>
    <a:srgbClr val="FE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6" y="1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lU6viuXfay323Gl6zkH5itwmrUIUo9rAzalK_ntu-ZY/edit?usp=sharin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08888" y="1657604"/>
            <a:ext cx="7126224" cy="1294384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indent="0" algn="ctr"/>
            <a:r>
              <a:rPr lang="en-US" sz="3700" b="1" dirty="0" smtClean="0">
                <a:solidFill>
                  <a:srgbClr val="011E50"/>
                </a:solidFill>
                <a:latin typeface="Verdana"/>
              </a:rPr>
              <a:t>BỎ PHIẾU LỰA CHỌN THEO THỨ HẠNG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1923" y="3849241"/>
            <a:ext cx="2827401" cy="222695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indent="0" algn="ctr"/>
            <a:r>
              <a:rPr lang="en-US" sz="1300" b="1" i="1" dirty="0" err="1" smtClean="0">
                <a:solidFill>
                  <a:srgbClr val="011E50"/>
                </a:solidFill>
                <a:latin typeface="Arial"/>
              </a:rPr>
              <a:t>Sửa</a:t>
            </a:r>
            <a:r>
              <a:rPr lang="en-US" sz="1300" b="1" i="1" dirty="0" smtClean="0">
                <a:solidFill>
                  <a:srgbClr val="011E50"/>
                </a:solidFill>
                <a:latin typeface="Arial"/>
              </a:rPr>
              <a:t> </a:t>
            </a:r>
            <a:r>
              <a:rPr lang="en-US" sz="1300" b="1" i="1" dirty="0" err="1" smtClean="0">
                <a:solidFill>
                  <a:srgbClr val="011E50"/>
                </a:solidFill>
                <a:latin typeface="Arial"/>
              </a:rPr>
              <a:t>đổi</a:t>
            </a:r>
            <a:r>
              <a:rPr lang="en-US" sz="1300" b="1" i="1" dirty="0" smtClean="0">
                <a:solidFill>
                  <a:srgbClr val="011E50"/>
                </a:solidFill>
                <a:latin typeface="Arial"/>
              </a:rPr>
              <a:t> </a:t>
            </a:r>
            <a:r>
              <a:rPr lang="en-US" sz="1300" b="1" i="1" dirty="0" err="1" smtClean="0">
                <a:solidFill>
                  <a:srgbClr val="011E50"/>
                </a:solidFill>
                <a:latin typeface="Arial"/>
              </a:rPr>
              <a:t>ngày</a:t>
            </a:r>
            <a:r>
              <a:rPr lang="en-US" sz="1300" b="1" i="1" dirty="0" smtClean="0">
                <a:solidFill>
                  <a:srgbClr val="011E50"/>
                </a:solidFill>
                <a:latin typeface="Arial"/>
              </a:rPr>
              <a:t> 9 </a:t>
            </a:r>
            <a:r>
              <a:rPr lang="en-US" sz="1300" b="1" i="1" dirty="0" err="1" smtClean="0">
                <a:solidFill>
                  <a:srgbClr val="011E50"/>
                </a:solidFill>
                <a:latin typeface="Arial"/>
              </a:rPr>
              <a:t>tháng</a:t>
            </a:r>
            <a:r>
              <a:rPr lang="en-US" sz="1300" b="1" i="1" dirty="0" smtClean="0">
                <a:solidFill>
                  <a:srgbClr val="011E50"/>
                </a:solidFill>
                <a:latin typeface="Arial"/>
              </a:rPr>
              <a:t> </a:t>
            </a:r>
            <a:r>
              <a:rPr lang="en-US" sz="1300" b="1" i="1" dirty="0" err="1" smtClean="0">
                <a:solidFill>
                  <a:srgbClr val="011E50"/>
                </a:solidFill>
                <a:latin typeface="Arial"/>
              </a:rPr>
              <a:t>Tám</a:t>
            </a:r>
            <a:r>
              <a:rPr lang="en-US" sz="1300" b="1" i="1" dirty="0" smtClean="0">
                <a:solidFill>
                  <a:srgbClr val="011E50"/>
                </a:solidFill>
                <a:latin typeface="Arial"/>
              </a:rPr>
              <a:t>, 2021</a:t>
            </a:r>
          </a:p>
        </p:txBody>
      </p:sp>
      <p:sp>
        <p:nvSpPr>
          <p:cNvPr id="7" name="Rectangle 6"/>
          <p:cNvSpPr/>
          <p:nvPr/>
        </p:nvSpPr>
        <p:spPr>
          <a:xfrm>
            <a:off x="3835400" y="3098800"/>
            <a:ext cx="1775968" cy="491744"/>
          </a:xfrm>
          <a:prstGeom prst="rect">
            <a:avLst/>
          </a:prstGeom>
          <a:solidFill>
            <a:srgbClr val="FE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18360" y="3026664"/>
            <a:ext cx="4907280" cy="56388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/>
            <a:r>
              <a:rPr lang="en-US" sz="1700" b="1" dirty="0" err="1" smtClean="0">
                <a:solidFill>
                  <a:srgbClr val="011E50"/>
                </a:solidFill>
                <a:latin typeface="Verdana"/>
              </a:rPr>
              <a:t>Đề</a:t>
            </a:r>
            <a:r>
              <a:rPr lang="en-US" sz="1700" b="1" dirty="0" smtClean="0">
                <a:solidFill>
                  <a:srgbClr val="011E50"/>
                </a:solidFill>
                <a:latin typeface="Verdana"/>
              </a:rPr>
              <a:t> </a:t>
            </a:r>
            <a:r>
              <a:rPr lang="en-US" sz="1700" b="1" dirty="0" err="1" smtClean="0">
                <a:solidFill>
                  <a:srgbClr val="011E50"/>
                </a:solidFill>
                <a:latin typeface="Verdana"/>
              </a:rPr>
              <a:t>Xuất</a:t>
            </a:r>
            <a:r>
              <a:rPr lang="en-US" sz="1700" b="1" dirty="0" smtClean="0">
                <a:solidFill>
                  <a:srgbClr val="011E50"/>
                </a:solidFill>
                <a:latin typeface="Verdana"/>
              </a:rPr>
              <a:t> </a:t>
            </a:r>
            <a:r>
              <a:rPr lang="en-US" sz="1700" b="1" dirty="0" err="1" smtClean="0">
                <a:solidFill>
                  <a:srgbClr val="011E50"/>
                </a:solidFill>
                <a:latin typeface="Verdana"/>
              </a:rPr>
              <a:t>Sửa</a:t>
            </a:r>
            <a:r>
              <a:rPr lang="en-US" sz="1700" b="1" dirty="0" smtClean="0">
                <a:solidFill>
                  <a:srgbClr val="011E50"/>
                </a:solidFill>
                <a:latin typeface="Verdana"/>
              </a:rPr>
              <a:t> </a:t>
            </a:r>
            <a:r>
              <a:rPr lang="en-US" sz="1700" b="1" dirty="0" err="1" smtClean="0">
                <a:solidFill>
                  <a:srgbClr val="011E50"/>
                </a:solidFill>
                <a:latin typeface="Verdana"/>
              </a:rPr>
              <a:t>Đổi</a:t>
            </a:r>
            <a:r>
              <a:rPr lang="en-US" sz="1700" b="1" dirty="0" smtClean="0">
                <a:solidFill>
                  <a:srgbClr val="011E50"/>
                </a:solidFill>
                <a:latin typeface="Verdana"/>
              </a:rPr>
              <a:t> </a:t>
            </a:r>
            <a:r>
              <a:rPr lang="en-US" sz="1700" b="1" dirty="0" err="1" smtClean="0">
                <a:solidFill>
                  <a:srgbClr val="011E50"/>
                </a:solidFill>
                <a:latin typeface="Verdana"/>
              </a:rPr>
              <a:t>Hiến</a:t>
            </a:r>
            <a:r>
              <a:rPr lang="en-US" sz="1700" b="1" dirty="0" smtClean="0">
                <a:solidFill>
                  <a:srgbClr val="011E50"/>
                </a:solidFill>
                <a:latin typeface="Verdana"/>
              </a:rPr>
              <a:t> </a:t>
            </a:r>
            <a:r>
              <a:rPr lang="en-US" sz="1700" b="1" dirty="0" err="1" smtClean="0">
                <a:solidFill>
                  <a:srgbClr val="011E50"/>
                </a:solidFill>
                <a:latin typeface="Verdana"/>
              </a:rPr>
              <a:t>Chương</a:t>
            </a:r>
            <a:r>
              <a:rPr lang="en-US" sz="1700" b="1" dirty="0" smtClean="0">
                <a:solidFill>
                  <a:srgbClr val="011E50"/>
                </a:solidFill>
                <a:latin typeface="Verdana"/>
              </a:rPr>
              <a:t> </a:t>
            </a:r>
            <a:r>
              <a:rPr lang="en-US" sz="1700" b="1" dirty="0" err="1" smtClean="0">
                <a:solidFill>
                  <a:srgbClr val="011E50"/>
                </a:solidFill>
                <a:latin typeface="Verdana"/>
              </a:rPr>
              <a:t>cho</a:t>
            </a:r>
            <a:r>
              <a:rPr lang="en-US" sz="1700" b="1" dirty="0" smtClean="0">
                <a:solidFill>
                  <a:srgbClr val="011E50"/>
                </a:solidFill>
                <a:latin typeface="Verdana"/>
              </a:rPr>
              <a:t> </a:t>
            </a:r>
            <a:r>
              <a:rPr lang="en-US" sz="1700" b="1" dirty="0" err="1" smtClean="0">
                <a:solidFill>
                  <a:srgbClr val="011E50"/>
                </a:solidFill>
                <a:latin typeface="Verdana"/>
              </a:rPr>
              <a:t>Thành</a:t>
            </a:r>
            <a:r>
              <a:rPr lang="en-US" sz="1700" b="1" dirty="0" smtClean="0">
                <a:solidFill>
                  <a:srgbClr val="011E50"/>
                </a:solidFill>
                <a:latin typeface="Verdana"/>
              </a:rPr>
              <a:t> </a:t>
            </a:r>
            <a:r>
              <a:rPr lang="en-US" sz="1700" b="1" dirty="0" err="1" smtClean="0">
                <a:solidFill>
                  <a:srgbClr val="011E50"/>
                </a:solidFill>
                <a:latin typeface="Verdana"/>
              </a:rPr>
              <a:t>Phố</a:t>
            </a:r>
            <a:r>
              <a:rPr lang="en-US" sz="1700" b="1" dirty="0" smtClean="0">
                <a:solidFill>
                  <a:srgbClr val="011E50"/>
                </a:solidFill>
                <a:latin typeface="Verdana"/>
              </a:rPr>
              <a:t> San Jose</a:t>
            </a:r>
          </a:p>
          <a:p>
            <a:pPr indent="0" algn="ctr"/>
            <a:endParaRPr lang="en-US" sz="1700" b="1" dirty="0">
              <a:solidFill>
                <a:srgbClr val="011E5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45237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8383" y="420624"/>
            <a:ext cx="5638229" cy="702056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 anchor="ctr">
            <a:noAutofit/>
          </a:bodyPr>
          <a:lstStyle/>
          <a:p>
            <a:pPr indent="0">
              <a:lnSpc>
                <a:spcPts val="2400"/>
              </a:lnSpc>
            </a:pPr>
            <a:r>
              <a:rPr lang="en-US" sz="2400" b="1" dirty="0" smtClean="0">
                <a:solidFill>
                  <a:srgbClr val="011E50"/>
                </a:solidFill>
              </a:rPr>
              <a:t>KHÔNG THỂ TIẾP CẬN RCV + GÂY KHÓ HIỂU CHO CỬ TRI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5080" y="1338580"/>
            <a:ext cx="7094220" cy="594360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</a:pPr>
            <a:r>
              <a:rPr lang="en-US" sz="2000" b="1" u="sng" dirty="0" err="1" smtClean="0">
                <a:solidFill>
                  <a:srgbClr val="011E50"/>
                </a:solidFill>
              </a:rPr>
              <a:t>Mối</a:t>
            </a:r>
            <a:r>
              <a:rPr lang="en-US" sz="2000" b="1" u="sng" dirty="0" smtClean="0">
                <a:solidFill>
                  <a:srgbClr val="011E50"/>
                </a:solidFill>
              </a:rPr>
              <a:t> </a:t>
            </a:r>
            <a:r>
              <a:rPr lang="en-US" sz="2000" b="1" u="sng" dirty="0" err="1" smtClean="0">
                <a:solidFill>
                  <a:srgbClr val="011E50"/>
                </a:solidFill>
              </a:rPr>
              <a:t>quan</a:t>
            </a:r>
            <a:r>
              <a:rPr lang="en-US" sz="2000" b="1" u="sng" dirty="0" smtClean="0">
                <a:solidFill>
                  <a:srgbClr val="011E50"/>
                </a:solidFill>
              </a:rPr>
              <a:t> </a:t>
            </a:r>
            <a:r>
              <a:rPr lang="en-US" sz="2000" b="1" u="sng" dirty="0" err="1" smtClean="0">
                <a:solidFill>
                  <a:srgbClr val="011E50"/>
                </a:solidFill>
              </a:rPr>
              <a:t>ngại</a:t>
            </a:r>
            <a:r>
              <a:rPr lang="en-US" sz="2000" b="1" u="sng" dirty="0" smtClean="0">
                <a:solidFill>
                  <a:srgbClr val="011E50"/>
                </a:solidFill>
              </a:rPr>
              <a:t>:</a:t>
            </a:r>
            <a:r>
              <a:rPr lang="en-US" sz="2000" b="1" dirty="0" smtClean="0">
                <a:solidFill>
                  <a:srgbClr val="011E50"/>
                </a:solidFill>
              </a:rPr>
              <a:t> RCV </a:t>
            </a:r>
            <a:r>
              <a:rPr lang="en-US" sz="2000" b="1" dirty="0" err="1" smtClean="0">
                <a:solidFill>
                  <a:srgbClr val="011E50"/>
                </a:solidFill>
              </a:rPr>
              <a:t>có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thể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khó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hiểu</a:t>
            </a:r>
            <a:r>
              <a:rPr lang="en-US" sz="2000" b="1" dirty="0" smtClean="0">
                <a:solidFill>
                  <a:srgbClr val="011E50"/>
                </a:solidFill>
              </a:rPr>
              <a:t>, </a:t>
            </a:r>
            <a:r>
              <a:rPr lang="en-US" sz="2000" b="1" dirty="0" err="1" smtClean="0">
                <a:solidFill>
                  <a:srgbClr val="011E50"/>
                </a:solidFill>
              </a:rPr>
              <a:t>có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tác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động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tiêu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cực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đến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những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cử</a:t>
            </a:r>
            <a:r>
              <a:rPr lang="en-US" sz="2000" b="1" dirty="0" smtClean="0">
                <a:solidFill>
                  <a:srgbClr val="011E50"/>
                </a:solidFill>
              </a:rPr>
              <a:t> tri </a:t>
            </a:r>
            <a:r>
              <a:rPr lang="en-US" sz="2000" b="1" dirty="0" err="1" smtClean="0">
                <a:solidFill>
                  <a:srgbClr val="011E50"/>
                </a:solidFill>
              </a:rPr>
              <a:t>bị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tước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quyền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thường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xuyên</a:t>
            </a:r>
            <a:r>
              <a:rPr lang="en-US" sz="2000" b="1" dirty="0" smtClean="0">
                <a:solidFill>
                  <a:srgbClr val="011E5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68680" y="2191704"/>
            <a:ext cx="7284720" cy="2359660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400"/>
              </a:lnSpc>
              <a:spcAft>
                <a:spcPts val="1330"/>
              </a:spcAft>
            </a:pPr>
            <a:r>
              <a:rPr lang="en-US" sz="2000" dirty="0" err="1" smtClean="0">
                <a:solidFill>
                  <a:srgbClr val="011E50"/>
                </a:solidFill>
              </a:rPr>
              <a:t>Dữ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liệu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từ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Nghiên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Cứu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Vùng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Vịnh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năm</a:t>
            </a:r>
            <a:r>
              <a:rPr lang="en-US" sz="2000" b="1" dirty="0" smtClean="0">
                <a:solidFill>
                  <a:srgbClr val="011E50"/>
                </a:solidFill>
              </a:rPr>
              <a:t> 2015</a:t>
            </a:r>
            <a:r>
              <a:rPr lang="en-US" sz="2000" baseline="30000" dirty="0" smtClean="0">
                <a:solidFill>
                  <a:srgbClr val="011E50"/>
                </a:solidFill>
              </a:rPr>
              <a:t>1</a:t>
            </a:r>
            <a:r>
              <a:rPr lang="en-US" sz="2000" dirty="0" smtClean="0">
                <a:solidFill>
                  <a:srgbClr val="011E50"/>
                </a:solidFill>
              </a:rPr>
              <a:t>:</a:t>
            </a:r>
          </a:p>
          <a:p>
            <a:pPr marL="433900" indent="-355600">
              <a:lnSpc>
                <a:spcPts val="2400"/>
              </a:lnSpc>
              <a:spcAft>
                <a:spcPts val="1610"/>
              </a:spcAft>
            </a:pPr>
            <a:r>
              <a:rPr lang="en-US" sz="2000" dirty="0" smtClean="0">
                <a:solidFill>
                  <a:srgbClr val="011E50"/>
                </a:solidFill>
              </a:rPr>
              <a:t>•  	</a:t>
            </a:r>
            <a:r>
              <a:rPr lang="en-US" sz="2000" dirty="0" err="1" smtClean="0">
                <a:solidFill>
                  <a:srgbClr val="011E50"/>
                </a:solidFill>
              </a:rPr>
              <a:t>Trên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gần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như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tất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cả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các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yếu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tố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thống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kê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nhân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khẩu</a:t>
            </a:r>
            <a:r>
              <a:rPr lang="en-US" sz="2000" dirty="0" smtClean="0">
                <a:solidFill>
                  <a:srgbClr val="011E50"/>
                </a:solidFill>
              </a:rPr>
              <a:t> (</a:t>
            </a:r>
            <a:r>
              <a:rPr lang="en-US" sz="2000" dirty="0" err="1" smtClean="0">
                <a:solidFill>
                  <a:srgbClr val="011E50"/>
                </a:solidFill>
              </a:rPr>
              <a:t>tuổi</a:t>
            </a:r>
            <a:r>
              <a:rPr lang="en-US" sz="2000" dirty="0" smtClean="0">
                <a:solidFill>
                  <a:srgbClr val="011E50"/>
                </a:solidFill>
              </a:rPr>
              <a:t>, </a:t>
            </a:r>
            <a:r>
              <a:rPr lang="en-US" sz="2000" dirty="0" err="1" smtClean="0">
                <a:solidFill>
                  <a:srgbClr val="011E50"/>
                </a:solidFill>
              </a:rPr>
              <a:t>chủng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tộc</a:t>
            </a:r>
            <a:r>
              <a:rPr lang="en-US" sz="2000" dirty="0" smtClean="0">
                <a:solidFill>
                  <a:srgbClr val="011E50"/>
                </a:solidFill>
              </a:rPr>
              <a:t>, </a:t>
            </a:r>
            <a:r>
              <a:rPr lang="en-US" sz="2000" dirty="0" err="1" smtClean="0">
                <a:solidFill>
                  <a:srgbClr val="011E50"/>
                </a:solidFill>
              </a:rPr>
              <a:t>học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vấn</a:t>
            </a:r>
            <a:r>
              <a:rPr lang="en-US" sz="2000" dirty="0" smtClean="0">
                <a:solidFill>
                  <a:srgbClr val="011E50"/>
                </a:solidFill>
              </a:rPr>
              <a:t>, </a:t>
            </a:r>
            <a:r>
              <a:rPr lang="en-US" sz="2000" dirty="0" err="1" smtClean="0">
                <a:solidFill>
                  <a:srgbClr val="011E50"/>
                </a:solidFill>
              </a:rPr>
              <a:t>mức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thu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nhập</a:t>
            </a:r>
            <a:r>
              <a:rPr lang="en-US" sz="2000" dirty="0" smtClean="0">
                <a:solidFill>
                  <a:srgbClr val="011E50"/>
                </a:solidFill>
              </a:rPr>
              <a:t>), </a:t>
            </a:r>
            <a:r>
              <a:rPr lang="en-US" sz="2000" b="1" dirty="0" smtClean="0">
                <a:solidFill>
                  <a:srgbClr val="011E50"/>
                </a:solidFill>
              </a:rPr>
              <a:t>80%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người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được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hỏi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cho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rằng</a:t>
            </a:r>
            <a:r>
              <a:rPr lang="en-US" sz="2000" dirty="0" smtClean="0">
                <a:solidFill>
                  <a:srgbClr val="011E50"/>
                </a:solidFill>
              </a:rPr>
              <a:t> RCV </a:t>
            </a:r>
            <a:r>
              <a:rPr lang="en-US" sz="2000" b="1" dirty="0" err="1" smtClean="0">
                <a:solidFill>
                  <a:srgbClr val="011E50"/>
                </a:solidFill>
              </a:rPr>
              <a:t>rất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dễ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hiểu</a:t>
            </a:r>
            <a:r>
              <a:rPr lang="en-US" sz="2000" dirty="0" smtClean="0">
                <a:solidFill>
                  <a:srgbClr val="011E50"/>
                </a:solidFill>
              </a:rPr>
              <a:t>.</a:t>
            </a:r>
          </a:p>
          <a:p>
            <a:pPr indent="114300">
              <a:lnSpc>
                <a:spcPts val="2400"/>
              </a:lnSpc>
            </a:pPr>
            <a:r>
              <a:rPr lang="en-US" sz="2000" dirty="0" smtClean="0">
                <a:solidFill>
                  <a:srgbClr val="011E50"/>
                </a:solidFill>
              </a:rPr>
              <a:t>• </a:t>
            </a:r>
            <a:r>
              <a:rPr lang="en-US" sz="2000" dirty="0" err="1" smtClean="0">
                <a:solidFill>
                  <a:srgbClr val="011E50"/>
                </a:solidFill>
              </a:rPr>
              <a:t>Chỉ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có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nhóm</a:t>
            </a:r>
            <a:r>
              <a:rPr lang="en-US" sz="2000" dirty="0" smtClean="0">
                <a:solidFill>
                  <a:srgbClr val="011E50"/>
                </a:solidFill>
              </a:rPr>
              <a:t> 18-29 </a:t>
            </a:r>
            <a:r>
              <a:rPr lang="en-US" sz="2000" dirty="0" err="1" smtClean="0">
                <a:solidFill>
                  <a:srgbClr val="011E50"/>
                </a:solidFill>
              </a:rPr>
              <a:t>tuổi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được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báo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cáo</a:t>
            </a:r>
            <a:r>
              <a:rPr lang="en-US" sz="2000" dirty="0" smtClean="0">
                <a:solidFill>
                  <a:srgbClr val="011E50"/>
                </a:solidFill>
              </a:rPr>
              <a:t> &lt; 80% (</a:t>
            </a:r>
            <a:r>
              <a:rPr lang="en-US" sz="2000" b="1" dirty="0" smtClean="0">
                <a:solidFill>
                  <a:srgbClr val="011E50"/>
                </a:solidFill>
              </a:rPr>
              <a:t>79%</a:t>
            </a:r>
            <a:r>
              <a:rPr lang="en-US" sz="2000" dirty="0" smtClean="0">
                <a:solidFill>
                  <a:srgbClr val="011E50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4724400"/>
            <a:ext cx="8077200" cy="344424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97000"/>
              </a:lnSpc>
            </a:pP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1. John, Sarah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và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Caroline Tolbert. “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Quan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Điểm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Kinh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Tế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Xã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Hội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và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Nhân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Khẩu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Học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về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Bỏ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Phiếu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Lựa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Chọn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Theo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Thứ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Hạng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ở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Vùng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Vịnh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.”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Báo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Cáo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Nghiên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Cứu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Dự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Án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Tính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Dân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Sự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trong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Bỏ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Phiếu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Lựa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Chọn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Theo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Thứ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Hạng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ngày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4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tháng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3D464D"/>
                </a:solidFill>
                <a:latin typeface="Calibri"/>
              </a:rPr>
              <a:t>Tư</a:t>
            </a:r>
            <a:r>
              <a:rPr lang="en-US" sz="1200" dirty="0" smtClean="0">
                <a:solidFill>
                  <a:srgbClr val="3D464D"/>
                </a:solidFill>
                <a:latin typeface="Calibri"/>
              </a:rPr>
              <a:t>, 2015.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8136" y="1801368"/>
            <a:ext cx="7409688" cy="3069336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marL="285750" indent="-285750">
              <a:lnSpc>
                <a:spcPts val="2300"/>
              </a:lnSpc>
            </a:pPr>
            <a:r>
              <a:rPr lang="en-US" dirty="0" smtClean="0">
                <a:solidFill>
                  <a:srgbClr val="011E50"/>
                </a:solidFill>
              </a:rPr>
              <a:t>• </a:t>
            </a:r>
            <a:r>
              <a:rPr lang="en-US" dirty="0" smtClean="0">
                <a:solidFill>
                  <a:srgbClr val="011E50"/>
                </a:solidFill>
              </a:rPr>
              <a:t>	</a:t>
            </a:r>
            <a:r>
              <a:rPr lang="en-US" dirty="0" err="1">
                <a:solidFill>
                  <a:srgbClr val="011E50"/>
                </a:solidFill>
              </a:rPr>
              <a:t>Mô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hình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bỏ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phiếu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của</a:t>
            </a:r>
            <a:r>
              <a:rPr lang="en-US" dirty="0" smtClean="0">
                <a:solidFill>
                  <a:srgbClr val="011E50"/>
                </a:solidFill>
              </a:rPr>
              <a:t> RCV </a:t>
            </a:r>
            <a:r>
              <a:rPr lang="en-US" dirty="0" err="1" smtClean="0">
                <a:solidFill>
                  <a:srgbClr val="011E50"/>
                </a:solidFill>
              </a:rPr>
              <a:t>khuyến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khích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sự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hợp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tác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giữa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các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ứng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cử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viên</a:t>
            </a:r>
            <a:endParaRPr lang="en-US" dirty="0" smtClean="0">
              <a:solidFill>
                <a:srgbClr val="011E50"/>
              </a:solidFill>
            </a:endParaRPr>
          </a:p>
          <a:p>
            <a:pPr marL="571500" indent="-342900">
              <a:lnSpc>
                <a:spcPts val="2300"/>
              </a:lnSpc>
              <a:buFont typeface="Courier New" panose="02070309020205020404" pitchFamily="49" charset="0"/>
              <a:buChar char="o"/>
            </a:pPr>
            <a:r>
              <a:rPr lang="en-US" dirty="0" err="1" smtClean="0">
                <a:solidFill>
                  <a:srgbClr val="011E50"/>
                </a:solidFill>
              </a:rPr>
              <a:t>ví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dụ</a:t>
            </a:r>
            <a:r>
              <a:rPr lang="en-US" dirty="0" smtClean="0">
                <a:solidFill>
                  <a:srgbClr val="011E50"/>
                </a:solidFill>
              </a:rPr>
              <a:t>: </a:t>
            </a:r>
            <a:r>
              <a:rPr lang="en-US" b="1" dirty="0" err="1" smtClean="0">
                <a:solidFill>
                  <a:srgbClr val="011E50"/>
                </a:solidFill>
              </a:rPr>
              <a:t>Cuộc</a:t>
            </a:r>
            <a:r>
              <a:rPr lang="en-US" b="1" dirty="0" smtClean="0">
                <a:solidFill>
                  <a:srgbClr val="011E50"/>
                </a:solidFill>
              </a:rPr>
              <a:t> </a:t>
            </a:r>
            <a:r>
              <a:rPr lang="en-US" b="1" dirty="0" err="1" smtClean="0">
                <a:solidFill>
                  <a:srgbClr val="011E50"/>
                </a:solidFill>
              </a:rPr>
              <a:t>Tranh</a:t>
            </a:r>
            <a:r>
              <a:rPr lang="en-US" b="1" dirty="0" smtClean="0">
                <a:solidFill>
                  <a:srgbClr val="011E50"/>
                </a:solidFill>
              </a:rPr>
              <a:t> </a:t>
            </a:r>
            <a:r>
              <a:rPr lang="en-US" b="1" dirty="0" err="1" smtClean="0">
                <a:solidFill>
                  <a:srgbClr val="011E50"/>
                </a:solidFill>
              </a:rPr>
              <a:t>Cử</a:t>
            </a:r>
            <a:r>
              <a:rPr lang="en-US" b="1" dirty="0" smtClean="0">
                <a:solidFill>
                  <a:srgbClr val="011E50"/>
                </a:solidFill>
              </a:rPr>
              <a:t> </a:t>
            </a:r>
            <a:r>
              <a:rPr lang="en-US" b="1" dirty="0" err="1" smtClean="0">
                <a:solidFill>
                  <a:srgbClr val="011E50"/>
                </a:solidFill>
              </a:rPr>
              <a:t>chức</a:t>
            </a:r>
            <a:r>
              <a:rPr lang="en-US" b="1" dirty="0" smtClean="0">
                <a:solidFill>
                  <a:srgbClr val="011E50"/>
                </a:solidFill>
              </a:rPr>
              <a:t> </a:t>
            </a:r>
            <a:r>
              <a:rPr lang="en-US" b="1" dirty="0" err="1" smtClean="0">
                <a:solidFill>
                  <a:srgbClr val="011E50"/>
                </a:solidFill>
              </a:rPr>
              <a:t>Thị</a:t>
            </a:r>
            <a:r>
              <a:rPr lang="en-US" b="1" dirty="0" smtClean="0">
                <a:solidFill>
                  <a:srgbClr val="011E50"/>
                </a:solidFill>
              </a:rPr>
              <a:t> </a:t>
            </a:r>
            <a:r>
              <a:rPr lang="en-US" b="1" dirty="0" err="1" smtClean="0">
                <a:solidFill>
                  <a:srgbClr val="011E50"/>
                </a:solidFill>
              </a:rPr>
              <a:t>Trưởng</a:t>
            </a:r>
            <a:r>
              <a:rPr lang="en-US" b="1" dirty="0" smtClean="0">
                <a:solidFill>
                  <a:srgbClr val="011E50"/>
                </a:solidFill>
              </a:rPr>
              <a:t> SF </a:t>
            </a:r>
            <a:r>
              <a:rPr lang="en-US" b="1" dirty="0" err="1" smtClean="0">
                <a:solidFill>
                  <a:srgbClr val="011E50"/>
                </a:solidFill>
              </a:rPr>
              <a:t>năm</a:t>
            </a:r>
            <a:r>
              <a:rPr lang="en-US" b="1" dirty="0" smtClean="0">
                <a:solidFill>
                  <a:srgbClr val="011E50"/>
                </a:solidFill>
              </a:rPr>
              <a:t> 2018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Các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ứng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cử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viên</a:t>
            </a:r>
            <a:r>
              <a:rPr lang="en-US" dirty="0" smtClean="0">
                <a:solidFill>
                  <a:srgbClr val="011E50"/>
                </a:solidFill>
              </a:rPr>
              <a:t> Jane Kim </a:t>
            </a:r>
            <a:r>
              <a:rPr lang="en-US" dirty="0" err="1" smtClean="0">
                <a:solidFill>
                  <a:srgbClr val="011E50"/>
                </a:solidFill>
              </a:rPr>
              <a:t>và</a:t>
            </a:r>
            <a:r>
              <a:rPr lang="en-US" dirty="0" smtClean="0">
                <a:solidFill>
                  <a:srgbClr val="011E50"/>
                </a:solidFill>
              </a:rPr>
              <a:t> Mark Leno </a:t>
            </a:r>
            <a:r>
              <a:rPr lang="en-US" b="1" dirty="0" err="1" smtClean="0">
                <a:solidFill>
                  <a:srgbClr val="011E50"/>
                </a:solidFill>
              </a:rPr>
              <a:t>tán</a:t>
            </a:r>
            <a:r>
              <a:rPr lang="en-US" b="1" dirty="0" smtClean="0">
                <a:solidFill>
                  <a:srgbClr val="011E50"/>
                </a:solidFill>
              </a:rPr>
              <a:t> </a:t>
            </a:r>
            <a:r>
              <a:rPr lang="en-US" b="1" dirty="0" err="1" smtClean="0">
                <a:solidFill>
                  <a:srgbClr val="011E50"/>
                </a:solidFill>
              </a:rPr>
              <a:t>thành</a:t>
            </a:r>
            <a:r>
              <a:rPr lang="en-US" b="1" dirty="0" smtClean="0">
                <a:solidFill>
                  <a:srgbClr val="011E50"/>
                </a:solidFill>
              </a:rPr>
              <a:t> </a:t>
            </a:r>
            <a:r>
              <a:rPr lang="en-US" b="1" dirty="0" err="1" smtClean="0">
                <a:solidFill>
                  <a:srgbClr val="011E50"/>
                </a:solidFill>
              </a:rPr>
              <a:t>lẫn</a:t>
            </a:r>
            <a:r>
              <a:rPr lang="en-US" b="1" dirty="0" smtClean="0">
                <a:solidFill>
                  <a:srgbClr val="011E50"/>
                </a:solidFill>
              </a:rPr>
              <a:t> </a:t>
            </a:r>
            <a:r>
              <a:rPr lang="en-US" b="1" dirty="0" err="1" smtClean="0">
                <a:solidFill>
                  <a:srgbClr val="011E50"/>
                </a:solidFill>
              </a:rPr>
              <a:t>nhau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trước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cuộc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bầu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cử</a:t>
            </a:r>
            <a:r>
              <a:rPr lang="en-US" dirty="0" smtClean="0">
                <a:solidFill>
                  <a:srgbClr val="011E50"/>
                </a:solidFill>
              </a:rPr>
              <a:t>.</a:t>
            </a:r>
          </a:p>
          <a:p>
            <a:pPr marL="742950" indent="-342900" algn="ctr">
              <a:lnSpc>
                <a:spcPts val="2300"/>
              </a:lnSpc>
              <a:spcAft>
                <a:spcPts val="1400"/>
              </a:spcAft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11E50"/>
                </a:solidFill>
              </a:rPr>
              <a:t>Cộng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tác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là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một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i="1" dirty="0" err="1" smtClean="0">
                <a:solidFill>
                  <a:srgbClr val="011E50"/>
                </a:solidFill>
              </a:rPr>
              <a:t>tính</a:t>
            </a:r>
            <a:r>
              <a:rPr lang="en-US" i="1" dirty="0" smtClean="0">
                <a:solidFill>
                  <a:srgbClr val="011E50"/>
                </a:solidFill>
              </a:rPr>
              <a:t> </a:t>
            </a:r>
            <a:r>
              <a:rPr lang="en-US" i="1" dirty="0" err="1" smtClean="0">
                <a:solidFill>
                  <a:srgbClr val="011E50"/>
                </a:solidFill>
              </a:rPr>
              <a:t>năng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của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phương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pháp</a:t>
            </a:r>
            <a:r>
              <a:rPr lang="en-US" dirty="0" smtClean="0">
                <a:solidFill>
                  <a:srgbClr val="011E50"/>
                </a:solidFill>
              </a:rPr>
              <a:t>, </a:t>
            </a:r>
            <a:r>
              <a:rPr lang="en-US" dirty="0" err="1" smtClean="0">
                <a:solidFill>
                  <a:srgbClr val="011E50"/>
                </a:solidFill>
              </a:rPr>
              <a:t>không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phải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là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một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lỗi</a:t>
            </a:r>
            <a:r>
              <a:rPr lang="en-US" dirty="0" smtClean="0">
                <a:solidFill>
                  <a:srgbClr val="011E50"/>
                </a:solidFill>
              </a:rPr>
              <a:t>.</a:t>
            </a:r>
          </a:p>
          <a:p>
            <a:pPr indent="0" algn="ctr">
              <a:lnSpc>
                <a:spcPts val="2300"/>
              </a:lnSpc>
              <a:spcAft>
                <a:spcPts val="1680"/>
              </a:spcAft>
            </a:pPr>
            <a:r>
              <a:rPr lang="en-US" sz="2000" b="1" u="sng" dirty="0" err="1" smtClean="0">
                <a:solidFill>
                  <a:srgbClr val="011E50"/>
                </a:solidFill>
              </a:rPr>
              <a:t>Mối</a:t>
            </a:r>
            <a:r>
              <a:rPr lang="en-US" sz="2000" b="1" u="sng" dirty="0" smtClean="0">
                <a:solidFill>
                  <a:srgbClr val="011E50"/>
                </a:solidFill>
              </a:rPr>
              <a:t> </a:t>
            </a:r>
            <a:r>
              <a:rPr lang="en-US" sz="2000" b="1" u="sng" dirty="0" err="1" smtClean="0">
                <a:solidFill>
                  <a:srgbClr val="011E50"/>
                </a:solidFill>
              </a:rPr>
              <a:t>quan</a:t>
            </a:r>
            <a:r>
              <a:rPr lang="en-US" sz="2000" b="1" u="sng" dirty="0" smtClean="0">
                <a:solidFill>
                  <a:srgbClr val="011E50"/>
                </a:solidFill>
              </a:rPr>
              <a:t> </a:t>
            </a:r>
            <a:r>
              <a:rPr lang="en-US" sz="2000" b="1" u="sng" dirty="0" err="1" smtClean="0">
                <a:solidFill>
                  <a:srgbClr val="011E50"/>
                </a:solidFill>
              </a:rPr>
              <a:t>ngại</a:t>
            </a:r>
            <a:r>
              <a:rPr lang="en-US" sz="2000" b="1" u="sng" dirty="0" smtClean="0">
                <a:solidFill>
                  <a:srgbClr val="011E50"/>
                </a:solidFill>
              </a:rPr>
              <a:t> </a:t>
            </a:r>
            <a:r>
              <a:rPr lang="en-US" sz="2000" b="1" u="sng" dirty="0" err="1" smtClean="0">
                <a:solidFill>
                  <a:srgbClr val="011E50"/>
                </a:solidFill>
              </a:rPr>
              <a:t>số</a:t>
            </a:r>
            <a:r>
              <a:rPr lang="en-US" sz="2000" b="1" u="sng" dirty="0" smtClean="0">
                <a:solidFill>
                  <a:srgbClr val="011E50"/>
                </a:solidFill>
              </a:rPr>
              <a:t> 2: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Ứng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Cử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Viên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Có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Thể</a:t>
            </a:r>
            <a:r>
              <a:rPr lang="en-US" sz="2000" b="1" dirty="0" smtClean="0">
                <a:solidFill>
                  <a:srgbClr val="011E50"/>
                </a:solidFill>
              </a:rPr>
              <a:t> Thao </a:t>
            </a:r>
            <a:r>
              <a:rPr lang="en-US" sz="2000" b="1" dirty="0" err="1" smtClean="0">
                <a:solidFill>
                  <a:srgbClr val="011E50"/>
                </a:solidFill>
              </a:rPr>
              <a:t>Túng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Kết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Quả</a:t>
            </a:r>
            <a:endParaRPr lang="en-US" sz="2000" b="1" dirty="0" smtClean="0">
              <a:solidFill>
                <a:srgbClr val="011E50"/>
              </a:solidFill>
            </a:endParaRPr>
          </a:p>
          <a:p>
            <a:pPr marL="332300" indent="-368300">
              <a:lnSpc>
                <a:spcPts val="2300"/>
              </a:lnSpc>
            </a:pPr>
            <a:r>
              <a:rPr lang="en-US" sz="2000" dirty="0" smtClean="0">
                <a:solidFill>
                  <a:srgbClr val="011E50"/>
                </a:solidFill>
              </a:rPr>
              <a:t>• </a:t>
            </a:r>
            <a:r>
              <a:rPr lang="en-US" sz="2000" dirty="0" smtClean="0">
                <a:solidFill>
                  <a:srgbClr val="011E50"/>
                </a:solidFill>
              </a:rPr>
              <a:t>	</a:t>
            </a:r>
            <a:r>
              <a:rPr lang="en-US" b="1" i="1" dirty="0" err="1" smtClean="0">
                <a:solidFill>
                  <a:srgbClr val="011E50"/>
                </a:solidFill>
              </a:rPr>
              <a:t>Bầu</a:t>
            </a:r>
            <a:r>
              <a:rPr lang="en-US" b="1" i="1" dirty="0" smtClean="0">
                <a:solidFill>
                  <a:srgbClr val="011E50"/>
                </a:solidFill>
              </a:rPr>
              <a:t> </a:t>
            </a:r>
            <a:r>
              <a:rPr lang="en-US" b="1" i="1" dirty="0" err="1" smtClean="0">
                <a:solidFill>
                  <a:srgbClr val="011E50"/>
                </a:solidFill>
              </a:rPr>
              <a:t>cử</a:t>
            </a:r>
            <a:r>
              <a:rPr lang="en-US" b="1" i="1" dirty="0" smtClean="0">
                <a:solidFill>
                  <a:srgbClr val="011E50"/>
                </a:solidFill>
              </a:rPr>
              <a:t> </a:t>
            </a:r>
            <a:r>
              <a:rPr lang="en-US" b="1" i="1" dirty="0" err="1" smtClean="0">
                <a:solidFill>
                  <a:srgbClr val="011E50"/>
                </a:solidFill>
              </a:rPr>
              <a:t>là</a:t>
            </a:r>
            <a:r>
              <a:rPr lang="en-US" b="1" i="1" dirty="0" smtClean="0">
                <a:solidFill>
                  <a:srgbClr val="011E50"/>
                </a:solidFill>
              </a:rPr>
              <a:t> </a:t>
            </a:r>
            <a:r>
              <a:rPr lang="en-US" b="1" i="1" dirty="0" err="1" smtClean="0">
                <a:solidFill>
                  <a:srgbClr val="011E50"/>
                </a:solidFill>
              </a:rPr>
              <a:t>chính</a:t>
            </a:r>
            <a:r>
              <a:rPr lang="en-US" b="1" i="1" dirty="0" smtClean="0">
                <a:solidFill>
                  <a:srgbClr val="011E50"/>
                </a:solidFill>
              </a:rPr>
              <a:t> </a:t>
            </a:r>
            <a:r>
              <a:rPr lang="en-US" b="1" i="1" dirty="0" err="1" smtClean="0">
                <a:solidFill>
                  <a:srgbClr val="011E50"/>
                </a:solidFill>
              </a:rPr>
              <a:t>trị</a:t>
            </a:r>
            <a:r>
              <a:rPr lang="en-US" b="1" i="1" dirty="0" smtClean="0">
                <a:solidFill>
                  <a:srgbClr val="011E50"/>
                </a:solidFill>
              </a:rPr>
              <a:t>.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Sẽ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luôn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có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tình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trạng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tìm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cách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thao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túng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các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lựa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chọn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của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cử</a:t>
            </a:r>
            <a:r>
              <a:rPr lang="en-US" dirty="0" smtClean="0">
                <a:solidFill>
                  <a:srgbClr val="011E50"/>
                </a:solidFill>
              </a:rPr>
              <a:t> tri (</a:t>
            </a:r>
            <a:r>
              <a:rPr lang="en-US" dirty="0" err="1" smtClean="0">
                <a:solidFill>
                  <a:srgbClr val="011E50"/>
                </a:solidFill>
              </a:rPr>
              <a:t>ví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dụ</a:t>
            </a:r>
            <a:r>
              <a:rPr lang="en-US" dirty="0" smtClean="0">
                <a:solidFill>
                  <a:srgbClr val="011E50"/>
                </a:solidFill>
              </a:rPr>
              <a:t>: </a:t>
            </a:r>
            <a:r>
              <a:rPr lang="en-US" dirty="0" err="1" smtClean="0">
                <a:solidFill>
                  <a:srgbClr val="011E50"/>
                </a:solidFill>
              </a:rPr>
              <a:t>ngáng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đường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ứng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cử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viên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khác</a:t>
            </a:r>
            <a:r>
              <a:rPr lang="en-US" dirty="0" smtClean="0">
                <a:solidFill>
                  <a:srgbClr val="011E50"/>
                </a:solidFill>
              </a:rPr>
              <a:t>).</a:t>
            </a:r>
          </a:p>
          <a:p>
            <a:pPr marL="332300" indent="-368300">
              <a:lnSpc>
                <a:spcPts val="2300"/>
              </a:lnSpc>
            </a:pPr>
            <a:r>
              <a:rPr lang="en-US" dirty="0" smtClean="0">
                <a:solidFill>
                  <a:srgbClr val="011E50"/>
                </a:solidFill>
              </a:rPr>
              <a:t>• </a:t>
            </a:r>
            <a:r>
              <a:rPr lang="en-US" dirty="0" smtClean="0">
                <a:solidFill>
                  <a:srgbClr val="011E50"/>
                </a:solidFill>
              </a:rPr>
              <a:t>	</a:t>
            </a:r>
            <a:r>
              <a:rPr lang="en-US" dirty="0" err="1" smtClean="0">
                <a:solidFill>
                  <a:srgbClr val="011E50"/>
                </a:solidFill>
              </a:rPr>
              <a:t>Mặc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dù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không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tránh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được</a:t>
            </a:r>
            <a:r>
              <a:rPr lang="en-US" dirty="0" smtClean="0">
                <a:solidFill>
                  <a:srgbClr val="011E50"/>
                </a:solidFill>
              </a:rPr>
              <a:t>, </a:t>
            </a:r>
            <a:r>
              <a:rPr lang="en-US" dirty="0" err="1" smtClean="0">
                <a:solidFill>
                  <a:srgbClr val="011E50"/>
                </a:solidFill>
              </a:rPr>
              <a:t>nhưng</a:t>
            </a:r>
            <a:r>
              <a:rPr lang="en-US" dirty="0" smtClean="0">
                <a:solidFill>
                  <a:srgbClr val="011E50"/>
                </a:solidFill>
              </a:rPr>
              <a:t> RCV </a:t>
            </a:r>
            <a:r>
              <a:rPr lang="en-US" dirty="0" err="1" smtClean="0">
                <a:solidFill>
                  <a:srgbClr val="011E50"/>
                </a:solidFill>
              </a:rPr>
              <a:t>được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cơ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cấu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theo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cách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khiến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việc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b="1" dirty="0" smtClean="0">
                <a:solidFill>
                  <a:srgbClr val="011E50"/>
                </a:solidFill>
              </a:rPr>
              <a:t>“</a:t>
            </a:r>
            <a:r>
              <a:rPr lang="en-US" b="1" dirty="0" err="1" smtClean="0">
                <a:solidFill>
                  <a:srgbClr val="011E50"/>
                </a:solidFill>
              </a:rPr>
              <a:t>gian</a:t>
            </a:r>
            <a:r>
              <a:rPr lang="en-US" b="1" dirty="0" smtClean="0">
                <a:solidFill>
                  <a:srgbClr val="011E50"/>
                </a:solidFill>
              </a:rPr>
              <a:t> </a:t>
            </a:r>
            <a:r>
              <a:rPr lang="en-US" b="1" dirty="0" err="1" smtClean="0">
                <a:solidFill>
                  <a:srgbClr val="011E50"/>
                </a:solidFill>
              </a:rPr>
              <a:t>lận</a:t>
            </a:r>
            <a:r>
              <a:rPr lang="en-US" b="1" dirty="0" smtClean="0">
                <a:solidFill>
                  <a:srgbClr val="011E50"/>
                </a:solidFill>
              </a:rPr>
              <a:t>” </a:t>
            </a:r>
            <a:r>
              <a:rPr lang="en-US" b="1" dirty="0" err="1" smtClean="0">
                <a:solidFill>
                  <a:srgbClr val="011E50"/>
                </a:solidFill>
              </a:rPr>
              <a:t>hoặc</a:t>
            </a:r>
            <a:r>
              <a:rPr lang="en-US" b="1" dirty="0" smtClean="0">
                <a:solidFill>
                  <a:srgbClr val="011E50"/>
                </a:solidFill>
              </a:rPr>
              <a:t> </a:t>
            </a:r>
            <a:r>
              <a:rPr lang="en-US" b="1" dirty="0" err="1" smtClean="0">
                <a:solidFill>
                  <a:srgbClr val="011E50"/>
                </a:solidFill>
              </a:rPr>
              <a:t>giành</a:t>
            </a:r>
            <a:r>
              <a:rPr lang="en-US" b="1" dirty="0" smtClean="0">
                <a:solidFill>
                  <a:srgbClr val="011E50"/>
                </a:solidFill>
              </a:rPr>
              <a:t> </a:t>
            </a:r>
            <a:r>
              <a:rPr lang="en-US" b="1" dirty="0" err="1" smtClean="0">
                <a:solidFill>
                  <a:srgbClr val="011E50"/>
                </a:solidFill>
              </a:rPr>
              <a:t>lợi</a:t>
            </a:r>
            <a:r>
              <a:rPr lang="en-US" b="1" dirty="0" smtClean="0">
                <a:solidFill>
                  <a:srgbClr val="011E50"/>
                </a:solidFill>
              </a:rPr>
              <a:t> </a:t>
            </a:r>
            <a:r>
              <a:rPr lang="en-US" b="1" dirty="0" err="1" smtClean="0">
                <a:solidFill>
                  <a:srgbClr val="011E50"/>
                </a:solidFill>
              </a:rPr>
              <a:t>thế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trong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kết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quả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bầu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dirty="0" err="1" smtClean="0">
                <a:solidFill>
                  <a:srgbClr val="011E50"/>
                </a:solidFill>
              </a:rPr>
              <a:t>cử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n-US" b="1" dirty="0" err="1" smtClean="0">
                <a:solidFill>
                  <a:srgbClr val="011E50"/>
                </a:solidFill>
              </a:rPr>
              <a:t>rất</a:t>
            </a:r>
            <a:r>
              <a:rPr lang="en-US" b="1" dirty="0" smtClean="0">
                <a:solidFill>
                  <a:srgbClr val="011E50"/>
                </a:solidFill>
              </a:rPr>
              <a:t> </a:t>
            </a:r>
            <a:r>
              <a:rPr lang="en-US" b="1" dirty="0" err="1" smtClean="0">
                <a:solidFill>
                  <a:srgbClr val="011E50"/>
                </a:solidFill>
              </a:rPr>
              <a:t>khó</a:t>
            </a:r>
            <a:r>
              <a:rPr lang="en-US" b="1" dirty="0" smtClean="0">
                <a:solidFill>
                  <a:srgbClr val="011E50"/>
                </a:solidFill>
              </a:rPr>
              <a:t> </a:t>
            </a:r>
            <a:r>
              <a:rPr lang="en-US" b="1" dirty="0" err="1" smtClean="0">
                <a:solidFill>
                  <a:srgbClr val="011E50"/>
                </a:solidFill>
              </a:rPr>
              <a:t>khăn</a:t>
            </a:r>
            <a:r>
              <a:rPr lang="en-US" dirty="0" smtClean="0">
                <a:solidFill>
                  <a:srgbClr val="011E50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8383" y="396240"/>
            <a:ext cx="6324030" cy="603504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400"/>
              </a:lnSpc>
            </a:pPr>
            <a:r>
              <a:rPr lang="en-US" sz="2200" b="1" dirty="0" smtClean="0">
                <a:solidFill>
                  <a:srgbClr val="011E50"/>
                </a:solidFill>
              </a:rPr>
              <a:t>RCV CHO PHÉP CÁC ỨNG CỬ VIÊN "GÂY ẢNH HƯỞNG" ĐẾN CỬ TRI VÀ GÂY ẢNH HƯỞNG ĐẾN CUỘC BẦU CỬ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8383" y="1324544"/>
            <a:ext cx="6488620" cy="292608"/>
          </a:xfrm>
          <a:prstGeom prst="rect">
            <a:avLst/>
          </a:prstGeom>
          <a:solidFill>
            <a:srgbClr val="CFE2F3"/>
          </a:solidFill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2400"/>
              </a:lnSpc>
            </a:pPr>
            <a:r>
              <a:rPr lang="en-US" sz="2000" b="1" u="sng" dirty="0" err="1" smtClean="0">
                <a:solidFill>
                  <a:srgbClr val="011E50"/>
                </a:solidFill>
              </a:rPr>
              <a:t>Mối</a:t>
            </a:r>
            <a:r>
              <a:rPr lang="en-US" sz="2000" b="1" u="sng" dirty="0" smtClean="0">
                <a:solidFill>
                  <a:srgbClr val="011E50"/>
                </a:solidFill>
              </a:rPr>
              <a:t> </a:t>
            </a:r>
            <a:r>
              <a:rPr lang="en-US" sz="2000" b="1" u="sng" dirty="0" err="1" smtClean="0">
                <a:solidFill>
                  <a:srgbClr val="011E50"/>
                </a:solidFill>
              </a:rPr>
              <a:t>quan</a:t>
            </a:r>
            <a:r>
              <a:rPr lang="en-US" sz="2000" b="1" u="sng" dirty="0" smtClean="0">
                <a:solidFill>
                  <a:srgbClr val="011E50"/>
                </a:solidFill>
              </a:rPr>
              <a:t> </a:t>
            </a:r>
            <a:r>
              <a:rPr lang="en-US" sz="2000" b="1" u="sng" dirty="0" err="1" smtClean="0">
                <a:solidFill>
                  <a:srgbClr val="011E50"/>
                </a:solidFill>
              </a:rPr>
              <a:t>ngại</a:t>
            </a:r>
            <a:r>
              <a:rPr lang="en-US" sz="2000" b="1" u="sng" dirty="0" smtClean="0">
                <a:solidFill>
                  <a:srgbClr val="011E50"/>
                </a:solidFill>
              </a:rPr>
              <a:t> </a:t>
            </a:r>
            <a:r>
              <a:rPr lang="en-US" sz="2000" b="1" u="sng" dirty="0" err="1" smtClean="0">
                <a:solidFill>
                  <a:srgbClr val="011E50"/>
                </a:solidFill>
              </a:rPr>
              <a:t>số</a:t>
            </a:r>
            <a:r>
              <a:rPr lang="en-US" sz="2000" b="1" u="sng" dirty="0" smtClean="0">
                <a:solidFill>
                  <a:srgbClr val="011E50"/>
                </a:solidFill>
              </a:rPr>
              <a:t> 1: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Thông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Đồng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Giữa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Các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Ứng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Cử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Viên</a:t>
            </a:r>
            <a:endParaRPr lang="en-US" sz="2000" b="1" dirty="0" smtClean="0">
              <a:solidFill>
                <a:srgbClr val="011E5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8864" y="405384"/>
            <a:ext cx="5654040" cy="585216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en-US" sz="2400" b="1" dirty="0" smtClean="0">
                <a:solidFill>
                  <a:srgbClr val="011E50"/>
                </a:solidFill>
              </a:rPr>
              <a:t>RCV KHÔNG PHẢN ÁNH Ý CHÍ CỦA CỬ TRI</a:t>
            </a:r>
          </a:p>
        </p:txBody>
      </p:sp>
      <p:sp>
        <p:nvSpPr>
          <p:cNvPr id="4" name="Rectangle 3"/>
          <p:cNvSpPr/>
          <p:nvPr/>
        </p:nvSpPr>
        <p:spPr>
          <a:xfrm>
            <a:off x="785813" y="1197864"/>
            <a:ext cx="7843075" cy="524256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</a:pPr>
            <a:r>
              <a:rPr lang="en-US" sz="2000" b="1" u="sng" dirty="0" err="1" smtClean="0">
                <a:solidFill>
                  <a:srgbClr val="011E50"/>
                </a:solidFill>
              </a:rPr>
              <a:t>Mối</a:t>
            </a:r>
            <a:r>
              <a:rPr lang="en-US" sz="2000" b="1" u="sng" dirty="0" smtClean="0">
                <a:solidFill>
                  <a:srgbClr val="011E50"/>
                </a:solidFill>
              </a:rPr>
              <a:t> </a:t>
            </a:r>
            <a:r>
              <a:rPr lang="en-US" sz="2000" b="1" u="sng" dirty="0" err="1" smtClean="0">
                <a:solidFill>
                  <a:srgbClr val="011E50"/>
                </a:solidFill>
              </a:rPr>
              <a:t>quan</a:t>
            </a:r>
            <a:r>
              <a:rPr lang="en-US" sz="2000" b="1" u="sng" dirty="0" smtClean="0">
                <a:solidFill>
                  <a:srgbClr val="011E50"/>
                </a:solidFill>
              </a:rPr>
              <a:t> </a:t>
            </a:r>
            <a:r>
              <a:rPr lang="en-US" sz="2000" b="1" u="sng" dirty="0" err="1" smtClean="0">
                <a:solidFill>
                  <a:srgbClr val="011E50"/>
                </a:solidFill>
              </a:rPr>
              <a:t>ngại</a:t>
            </a:r>
            <a:r>
              <a:rPr lang="en-US" sz="2000" b="1" u="sng" dirty="0" smtClean="0">
                <a:solidFill>
                  <a:srgbClr val="011E50"/>
                </a:solidFill>
              </a:rPr>
              <a:t>: </a:t>
            </a:r>
            <a:r>
              <a:rPr lang="en-US" sz="2000" b="1" dirty="0" err="1" smtClean="0">
                <a:solidFill>
                  <a:srgbClr val="011E50"/>
                </a:solidFill>
              </a:rPr>
              <a:t>Người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chiến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thắng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trong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các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cuộc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bầu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cử</a:t>
            </a:r>
            <a:r>
              <a:rPr lang="en-US" sz="2000" b="1" dirty="0" smtClean="0">
                <a:solidFill>
                  <a:srgbClr val="011E50"/>
                </a:solidFill>
              </a:rPr>
              <a:t> RCV </a:t>
            </a:r>
            <a:r>
              <a:rPr lang="en-US" sz="2000" b="1" dirty="0" err="1" smtClean="0">
                <a:solidFill>
                  <a:srgbClr val="011E50"/>
                </a:solidFill>
              </a:rPr>
              <a:t>không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được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chọn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bởi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ứng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cử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viên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nào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nhận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được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nhiều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phiếu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lựa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chọn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đầu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tiên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nhất</a:t>
            </a:r>
            <a:r>
              <a:rPr lang="en-US" sz="2000" b="1" dirty="0" smtClean="0">
                <a:solidFill>
                  <a:srgbClr val="011E5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2039" y="1929384"/>
            <a:ext cx="7419023" cy="2682240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marL="345000" indent="-381000">
              <a:lnSpc>
                <a:spcPts val="2400"/>
              </a:lnSpc>
              <a:spcAft>
                <a:spcPts val="1680"/>
              </a:spcAft>
            </a:pPr>
            <a:r>
              <a:rPr lang="en-US" sz="2000" dirty="0" smtClean="0">
                <a:solidFill>
                  <a:srgbClr val="011E50"/>
                </a:solidFill>
              </a:rPr>
              <a:t>• </a:t>
            </a:r>
            <a:r>
              <a:rPr lang="en-US" sz="2000" dirty="0" smtClean="0">
                <a:solidFill>
                  <a:srgbClr val="011E50"/>
                </a:solidFill>
              </a:rPr>
              <a:t>	</a:t>
            </a:r>
            <a:r>
              <a:rPr lang="en-US" sz="2000" dirty="0" err="1" smtClean="0">
                <a:solidFill>
                  <a:srgbClr val="011E50"/>
                </a:solidFill>
              </a:rPr>
              <a:t>Điều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này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đúng</a:t>
            </a:r>
            <a:r>
              <a:rPr lang="en-US" sz="2000" dirty="0" smtClean="0">
                <a:solidFill>
                  <a:srgbClr val="011E50"/>
                </a:solidFill>
              </a:rPr>
              <a:t>. RCV </a:t>
            </a:r>
            <a:r>
              <a:rPr lang="en-US" sz="2000" dirty="0" err="1" smtClean="0">
                <a:solidFill>
                  <a:srgbClr val="011E50"/>
                </a:solidFill>
              </a:rPr>
              <a:t>tập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trung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vào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ứng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cử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viên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nào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nhận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được</a:t>
            </a:r>
            <a:r>
              <a:rPr lang="en-US" sz="2000" i="1" dirty="0" smtClean="0">
                <a:solidFill>
                  <a:srgbClr val="011E50"/>
                </a:solidFill>
              </a:rPr>
              <a:t> </a:t>
            </a:r>
            <a:r>
              <a:rPr lang="en-US" sz="2000" b="1" i="1" dirty="0" err="1" smtClean="0">
                <a:solidFill>
                  <a:srgbClr val="011E50"/>
                </a:solidFill>
              </a:rPr>
              <a:t>tổng</a:t>
            </a:r>
            <a:r>
              <a:rPr lang="en-US" sz="2000" b="1" i="1" dirty="0" smtClean="0">
                <a:solidFill>
                  <a:srgbClr val="011E50"/>
                </a:solidFill>
              </a:rPr>
              <a:t> </a:t>
            </a:r>
            <a:r>
              <a:rPr lang="en-US" sz="2000" b="1" i="1" dirty="0" err="1" smtClean="0">
                <a:solidFill>
                  <a:srgbClr val="011E50"/>
                </a:solidFill>
              </a:rPr>
              <a:t>số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phiếu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bầu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nhiều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nhất</a:t>
            </a:r>
            <a:r>
              <a:rPr lang="en-US" sz="2000" dirty="0" smtClean="0">
                <a:solidFill>
                  <a:srgbClr val="011E50"/>
                </a:solidFill>
              </a:rPr>
              <a:t>.</a:t>
            </a:r>
          </a:p>
          <a:p>
            <a:pPr marL="345000" indent="-381000">
              <a:lnSpc>
                <a:spcPts val="2400"/>
              </a:lnSpc>
              <a:spcAft>
                <a:spcPts val="1680"/>
              </a:spcAft>
            </a:pPr>
            <a:r>
              <a:rPr lang="en-US" sz="2000" dirty="0" smtClean="0">
                <a:solidFill>
                  <a:srgbClr val="011E50"/>
                </a:solidFill>
              </a:rPr>
              <a:t>• </a:t>
            </a:r>
            <a:r>
              <a:rPr lang="en-US" sz="2000" dirty="0" smtClean="0">
                <a:solidFill>
                  <a:srgbClr val="011E50"/>
                </a:solidFill>
              </a:rPr>
              <a:t>	</a:t>
            </a:r>
            <a:r>
              <a:rPr lang="en-US" sz="2000" dirty="0" err="1" smtClean="0">
                <a:solidFill>
                  <a:srgbClr val="011E50"/>
                </a:solidFill>
              </a:rPr>
              <a:t>Bất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kể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điều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đó</a:t>
            </a:r>
            <a:r>
              <a:rPr lang="en-US" sz="2000" dirty="0" smtClean="0">
                <a:solidFill>
                  <a:srgbClr val="011E50"/>
                </a:solidFill>
              </a:rPr>
              <a:t>, </a:t>
            </a:r>
            <a:r>
              <a:rPr lang="en-US" sz="2000" dirty="0" err="1" smtClean="0">
                <a:solidFill>
                  <a:srgbClr val="011E50"/>
                </a:solidFill>
              </a:rPr>
              <a:t>trong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b="1" dirty="0" smtClean="0">
                <a:solidFill>
                  <a:srgbClr val="011E50"/>
                </a:solidFill>
              </a:rPr>
              <a:t>97% </a:t>
            </a:r>
            <a:r>
              <a:rPr lang="en-US" sz="2000" b="1" dirty="0" err="1" smtClean="0">
                <a:solidFill>
                  <a:srgbClr val="011E50"/>
                </a:solidFill>
              </a:rPr>
              <a:t>các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cuộc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bầu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cử</a:t>
            </a:r>
            <a:r>
              <a:rPr lang="en-US" sz="2000" b="1" dirty="0" smtClean="0">
                <a:solidFill>
                  <a:srgbClr val="011E50"/>
                </a:solidFill>
              </a:rPr>
              <a:t> RCV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các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ứng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cử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viên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nhận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được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hầu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hết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các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phiếu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lựa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chọn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đầu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tiên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đều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giành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chiến</a:t>
            </a:r>
            <a:r>
              <a:rPr lang="en-US" sz="2000" dirty="0" smtClean="0">
                <a:solidFill>
                  <a:srgbClr val="011E50"/>
                </a:solidFill>
              </a:rPr>
              <a:t> thắng</a:t>
            </a:r>
            <a:r>
              <a:rPr lang="en-US" sz="2000" b="1" dirty="0" smtClean="0">
                <a:solidFill>
                  <a:srgbClr val="011E50"/>
                </a:solidFill>
              </a:rPr>
              <a:t>.</a:t>
            </a:r>
            <a:r>
              <a:rPr lang="en-US" sz="2000" baseline="30000" dirty="0" smtClean="0">
                <a:solidFill>
                  <a:srgbClr val="011E50"/>
                </a:solidFill>
              </a:rPr>
              <a:t>1</a:t>
            </a:r>
          </a:p>
          <a:p>
            <a:pPr marL="345000" indent="-381000">
              <a:lnSpc>
                <a:spcPts val="2400"/>
              </a:lnSpc>
            </a:pPr>
            <a:r>
              <a:rPr lang="en-US" sz="2000" dirty="0" smtClean="0">
                <a:solidFill>
                  <a:srgbClr val="011E50"/>
                </a:solidFill>
              </a:rPr>
              <a:t>• </a:t>
            </a:r>
            <a:r>
              <a:rPr lang="en-US" sz="2000" dirty="0" smtClean="0">
                <a:solidFill>
                  <a:srgbClr val="011E50"/>
                </a:solidFill>
              </a:rPr>
              <a:t>	</a:t>
            </a:r>
            <a:r>
              <a:rPr lang="en-US" sz="2000" dirty="0" err="1" smtClean="0">
                <a:solidFill>
                  <a:srgbClr val="011E50"/>
                </a:solidFill>
              </a:rPr>
              <a:t>Cử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smtClean="0">
                <a:solidFill>
                  <a:srgbClr val="011E50"/>
                </a:solidFill>
              </a:rPr>
              <a:t>tri </a:t>
            </a:r>
            <a:r>
              <a:rPr lang="en-US" sz="2000" b="1" dirty="0" err="1" smtClean="0">
                <a:solidFill>
                  <a:srgbClr val="011E50"/>
                </a:solidFill>
              </a:rPr>
              <a:t>vẫn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có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thể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tỏ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ra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thiếu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ủng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hộ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hoặc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không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quan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tâm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đến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ứng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cử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viên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bằng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cách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không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xếp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hạng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họ</a:t>
            </a:r>
            <a:r>
              <a:rPr lang="en-US" sz="2000" dirty="0" smtClean="0">
                <a:solidFill>
                  <a:srgbClr val="011E50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" y="4718304"/>
            <a:ext cx="8201660" cy="350520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en-US" sz="1100" dirty="0" smtClean="0">
                <a:solidFill>
                  <a:srgbClr val="3D464D"/>
                </a:solidFill>
                <a:latin typeface="Calibri"/>
              </a:rPr>
              <a:t>1. </a:t>
            </a:r>
            <a:r>
              <a:rPr lang="en-US" sz="1100" dirty="0" err="1" smtClean="0">
                <a:latin typeface="Calibri"/>
              </a:rPr>
              <a:t>Cơ</a:t>
            </a:r>
            <a:r>
              <a:rPr lang="en-US" sz="1100" dirty="0" smtClean="0">
                <a:latin typeface="Calibri"/>
              </a:rPr>
              <a:t> </a:t>
            </a:r>
            <a:r>
              <a:rPr lang="en-US" sz="1100" dirty="0" err="1" smtClean="0">
                <a:latin typeface="Calibri"/>
              </a:rPr>
              <a:t>Sở</a:t>
            </a:r>
            <a:r>
              <a:rPr lang="en-US" sz="1100" dirty="0" smtClean="0">
                <a:latin typeface="Calibri"/>
              </a:rPr>
              <a:t> </a:t>
            </a:r>
            <a:r>
              <a:rPr lang="en-US" sz="1100" dirty="0" err="1" smtClean="0">
                <a:latin typeface="Calibri"/>
              </a:rPr>
              <a:t>Dữ</a:t>
            </a:r>
            <a:r>
              <a:rPr lang="en-US" sz="1100" dirty="0" smtClean="0">
                <a:latin typeface="Calibri"/>
              </a:rPr>
              <a:t> </a:t>
            </a:r>
            <a:r>
              <a:rPr lang="en-US" sz="1100" dirty="0" err="1" smtClean="0">
                <a:latin typeface="Calibri"/>
              </a:rPr>
              <a:t>Liệu</a:t>
            </a:r>
            <a:r>
              <a:rPr lang="en-US" sz="1100" dirty="0" smtClean="0">
                <a:latin typeface="Calibri"/>
              </a:rPr>
              <a:t> </a:t>
            </a:r>
            <a:r>
              <a:rPr lang="en-US" sz="1100" dirty="0" err="1" smtClean="0">
                <a:latin typeface="Calibri"/>
              </a:rPr>
              <a:t>Bầu</a:t>
            </a:r>
            <a:r>
              <a:rPr lang="en-US" sz="1100" dirty="0" smtClean="0">
                <a:latin typeface="Calibri"/>
              </a:rPr>
              <a:t> </a:t>
            </a:r>
            <a:r>
              <a:rPr lang="en-US" sz="1100" dirty="0" err="1" smtClean="0">
                <a:latin typeface="Calibri"/>
              </a:rPr>
              <a:t>Cử</a:t>
            </a:r>
            <a:r>
              <a:rPr lang="en-US" sz="1100" dirty="0" smtClean="0">
                <a:latin typeface="Calibri"/>
              </a:rPr>
              <a:t> </a:t>
            </a:r>
            <a:r>
              <a:rPr lang="en-US" sz="1100" dirty="0" err="1" smtClean="0">
                <a:latin typeface="Calibri"/>
              </a:rPr>
              <a:t>Bỏ</a:t>
            </a:r>
            <a:r>
              <a:rPr lang="en-US" sz="1100" dirty="0" smtClean="0">
                <a:latin typeface="Calibri"/>
              </a:rPr>
              <a:t> </a:t>
            </a:r>
            <a:r>
              <a:rPr lang="en-US" sz="1100" dirty="0" err="1" smtClean="0">
                <a:latin typeface="Calibri"/>
              </a:rPr>
              <a:t>Phiếu</a:t>
            </a:r>
            <a:r>
              <a:rPr lang="en-US" sz="1100" dirty="0" smtClean="0">
                <a:latin typeface="Calibri"/>
              </a:rPr>
              <a:t> RCV </a:t>
            </a:r>
            <a:r>
              <a:rPr lang="en-US" sz="1100" dirty="0" err="1" smtClean="0">
                <a:latin typeface="Calibri"/>
              </a:rPr>
              <a:t>Công</a:t>
            </a:r>
            <a:r>
              <a:rPr lang="en-US" sz="1100" dirty="0" smtClean="0">
                <a:latin typeface="Calibri"/>
              </a:rPr>
              <a:t> </a:t>
            </a:r>
            <a:r>
              <a:rPr lang="en-US" sz="1100" dirty="0" err="1" smtClean="0">
                <a:latin typeface="Calibri"/>
              </a:rPr>
              <a:t>Bằng</a:t>
            </a:r>
            <a:r>
              <a:rPr lang="en-US" sz="1100" dirty="0" smtClean="0">
                <a:latin typeface="Calibri"/>
              </a:rPr>
              <a:t>,</a:t>
            </a:r>
          </a:p>
          <a:p>
            <a:pPr indent="0">
              <a:lnSpc>
                <a:spcPct val="96000"/>
              </a:lnSpc>
            </a:pPr>
            <a:r>
              <a:rPr lang="en-US" sz="1100" u="sng" dirty="0" smtClean="0">
                <a:solidFill>
                  <a:srgbClr val="0563C1"/>
                </a:solidFill>
                <a:latin typeface="Calibri"/>
                <a:hlinkClick r:id="rId3"/>
              </a:rPr>
              <a:t>https://docs.google.com/spreadsheets/dZ1lU6viuXfav323Gl6zkH5itwmrUIUo9rAzalK </a:t>
            </a:r>
            <a:r>
              <a:rPr lang="en-US" sz="1100" u="sng" dirty="0" err="1" smtClean="0">
                <a:solidFill>
                  <a:srgbClr val="0563C1"/>
                </a:solidFill>
                <a:latin typeface="Calibri"/>
                <a:hlinkClick r:id="rId3"/>
              </a:rPr>
              <a:t>ntu</a:t>
            </a:r>
            <a:r>
              <a:rPr lang="en-US" sz="1100" u="sng" dirty="0" smtClean="0">
                <a:solidFill>
                  <a:srgbClr val="0563C1"/>
                </a:solidFill>
                <a:latin typeface="Calibri"/>
                <a:hlinkClick r:id="rId3"/>
              </a:rPr>
              <a:t>-ZY/</a:t>
            </a:r>
            <a:r>
              <a:rPr lang="en-US" sz="1100" u="sng" dirty="0" err="1" smtClean="0">
                <a:solidFill>
                  <a:srgbClr val="0563C1"/>
                </a:solidFill>
                <a:latin typeface="Calibri"/>
                <a:hlinkClick r:id="rId3"/>
              </a:rPr>
              <a:t>edit?usp</a:t>
            </a:r>
            <a:r>
              <a:rPr lang="en-US" sz="1100" u="sng" dirty="0" smtClean="0">
                <a:solidFill>
                  <a:srgbClr val="0563C1"/>
                </a:solidFill>
                <a:latin typeface="Calibri"/>
                <a:hlinkClick r:id="rId3"/>
              </a:rPr>
              <a:t>=sharing.</a:t>
            </a:r>
            <a:r>
              <a:rPr lang="en-US" sz="1100" dirty="0" smtClean="0">
                <a:solidFill>
                  <a:srgbClr val="0563C1"/>
                </a:solidFill>
                <a:latin typeface="Calibri"/>
                <a:hlinkClick r:id="rId3"/>
              </a:rPr>
              <a:t> </a:t>
            </a:r>
            <a:r>
              <a:rPr lang="en-US" sz="1100" dirty="0" err="1" smtClean="0">
                <a:solidFill>
                  <a:srgbClr val="0563C1"/>
                </a:solidFill>
                <a:latin typeface="Calibri"/>
                <a:hlinkClick r:id="rId3"/>
              </a:rPr>
              <a:t>truy</a:t>
            </a:r>
            <a:r>
              <a:rPr lang="en-US" sz="1100" dirty="0" smtClean="0">
                <a:solidFill>
                  <a:srgbClr val="0563C1"/>
                </a:solidFill>
                <a:latin typeface="Calibri"/>
                <a:hlinkClick r:id="rId3"/>
              </a:rPr>
              <a:t> </a:t>
            </a:r>
            <a:r>
              <a:rPr lang="en-US" sz="1100" dirty="0" err="1" smtClean="0">
                <a:solidFill>
                  <a:srgbClr val="0563C1"/>
                </a:solidFill>
                <a:latin typeface="Calibri"/>
                <a:hlinkClick r:id="rId3"/>
              </a:rPr>
              <a:t>cập</a:t>
            </a:r>
            <a:r>
              <a:rPr lang="en-US" sz="1100" dirty="0" smtClean="0">
                <a:solidFill>
                  <a:srgbClr val="0563C1"/>
                </a:solidFill>
                <a:latin typeface="Calibri"/>
                <a:hlinkClick r:id="rId3"/>
              </a:rPr>
              <a:t> </a:t>
            </a:r>
            <a:r>
              <a:rPr lang="en-US" sz="1100" dirty="0" err="1" smtClean="0">
                <a:solidFill>
                  <a:srgbClr val="0563C1"/>
                </a:solidFill>
                <a:latin typeface="Calibri"/>
                <a:hlinkClick r:id="rId3"/>
              </a:rPr>
              <a:t>ngày</a:t>
            </a:r>
            <a:r>
              <a:rPr lang="en-US" sz="1100" dirty="0" smtClean="0">
                <a:solidFill>
                  <a:srgbClr val="0563C1"/>
                </a:solidFill>
                <a:latin typeface="Calibri"/>
                <a:hlinkClick r:id="rId3"/>
              </a:rPr>
              <a:t> 4 </a:t>
            </a:r>
            <a:r>
              <a:rPr lang="en-US" sz="1100" dirty="0" err="1" smtClean="0">
                <a:solidFill>
                  <a:srgbClr val="0563C1"/>
                </a:solidFill>
                <a:latin typeface="Calibri"/>
                <a:hlinkClick r:id="rId3"/>
              </a:rPr>
              <a:t>tháng</a:t>
            </a:r>
            <a:r>
              <a:rPr lang="en-US" sz="1100" dirty="0" smtClean="0">
                <a:solidFill>
                  <a:srgbClr val="0563C1"/>
                </a:solidFill>
                <a:latin typeface="Calibri"/>
                <a:hlinkClick r:id="rId3"/>
              </a:rPr>
              <a:t> </a:t>
            </a:r>
            <a:r>
              <a:rPr lang="en-US" sz="1100" dirty="0" err="1" smtClean="0">
                <a:solidFill>
                  <a:srgbClr val="0563C1"/>
                </a:solidFill>
                <a:latin typeface="Calibri"/>
                <a:hlinkClick r:id="rId3"/>
              </a:rPr>
              <a:t>Tám</a:t>
            </a:r>
            <a:r>
              <a:rPr lang="en-US" sz="1100" dirty="0" smtClean="0">
                <a:solidFill>
                  <a:srgbClr val="0563C1"/>
                </a:solidFill>
                <a:latin typeface="Calibri"/>
                <a:hlinkClick r:id="rId3"/>
              </a:rPr>
              <a:t>, 2021.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390" y="481584"/>
            <a:ext cx="5522976" cy="577786"/>
          </a:xfrm>
          <a:prstGeom prst="rect">
            <a:avLst/>
          </a:prstGeom>
          <a:solidFill>
            <a:srgbClr val="CFE2F3"/>
          </a:solidFill>
        </p:spPr>
        <p:txBody>
          <a:bodyPr wrap="square" lIns="0" tIns="0" rIns="0" bIns="0" anchor="ctr">
            <a:noAutofit/>
          </a:bodyPr>
          <a:lstStyle/>
          <a:p>
            <a:r>
              <a:rPr lang="en-US" sz="2400" b="1" dirty="0" smtClean="0">
                <a:solidFill>
                  <a:srgbClr val="011E50"/>
                </a:solidFill>
              </a:rPr>
              <a:t>RCV KHÔNG PHẢI LÀ PHƯƠNG PHÁP BỎ PHIẾU ĐA SỐ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8992" y="1371600"/>
            <a:ext cx="7187184" cy="545592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</a:pPr>
            <a:r>
              <a:rPr lang="en-US" sz="2000" b="1" u="sng" dirty="0" err="1" smtClean="0">
                <a:solidFill>
                  <a:srgbClr val="011E50"/>
                </a:solidFill>
              </a:rPr>
              <a:t>Mối</a:t>
            </a:r>
            <a:r>
              <a:rPr lang="en-US" sz="2000" b="1" u="sng" dirty="0" smtClean="0">
                <a:solidFill>
                  <a:srgbClr val="011E50"/>
                </a:solidFill>
              </a:rPr>
              <a:t> </a:t>
            </a:r>
            <a:r>
              <a:rPr lang="en-US" sz="2000" b="1" u="sng" dirty="0" err="1" smtClean="0">
                <a:solidFill>
                  <a:srgbClr val="011E50"/>
                </a:solidFill>
              </a:rPr>
              <a:t>quan</a:t>
            </a:r>
            <a:r>
              <a:rPr lang="en-US" sz="2000" b="1" u="sng" dirty="0" smtClean="0">
                <a:solidFill>
                  <a:srgbClr val="011E50"/>
                </a:solidFill>
              </a:rPr>
              <a:t> </a:t>
            </a:r>
            <a:r>
              <a:rPr lang="en-US" sz="2000" b="1" u="sng" dirty="0" err="1" smtClean="0">
                <a:solidFill>
                  <a:srgbClr val="011E50"/>
                </a:solidFill>
              </a:rPr>
              <a:t>ngại</a:t>
            </a:r>
            <a:r>
              <a:rPr lang="en-US" sz="2000" b="1" u="sng" dirty="0" smtClean="0">
                <a:solidFill>
                  <a:srgbClr val="011E50"/>
                </a:solidFill>
              </a:rPr>
              <a:t>: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Người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chiến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thắng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cuối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cùng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trong</a:t>
            </a:r>
            <a:r>
              <a:rPr lang="en-US" sz="2000" b="1" dirty="0" smtClean="0">
                <a:solidFill>
                  <a:srgbClr val="011E50"/>
                </a:solidFill>
              </a:rPr>
              <a:t> RCV </a:t>
            </a:r>
            <a:r>
              <a:rPr lang="en-US" sz="2000" b="1" dirty="0" err="1" smtClean="0">
                <a:solidFill>
                  <a:srgbClr val="011E50"/>
                </a:solidFill>
              </a:rPr>
              <a:t>không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nhất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thiết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phải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nhận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được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đa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số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i="1" dirty="0" err="1" smtClean="0">
                <a:solidFill>
                  <a:srgbClr val="011E50"/>
                </a:solidFill>
              </a:rPr>
              <a:t>tất</a:t>
            </a:r>
            <a:r>
              <a:rPr lang="en-US" sz="2000" b="1" i="1" dirty="0" smtClean="0">
                <a:solidFill>
                  <a:srgbClr val="011E50"/>
                </a:solidFill>
              </a:rPr>
              <a:t> </a:t>
            </a:r>
            <a:r>
              <a:rPr lang="en-US" sz="2000" b="1" i="1" dirty="0" err="1" smtClean="0">
                <a:solidFill>
                  <a:srgbClr val="011E50"/>
                </a:solidFill>
              </a:rPr>
              <a:t>cả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phiếu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bầu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để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giành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chiến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thắng</a:t>
            </a:r>
            <a:r>
              <a:rPr lang="en-US" sz="2000" b="1" dirty="0" smtClean="0">
                <a:solidFill>
                  <a:srgbClr val="011E5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8992" y="2069592"/>
            <a:ext cx="7394448" cy="2185416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marL="332300" indent="-368300">
              <a:lnSpc>
                <a:spcPts val="2400"/>
              </a:lnSpc>
              <a:spcAft>
                <a:spcPts val="1680"/>
              </a:spcAft>
            </a:pPr>
            <a:r>
              <a:rPr lang="en-US" sz="2000" dirty="0" smtClean="0">
                <a:solidFill>
                  <a:srgbClr val="011E50"/>
                </a:solidFill>
              </a:rPr>
              <a:t>• </a:t>
            </a:r>
            <a:r>
              <a:rPr lang="en-US" sz="2000" dirty="0" smtClean="0">
                <a:solidFill>
                  <a:srgbClr val="011E50"/>
                </a:solidFill>
              </a:rPr>
              <a:t>	</a:t>
            </a:r>
            <a:r>
              <a:rPr lang="en-US" sz="2000" dirty="0" err="1" smtClean="0">
                <a:solidFill>
                  <a:srgbClr val="011E50"/>
                </a:solidFill>
              </a:rPr>
              <a:t>Điều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này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cũng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đúng</a:t>
            </a:r>
            <a:r>
              <a:rPr lang="en-US" sz="2000" dirty="0" smtClean="0">
                <a:solidFill>
                  <a:srgbClr val="011E50"/>
                </a:solidFill>
              </a:rPr>
              <a:t>. </a:t>
            </a:r>
            <a:r>
              <a:rPr lang="en-US" sz="2000" dirty="0" err="1" smtClean="0">
                <a:solidFill>
                  <a:srgbClr val="011E50"/>
                </a:solidFill>
              </a:rPr>
              <a:t>Bằng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cách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hợp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nhất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chu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kỳ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bầu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cử</a:t>
            </a:r>
            <a:r>
              <a:rPr lang="en-US" sz="2000" dirty="0" smtClean="0">
                <a:solidFill>
                  <a:srgbClr val="011E50"/>
                </a:solidFill>
              </a:rPr>
              <a:t>, </a:t>
            </a:r>
            <a:r>
              <a:rPr lang="en-US" sz="2000" b="1" dirty="0" err="1" smtClean="0">
                <a:solidFill>
                  <a:srgbClr val="011E50"/>
                </a:solidFill>
              </a:rPr>
              <a:t>những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người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chiến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thắng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cuối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cùng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phải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nhận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được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đa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số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tất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cả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các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phiếu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bầu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i="1" dirty="0" err="1" smtClean="0">
                <a:solidFill>
                  <a:srgbClr val="011E50"/>
                </a:solidFill>
              </a:rPr>
              <a:t>liên</a:t>
            </a:r>
            <a:r>
              <a:rPr lang="en-US" sz="2000" b="1" i="1" dirty="0" smtClean="0">
                <a:solidFill>
                  <a:srgbClr val="011E50"/>
                </a:solidFill>
              </a:rPr>
              <a:t> </a:t>
            </a:r>
            <a:r>
              <a:rPr lang="en-US" sz="2000" b="1" i="1" dirty="0" err="1" smtClean="0">
                <a:solidFill>
                  <a:srgbClr val="011E50"/>
                </a:solidFill>
              </a:rPr>
              <a:t>tiếp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để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giành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chiến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thắng</a:t>
            </a:r>
            <a:r>
              <a:rPr lang="en-US" sz="2000" dirty="0" smtClean="0">
                <a:solidFill>
                  <a:srgbClr val="011E50"/>
                </a:solidFill>
              </a:rPr>
              <a:t>.</a:t>
            </a:r>
          </a:p>
          <a:p>
            <a:pPr marL="332300" indent="-368300">
              <a:lnSpc>
                <a:spcPts val="2400"/>
              </a:lnSpc>
            </a:pPr>
            <a:r>
              <a:rPr lang="en-US" sz="2000" dirty="0" smtClean="0">
                <a:solidFill>
                  <a:srgbClr val="011E50"/>
                </a:solidFill>
              </a:rPr>
              <a:t>• </a:t>
            </a:r>
            <a:r>
              <a:rPr lang="en-US" sz="2000" dirty="0" smtClean="0">
                <a:solidFill>
                  <a:srgbClr val="011E50"/>
                </a:solidFill>
              </a:rPr>
              <a:t>	</a:t>
            </a:r>
            <a:r>
              <a:rPr lang="en-US" sz="2000" dirty="0" err="1" smtClean="0">
                <a:solidFill>
                  <a:srgbClr val="011E50"/>
                </a:solidFill>
              </a:rPr>
              <a:t>Ngay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cả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trong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các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phương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pháp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bỏ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phiếu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truyền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thống</a:t>
            </a:r>
            <a:r>
              <a:rPr lang="en-US" sz="2000" dirty="0" smtClean="0">
                <a:solidFill>
                  <a:srgbClr val="011E50"/>
                </a:solidFill>
              </a:rPr>
              <a:t>, </a:t>
            </a:r>
            <a:r>
              <a:rPr lang="en-US" sz="2000" b="1" dirty="0" err="1" smtClean="0">
                <a:solidFill>
                  <a:srgbClr val="011E50"/>
                </a:solidFill>
              </a:rPr>
              <a:t>hai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người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chiến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thắng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cao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nhất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trong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cuộc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bầu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cử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sơ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bộ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có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thể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không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được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đa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số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dân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bỏ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phiếu</a:t>
            </a:r>
            <a:r>
              <a:rPr lang="en-US" sz="2000" dirty="0" smtClean="0">
                <a:solidFill>
                  <a:srgbClr val="011E50"/>
                </a:solidFill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98392" y="2350008"/>
            <a:ext cx="4873752" cy="569976"/>
          </a:xfrm>
          <a:prstGeom prst="rect">
            <a:avLst/>
          </a:prstGeom>
          <a:solidFill>
            <a:srgbClr val="CFE2F3"/>
          </a:solidFill>
        </p:spPr>
        <p:txBody>
          <a:bodyPr wrap="none" lIns="0" tIns="0" rIns="0" bIns="0" anchor="ctr">
            <a:noAutofit/>
          </a:bodyPr>
          <a:lstStyle/>
          <a:p>
            <a:pPr indent="0"/>
            <a:r>
              <a:rPr lang="en-US" sz="3600" b="1" dirty="0" smtClean="0">
                <a:solidFill>
                  <a:srgbClr val="011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0768" y="298704"/>
            <a:ext cx="7552944" cy="670560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900"/>
              </a:lnSpc>
            </a:pPr>
            <a:r>
              <a:rPr lang="en-US" sz="2400" dirty="0" err="1" smtClean="0">
                <a:solidFill>
                  <a:srgbClr val="011E50"/>
                </a:solidFill>
              </a:rPr>
              <a:t>Tiểu</a:t>
            </a:r>
            <a:r>
              <a:rPr lang="en-US" sz="2400" dirty="0" smtClean="0">
                <a:solidFill>
                  <a:srgbClr val="011E50"/>
                </a:solidFill>
              </a:rPr>
              <a:t> Ban </a:t>
            </a:r>
            <a:r>
              <a:rPr lang="en-US" sz="2400" b="1" u="sng" dirty="0" err="1" smtClean="0">
                <a:solidFill>
                  <a:srgbClr val="011E50"/>
                </a:solidFill>
              </a:rPr>
              <a:t>vẫn</a:t>
            </a:r>
            <a:r>
              <a:rPr lang="en-US" sz="2400" b="1" u="sng" dirty="0" smtClean="0">
                <a:solidFill>
                  <a:srgbClr val="011E50"/>
                </a:solidFill>
              </a:rPr>
              <a:t> </a:t>
            </a:r>
            <a:r>
              <a:rPr lang="en-US" sz="2400" b="1" u="sng" dirty="0" err="1" smtClean="0">
                <a:solidFill>
                  <a:srgbClr val="011E50"/>
                </a:solidFill>
              </a:rPr>
              <a:t>khuyến</a:t>
            </a:r>
            <a:r>
              <a:rPr lang="en-US" sz="2400" b="1" u="sng" dirty="0" smtClean="0">
                <a:solidFill>
                  <a:srgbClr val="011E50"/>
                </a:solidFill>
              </a:rPr>
              <a:t> </a:t>
            </a:r>
            <a:r>
              <a:rPr lang="en-US" sz="2400" b="1" u="sng" dirty="0" err="1" smtClean="0">
                <a:solidFill>
                  <a:srgbClr val="011E50"/>
                </a:solidFill>
              </a:rPr>
              <a:t>nghị</a:t>
            </a:r>
            <a:r>
              <a:rPr lang="en-US" sz="2400" dirty="0" smtClean="0">
                <a:solidFill>
                  <a:srgbClr val="011E50"/>
                </a:solidFill>
              </a:rPr>
              <a:t> </a:t>
            </a:r>
            <a:r>
              <a:rPr lang="en-US" sz="2400" dirty="0" err="1" smtClean="0">
                <a:solidFill>
                  <a:srgbClr val="011E50"/>
                </a:solidFill>
              </a:rPr>
              <a:t>áp</a:t>
            </a:r>
            <a:r>
              <a:rPr lang="en-US" sz="2400" dirty="0" smtClean="0">
                <a:solidFill>
                  <a:srgbClr val="011E50"/>
                </a:solidFill>
              </a:rPr>
              <a:t> </a:t>
            </a:r>
            <a:r>
              <a:rPr lang="en-US" sz="2400" dirty="0" err="1" smtClean="0">
                <a:solidFill>
                  <a:srgbClr val="011E50"/>
                </a:solidFill>
              </a:rPr>
              <a:t>dụng</a:t>
            </a:r>
            <a:r>
              <a:rPr lang="en-US" sz="2400" dirty="0" smtClean="0">
                <a:solidFill>
                  <a:srgbClr val="011E50"/>
                </a:solidFill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</a:rPr>
              <a:t>Bỏ</a:t>
            </a:r>
            <a:r>
              <a:rPr lang="en-US" sz="2400" b="1" dirty="0" smtClean="0">
                <a:solidFill>
                  <a:srgbClr val="011E50"/>
                </a:solidFill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</a:rPr>
              <a:t>Phiếu</a:t>
            </a:r>
            <a:r>
              <a:rPr lang="en-US" sz="2400" b="1" dirty="0" smtClean="0">
                <a:solidFill>
                  <a:srgbClr val="011E50"/>
                </a:solidFill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</a:rPr>
              <a:t>Lựa</a:t>
            </a:r>
            <a:r>
              <a:rPr lang="en-US" sz="2400" b="1" dirty="0" smtClean="0">
                <a:solidFill>
                  <a:srgbClr val="011E50"/>
                </a:solidFill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</a:rPr>
              <a:t>Chọn</a:t>
            </a:r>
            <a:r>
              <a:rPr lang="en-US" sz="2400" b="1" dirty="0" smtClean="0">
                <a:solidFill>
                  <a:srgbClr val="011E50"/>
                </a:solidFill>
              </a:rPr>
              <a:t> Theo </a:t>
            </a:r>
            <a:r>
              <a:rPr lang="en-US" sz="2400" b="1" dirty="0" err="1" smtClean="0">
                <a:solidFill>
                  <a:srgbClr val="011E50"/>
                </a:solidFill>
              </a:rPr>
              <a:t>Thứ</a:t>
            </a:r>
            <a:r>
              <a:rPr lang="en-US" sz="2400" b="1" dirty="0" smtClean="0">
                <a:solidFill>
                  <a:srgbClr val="011E50"/>
                </a:solidFill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</a:rPr>
              <a:t>Hạng</a:t>
            </a:r>
            <a:r>
              <a:rPr lang="en-US" sz="2400" dirty="0" smtClean="0">
                <a:solidFill>
                  <a:srgbClr val="011E50"/>
                </a:solidFill>
              </a:rPr>
              <a:t>, </a:t>
            </a:r>
            <a:r>
              <a:rPr lang="en-US" sz="2400" dirty="0" err="1" smtClean="0">
                <a:solidFill>
                  <a:srgbClr val="011E50"/>
                </a:solidFill>
              </a:rPr>
              <a:t>với</a:t>
            </a:r>
            <a:r>
              <a:rPr lang="en-US" sz="2400" dirty="0" smtClean="0">
                <a:solidFill>
                  <a:srgbClr val="011E50"/>
                </a:solidFill>
              </a:rPr>
              <a:t> </a:t>
            </a:r>
            <a:r>
              <a:rPr lang="en-US" sz="2400" dirty="0" err="1" smtClean="0">
                <a:solidFill>
                  <a:srgbClr val="011E50"/>
                </a:solidFill>
              </a:rPr>
              <a:t>những</a:t>
            </a:r>
            <a:r>
              <a:rPr lang="en-US" sz="2400" dirty="0" smtClean="0">
                <a:solidFill>
                  <a:srgbClr val="011E50"/>
                </a:solidFill>
              </a:rPr>
              <a:t> </a:t>
            </a:r>
            <a:r>
              <a:rPr lang="en-US" sz="2400" dirty="0" err="1" smtClean="0">
                <a:solidFill>
                  <a:srgbClr val="011E50"/>
                </a:solidFill>
              </a:rPr>
              <a:t>thay</a:t>
            </a:r>
            <a:r>
              <a:rPr lang="en-US" sz="2400" dirty="0" smtClean="0">
                <a:solidFill>
                  <a:srgbClr val="011E50"/>
                </a:solidFill>
              </a:rPr>
              <a:t> </a:t>
            </a:r>
            <a:r>
              <a:rPr lang="en-US" sz="2400" dirty="0" err="1" smtClean="0">
                <a:solidFill>
                  <a:srgbClr val="011E50"/>
                </a:solidFill>
              </a:rPr>
              <a:t>đổi</a:t>
            </a:r>
            <a:r>
              <a:rPr lang="en-US" sz="2400" dirty="0" smtClean="0">
                <a:solidFill>
                  <a:srgbClr val="011E50"/>
                </a:solidFill>
              </a:rPr>
              <a:t> </a:t>
            </a:r>
            <a:r>
              <a:rPr lang="en-US" sz="2400" dirty="0" err="1" smtClean="0">
                <a:solidFill>
                  <a:srgbClr val="011E50"/>
                </a:solidFill>
              </a:rPr>
              <a:t>được</a:t>
            </a:r>
            <a:r>
              <a:rPr lang="en-US" sz="2400" dirty="0" smtClean="0">
                <a:solidFill>
                  <a:srgbClr val="011E50"/>
                </a:solidFill>
              </a:rPr>
              <a:t> </a:t>
            </a:r>
            <a:r>
              <a:rPr lang="en-US" sz="2400" dirty="0" err="1" smtClean="0">
                <a:solidFill>
                  <a:srgbClr val="011E50"/>
                </a:solidFill>
              </a:rPr>
              <a:t>cập</a:t>
            </a:r>
            <a:r>
              <a:rPr lang="en-US" sz="2400" dirty="0" smtClean="0">
                <a:solidFill>
                  <a:srgbClr val="011E50"/>
                </a:solidFill>
              </a:rPr>
              <a:t> </a:t>
            </a:r>
            <a:r>
              <a:rPr lang="en-US" sz="2400" dirty="0" err="1" smtClean="0">
                <a:solidFill>
                  <a:srgbClr val="011E50"/>
                </a:solidFill>
              </a:rPr>
              <a:t>nhật</a:t>
            </a:r>
            <a:r>
              <a:rPr lang="en-US" sz="2400" dirty="0" smtClean="0">
                <a:solidFill>
                  <a:srgbClr val="011E50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4167" y="1164335"/>
            <a:ext cx="3899345" cy="292989"/>
          </a:xfrm>
          <a:prstGeom prst="rect">
            <a:avLst/>
          </a:prstGeom>
          <a:solidFill>
            <a:srgbClr val="CFE2F3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400"/>
              </a:lnSpc>
            </a:pPr>
            <a:r>
              <a:rPr lang="en-US" sz="2000" b="1" dirty="0" err="1" smtClean="0">
                <a:solidFill>
                  <a:srgbClr val="011E50"/>
                </a:solidFill>
              </a:rPr>
              <a:t>Bỏ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Phiếu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Lựa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Chọn</a:t>
            </a:r>
            <a:r>
              <a:rPr lang="en-US" sz="2000" b="1" dirty="0" smtClean="0">
                <a:solidFill>
                  <a:srgbClr val="011E50"/>
                </a:solidFill>
              </a:rPr>
              <a:t> Theo </a:t>
            </a:r>
            <a:r>
              <a:rPr lang="en-US" sz="2000" b="1" dirty="0" err="1" smtClean="0">
                <a:solidFill>
                  <a:srgbClr val="011E50"/>
                </a:solidFill>
              </a:rPr>
              <a:t>Thứ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Hạng</a:t>
            </a:r>
            <a:r>
              <a:rPr lang="en-US" sz="2000" b="1" dirty="0" smtClean="0">
                <a:solidFill>
                  <a:srgbClr val="011E50"/>
                </a:solidFill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432560" y="1740408"/>
            <a:ext cx="6733540" cy="3331464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marL="319600" indent="-355600">
              <a:lnSpc>
                <a:spcPts val="2400"/>
              </a:lnSpc>
              <a:spcAft>
                <a:spcPts val="1470"/>
              </a:spcAft>
            </a:pPr>
            <a:r>
              <a:rPr lang="en-US" sz="2000" dirty="0" smtClean="0">
                <a:solidFill>
                  <a:srgbClr val="011E50"/>
                </a:solidFill>
              </a:rPr>
              <a:t>• </a:t>
            </a:r>
            <a:r>
              <a:rPr lang="en-US" sz="2000" dirty="0" smtClean="0">
                <a:solidFill>
                  <a:srgbClr val="011E50"/>
                </a:solidFill>
              </a:rPr>
              <a:t>	</a:t>
            </a:r>
            <a:r>
              <a:rPr lang="en-US" sz="2000" b="1" dirty="0" err="1" smtClean="0">
                <a:solidFill>
                  <a:srgbClr val="011E50"/>
                </a:solidFill>
              </a:rPr>
              <a:t>Giảm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bớt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trở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ngại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cho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các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ứng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cử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viên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giỏi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được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tranh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cử</a:t>
            </a:r>
            <a:r>
              <a:rPr lang="en-US" sz="2000" dirty="0" smtClean="0">
                <a:solidFill>
                  <a:srgbClr val="011E50"/>
                </a:solidFill>
              </a:rPr>
              <a:t>, </a:t>
            </a:r>
            <a:r>
              <a:rPr lang="en-US" sz="2000" dirty="0" err="1" smtClean="0">
                <a:solidFill>
                  <a:srgbClr val="011E50"/>
                </a:solidFill>
              </a:rPr>
              <a:t>và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dẫn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đến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nhiều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phụ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nữ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và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người</a:t>
            </a:r>
            <a:r>
              <a:rPr lang="en-US" sz="2000" dirty="0" smtClean="0">
                <a:solidFill>
                  <a:srgbClr val="011E50"/>
                </a:solidFill>
              </a:rPr>
              <a:t> da </a:t>
            </a:r>
            <a:r>
              <a:rPr lang="en-US" sz="2000" dirty="0" err="1" smtClean="0">
                <a:solidFill>
                  <a:srgbClr val="011E50"/>
                </a:solidFill>
              </a:rPr>
              <a:t>màu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được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bầu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hơn</a:t>
            </a:r>
            <a:r>
              <a:rPr lang="en-US" sz="2000" dirty="0" smtClean="0">
                <a:solidFill>
                  <a:srgbClr val="011E50"/>
                </a:solidFill>
              </a:rPr>
              <a:t>.</a:t>
            </a:r>
          </a:p>
          <a:p>
            <a:pPr marL="319600" indent="-355600">
              <a:lnSpc>
                <a:spcPts val="2400"/>
              </a:lnSpc>
              <a:spcAft>
                <a:spcPts val="1470"/>
              </a:spcAft>
            </a:pPr>
            <a:r>
              <a:rPr lang="en-US" sz="2000" dirty="0" smtClean="0">
                <a:solidFill>
                  <a:srgbClr val="011E50"/>
                </a:solidFill>
              </a:rPr>
              <a:t>• </a:t>
            </a:r>
            <a:r>
              <a:rPr lang="en-US" sz="2000" dirty="0" smtClean="0">
                <a:solidFill>
                  <a:srgbClr val="011E50"/>
                </a:solidFill>
              </a:rPr>
              <a:t>	</a:t>
            </a:r>
            <a:r>
              <a:rPr lang="en-US" sz="2000" b="1" dirty="0" err="1" smtClean="0">
                <a:solidFill>
                  <a:srgbClr val="011E50"/>
                </a:solidFill>
              </a:rPr>
              <a:t>Đề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cao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tính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dân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sự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giữa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các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ứng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cử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viên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và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tìm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ra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điểm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chung</a:t>
            </a:r>
            <a:r>
              <a:rPr lang="en-US" sz="2000" dirty="0" smtClean="0">
                <a:solidFill>
                  <a:srgbClr val="011E50"/>
                </a:solidFill>
              </a:rPr>
              <a:t>.</a:t>
            </a:r>
          </a:p>
          <a:p>
            <a:pPr marL="319600" indent="-355600">
              <a:lnSpc>
                <a:spcPts val="2400"/>
              </a:lnSpc>
              <a:spcAft>
                <a:spcPts val="1470"/>
              </a:spcAft>
            </a:pPr>
            <a:r>
              <a:rPr lang="en-US" sz="2000" dirty="0" smtClean="0">
                <a:solidFill>
                  <a:srgbClr val="011E50"/>
                </a:solidFill>
              </a:rPr>
              <a:t>• </a:t>
            </a:r>
            <a:r>
              <a:rPr lang="en-US" sz="2000" dirty="0" smtClean="0">
                <a:solidFill>
                  <a:srgbClr val="011E50"/>
                </a:solidFill>
              </a:rPr>
              <a:t>	</a:t>
            </a:r>
            <a:r>
              <a:rPr lang="en-US" sz="2000" b="1" dirty="0" err="1" smtClean="0">
                <a:solidFill>
                  <a:srgbClr val="011E50"/>
                </a:solidFill>
              </a:rPr>
              <a:t>Tăng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lượng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cử</a:t>
            </a:r>
            <a:r>
              <a:rPr lang="en-US" sz="2000" b="1" dirty="0" smtClean="0">
                <a:solidFill>
                  <a:srgbClr val="011E50"/>
                </a:solidFill>
              </a:rPr>
              <a:t> tri </a:t>
            </a:r>
            <a:r>
              <a:rPr lang="en-US" sz="2000" b="1" dirty="0" err="1" smtClean="0">
                <a:solidFill>
                  <a:srgbClr val="011E50"/>
                </a:solidFill>
              </a:rPr>
              <a:t>đi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bỏ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phiếu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bằng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cách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cho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phép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cử</a:t>
            </a:r>
            <a:r>
              <a:rPr lang="en-US" sz="2000" dirty="0" smtClean="0">
                <a:solidFill>
                  <a:srgbClr val="011E50"/>
                </a:solidFill>
              </a:rPr>
              <a:t> tri </a:t>
            </a:r>
            <a:r>
              <a:rPr lang="en-US" sz="2000" dirty="0" err="1" smtClean="0">
                <a:solidFill>
                  <a:srgbClr val="011E50"/>
                </a:solidFill>
              </a:rPr>
              <a:t>và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ứng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cử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viên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tập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trung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vào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một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cuộc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bầu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cử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hợp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nhất</a:t>
            </a:r>
            <a:r>
              <a:rPr lang="en-US" sz="2000" dirty="0" smtClean="0">
                <a:solidFill>
                  <a:srgbClr val="011E50"/>
                </a:solidFill>
              </a:rPr>
              <a:t>.</a:t>
            </a:r>
          </a:p>
          <a:p>
            <a:pPr marL="319600" indent="-355600">
              <a:lnSpc>
                <a:spcPts val="2400"/>
              </a:lnSpc>
            </a:pPr>
            <a:r>
              <a:rPr lang="en-US" sz="2000" dirty="0" smtClean="0">
                <a:solidFill>
                  <a:srgbClr val="011E50"/>
                </a:solidFill>
              </a:rPr>
              <a:t>• </a:t>
            </a:r>
            <a:r>
              <a:rPr lang="en-US" sz="2000" dirty="0" smtClean="0">
                <a:solidFill>
                  <a:srgbClr val="011E50"/>
                </a:solidFill>
              </a:rPr>
              <a:t>	</a:t>
            </a:r>
            <a:r>
              <a:rPr lang="en-US" sz="2000" b="1" dirty="0" smtClean="0">
                <a:solidFill>
                  <a:srgbClr val="011E50"/>
                </a:solidFill>
              </a:rPr>
              <a:t>Cho </a:t>
            </a:r>
            <a:r>
              <a:rPr lang="en-US" sz="2000" b="1" dirty="0" err="1" smtClean="0">
                <a:solidFill>
                  <a:srgbClr val="011E50"/>
                </a:solidFill>
              </a:rPr>
              <a:t>phép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cử</a:t>
            </a:r>
            <a:r>
              <a:rPr lang="en-US" sz="2000" b="1" dirty="0" smtClean="0">
                <a:solidFill>
                  <a:srgbClr val="011E50"/>
                </a:solidFill>
              </a:rPr>
              <a:t> tri </a:t>
            </a:r>
            <a:r>
              <a:rPr lang="en-US" sz="2000" b="1" dirty="0" err="1" smtClean="0">
                <a:solidFill>
                  <a:srgbClr val="011E50"/>
                </a:solidFill>
              </a:rPr>
              <a:t>chọn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ứng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cử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viên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họ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thấy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tốt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nhất</a:t>
            </a:r>
            <a:r>
              <a:rPr lang="en-US" sz="2000" dirty="0" smtClean="0">
                <a:solidFill>
                  <a:srgbClr val="011E50"/>
                </a:solidFill>
              </a:rPr>
              <a:t>, </a:t>
            </a:r>
            <a:r>
              <a:rPr lang="en-US" sz="2000" dirty="0" err="1" smtClean="0">
                <a:solidFill>
                  <a:srgbClr val="011E50"/>
                </a:solidFill>
              </a:rPr>
              <a:t>chứ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không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chỉ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là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ứng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cử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viên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họ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thấy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ít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tệ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nhất</a:t>
            </a:r>
            <a:r>
              <a:rPr lang="en-US" sz="2000" dirty="0" smtClean="0">
                <a:solidFill>
                  <a:srgbClr val="011E50"/>
                </a:solidFill>
              </a:rPr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8433816" y="2502408"/>
            <a:ext cx="265176" cy="1764792"/>
          </a:xfrm>
          <a:prstGeom prst="rect">
            <a:avLst/>
          </a:prstGeom>
          <a:solidFill>
            <a:srgbClr val="CFE2F3"/>
          </a:solidFill>
        </p:spPr>
        <p:txBody>
          <a:bodyPr vert="vert270" wrap="none" lIns="0" tIns="0" rIns="0" bIns="0">
            <a:noAutofit/>
          </a:bodyPr>
          <a:lstStyle/>
          <a:p>
            <a:pPr indent="0" algn="just"/>
            <a:r>
              <a:rPr lang="en-US" sz="2000" b="1" smtClean="0">
                <a:solidFill>
                  <a:srgbClr val="011E50"/>
                </a:solidFill>
                <a:latin typeface="Arial"/>
              </a:rPr>
              <a:t>KẾT LUẬN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0880" y="2084832"/>
            <a:ext cx="5769864" cy="129540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/>
          <a:p>
            <a:pPr indent="0"/>
            <a:r>
              <a:rPr lang="en-US" sz="3600" b="1" dirty="0" smtClean="0">
                <a:solidFill>
                  <a:srgbClr val="011E50"/>
                </a:solidFill>
                <a:latin typeface="Arial"/>
              </a:rPr>
              <a:t>BỎ PHIẾU LỰA CHỌN THEO THỨ HẠNG LÀ GÌ?</a:t>
            </a:r>
          </a:p>
        </p:txBody>
      </p:sp>
    </p:spTree>
    <p:extLst>
      <p:ext uri="{BB962C8B-B14F-4D97-AF65-F5344CB8AC3E}">
        <p14:creationId xmlns:p14="http://schemas.microsoft.com/office/powerpoint/2010/main" val="407876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5928" y="1438656"/>
            <a:ext cx="7790688" cy="3486912"/>
          </a:xfrm>
          <a:prstGeom prst="rect">
            <a:avLst/>
          </a:prstGeom>
          <a:solidFill>
            <a:srgbClr val="CFE2F3"/>
          </a:solidFill>
        </p:spPr>
        <p:txBody>
          <a:bodyPr wrap="square" lIns="0" tIns="0" rIns="0" bIns="0" anchor="t">
            <a:noAutofit/>
          </a:bodyPr>
          <a:lstStyle/>
          <a:p>
            <a:pPr indent="0">
              <a:lnSpc>
                <a:spcPts val="2400"/>
              </a:lnSpc>
              <a:spcAft>
                <a:spcPts val="1750"/>
              </a:spcAft>
            </a:pPr>
            <a:r>
              <a:rPr lang="en-US" sz="2400" b="1" u="sng" dirty="0" err="1" smtClean="0">
                <a:solidFill>
                  <a:srgbClr val="011E50"/>
                </a:solidFill>
                <a:latin typeface="+mj-lt"/>
              </a:rPr>
              <a:t>Hình</a:t>
            </a:r>
            <a:r>
              <a:rPr lang="en-US" sz="2400" b="1" u="sng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b="1" u="sng" dirty="0" err="1" smtClean="0">
                <a:solidFill>
                  <a:srgbClr val="011E50"/>
                </a:solidFill>
                <a:latin typeface="+mj-lt"/>
              </a:rPr>
              <a:t>Thức</a:t>
            </a:r>
            <a:r>
              <a:rPr lang="en-US" sz="2400" b="1" u="sng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b="1" u="sng" dirty="0" err="1" smtClean="0">
                <a:solidFill>
                  <a:srgbClr val="011E50"/>
                </a:solidFill>
                <a:latin typeface="+mj-lt"/>
              </a:rPr>
              <a:t>này</a:t>
            </a:r>
            <a:r>
              <a:rPr lang="en-US" sz="2400" b="1" u="sng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b="1" u="sng" dirty="0" err="1" smtClean="0">
                <a:solidFill>
                  <a:srgbClr val="011E50"/>
                </a:solidFill>
                <a:latin typeface="+mj-lt"/>
              </a:rPr>
              <a:t>Hoạt</a:t>
            </a:r>
            <a:r>
              <a:rPr lang="en-US" sz="2400" b="1" u="sng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b="1" u="sng" dirty="0" err="1" smtClean="0">
                <a:solidFill>
                  <a:srgbClr val="011E50"/>
                </a:solidFill>
                <a:latin typeface="+mj-lt"/>
              </a:rPr>
              <a:t>Động</a:t>
            </a:r>
            <a:r>
              <a:rPr lang="en-US" sz="2400" b="1" u="sng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b="1" u="sng" dirty="0" err="1" smtClean="0">
                <a:solidFill>
                  <a:srgbClr val="011E50"/>
                </a:solidFill>
                <a:latin typeface="+mj-lt"/>
              </a:rPr>
              <a:t>thế</a:t>
            </a:r>
            <a:r>
              <a:rPr lang="en-US" sz="2400" b="1" u="sng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b="1" u="sng" dirty="0" err="1" smtClean="0">
                <a:solidFill>
                  <a:srgbClr val="011E50"/>
                </a:solidFill>
                <a:latin typeface="+mj-lt"/>
              </a:rPr>
              <a:t>nào</a:t>
            </a:r>
            <a:r>
              <a:rPr lang="en-US" sz="2400" b="1" u="sng" dirty="0" smtClean="0">
                <a:solidFill>
                  <a:srgbClr val="011E50"/>
                </a:solidFill>
                <a:latin typeface="+mj-lt"/>
              </a:rPr>
              <a:t>?</a:t>
            </a:r>
          </a:p>
          <a:p>
            <a:pPr marL="446600" indent="-381000">
              <a:lnSpc>
                <a:spcPts val="2400"/>
              </a:lnSpc>
              <a:spcAft>
                <a:spcPts val="1610"/>
              </a:spcAft>
            </a:pP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1. 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Sử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dụng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lá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phiếu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có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xếp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hạng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,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cử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tri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có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khả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năng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xếp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hạng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các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ứng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cử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viên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mình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ưu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tiên</a:t>
            </a:r>
            <a:endParaRPr lang="en-US" sz="2200" dirty="0" smtClean="0">
              <a:solidFill>
                <a:srgbClr val="011E50"/>
              </a:solidFill>
              <a:latin typeface="+mj-lt"/>
            </a:endParaRPr>
          </a:p>
          <a:p>
            <a:pPr marL="446600" indent="-482600">
              <a:lnSpc>
                <a:spcPts val="2400"/>
              </a:lnSpc>
              <a:spcAft>
                <a:spcPts val="1610"/>
              </a:spcAft>
            </a:pP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2. 	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Những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ứng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cử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viên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không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đạt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ngưỡng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tối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thiểu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hoặc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có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ít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phiếu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bầu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nhất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sẽ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bị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loại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.</a:t>
            </a:r>
          </a:p>
          <a:p>
            <a:pPr marL="446600" indent="-482600">
              <a:lnSpc>
                <a:spcPts val="2400"/>
              </a:lnSpc>
              <a:spcAft>
                <a:spcPts val="1610"/>
              </a:spcAft>
            </a:pP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3. 	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Các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phiếu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bầu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cho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ứng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cử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viên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đã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bị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loại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sẽ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chuyển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sang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cho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ứng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cử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viên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xếp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thứ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hai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theo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ưu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tiên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của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cử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tri.</a:t>
            </a:r>
          </a:p>
          <a:p>
            <a:pPr indent="0">
              <a:lnSpc>
                <a:spcPts val="2400"/>
              </a:lnSpc>
            </a:pP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4. 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Quá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trình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tiếp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tục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cho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đến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khi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còn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lại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một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ứng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cử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11E50"/>
                </a:solidFill>
                <a:latin typeface="+mj-lt"/>
              </a:rPr>
              <a:t>viên</a:t>
            </a:r>
            <a:r>
              <a:rPr lang="en-US" sz="2200" dirty="0" smtClean="0">
                <a:solidFill>
                  <a:srgbClr val="011E50"/>
                </a:solidFill>
                <a:latin typeface="+mj-lt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0144" y="179832"/>
            <a:ext cx="7853744" cy="954024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indent="0" algn="ctr">
              <a:lnSpc>
                <a:spcPts val="2400"/>
              </a:lnSpc>
            </a:pPr>
            <a:r>
              <a:rPr lang="en-US" sz="2400" dirty="0" err="1" smtClean="0">
                <a:solidFill>
                  <a:srgbClr val="011E50"/>
                </a:solidFill>
                <a:latin typeface="+mj-lt"/>
              </a:rPr>
              <a:t>Bỏ</a:t>
            </a:r>
            <a:r>
              <a:rPr lang="en-US" sz="24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11E50"/>
                </a:solidFill>
                <a:latin typeface="+mj-lt"/>
              </a:rPr>
              <a:t>Phiếu</a:t>
            </a:r>
            <a:r>
              <a:rPr lang="en-US" sz="24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11E50"/>
                </a:solidFill>
                <a:latin typeface="+mj-lt"/>
              </a:rPr>
              <a:t>Lựa</a:t>
            </a:r>
            <a:r>
              <a:rPr lang="en-US" sz="24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11E50"/>
                </a:solidFill>
                <a:latin typeface="+mj-lt"/>
              </a:rPr>
              <a:t>Chọn</a:t>
            </a:r>
            <a:r>
              <a:rPr lang="en-US" sz="2400" dirty="0" smtClean="0">
                <a:solidFill>
                  <a:srgbClr val="011E50"/>
                </a:solidFill>
                <a:latin typeface="+mj-lt"/>
              </a:rPr>
              <a:t> Theo </a:t>
            </a:r>
            <a:r>
              <a:rPr lang="en-US" sz="2400" dirty="0" err="1" smtClean="0">
                <a:solidFill>
                  <a:srgbClr val="011E50"/>
                </a:solidFill>
                <a:latin typeface="+mj-lt"/>
              </a:rPr>
              <a:t>Thứ</a:t>
            </a:r>
            <a:r>
              <a:rPr lang="en-US" sz="24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11E50"/>
                </a:solidFill>
                <a:latin typeface="+mj-lt"/>
              </a:rPr>
              <a:t>Hạng</a:t>
            </a:r>
            <a:r>
              <a:rPr lang="en-US" sz="2400" dirty="0" smtClean="0">
                <a:solidFill>
                  <a:srgbClr val="011E50"/>
                </a:solidFill>
                <a:latin typeface="+mj-lt"/>
              </a:rPr>
              <a:t> (RCV) </a:t>
            </a:r>
            <a:r>
              <a:rPr lang="en-US" sz="2400" b="1" dirty="0" err="1" smtClean="0">
                <a:solidFill>
                  <a:srgbClr val="011E50"/>
                </a:solidFill>
                <a:latin typeface="+mj-lt"/>
              </a:rPr>
              <a:t>hợp</a:t>
            </a:r>
            <a:r>
              <a:rPr lang="en-US" sz="2400" b="1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  <a:latin typeface="+mj-lt"/>
              </a:rPr>
              <a:t>nhất</a:t>
            </a:r>
            <a:r>
              <a:rPr lang="en-US" sz="2400" b="1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  <a:latin typeface="+mj-lt"/>
              </a:rPr>
              <a:t>việc</a:t>
            </a:r>
            <a:r>
              <a:rPr lang="en-US" sz="2400" b="1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  <a:latin typeface="+mj-lt"/>
              </a:rPr>
              <a:t>bỏ</a:t>
            </a:r>
            <a:r>
              <a:rPr lang="en-US" sz="2400" b="1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  <a:latin typeface="+mj-lt"/>
              </a:rPr>
              <a:t>phiếu</a:t>
            </a:r>
            <a:r>
              <a:rPr lang="en-US" sz="2400" b="1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  <a:latin typeface="+mj-lt"/>
              </a:rPr>
              <a:t>cho</a:t>
            </a:r>
            <a:r>
              <a:rPr lang="en-US" sz="2400" b="1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  <a:latin typeface="+mj-lt"/>
              </a:rPr>
              <a:t>ứng</a:t>
            </a:r>
            <a:r>
              <a:rPr lang="en-US" sz="2400" b="1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  <a:latin typeface="+mj-lt"/>
              </a:rPr>
              <a:t>cử</a:t>
            </a:r>
            <a:r>
              <a:rPr lang="en-US" sz="2400" b="1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  <a:latin typeface="+mj-lt"/>
              </a:rPr>
              <a:t>viên</a:t>
            </a:r>
            <a:r>
              <a:rPr lang="en-US" sz="2400" b="1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  <a:latin typeface="+mj-lt"/>
              </a:rPr>
              <a:t>thành</a:t>
            </a:r>
            <a:r>
              <a:rPr lang="en-US" sz="2400" b="1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  <a:latin typeface="+mj-lt"/>
              </a:rPr>
              <a:t>một</a:t>
            </a:r>
            <a:r>
              <a:rPr lang="en-US" sz="2400" b="1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  <a:latin typeface="+mj-lt"/>
              </a:rPr>
              <a:t>cuộc</a:t>
            </a:r>
            <a:r>
              <a:rPr lang="en-US" sz="2400" b="1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  <a:latin typeface="+mj-lt"/>
              </a:rPr>
              <a:t>bầu</a:t>
            </a:r>
            <a:r>
              <a:rPr lang="en-US" sz="2400" b="1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  <a:latin typeface="+mj-lt"/>
              </a:rPr>
              <a:t>cử</a:t>
            </a:r>
            <a:r>
              <a:rPr lang="en-US" sz="2400" dirty="0" smtClean="0">
                <a:solidFill>
                  <a:srgbClr val="011E50"/>
                </a:solidFill>
                <a:latin typeface="+mj-lt"/>
              </a:rPr>
              <a:t>, </a:t>
            </a:r>
            <a:r>
              <a:rPr lang="en-US" sz="2400" dirty="0" err="1" smtClean="0">
                <a:solidFill>
                  <a:srgbClr val="011E50"/>
                </a:solidFill>
                <a:latin typeface="+mj-lt"/>
              </a:rPr>
              <a:t>loại</a:t>
            </a:r>
            <a:r>
              <a:rPr lang="en-US" sz="24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11E50"/>
                </a:solidFill>
                <a:latin typeface="+mj-lt"/>
              </a:rPr>
              <a:t>bỏ</a:t>
            </a:r>
            <a:r>
              <a:rPr lang="en-US" sz="24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11E50"/>
                </a:solidFill>
                <a:latin typeface="+mj-lt"/>
              </a:rPr>
              <a:t>yêu</a:t>
            </a:r>
            <a:r>
              <a:rPr lang="en-US" sz="24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11E50"/>
                </a:solidFill>
                <a:latin typeface="+mj-lt"/>
              </a:rPr>
              <a:t>cầu</a:t>
            </a:r>
            <a:r>
              <a:rPr lang="en-US" sz="24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11E50"/>
                </a:solidFill>
                <a:latin typeface="+mj-lt"/>
              </a:rPr>
              <a:t>phải</a:t>
            </a:r>
            <a:r>
              <a:rPr lang="en-US" sz="24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11E50"/>
                </a:solidFill>
                <a:latin typeface="+mj-lt"/>
              </a:rPr>
              <a:t>bầu</a:t>
            </a:r>
            <a:r>
              <a:rPr lang="en-US" sz="24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11E50"/>
                </a:solidFill>
                <a:latin typeface="+mj-lt"/>
              </a:rPr>
              <a:t>cử</a:t>
            </a:r>
            <a:r>
              <a:rPr lang="en-US" sz="24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11E50"/>
                </a:solidFill>
                <a:latin typeface="+mj-lt"/>
              </a:rPr>
              <a:t>sơ</a:t>
            </a:r>
            <a:r>
              <a:rPr lang="en-US" sz="24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11E50"/>
                </a:solidFill>
                <a:latin typeface="+mj-lt"/>
              </a:rPr>
              <a:t>bộ</a:t>
            </a:r>
            <a:r>
              <a:rPr lang="en-US" sz="24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i="1" dirty="0" err="1" smtClean="0">
                <a:solidFill>
                  <a:srgbClr val="011E50"/>
                </a:solidFill>
                <a:latin typeface="+mj-lt"/>
              </a:rPr>
              <a:t>và</a:t>
            </a:r>
            <a:r>
              <a:rPr lang="en-US" sz="24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11E50"/>
                </a:solidFill>
                <a:latin typeface="+mj-lt"/>
              </a:rPr>
              <a:t>tổng</a:t>
            </a:r>
            <a:r>
              <a:rPr lang="en-US" sz="24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11E50"/>
                </a:solidFill>
                <a:latin typeface="+mj-lt"/>
              </a:rPr>
              <a:t>tuyển</a:t>
            </a:r>
            <a:r>
              <a:rPr lang="en-US" sz="2400" dirty="0" smtClean="0">
                <a:solidFill>
                  <a:srgbClr val="011E5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11E50"/>
                </a:solidFill>
                <a:latin typeface="+mj-lt"/>
              </a:rPr>
              <a:t>cử</a:t>
            </a:r>
            <a:r>
              <a:rPr lang="en-US" sz="2400" dirty="0" smtClean="0">
                <a:solidFill>
                  <a:srgbClr val="011E50"/>
                </a:solidFill>
                <a:latin typeface="+mj-lt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430768" y="179832"/>
            <a:ext cx="228600" cy="4114800"/>
          </a:xfrm>
          <a:prstGeom prst="rect">
            <a:avLst/>
          </a:prstGeom>
          <a:noFill/>
        </p:spPr>
        <p:txBody>
          <a:bodyPr vert="vert270" wrap="square" lIns="0" tIns="0" rIns="0" bIns="0" anchor="ctr">
            <a:noAutofit/>
          </a:bodyPr>
          <a:lstStyle/>
          <a:p>
            <a:pPr indent="0"/>
            <a:r>
              <a:rPr lang="en-US" sz="1400" b="1" dirty="0" smtClean="0">
                <a:solidFill>
                  <a:srgbClr val="011E50"/>
                </a:solidFill>
                <a:latin typeface="Arial"/>
              </a:rPr>
              <a:t>BỎ PHIẾU LỰA CHỌN THEO THỨ HẠNG LÀ GÌ?</a:t>
            </a:r>
          </a:p>
        </p:txBody>
      </p:sp>
    </p:spTree>
    <p:extLst>
      <p:ext uri="{BB962C8B-B14F-4D97-AF65-F5344CB8AC3E}">
        <p14:creationId xmlns:p14="http://schemas.microsoft.com/office/powerpoint/2010/main" val="379678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49056" y="1100138"/>
            <a:ext cx="402336" cy="3176206"/>
          </a:xfrm>
          <a:prstGeom prst="rect">
            <a:avLst/>
          </a:prstGeom>
          <a:solidFill>
            <a:srgbClr val="CFE2F3"/>
          </a:solidFill>
        </p:spPr>
        <p:txBody>
          <a:bodyPr vert="vert270" wrap="square" lIns="0" tIns="0" rIns="0" bIns="0">
            <a:noAutofit/>
          </a:bodyPr>
          <a:lstStyle/>
          <a:p>
            <a:pPr indent="0" algn="just"/>
            <a:r>
              <a:rPr lang="en-US" sz="1900" b="1" dirty="0" smtClean="0">
                <a:solidFill>
                  <a:srgbClr val="011E50"/>
                </a:solidFill>
                <a:latin typeface="Arial"/>
              </a:rPr>
              <a:t>TẠI SAO LẠI LÀ RCV?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0912" y="2532888"/>
            <a:ext cx="1618488" cy="496824"/>
          </a:xfrm>
          <a:prstGeom prst="rect">
            <a:avLst/>
          </a:prstGeom>
          <a:solidFill>
            <a:srgbClr val="CFE2F3"/>
          </a:solidFill>
        </p:spPr>
        <p:txBody>
          <a:bodyPr wrap="square" lIns="0" tIns="0" rIns="0" bIns="0">
            <a:noAutofit/>
          </a:bodyPr>
          <a:lstStyle/>
          <a:p>
            <a:pPr indent="0" algn="ctr">
              <a:lnSpc>
                <a:spcPct val="97000"/>
              </a:lnSpc>
            </a:pPr>
            <a:r>
              <a:rPr lang="en-US" sz="2000" b="1" smtClean="0">
                <a:solidFill>
                  <a:srgbClr val="011E50"/>
                </a:solidFill>
              </a:rPr>
              <a:t>LÁ PHIẾU CÓ Ý NGHĨA</a:t>
            </a:r>
          </a:p>
        </p:txBody>
      </p:sp>
      <p:sp>
        <p:nvSpPr>
          <p:cNvPr id="5" name="Rectangle 4"/>
          <p:cNvSpPr/>
          <p:nvPr/>
        </p:nvSpPr>
        <p:spPr>
          <a:xfrm>
            <a:off x="3788664" y="2542032"/>
            <a:ext cx="1295400" cy="509016"/>
          </a:xfrm>
          <a:prstGeom prst="rect">
            <a:avLst/>
          </a:prstGeom>
          <a:solidFill>
            <a:srgbClr val="CFE2F3"/>
          </a:solidFill>
        </p:spPr>
        <p:txBody>
          <a:bodyPr wrap="square" lIns="0" tIns="0" rIns="0" bIns="0">
            <a:noAutofit/>
          </a:bodyPr>
          <a:lstStyle/>
          <a:p>
            <a:pPr indent="0" algn="ctr">
              <a:lnSpc>
                <a:spcPct val="97000"/>
              </a:lnSpc>
            </a:pPr>
            <a:r>
              <a:rPr lang="en-US" sz="2000" b="1" smtClean="0">
                <a:solidFill>
                  <a:srgbClr val="011E50"/>
                </a:solidFill>
              </a:rPr>
              <a:t>GIẢM CHI PHÍ</a:t>
            </a:r>
          </a:p>
        </p:txBody>
      </p:sp>
      <p:sp>
        <p:nvSpPr>
          <p:cNvPr id="6" name="Rectangle 5"/>
          <p:cNvSpPr/>
          <p:nvPr/>
        </p:nvSpPr>
        <p:spPr>
          <a:xfrm>
            <a:off x="5858256" y="2554224"/>
            <a:ext cx="2008632" cy="484632"/>
          </a:xfrm>
          <a:prstGeom prst="rect">
            <a:avLst/>
          </a:prstGeom>
          <a:solidFill>
            <a:srgbClr val="CFE2F3"/>
          </a:solidFill>
        </p:spPr>
        <p:txBody>
          <a:bodyPr wrap="square" lIns="0" tIns="0" rIns="0" bIns="0">
            <a:noAutofit/>
          </a:bodyPr>
          <a:lstStyle/>
          <a:p>
            <a:pPr indent="0" algn="ctr">
              <a:lnSpc>
                <a:spcPct val="96000"/>
              </a:lnSpc>
            </a:pPr>
            <a:r>
              <a:rPr lang="en-US" sz="2000" b="1" smtClean="0">
                <a:solidFill>
                  <a:srgbClr val="011E50"/>
                </a:solidFill>
              </a:rPr>
              <a:t>TĂNG TỈ LỆ CỬ TRI THAM GIA</a:t>
            </a:r>
          </a:p>
        </p:txBody>
      </p:sp>
      <p:sp>
        <p:nvSpPr>
          <p:cNvPr id="7" name="Rectangle 6"/>
          <p:cNvSpPr/>
          <p:nvPr/>
        </p:nvSpPr>
        <p:spPr>
          <a:xfrm>
            <a:off x="886968" y="3115056"/>
            <a:ext cx="2237232" cy="1317244"/>
          </a:xfrm>
          <a:prstGeom prst="rect">
            <a:avLst/>
          </a:prstGeom>
          <a:solidFill>
            <a:srgbClr val="CFE2F3"/>
          </a:solidFill>
        </p:spPr>
        <p:txBody>
          <a:bodyPr wrap="square" lIns="0" tIns="0" rIns="0" bIns="0">
            <a:noAutofit/>
          </a:bodyPr>
          <a:lstStyle/>
          <a:p>
            <a:pPr indent="0" algn="ctr">
              <a:lnSpc>
                <a:spcPts val="1700"/>
              </a:lnSpc>
            </a:pPr>
            <a:r>
              <a:rPr lang="en-US" sz="1600" smtClean="0">
                <a:solidFill>
                  <a:srgbClr val="011E50"/>
                </a:solidFill>
              </a:rPr>
              <a:t>Cho phép cử tri chọn những ứng cử viên phản ánh tốt nhất giá trị của họ mà không cảm thấy như họ đang lãng phí một phiếu bầu.</a:t>
            </a:r>
          </a:p>
        </p:txBody>
      </p:sp>
      <p:sp>
        <p:nvSpPr>
          <p:cNvPr id="8" name="Rectangle 7"/>
          <p:cNvSpPr/>
          <p:nvPr/>
        </p:nvSpPr>
        <p:spPr>
          <a:xfrm>
            <a:off x="3267456" y="3105912"/>
            <a:ext cx="2246376" cy="1732788"/>
          </a:xfrm>
          <a:prstGeom prst="rect">
            <a:avLst/>
          </a:prstGeom>
          <a:solidFill>
            <a:srgbClr val="CFE2F3"/>
          </a:solidFill>
        </p:spPr>
        <p:txBody>
          <a:bodyPr wrap="square" lIns="0" tIns="0" rIns="0" bIns="0">
            <a:noAutofit/>
          </a:bodyPr>
          <a:lstStyle/>
          <a:p>
            <a:pPr indent="0" algn="ctr">
              <a:lnSpc>
                <a:spcPts val="1700"/>
              </a:lnSpc>
            </a:pPr>
            <a:r>
              <a:rPr lang="en-US" sz="1600" dirty="0" err="1" smtClean="0">
                <a:solidFill>
                  <a:srgbClr val="011E50"/>
                </a:solidFill>
              </a:rPr>
              <a:t>Loại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bỏ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yêu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cầu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phải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có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hai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cuộc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bầu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cử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giúp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tiết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kiệm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tiền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bạc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và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thời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gian</a:t>
            </a:r>
            <a:r>
              <a:rPr lang="en-US" sz="1600" dirty="0" smtClean="0">
                <a:solidFill>
                  <a:srgbClr val="011E50"/>
                </a:solidFill>
              </a:rPr>
              <a:t>, </a:t>
            </a:r>
            <a:r>
              <a:rPr lang="en-US" sz="1600" dirty="0" err="1" smtClean="0">
                <a:solidFill>
                  <a:srgbClr val="011E50"/>
                </a:solidFill>
              </a:rPr>
              <a:t>cho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phép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nhiều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ứng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cử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viên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tham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gia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tranh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cử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và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mang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lại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trải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nghiệm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tổng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thể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tốt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hơn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cho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cử</a:t>
            </a:r>
            <a:r>
              <a:rPr lang="en-US" sz="1600" dirty="0" smtClean="0">
                <a:solidFill>
                  <a:srgbClr val="011E50"/>
                </a:solidFill>
              </a:rPr>
              <a:t> tri.</a:t>
            </a:r>
          </a:p>
        </p:txBody>
      </p:sp>
      <p:sp>
        <p:nvSpPr>
          <p:cNvPr id="9" name="Rectangle 8"/>
          <p:cNvSpPr/>
          <p:nvPr/>
        </p:nvSpPr>
        <p:spPr>
          <a:xfrm>
            <a:off x="5657088" y="3105912"/>
            <a:ext cx="2420112" cy="1493520"/>
          </a:xfrm>
          <a:prstGeom prst="rect">
            <a:avLst/>
          </a:prstGeom>
          <a:solidFill>
            <a:srgbClr val="CFE2F3"/>
          </a:solidFill>
        </p:spPr>
        <p:txBody>
          <a:bodyPr wrap="square" lIns="0" tIns="0" rIns="0" bIns="0">
            <a:noAutofit/>
          </a:bodyPr>
          <a:lstStyle/>
          <a:p>
            <a:pPr indent="0" algn="ctr">
              <a:lnSpc>
                <a:spcPts val="1700"/>
              </a:lnSpc>
            </a:pPr>
            <a:r>
              <a:rPr lang="en-US" sz="1600" dirty="0" smtClean="0">
                <a:solidFill>
                  <a:srgbClr val="011E50"/>
                </a:solidFill>
              </a:rPr>
              <a:t>RCV </a:t>
            </a:r>
            <a:r>
              <a:rPr lang="en-US" sz="1600" dirty="0" err="1" smtClean="0">
                <a:solidFill>
                  <a:srgbClr val="011E50"/>
                </a:solidFill>
              </a:rPr>
              <a:t>cho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phép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cử</a:t>
            </a:r>
            <a:r>
              <a:rPr lang="en-US" sz="1600" dirty="0" smtClean="0">
                <a:solidFill>
                  <a:srgbClr val="011E50"/>
                </a:solidFill>
              </a:rPr>
              <a:t> tri </a:t>
            </a:r>
            <a:r>
              <a:rPr lang="en-US" sz="1600" dirty="0" err="1" smtClean="0">
                <a:solidFill>
                  <a:srgbClr val="011E50"/>
                </a:solidFill>
              </a:rPr>
              <a:t>tập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trung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vào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một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cuộc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bầu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cử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hợp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nhất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và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bỏ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những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lá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phiếu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có</a:t>
            </a:r>
            <a:r>
              <a:rPr lang="en-US" sz="1600" dirty="0" smtClean="0">
                <a:solidFill>
                  <a:srgbClr val="011E50"/>
                </a:solidFill>
              </a:rPr>
              <a:t> ý </a:t>
            </a:r>
            <a:r>
              <a:rPr lang="en-US" sz="1600" dirty="0" err="1" smtClean="0">
                <a:solidFill>
                  <a:srgbClr val="011E50"/>
                </a:solidFill>
              </a:rPr>
              <a:t>nghĩa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cho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các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ứng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cử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viên</a:t>
            </a:r>
            <a:r>
              <a:rPr lang="en-US" sz="1600" dirty="0" smtClean="0">
                <a:solidFill>
                  <a:srgbClr val="011E50"/>
                </a:solidFill>
              </a:rPr>
              <a:t>. </a:t>
            </a:r>
            <a:r>
              <a:rPr lang="en-US" sz="1600" dirty="0" err="1" smtClean="0">
                <a:solidFill>
                  <a:srgbClr val="011E50"/>
                </a:solidFill>
              </a:rPr>
              <a:t>Các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ứng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cử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viên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cũng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có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nhiều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khả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năng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để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tiếp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cận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n-US" sz="1600" dirty="0" err="1" smtClean="0">
                <a:solidFill>
                  <a:srgbClr val="011E50"/>
                </a:solidFill>
              </a:rPr>
              <a:t>cử</a:t>
            </a:r>
            <a:r>
              <a:rPr lang="en-US" sz="1600" dirty="0" smtClean="0">
                <a:solidFill>
                  <a:srgbClr val="011E50"/>
                </a:solidFill>
              </a:rPr>
              <a:t> tri </a:t>
            </a:r>
            <a:r>
              <a:rPr lang="en-US" sz="1600" dirty="0" err="1" smtClean="0">
                <a:solidFill>
                  <a:srgbClr val="011E50"/>
                </a:solidFill>
              </a:rPr>
              <a:t>hơn</a:t>
            </a:r>
            <a:r>
              <a:rPr lang="en-US" sz="1600" dirty="0" smtClean="0">
                <a:solidFill>
                  <a:srgbClr val="011E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885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81400" y="1914144"/>
            <a:ext cx="5093208" cy="1066800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 anchor="ctr">
            <a:noAutofit/>
          </a:bodyPr>
          <a:lstStyle/>
          <a:p>
            <a:pPr indent="0"/>
            <a:r>
              <a:rPr lang="en-US" sz="3600" b="1" dirty="0" smtClean="0">
                <a:solidFill>
                  <a:srgbClr val="011E50"/>
                </a:solidFill>
                <a:latin typeface="Arial"/>
              </a:rPr>
              <a:t>KHUYẾN NGHỊ RCV CẬP NHẬT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09216" y="524256"/>
            <a:ext cx="4943856" cy="313944"/>
          </a:xfrm>
          <a:prstGeom prst="rect">
            <a:avLst/>
          </a:prstGeom>
          <a:solidFill>
            <a:srgbClr val="CFE2F3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2600" b="1" u="sng" smtClean="0">
                <a:solidFill>
                  <a:srgbClr val="011E50"/>
                </a:solidFill>
              </a:rPr>
              <a:t>KHUYẾN NGHỊ RCV CẬP NHẬT: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79" y="1139952"/>
            <a:ext cx="8203883" cy="3152648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en-US" sz="2400" b="1" dirty="0" smtClean="0">
                <a:solidFill>
                  <a:srgbClr val="011E50"/>
                </a:solidFill>
              </a:rPr>
              <a:t>1. </a:t>
            </a:r>
            <a:r>
              <a:rPr lang="en-US" sz="2400" b="1" dirty="0" err="1" smtClean="0">
                <a:solidFill>
                  <a:srgbClr val="011E50"/>
                </a:solidFill>
              </a:rPr>
              <a:t>Được</a:t>
            </a:r>
            <a:r>
              <a:rPr lang="en-US" sz="2400" b="1" dirty="0" smtClean="0">
                <a:solidFill>
                  <a:srgbClr val="011E50"/>
                </a:solidFill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</a:rPr>
              <a:t>mô</a:t>
            </a:r>
            <a:r>
              <a:rPr lang="en-US" sz="2400" b="1" dirty="0" smtClean="0">
                <a:solidFill>
                  <a:srgbClr val="011E50"/>
                </a:solidFill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</a:rPr>
              <a:t>phỏng</a:t>
            </a:r>
            <a:r>
              <a:rPr lang="en-US" sz="2400" b="1" dirty="0" smtClean="0">
                <a:solidFill>
                  <a:srgbClr val="011E50"/>
                </a:solidFill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</a:rPr>
              <a:t>theo</a:t>
            </a:r>
            <a:r>
              <a:rPr lang="en-US" sz="2400" b="1" dirty="0" smtClean="0">
                <a:solidFill>
                  <a:srgbClr val="011E50"/>
                </a:solidFill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</a:rPr>
              <a:t>cách</a:t>
            </a:r>
            <a:r>
              <a:rPr lang="en-US" sz="2400" b="1" dirty="0" smtClean="0">
                <a:solidFill>
                  <a:srgbClr val="011E50"/>
                </a:solidFill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</a:rPr>
              <a:t>diễn</a:t>
            </a:r>
            <a:r>
              <a:rPr lang="en-US" sz="2400" b="1" dirty="0" smtClean="0">
                <a:solidFill>
                  <a:srgbClr val="011E50"/>
                </a:solidFill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</a:rPr>
              <a:t>đạt</a:t>
            </a:r>
            <a:r>
              <a:rPr lang="en-US" sz="2400" b="1" dirty="0" smtClean="0">
                <a:solidFill>
                  <a:srgbClr val="011E50"/>
                </a:solidFill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</a:rPr>
              <a:t>hiến</a:t>
            </a:r>
            <a:r>
              <a:rPr lang="en-US" sz="2400" b="1" dirty="0" smtClean="0">
                <a:solidFill>
                  <a:srgbClr val="011E50"/>
                </a:solidFill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</a:rPr>
              <a:t>chương</a:t>
            </a:r>
            <a:r>
              <a:rPr lang="en-US" sz="2400" b="1" dirty="0" smtClean="0">
                <a:solidFill>
                  <a:srgbClr val="011E50"/>
                </a:solidFill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</a:rPr>
              <a:t>của</a:t>
            </a:r>
            <a:r>
              <a:rPr lang="en-US" sz="2400" b="1" dirty="0" smtClean="0">
                <a:solidFill>
                  <a:srgbClr val="011E50"/>
                </a:solidFill>
              </a:rPr>
              <a:t> Oakland.</a:t>
            </a:r>
          </a:p>
          <a:p>
            <a:pPr indent="520700">
              <a:spcAft>
                <a:spcPts val="280"/>
              </a:spcAft>
            </a:pPr>
            <a:r>
              <a:rPr lang="en-US" sz="2000" dirty="0" smtClean="0">
                <a:solidFill>
                  <a:srgbClr val="011E50"/>
                </a:solidFill>
              </a:rPr>
              <a:t>a.  </a:t>
            </a:r>
            <a:r>
              <a:rPr lang="en-US" sz="2000" dirty="0" err="1" smtClean="0">
                <a:solidFill>
                  <a:srgbClr val="011E50"/>
                </a:solidFill>
              </a:rPr>
              <a:t>Làm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rõ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các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thủ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tục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kiểm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phiếu</a:t>
            </a:r>
            <a:endParaRPr lang="en-US" sz="2000" dirty="0" smtClean="0">
              <a:solidFill>
                <a:srgbClr val="011E50"/>
              </a:solidFill>
            </a:endParaRPr>
          </a:p>
          <a:p>
            <a:pPr indent="520700">
              <a:spcAft>
                <a:spcPts val="280"/>
              </a:spcAft>
            </a:pPr>
            <a:r>
              <a:rPr lang="en-US" sz="2000" dirty="0" smtClean="0">
                <a:solidFill>
                  <a:srgbClr val="011E50"/>
                </a:solidFill>
              </a:rPr>
              <a:t>b.  </a:t>
            </a:r>
            <a:r>
              <a:rPr lang="en-US" sz="2000" dirty="0" err="1" smtClean="0">
                <a:solidFill>
                  <a:srgbClr val="011E50"/>
                </a:solidFill>
              </a:rPr>
              <a:t>Ứng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cử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viên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ngang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phiếu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sẽ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giải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quyết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bằng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phiếu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bầu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ngẫu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nhiên</a:t>
            </a:r>
            <a:endParaRPr lang="en-US" sz="2000" dirty="0" smtClean="0">
              <a:solidFill>
                <a:srgbClr val="011E50"/>
              </a:solidFill>
            </a:endParaRPr>
          </a:p>
          <a:p>
            <a:pPr indent="520700">
              <a:spcAft>
                <a:spcPts val="280"/>
              </a:spcAft>
            </a:pPr>
            <a:r>
              <a:rPr lang="en-US" sz="2000" dirty="0" smtClean="0">
                <a:solidFill>
                  <a:srgbClr val="011E50"/>
                </a:solidFill>
              </a:rPr>
              <a:t>c.  </a:t>
            </a:r>
            <a:r>
              <a:rPr lang="en-US" sz="2000" dirty="0" err="1" smtClean="0">
                <a:solidFill>
                  <a:srgbClr val="011E50"/>
                </a:solidFill>
              </a:rPr>
              <a:t>Báo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cáo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sau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bầu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cử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để</a:t>
            </a:r>
            <a:r>
              <a:rPr lang="en-US" sz="2000" dirty="0" smtClean="0">
                <a:solidFill>
                  <a:srgbClr val="011E50"/>
                </a:solidFill>
              </a:rPr>
              <a:t> minh </a:t>
            </a:r>
            <a:r>
              <a:rPr lang="en-US" sz="2000" dirty="0" err="1" smtClean="0">
                <a:solidFill>
                  <a:srgbClr val="011E50"/>
                </a:solidFill>
              </a:rPr>
              <a:t>bạch</a:t>
            </a:r>
            <a:endParaRPr lang="en-US" sz="2000" dirty="0" smtClean="0">
              <a:solidFill>
                <a:srgbClr val="011E50"/>
              </a:solidFill>
            </a:endParaRPr>
          </a:p>
          <a:p>
            <a:pPr indent="520700">
              <a:spcAft>
                <a:spcPts val="1890"/>
              </a:spcAft>
            </a:pPr>
            <a:r>
              <a:rPr lang="en-US" sz="2000" dirty="0" smtClean="0">
                <a:solidFill>
                  <a:srgbClr val="011E50"/>
                </a:solidFill>
              </a:rPr>
              <a:t>d.  </a:t>
            </a:r>
            <a:r>
              <a:rPr lang="en-US" sz="2000" dirty="0" err="1" smtClean="0">
                <a:solidFill>
                  <a:srgbClr val="011E50"/>
                </a:solidFill>
              </a:rPr>
              <a:t>Tạo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ra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các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dự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phòng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trong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trường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hợp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không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đủ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công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nghệ</a:t>
            </a:r>
            <a:endParaRPr lang="en-US" sz="2000" dirty="0" smtClean="0">
              <a:solidFill>
                <a:srgbClr val="011E50"/>
              </a:solidFill>
            </a:endParaRPr>
          </a:p>
          <a:p>
            <a:pPr indent="0">
              <a:spcAft>
                <a:spcPts val="3150"/>
              </a:spcAft>
            </a:pPr>
            <a:r>
              <a:rPr lang="en-US" sz="2400" b="1" dirty="0" smtClean="0">
                <a:solidFill>
                  <a:srgbClr val="011E50"/>
                </a:solidFill>
              </a:rPr>
              <a:t>2. </a:t>
            </a:r>
            <a:r>
              <a:rPr lang="en-US" sz="2400" b="1" dirty="0" err="1" smtClean="0">
                <a:solidFill>
                  <a:srgbClr val="011E50"/>
                </a:solidFill>
              </a:rPr>
              <a:t>Loại</a:t>
            </a:r>
            <a:r>
              <a:rPr lang="en-US" sz="2400" b="1" dirty="0" smtClean="0">
                <a:solidFill>
                  <a:srgbClr val="011E50"/>
                </a:solidFill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</a:rPr>
              <a:t>bỏ</a:t>
            </a:r>
            <a:r>
              <a:rPr lang="en-US" sz="2400" b="1" dirty="0" smtClean="0">
                <a:solidFill>
                  <a:srgbClr val="011E50"/>
                </a:solidFill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</a:rPr>
              <a:t>cách</a:t>
            </a:r>
            <a:r>
              <a:rPr lang="en-US" sz="2400" b="1" dirty="0" smtClean="0">
                <a:solidFill>
                  <a:srgbClr val="011E50"/>
                </a:solidFill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</a:rPr>
              <a:t>diễn</a:t>
            </a:r>
            <a:r>
              <a:rPr lang="en-US" sz="2400" b="1" dirty="0" smtClean="0">
                <a:solidFill>
                  <a:srgbClr val="011E50"/>
                </a:solidFill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</a:rPr>
              <a:t>đạt</a:t>
            </a:r>
            <a:r>
              <a:rPr lang="en-US" sz="2400" b="1" dirty="0" smtClean="0">
                <a:solidFill>
                  <a:srgbClr val="011E50"/>
                </a:solidFill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</a:rPr>
              <a:t>về</a:t>
            </a:r>
            <a:r>
              <a:rPr lang="en-US" sz="2400" b="1" dirty="0" smtClean="0">
                <a:solidFill>
                  <a:srgbClr val="011E50"/>
                </a:solidFill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</a:rPr>
              <a:t>ngưỡng</a:t>
            </a:r>
            <a:r>
              <a:rPr lang="en-US" sz="2400" b="1" dirty="0" smtClean="0">
                <a:solidFill>
                  <a:srgbClr val="011E50"/>
                </a:solidFill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</a:rPr>
              <a:t>tối</a:t>
            </a:r>
            <a:r>
              <a:rPr lang="en-US" sz="2400" b="1" dirty="0" smtClean="0">
                <a:solidFill>
                  <a:srgbClr val="011E50"/>
                </a:solidFill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</a:rPr>
              <a:t>thiểu</a:t>
            </a:r>
            <a:endParaRPr lang="en-US" sz="2400" b="1" dirty="0" smtClean="0">
              <a:solidFill>
                <a:srgbClr val="011E50"/>
              </a:solidFill>
            </a:endParaRPr>
          </a:p>
          <a:p>
            <a:pPr indent="0"/>
            <a:r>
              <a:rPr lang="en-US" sz="2400" b="1" dirty="0" smtClean="0">
                <a:solidFill>
                  <a:srgbClr val="011E50"/>
                </a:solidFill>
              </a:rPr>
              <a:t>3. </a:t>
            </a:r>
            <a:r>
              <a:rPr lang="en-US" sz="2400" b="1" dirty="0" err="1" smtClean="0">
                <a:solidFill>
                  <a:srgbClr val="011E50"/>
                </a:solidFill>
              </a:rPr>
              <a:t>Mục</a:t>
            </a:r>
            <a:r>
              <a:rPr lang="en-US" sz="2400" b="1" dirty="0" smtClean="0">
                <a:solidFill>
                  <a:srgbClr val="011E50"/>
                </a:solidFill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</a:rPr>
              <a:t>tiêu</a:t>
            </a:r>
            <a:r>
              <a:rPr lang="en-US" sz="2400" b="1" dirty="0" smtClean="0">
                <a:solidFill>
                  <a:srgbClr val="011E50"/>
                </a:solidFill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</a:rPr>
              <a:t>bắt</a:t>
            </a:r>
            <a:r>
              <a:rPr lang="en-US" sz="2400" b="1" dirty="0" smtClean="0">
                <a:solidFill>
                  <a:srgbClr val="011E50"/>
                </a:solidFill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</a:rPr>
              <a:t>đầu</a:t>
            </a:r>
            <a:r>
              <a:rPr lang="en-US" sz="2400" b="1" dirty="0" smtClean="0">
                <a:solidFill>
                  <a:srgbClr val="011E50"/>
                </a:solidFill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</a:rPr>
              <a:t>thực</a:t>
            </a:r>
            <a:r>
              <a:rPr lang="en-US" sz="2400" b="1" dirty="0" smtClean="0">
                <a:solidFill>
                  <a:srgbClr val="011E50"/>
                </a:solidFill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</a:rPr>
              <a:t>hiện</a:t>
            </a:r>
            <a:r>
              <a:rPr lang="en-US" sz="2400" b="1" dirty="0" smtClean="0">
                <a:solidFill>
                  <a:srgbClr val="011E50"/>
                </a:solidFill>
              </a:rPr>
              <a:t> RCV </a:t>
            </a:r>
            <a:r>
              <a:rPr lang="en-US" sz="2400" b="1" dirty="0" err="1" smtClean="0">
                <a:solidFill>
                  <a:srgbClr val="011E50"/>
                </a:solidFill>
              </a:rPr>
              <a:t>sẽ</a:t>
            </a:r>
            <a:r>
              <a:rPr lang="en-US" sz="2400" b="1" dirty="0" smtClean="0">
                <a:solidFill>
                  <a:srgbClr val="011E50"/>
                </a:solidFill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</a:rPr>
              <a:t>là</a:t>
            </a:r>
            <a:r>
              <a:rPr lang="en-US" sz="2400" b="1" dirty="0" smtClean="0">
                <a:solidFill>
                  <a:srgbClr val="011E50"/>
                </a:solidFill>
              </a:rPr>
              <a:t> </a:t>
            </a:r>
            <a:r>
              <a:rPr lang="en-US" sz="2400" b="1" dirty="0" err="1" smtClean="0">
                <a:solidFill>
                  <a:srgbClr val="011E50"/>
                </a:solidFill>
              </a:rPr>
              <a:t>năm</a:t>
            </a:r>
            <a:r>
              <a:rPr lang="en-US" sz="2400" b="1" dirty="0" smtClean="0">
                <a:solidFill>
                  <a:srgbClr val="011E50"/>
                </a:solidFill>
              </a:rPr>
              <a:t> 2024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06367" y="2142744"/>
            <a:ext cx="5251895" cy="1124712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 anchor="ctr">
            <a:noAutofit/>
          </a:bodyPr>
          <a:lstStyle/>
          <a:p>
            <a:pPr indent="0"/>
            <a:r>
              <a:rPr lang="en-US" sz="3600" b="1" dirty="0" smtClean="0">
                <a:solidFill>
                  <a:srgbClr val="011E50"/>
                </a:solidFill>
                <a:latin typeface="Arial"/>
              </a:rPr>
              <a:t>SUY NGẪM VỀ PHẢN HỒI CỦA CÔNG CHÚNG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14413" y="301752"/>
            <a:ext cx="6764083" cy="758952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00"/>
              </a:lnSpc>
            </a:pPr>
            <a:r>
              <a:rPr lang="en-US" sz="2000" b="1" dirty="0" err="1" smtClean="0">
                <a:solidFill>
                  <a:srgbClr val="011E50"/>
                </a:solidFill>
              </a:rPr>
              <a:t>Phần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lớn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phản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hồi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bằng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văn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bản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và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bình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luận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công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khai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mà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chúng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tôi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nhận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được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là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011E50"/>
                </a:solidFill>
              </a:rPr>
              <a:t>ủng</a:t>
            </a:r>
            <a:r>
              <a:rPr lang="en-US" sz="2000" b="1" i="1" u="sng" dirty="0" smtClean="0">
                <a:solidFill>
                  <a:srgbClr val="011E50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011E50"/>
                </a:solidFill>
              </a:rPr>
              <a:t>hộ</a:t>
            </a:r>
            <a:r>
              <a:rPr lang="en-US" sz="2000" b="1" dirty="0" smtClean="0">
                <a:solidFill>
                  <a:srgbClr val="011E50"/>
                </a:solidFill>
              </a:rPr>
              <a:t> RCV. </a:t>
            </a:r>
            <a:r>
              <a:rPr lang="en-US" sz="2000" b="1" dirty="0" err="1" smtClean="0">
                <a:solidFill>
                  <a:srgbClr val="011E50"/>
                </a:solidFill>
              </a:rPr>
              <a:t>Nhận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xét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tích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cực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mẫu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bao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n-US" sz="2000" b="1" dirty="0" err="1" smtClean="0">
                <a:solidFill>
                  <a:srgbClr val="011E50"/>
                </a:solidFill>
              </a:rPr>
              <a:t>gồm</a:t>
            </a:r>
            <a:r>
              <a:rPr lang="en-US" sz="2000" b="1" dirty="0" smtClean="0">
                <a:solidFill>
                  <a:srgbClr val="011E50"/>
                </a:solidFill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926336" y="2615184"/>
            <a:ext cx="1920240" cy="274320"/>
          </a:xfrm>
          <a:prstGeom prst="rect">
            <a:avLst/>
          </a:prstGeom>
          <a:solidFill>
            <a:srgbClr val="CFE2F3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2400" b="1" smtClean="0">
                <a:solidFill>
                  <a:srgbClr val="011E50"/>
                </a:solidFill>
              </a:rPr>
              <a:t>Đại diện</a:t>
            </a:r>
          </a:p>
        </p:txBody>
      </p:sp>
      <p:sp>
        <p:nvSpPr>
          <p:cNvPr id="5" name="Rectangle 4"/>
          <p:cNvSpPr/>
          <p:nvPr/>
        </p:nvSpPr>
        <p:spPr>
          <a:xfrm>
            <a:off x="5282184" y="2615184"/>
            <a:ext cx="1950720" cy="289560"/>
          </a:xfrm>
          <a:prstGeom prst="rect">
            <a:avLst/>
          </a:prstGeom>
          <a:solidFill>
            <a:srgbClr val="CFE2F3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2400" b="1" smtClean="0">
                <a:solidFill>
                  <a:srgbClr val="011E50"/>
                </a:solidFill>
              </a:rPr>
              <a:t>GIẢM CHI PHÍ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1575" y="2962655"/>
            <a:ext cx="3271838" cy="1695069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00"/>
              </a:lnSpc>
            </a:pPr>
            <a:r>
              <a:rPr lang="en-US" sz="2000" dirty="0" smtClean="0">
                <a:solidFill>
                  <a:srgbClr val="011E50"/>
                </a:solidFill>
              </a:rPr>
              <a:t>RCV </a:t>
            </a:r>
            <a:r>
              <a:rPr lang="en-US" sz="2000" dirty="0" err="1" smtClean="0">
                <a:solidFill>
                  <a:srgbClr val="011E50"/>
                </a:solidFill>
              </a:rPr>
              <a:t>mang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lại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nhiều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cơ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hội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hơn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cho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Người</a:t>
            </a:r>
            <a:r>
              <a:rPr lang="en-US" sz="2000" dirty="0" smtClean="0">
                <a:solidFill>
                  <a:srgbClr val="011E50"/>
                </a:solidFill>
              </a:rPr>
              <a:t> Da </a:t>
            </a:r>
            <a:r>
              <a:rPr lang="en-US" sz="2000" dirty="0" err="1" smtClean="0">
                <a:solidFill>
                  <a:srgbClr val="011E50"/>
                </a:solidFill>
              </a:rPr>
              <a:t>Đen</a:t>
            </a:r>
            <a:r>
              <a:rPr lang="en-US" sz="2000" dirty="0" smtClean="0">
                <a:solidFill>
                  <a:srgbClr val="011E50"/>
                </a:solidFill>
              </a:rPr>
              <a:t>, </a:t>
            </a:r>
            <a:r>
              <a:rPr lang="en-US" sz="2000" dirty="0" err="1" smtClean="0">
                <a:solidFill>
                  <a:srgbClr val="011E50"/>
                </a:solidFill>
              </a:rPr>
              <a:t>Người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Bản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Địa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và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Người</a:t>
            </a:r>
            <a:r>
              <a:rPr lang="en-US" sz="2000" dirty="0" smtClean="0">
                <a:solidFill>
                  <a:srgbClr val="011E50"/>
                </a:solidFill>
              </a:rPr>
              <a:t> Da </a:t>
            </a:r>
            <a:r>
              <a:rPr lang="en-US" sz="2000" dirty="0" err="1" smtClean="0">
                <a:solidFill>
                  <a:srgbClr val="011E50"/>
                </a:solidFill>
              </a:rPr>
              <a:t>Màu</a:t>
            </a:r>
            <a:r>
              <a:rPr lang="en-US" sz="2000" dirty="0" smtClean="0">
                <a:solidFill>
                  <a:srgbClr val="011E50"/>
                </a:solidFill>
              </a:rPr>
              <a:t> (BIPOC) </a:t>
            </a:r>
            <a:r>
              <a:rPr lang="en-US" sz="2000" dirty="0" err="1" smtClean="0">
                <a:solidFill>
                  <a:srgbClr val="011E50"/>
                </a:solidFill>
              </a:rPr>
              <a:t>và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các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cộng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đồng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bị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thiệt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thòi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được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bầu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cử</a:t>
            </a:r>
            <a:r>
              <a:rPr lang="en-US" sz="2000" dirty="0" smtClean="0">
                <a:solidFill>
                  <a:srgbClr val="011E50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743450" y="2965704"/>
            <a:ext cx="3035046" cy="1493520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00"/>
              </a:lnSpc>
            </a:pPr>
            <a:r>
              <a:rPr lang="en-US" sz="2000" dirty="0" err="1" smtClean="0">
                <a:solidFill>
                  <a:srgbClr val="011E50"/>
                </a:solidFill>
              </a:rPr>
              <a:t>Hợp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nhất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chu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kỳ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bầu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cử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thông</a:t>
            </a:r>
            <a:r>
              <a:rPr lang="en-US" sz="2000" dirty="0" smtClean="0">
                <a:solidFill>
                  <a:srgbClr val="011E50"/>
                </a:solidFill>
              </a:rPr>
              <a:t> qua RCV </a:t>
            </a:r>
            <a:r>
              <a:rPr lang="en-US" sz="2000" dirty="0" err="1" smtClean="0">
                <a:solidFill>
                  <a:srgbClr val="011E50"/>
                </a:solidFill>
              </a:rPr>
              <a:t>giúp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giảm</a:t>
            </a:r>
            <a:r>
              <a:rPr lang="en-US" sz="2000" dirty="0" smtClean="0">
                <a:solidFill>
                  <a:srgbClr val="011E50"/>
                </a:solidFill>
              </a:rPr>
              <a:t> chi </a:t>
            </a:r>
            <a:r>
              <a:rPr lang="en-US" sz="2000" dirty="0" err="1" smtClean="0">
                <a:solidFill>
                  <a:srgbClr val="011E50"/>
                </a:solidFill>
              </a:rPr>
              <a:t>phí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cho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các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ứng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cử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viên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và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tăng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khả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năng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tiếp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cận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trong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việc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tranh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n-US" sz="2000" dirty="0" err="1" smtClean="0">
                <a:solidFill>
                  <a:srgbClr val="011E50"/>
                </a:solidFill>
              </a:rPr>
              <a:t>cử</a:t>
            </a:r>
            <a:r>
              <a:rPr lang="en-US" sz="2000" dirty="0" smtClean="0">
                <a:solidFill>
                  <a:srgbClr val="011E50"/>
                </a:solidFill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88080" y="2142744"/>
            <a:ext cx="5113020" cy="1082040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 anchor="ctr">
            <a:noAutofit/>
          </a:bodyPr>
          <a:lstStyle/>
          <a:p>
            <a:pPr indent="0"/>
            <a:r>
              <a:rPr lang="en-US" sz="3600" b="1" dirty="0" smtClean="0">
                <a:solidFill>
                  <a:srgbClr val="011E50"/>
                </a:solidFill>
                <a:latin typeface="Arial"/>
              </a:rPr>
              <a:t>GIẢI QUYẾT PHẢN ĐỐI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555104BDDE444AAD9A20D30C6776B8" ma:contentTypeVersion="20" ma:contentTypeDescription="Create a new document." ma:contentTypeScope="" ma:versionID="bcfecc401c3bb5b6c5e38e073ba6cb4c">
  <xsd:schema xmlns:xsd="http://www.w3.org/2001/XMLSchema" xmlns:xs="http://www.w3.org/2001/XMLSchema" xmlns:p="http://schemas.microsoft.com/office/2006/metadata/properties" xmlns:ns2="http://schemas.sharesquared.com/sharepoint/go2/coreia" xmlns:ns3="8b191620-0153-4acc-a89a-219ae713f494" xmlns:ns4="f8402de2-dfd2-4af4-9bf9-1a00106d8030" xmlns:ns5="20ae0378-c7c3-451e-af03-ec540f3dcb81" targetNamespace="http://schemas.microsoft.com/office/2006/metadata/properties" ma:root="true" ma:fieldsID="2fdef838d6767339a62aeeeb87c1289a" ns2:_="" ns3:_="" ns4:_="" ns5:_="">
    <xsd:import namespace="http://schemas.sharesquared.com/sharepoint/go2/coreia"/>
    <xsd:import namespace="8b191620-0153-4acc-a89a-219ae713f494"/>
    <xsd:import namespace="f8402de2-dfd2-4af4-9bf9-1a00106d8030"/>
    <xsd:import namespace="20ae0378-c7c3-451e-af03-ec540f3dcb81"/>
    <xsd:element name="properties">
      <xsd:complexType>
        <xsd:sequence>
          <xsd:element name="documentManagement">
            <xsd:complexType>
              <xsd:all>
                <xsd:element ref="ns2:GO2DocumentType_0" minOccurs="0"/>
                <xsd:element ref="ns3:TaxCatchAll" minOccurs="0"/>
                <xsd:element ref="ns4:Subject_x0020_Area" minOccurs="0"/>
                <xsd:element ref="ns5:Draft_x002f_Final_x002f_Other" minOccurs="0"/>
                <xsd:element ref="ns5:Record" minOccurs="0"/>
                <xsd:element ref="ns4:SharedWithUsers" minOccurs="0"/>
                <xsd:element ref="ns4:SharedWithDetails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AutoKeyPoints" minOccurs="0"/>
                <xsd:element ref="ns5:MediaServiceKeyPoints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sharesquared.com/sharepoint/go2/coreia" elementFormDefault="qualified">
    <xsd:import namespace="http://schemas.microsoft.com/office/2006/documentManagement/types"/>
    <xsd:import namespace="http://schemas.microsoft.com/office/infopath/2007/PartnerControls"/>
    <xsd:element name="GO2DocumentType_0" ma:index="9" nillable="true" ma:taxonomy="true" ma:internalName="GO2DocumentType_0" ma:taxonomyFieldName="GO2DocumentType" ma:displayName="Document Type" ma:default="" ma:fieldId="{53685371-474f-4941-5343-446f63547970}" ma:sspId="0ce5f2ac-bb83-4a84-bbbc-4691dad9edfd" ma:termSetId="190955b8-8017-423b-b691-190bd0d1302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91620-0153-4acc-a89a-219ae713f49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b402e49f-389c-4cd0-b4b3-bb5d7aa04340}" ma:internalName="TaxCatchAll" ma:showField="CatchAllData" ma:web="f8402de2-dfd2-4af4-9bf9-1a00106d80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02de2-dfd2-4af4-9bf9-1a00106d8030" elementFormDefault="qualified">
    <xsd:import namespace="http://schemas.microsoft.com/office/2006/documentManagement/types"/>
    <xsd:import namespace="http://schemas.microsoft.com/office/infopath/2007/PartnerControls"/>
    <xsd:element name="Subject_x0020_Area" ma:index="11" nillable="true" ma:displayName="Subject Area" ma:format="Dropdown" ma:internalName="Subject_x0020_Area">
      <xsd:simpleType>
        <xsd:union memberTypes="dms:Text">
          <xsd:simpleType>
            <xsd:restriction base="dms:Choice">
              <xsd:enumeration value="Administration"/>
              <xsd:enumeration value="Boards and Commissions"/>
              <xsd:enumeration value="Checklists&amp;Procedures"/>
              <xsd:enumeration value="City Charter"/>
              <xsd:enumeration value="Civil Service Commission"/>
              <xsd:enumeration value="Contracts"/>
              <xsd:enumeration value="Council"/>
              <xsd:enumeration value="Form 700"/>
              <xsd:enumeration value="Granicus"/>
              <xsd:enumeration value="Lobbyists"/>
              <xsd:enumeration value="Minutes"/>
              <xsd:enumeration value="Office Events"/>
              <xsd:enumeration value="Records"/>
              <xsd:enumeration value="Rosters"/>
            </xsd:restriction>
          </xsd:simpleType>
        </xsd:union>
      </xsd:simpleType>
    </xsd:element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e0378-c7c3-451e-af03-ec540f3dcb81" elementFormDefault="qualified">
    <xsd:import namespace="http://schemas.microsoft.com/office/2006/documentManagement/types"/>
    <xsd:import namespace="http://schemas.microsoft.com/office/infopath/2007/PartnerControls"/>
    <xsd:element name="Draft_x002f_Final_x002f_Other" ma:index="12" nillable="true" ma:displayName="Draft/Final/Other" ma:default="Draft" ma:format="Dropdown" ma:internalName="Draft_x002f_Final_x002f_Other">
      <xsd:simpleType>
        <xsd:restriction base="dms:Choice">
          <xsd:enumeration value="Draft"/>
          <xsd:enumeration value="Final"/>
          <xsd:enumeration value="Other"/>
        </xsd:restriction>
      </xsd:simpleType>
    </xsd:element>
    <xsd:element name="Record" ma:index="13" nillable="true" ma:displayName="Record" ma:default="0" ma:internalName="Record">
      <xsd:simpleType>
        <xsd:restriction base="dms:Boolean"/>
      </xsd:simpleType>
    </xsd:element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191620-0153-4acc-a89a-219ae713f494"/>
    <GO2DocumentType_0 xmlns="http://schemas.sharesquared.com/sharepoint/go2/coreia">
      <Terms xmlns="http://schemas.microsoft.com/office/infopath/2007/PartnerControls"/>
    </GO2DocumentType_0>
    <Draft_x002f_Final_x002f_Other xmlns="20ae0378-c7c3-451e-af03-ec540f3dcb81">Draft</Draft_x002f_Final_x002f_Other>
    <Subject_x0020_Area xmlns="f8402de2-dfd2-4af4-9bf9-1a00106d8030" xsi:nil="true"/>
    <Record xmlns="20ae0378-c7c3-451e-af03-ec540f3dcb81">false</Record>
  </documentManagement>
</p:properties>
</file>

<file path=customXml/itemProps1.xml><?xml version="1.0" encoding="utf-8"?>
<ds:datastoreItem xmlns:ds="http://schemas.openxmlformats.org/officeDocument/2006/customXml" ds:itemID="{BC89FDD2-2070-4D60-B40B-2A419A51999F}"/>
</file>

<file path=customXml/itemProps2.xml><?xml version="1.0" encoding="utf-8"?>
<ds:datastoreItem xmlns:ds="http://schemas.openxmlformats.org/officeDocument/2006/customXml" ds:itemID="{3E73724E-4C52-42F2-8DE8-9CC229C32F53}"/>
</file>

<file path=customXml/itemProps3.xml><?xml version="1.0" encoding="utf-8"?>
<ds:datastoreItem xmlns:ds="http://schemas.openxmlformats.org/officeDocument/2006/customXml" ds:itemID="{C8CA552F-8772-4BF0-AF0D-8E3D6F663C00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747</Words>
  <Application>Microsoft Office PowerPoint</Application>
  <PresentationFormat>Custom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Jerry Dusart</cp:lastModifiedBy>
  <cp:revision>8</cp:revision>
  <dcterms:modified xsi:type="dcterms:W3CDTF">2021-08-17T16:18:34Z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0x01010087555104BDDE444AAD9A20D30C6776B8</vt:lpwstr>
  </property>
</Properties>
</file>