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71" r:id="rId8"/>
    <p:sldId id="272" r:id="rId9"/>
    <p:sldId id="274" r:id="rId10"/>
    <p:sldId id="275" r:id="rId11"/>
    <p:sldId id="276" r:id="rId12"/>
    <p:sldId id="277" r:id="rId13"/>
    <p:sldId id="278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2F388F-56E7-45B5-AAC1-5FFAD0B90810}" v="17" dt="2021-09-28T00:52:40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en, John" userId="7ee734a9-f0d2-4916-8624-ee02d1fc01b5" providerId="ADAL" clId="{FC2F388F-56E7-45B5-AAC1-5FFAD0B90810}"/>
    <pc:docChg chg="undo custSel addSld delSld modSld">
      <pc:chgData name="Alden, John" userId="7ee734a9-f0d2-4916-8624-ee02d1fc01b5" providerId="ADAL" clId="{FC2F388F-56E7-45B5-AAC1-5FFAD0B90810}" dt="2021-09-28T01:20:32.503" v="4150" actId="20577"/>
      <pc:docMkLst>
        <pc:docMk/>
      </pc:docMkLst>
      <pc:sldChg chg="modSp mod">
        <pc:chgData name="Alden, John" userId="7ee734a9-f0d2-4916-8624-ee02d1fc01b5" providerId="ADAL" clId="{FC2F388F-56E7-45B5-AAC1-5FFAD0B90810}" dt="2021-09-28T00:21:04.896" v="38" actId="20577"/>
        <pc:sldMkLst>
          <pc:docMk/>
          <pc:sldMk cId="3606918733" sldId="256"/>
        </pc:sldMkLst>
        <pc:spChg chg="mod">
          <ac:chgData name="Alden, John" userId="7ee734a9-f0d2-4916-8624-ee02d1fc01b5" providerId="ADAL" clId="{FC2F388F-56E7-45B5-AAC1-5FFAD0B90810}" dt="2021-09-28T00:20:51.715" v="8" actId="20577"/>
          <ac:spMkLst>
            <pc:docMk/>
            <pc:sldMk cId="3606918733" sldId="256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21:04.896" v="38" actId="20577"/>
          <ac:spMkLst>
            <pc:docMk/>
            <pc:sldMk cId="3606918733" sldId="256"/>
            <ac:spMk id="3" creationId="{00000000-0000-0000-0000-000000000000}"/>
          </ac:spMkLst>
        </pc:spChg>
      </pc:sldChg>
      <pc:sldChg chg="modSp mod">
        <pc:chgData name="Alden, John" userId="7ee734a9-f0d2-4916-8624-ee02d1fc01b5" providerId="ADAL" clId="{FC2F388F-56E7-45B5-AAC1-5FFAD0B90810}" dt="2021-09-28T00:21:46.928" v="125" actId="20577"/>
        <pc:sldMkLst>
          <pc:docMk/>
          <pc:sldMk cId="888800945" sldId="257"/>
        </pc:sldMkLst>
        <pc:spChg chg="mod">
          <ac:chgData name="Alden, John" userId="7ee734a9-f0d2-4916-8624-ee02d1fc01b5" providerId="ADAL" clId="{FC2F388F-56E7-45B5-AAC1-5FFAD0B90810}" dt="2021-09-28T00:21:46.928" v="125" actId="20577"/>
          <ac:spMkLst>
            <pc:docMk/>
            <pc:sldMk cId="888800945" sldId="257"/>
            <ac:spMk id="3" creationId="{00000000-0000-0000-0000-000000000000}"/>
          </ac:spMkLst>
        </pc:spChg>
      </pc:sldChg>
      <pc:sldChg chg="modSp mod">
        <pc:chgData name="Alden, John" userId="7ee734a9-f0d2-4916-8624-ee02d1fc01b5" providerId="ADAL" clId="{FC2F388F-56E7-45B5-AAC1-5FFAD0B90810}" dt="2021-09-28T01:20:32.503" v="4150" actId="20577"/>
        <pc:sldMkLst>
          <pc:docMk/>
          <pc:sldMk cId="1466395298" sldId="258"/>
        </pc:sldMkLst>
        <pc:spChg chg="mod">
          <ac:chgData name="Alden, John" userId="7ee734a9-f0d2-4916-8624-ee02d1fc01b5" providerId="ADAL" clId="{FC2F388F-56E7-45B5-AAC1-5FFAD0B90810}" dt="2021-09-28T01:20:32.503" v="4150" actId="20577"/>
          <ac:spMkLst>
            <pc:docMk/>
            <pc:sldMk cId="1466395298" sldId="258"/>
            <ac:spMk id="3" creationId="{00000000-0000-0000-0000-000000000000}"/>
          </ac:spMkLst>
        </pc:spChg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4103127376" sldId="259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40391988" sldId="260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2851604798" sldId="261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629037134" sldId="262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2195835967" sldId="264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2175756038" sldId="265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254907672" sldId="266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1166580985" sldId="267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3040077970" sldId="268"/>
        </pc:sldMkLst>
      </pc:sldChg>
      <pc:sldChg chg="del">
        <pc:chgData name="Alden, John" userId="7ee734a9-f0d2-4916-8624-ee02d1fc01b5" providerId="ADAL" clId="{FC2F388F-56E7-45B5-AAC1-5FFAD0B90810}" dt="2021-09-28T00:39:02.986" v="2346" actId="47"/>
        <pc:sldMkLst>
          <pc:docMk/>
          <pc:sldMk cId="3400845903" sldId="269"/>
        </pc:sldMkLst>
      </pc:sldChg>
      <pc:sldChg chg="modSp new del mod setBg">
        <pc:chgData name="Alden, John" userId="7ee734a9-f0d2-4916-8624-ee02d1fc01b5" providerId="ADAL" clId="{FC2F388F-56E7-45B5-AAC1-5FFAD0B90810}" dt="2021-09-28T00:54:49.897" v="3800" actId="2696"/>
        <pc:sldMkLst>
          <pc:docMk/>
          <pc:sldMk cId="3588810140" sldId="270"/>
        </pc:sldMkLst>
        <pc:spChg chg="mod">
          <ac:chgData name="Alden, John" userId="7ee734a9-f0d2-4916-8624-ee02d1fc01b5" providerId="ADAL" clId="{FC2F388F-56E7-45B5-AAC1-5FFAD0B90810}" dt="2021-09-28T00:23:23.446" v="253"/>
          <ac:spMkLst>
            <pc:docMk/>
            <pc:sldMk cId="3588810140" sldId="270"/>
            <ac:spMk id="2" creationId="{AD7385F6-90E8-4D47-8901-7D3D7A35A6B8}"/>
          </ac:spMkLst>
        </pc:spChg>
        <pc:spChg chg="mod">
          <ac:chgData name="Alden, John" userId="7ee734a9-f0d2-4916-8624-ee02d1fc01b5" providerId="ADAL" clId="{FC2F388F-56E7-45B5-AAC1-5FFAD0B90810}" dt="2021-09-28T00:23:37.962" v="255" actId="21"/>
          <ac:spMkLst>
            <pc:docMk/>
            <pc:sldMk cId="3588810140" sldId="270"/>
            <ac:spMk id="3" creationId="{2C2A9AB7-E936-45C3-B427-DF2C94DA23AA}"/>
          </ac:spMkLst>
        </pc:spChg>
      </pc:sldChg>
      <pc:sldChg chg="modSp mod setBg">
        <pc:chgData name="Alden, John" userId="7ee734a9-f0d2-4916-8624-ee02d1fc01b5" providerId="ADAL" clId="{FC2F388F-56E7-45B5-AAC1-5FFAD0B90810}" dt="2021-09-28T00:41:42.721" v="2719" actId="20577"/>
        <pc:sldMkLst>
          <pc:docMk/>
          <pc:sldMk cId="2798308397" sldId="271"/>
        </pc:sldMkLst>
        <pc:spChg chg="mod">
          <ac:chgData name="Alden, John" userId="7ee734a9-f0d2-4916-8624-ee02d1fc01b5" providerId="ADAL" clId="{FC2F388F-56E7-45B5-AAC1-5FFAD0B90810}" dt="2021-09-28T00:24:04.562" v="266" actId="20577"/>
          <ac:spMkLst>
            <pc:docMk/>
            <pc:sldMk cId="2798308397" sldId="271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41:42.721" v="2719" actId="20577"/>
          <ac:spMkLst>
            <pc:docMk/>
            <pc:sldMk cId="2798308397" sldId="271"/>
            <ac:spMk id="3" creationId="{00000000-0000-0000-0000-000000000000}"/>
          </ac:spMkLst>
        </pc:spChg>
      </pc:sldChg>
      <pc:sldChg chg="modSp mod setBg">
        <pc:chgData name="Alden, John" userId="7ee734a9-f0d2-4916-8624-ee02d1fc01b5" providerId="ADAL" clId="{FC2F388F-56E7-45B5-AAC1-5FFAD0B90810}" dt="2021-09-28T00:29:07.350" v="1107" actId="20577"/>
        <pc:sldMkLst>
          <pc:docMk/>
          <pc:sldMk cId="4017046486" sldId="272"/>
        </pc:sldMkLst>
        <pc:spChg chg="mod">
          <ac:chgData name="Alden, John" userId="7ee734a9-f0d2-4916-8624-ee02d1fc01b5" providerId="ADAL" clId="{FC2F388F-56E7-45B5-AAC1-5FFAD0B90810}" dt="2021-09-28T00:27:30.516" v="709" actId="20577"/>
          <ac:spMkLst>
            <pc:docMk/>
            <pc:sldMk cId="4017046486" sldId="272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29:07.350" v="1107" actId="20577"/>
          <ac:spMkLst>
            <pc:docMk/>
            <pc:sldMk cId="4017046486" sldId="272"/>
            <ac:spMk id="3" creationId="{00000000-0000-0000-0000-000000000000}"/>
          </ac:spMkLst>
        </pc:spChg>
      </pc:sldChg>
      <pc:sldChg chg="modSp new del mod">
        <pc:chgData name="Alden, John" userId="7ee734a9-f0d2-4916-8624-ee02d1fc01b5" providerId="ADAL" clId="{FC2F388F-56E7-45B5-AAC1-5FFAD0B90810}" dt="2021-09-28T00:39:27.776" v="2354" actId="2696"/>
        <pc:sldMkLst>
          <pc:docMk/>
          <pc:sldMk cId="1951951369" sldId="273"/>
        </pc:sldMkLst>
        <pc:spChg chg="mod">
          <ac:chgData name="Alden, John" userId="7ee734a9-f0d2-4916-8624-ee02d1fc01b5" providerId="ADAL" clId="{FC2F388F-56E7-45B5-AAC1-5FFAD0B90810}" dt="2021-09-28T00:39:09.494" v="2351" actId="20577"/>
          <ac:spMkLst>
            <pc:docMk/>
            <pc:sldMk cId="1951951369" sldId="273"/>
            <ac:spMk id="2" creationId="{360E308C-7AC9-4555-98D8-2D8223C8DA23}"/>
          </ac:spMkLst>
        </pc:spChg>
      </pc:sldChg>
      <pc:sldChg chg="modSp mod">
        <pc:chgData name="Alden, John" userId="7ee734a9-f0d2-4916-8624-ee02d1fc01b5" providerId="ADAL" clId="{FC2F388F-56E7-45B5-AAC1-5FFAD0B90810}" dt="2021-09-28T00:31:10.717" v="1420" actId="20577"/>
        <pc:sldMkLst>
          <pc:docMk/>
          <pc:sldMk cId="1442364900" sldId="274"/>
        </pc:sldMkLst>
        <pc:spChg chg="mod">
          <ac:chgData name="Alden, John" userId="7ee734a9-f0d2-4916-8624-ee02d1fc01b5" providerId="ADAL" clId="{FC2F388F-56E7-45B5-AAC1-5FFAD0B90810}" dt="2021-09-28T00:30:09.978" v="1153" actId="14100"/>
          <ac:spMkLst>
            <pc:docMk/>
            <pc:sldMk cId="1442364900" sldId="274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31:10.717" v="1420" actId="20577"/>
          <ac:spMkLst>
            <pc:docMk/>
            <pc:sldMk cId="1442364900" sldId="274"/>
            <ac:spMk id="3" creationId="{00000000-0000-0000-0000-000000000000}"/>
          </ac:spMkLst>
        </pc:spChg>
      </pc:sldChg>
      <pc:sldChg chg="modSp mod setBg">
        <pc:chgData name="Alden, John" userId="7ee734a9-f0d2-4916-8624-ee02d1fc01b5" providerId="ADAL" clId="{FC2F388F-56E7-45B5-AAC1-5FFAD0B90810}" dt="2021-09-28T00:34:27.773" v="1951" actId="20577"/>
        <pc:sldMkLst>
          <pc:docMk/>
          <pc:sldMk cId="2562519968" sldId="275"/>
        </pc:sldMkLst>
        <pc:spChg chg="mod">
          <ac:chgData name="Alden, John" userId="7ee734a9-f0d2-4916-8624-ee02d1fc01b5" providerId="ADAL" clId="{FC2F388F-56E7-45B5-AAC1-5FFAD0B90810}" dt="2021-09-28T00:31:43.409" v="1436" actId="20577"/>
          <ac:spMkLst>
            <pc:docMk/>
            <pc:sldMk cId="2562519968" sldId="275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34:27.773" v="1951" actId="20577"/>
          <ac:spMkLst>
            <pc:docMk/>
            <pc:sldMk cId="2562519968" sldId="275"/>
            <ac:spMk id="3" creationId="{00000000-0000-0000-0000-000000000000}"/>
          </ac:spMkLst>
        </pc:spChg>
      </pc:sldChg>
      <pc:sldChg chg="modSp mod setBg">
        <pc:chgData name="Alden, John" userId="7ee734a9-f0d2-4916-8624-ee02d1fc01b5" providerId="ADAL" clId="{FC2F388F-56E7-45B5-AAC1-5FFAD0B90810}" dt="2021-09-28T00:38:50.415" v="2345" actId="20577"/>
        <pc:sldMkLst>
          <pc:docMk/>
          <pc:sldMk cId="3570831376" sldId="276"/>
        </pc:sldMkLst>
        <pc:spChg chg="mod">
          <ac:chgData name="Alden, John" userId="7ee734a9-f0d2-4916-8624-ee02d1fc01b5" providerId="ADAL" clId="{FC2F388F-56E7-45B5-AAC1-5FFAD0B90810}" dt="2021-09-28T00:35:10.636" v="2030" actId="20577"/>
          <ac:spMkLst>
            <pc:docMk/>
            <pc:sldMk cId="3570831376" sldId="276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38:50.415" v="2345" actId="20577"/>
          <ac:spMkLst>
            <pc:docMk/>
            <pc:sldMk cId="3570831376" sldId="276"/>
            <ac:spMk id="3" creationId="{00000000-0000-0000-0000-000000000000}"/>
          </ac:spMkLst>
        </pc:spChg>
      </pc:sldChg>
      <pc:sldChg chg="modSp add mod setBg">
        <pc:chgData name="Alden, John" userId="7ee734a9-f0d2-4916-8624-ee02d1fc01b5" providerId="ADAL" clId="{FC2F388F-56E7-45B5-AAC1-5FFAD0B90810}" dt="2021-09-28T00:54:59.328" v="3801" actId="20577"/>
        <pc:sldMkLst>
          <pc:docMk/>
          <pc:sldMk cId="4119546782" sldId="277"/>
        </pc:sldMkLst>
        <pc:spChg chg="mod">
          <ac:chgData name="Alden, John" userId="7ee734a9-f0d2-4916-8624-ee02d1fc01b5" providerId="ADAL" clId="{FC2F388F-56E7-45B5-AAC1-5FFAD0B90810}" dt="2021-09-28T00:54:59.328" v="3801" actId="20577"/>
          <ac:spMkLst>
            <pc:docMk/>
            <pc:sldMk cId="4119546782" sldId="277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44:58.265" v="3170" actId="14"/>
          <ac:spMkLst>
            <pc:docMk/>
            <pc:sldMk cId="4119546782" sldId="277"/>
            <ac:spMk id="3" creationId="{00000000-0000-0000-0000-000000000000}"/>
          </ac:spMkLst>
        </pc:spChg>
      </pc:sldChg>
      <pc:sldChg chg="modSp mod setBg">
        <pc:chgData name="Alden, John" userId="7ee734a9-f0d2-4916-8624-ee02d1fc01b5" providerId="ADAL" clId="{FC2F388F-56E7-45B5-AAC1-5FFAD0B90810}" dt="2021-09-28T00:54:45.536" v="3799" actId="20577"/>
        <pc:sldMkLst>
          <pc:docMk/>
          <pc:sldMk cId="764941146" sldId="278"/>
        </pc:sldMkLst>
        <pc:spChg chg="mod">
          <ac:chgData name="Alden, John" userId="7ee734a9-f0d2-4916-8624-ee02d1fc01b5" providerId="ADAL" clId="{FC2F388F-56E7-45B5-AAC1-5FFAD0B90810}" dt="2021-09-28T00:42:33.284" v="2759" actId="20577"/>
          <ac:spMkLst>
            <pc:docMk/>
            <pc:sldMk cId="764941146" sldId="278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0:54:45.536" v="3799" actId="20577"/>
          <ac:spMkLst>
            <pc:docMk/>
            <pc:sldMk cId="764941146" sldId="278"/>
            <ac:spMk id="3" creationId="{00000000-0000-0000-0000-000000000000}"/>
          </ac:spMkLst>
        </pc:spChg>
      </pc:sldChg>
      <pc:sldChg chg="modSp add mod setBg">
        <pc:chgData name="Alden, John" userId="7ee734a9-f0d2-4916-8624-ee02d1fc01b5" providerId="ADAL" clId="{FC2F388F-56E7-45B5-AAC1-5FFAD0B90810}" dt="2021-09-28T01:00:38.744" v="3968" actId="20577"/>
        <pc:sldMkLst>
          <pc:docMk/>
          <pc:sldMk cId="900493542" sldId="279"/>
        </pc:sldMkLst>
        <pc:spChg chg="mod">
          <ac:chgData name="Alden, John" userId="7ee734a9-f0d2-4916-8624-ee02d1fc01b5" providerId="ADAL" clId="{FC2F388F-56E7-45B5-AAC1-5FFAD0B90810}" dt="2021-09-28T00:55:01.829" v="3802" actId="20577"/>
          <ac:spMkLst>
            <pc:docMk/>
            <pc:sldMk cId="900493542" sldId="279"/>
            <ac:spMk id="2" creationId="{00000000-0000-0000-0000-000000000000}"/>
          </ac:spMkLst>
        </pc:spChg>
        <pc:spChg chg="mod">
          <ac:chgData name="Alden, John" userId="7ee734a9-f0d2-4916-8624-ee02d1fc01b5" providerId="ADAL" clId="{FC2F388F-56E7-45B5-AAC1-5FFAD0B90810}" dt="2021-09-28T01:00:38.744" v="3968" actId="20577"/>
          <ac:spMkLst>
            <pc:docMk/>
            <pc:sldMk cId="900493542" sldId="27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2AA14-513D-42DC-928C-21E4361BB110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92F10-D145-47A5-8291-D82EF76C2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0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8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7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2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2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1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A6B7D94-A669-4B5E-A1EF-16AF4280779A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B56336E-569C-457F-94AA-7BBF0DEB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5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070707"/>
            <a:ext cx="10782300" cy="3298093"/>
          </a:xfrm>
        </p:spPr>
        <p:txBody>
          <a:bodyPr/>
          <a:lstStyle/>
          <a:p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Oakland Police Oversight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Key Structures and Authorities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360691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How are CPRA Cases Adjudicated?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CPRA investigates cases in parallel to IAD investigation, </a:t>
            </a:r>
          </a:p>
          <a:p>
            <a:pPr lvl="1"/>
            <a:r>
              <a:rPr lang="en-US" sz="3200" dirty="0"/>
              <a:t>Including interviewing officers and adding allegations</a:t>
            </a:r>
          </a:p>
          <a:p>
            <a:r>
              <a:rPr lang="en-US" sz="3200" dirty="0"/>
              <a:t>CPRA ED and OPD Chief of Police compare outcomes.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i="0" dirty="0"/>
              <a:t>If they agree, that decision is binding on the City of Oakland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i="0" dirty="0"/>
              <a:t>If they disagree, a subcommittee of the Police Commission decides, and that decision is binding on the City of Oakland.</a:t>
            </a:r>
          </a:p>
          <a:p>
            <a:pPr marL="0" lvl="2" indent="0">
              <a:buNone/>
            </a:pPr>
            <a:r>
              <a:rPr lang="en-US" sz="3200" i="0" dirty="0"/>
              <a:t>CPRA has access to all the records IAD can access.</a:t>
            </a:r>
          </a:p>
          <a:p>
            <a:pPr marL="0" lvl="2" indent="0">
              <a:buNone/>
            </a:pPr>
            <a:r>
              <a:rPr lang="en-US" sz="3200" i="0" dirty="0"/>
              <a:t>Most CPRA records are personnel records of the police officers named in complaints, and are generally not publicly available.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800" i="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" lvl="1" indent="0">
              <a:buNone/>
            </a:pPr>
            <a:endParaRPr lang="en-US" sz="3200" dirty="0"/>
          </a:p>
          <a:p>
            <a:pPr marL="4572" lvl="1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76494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3. IG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Created by statute in 2016-2017; Clarified by Measure S1 in 2020.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Performance Audit model, not investigative model.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Checks overall OPD compliance with specific policies.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Issues </a:t>
            </a:r>
            <a:r>
              <a:rPr lang="en-US" sz="3200" u="sng" dirty="0"/>
              <a:t>public</a:t>
            </a:r>
            <a:r>
              <a:rPr lang="en-US" sz="3200" dirty="0"/>
              <a:t> reports, since these audits are not specific to individual officers.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Designed to be successor to current Monitor appointed by federal court.</a:t>
            </a:r>
          </a:p>
          <a:p>
            <a:pPr marL="4572" lvl="1" indent="0">
              <a:buNone/>
            </a:pPr>
            <a:endParaRPr lang="en-US" sz="3200" dirty="0"/>
          </a:p>
          <a:p>
            <a:pPr marL="4572" lvl="1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900493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Overview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5400" dirty="0">
                <a:solidFill>
                  <a:schemeClr val="tx1"/>
                </a:solidFill>
              </a:rPr>
              <a:t>Police Commission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5400" dirty="0">
                <a:solidFill>
                  <a:schemeClr val="tx1"/>
                </a:solidFill>
              </a:rPr>
              <a:t>Community Police Review Agency (CPRA)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5400" dirty="0">
                <a:solidFill>
                  <a:schemeClr val="tx1"/>
                </a:solidFill>
              </a:rPr>
              <a:t>Inspector General (IG)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54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888800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 Oakland Police Commission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705232"/>
            <a:ext cx="10753725" cy="4601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/>
              <a:t>Created </a:t>
            </a:r>
            <a:r>
              <a:rPr lang="en-US" sz="3200" dirty="0"/>
              <a:t>by Meas. LL in 2016; Expanded by Meas. S1 in 2020</a:t>
            </a:r>
          </a:p>
          <a:p>
            <a:pPr lvl="1"/>
            <a:r>
              <a:rPr lang="en-US" sz="3200" dirty="0"/>
              <a:t>a. OPD Policy Creation and Approval;</a:t>
            </a:r>
          </a:p>
          <a:p>
            <a:pPr lvl="1"/>
            <a:r>
              <a:rPr lang="en-US" sz="3200" dirty="0"/>
              <a:t>b. Hire/fire/appraise Chief of Police;</a:t>
            </a:r>
          </a:p>
          <a:p>
            <a:pPr lvl="1"/>
            <a:r>
              <a:rPr lang="en-US" sz="3200" dirty="0"/>
              <a:t>c. Recommend OPD budgeting to City Council;</a:t>
            </a:r>
          </a:p>
          <a:p>
            <a:pPr lvl="1"/>
            <a:r>
              <a:rPr lang="en-US" sz="3200" dirty="0"/>
              <a:t>d. Oversee CPRA;</a:t>
            </a:r>
          </a:p>
          <a:p>
            <a:pPr lvl="1"/>
            <a:r>
              <a:rPr lang="en-US" sz="3200" dirty="0"/>
              <a:t>e. Oversee IG.</a:t>
            </a:r>
          </a:p>
          <a:p>
            <a:pPr marL="4572" lvl="1" indent="0">
              <a:buNone/>
            </a:pPr>
            <a:r>
              <a:rPr lang="en-US" sz="3200" dirty="0"/>
              <a:t>Composed of 3 Mayoral appointees, and 4 members appointed by a Selection Panel. The Selection Panel is picked by the Mayor and City Council.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1466395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a. Police Commission Policy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Commission can propose new OPD policies.</a:t>
            </a:r>
          </a:p>
          <a:p>
            <a:r>
              <a:rPr lang="en-US" sz="3200" dirty="0"/>
              <a:t>Commission must approve OPD changes to Use of Force, Profiling, First Amendment issues, and any policy subject to the federal Negotiated Settlement Agreement.</a:t>
            </a:r>
          </a:p>
          <a:p>
            <a:r>
              <a:rPr lang="en-US" sz="3200" dirty="0"/>
              <a:t>Policy disagreements between OPD and Commission submitted to City Council, which can modify. </a:t>
            </a:r>
          </a:p>
          <a:p>
            <a:r>
              <a:rPr lang="en-US" sz="3200" dirty="0"/>
              <a:t>Commission has one staffer, plus IG, to assist. Also independent Counsel, separate from City Attorney.</a:t>
            </a:r>
          </a:p>
          <a:p>
            <a:pPr lvl="1"/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27983083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 Hire/Fire/Appraise Chief of Police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Commission creates a short list of candidates for Police Chief.</a:t>
            </a:r>
          </a:p>
          <a:p>
            <a:r>
              <a:rPr lang="en-US" sz="3200" dirty="0"/>
              <a:t>Mayor selects Chief from that list OR asks for new list.</a:t>
            </a:r>
          </a:p>
          <a:p>
            <a:r>
              <a:rPr lang="en-US" sz="3200" dirty="0"/>
              <a:t>Commission can fire the Chief for cause. </a:t>
            </a:r>
          </a:p>
          <a:p>
            <a:r>
              <a:rPr lang="en-US" sz="3200" dirty="0"/>
              <a:t>Mayor and Commission, acting together, can fire the Chief without cause.</a:t>
            </a:r>
          </a:p>
          <a:p>
            <a:r>
              <a:rPr lang="en-US" sz="3200" dirty="0"/>
              <a:t>Commission can give the Police Chief goals and performance expectations, and review his/her compliance with same.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401704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988541"/>
            <a:ext cx="10772775" cy="1581664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c. Recommend OPD Budgeting to Council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570205"/>
            <a:ext cx="10753725" cy="3736810"/>
          </a:xfrm>
        </p:spPr>
        <p:txBody>
          <a:bodyPr>
            <a:noAutofit/>
          </a:bodyPr>
          <a:lstStyle/>
          <a:p>
            <a:r>
              <a:rPr lang="en-US" sz="3200" dirty="0"/>
              <a:t>Mayor develops OPD budget proposal, submits to Council.</a:t>
            </a:r>
          </a:p>
          <a:p>
            <a:r>
              <a:rPr lang="en-US" sz="3200" dirty="0"/>
              <a:t>Commission reviews that proposal, and makes recommendations to Council as to how that proposed budget does / does not meet community needs.</a:t>
            </a:r>
          </a:p>
          <a:p>
            <a:r>
              <a:rPr lang="en-US" sz="3200" dirty="0"/>
              <a:t>Council approves a final OPD budget.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1442364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d. Oversee CPRA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Commission hires and fires the CPRA Executive Director by itself.</a:t>
            </a:r>
          </a:p>
          <a:p>
            <a:r>
              <a:rPr lang="en-US" sz="3200" dirty="0"/>
              <a:t>CPRA investigates allegations of police misconduct with direction from Commission as to priorities.</a:t>
            </a:r>
          </a:p>
          <a:p>
            <a:r>
              <a:rPr lang="en-US" sz="3200" dirty="0"/>
              <a:t>Commission makes discipline decisions in select CPRA cases; that disciplinary decision is final and cannot be altered by the City Administrator.</a:t>
            </a:r>
          </a:p>
          <a:p>
            <a:r>
              <a:rPr lang="en-US" sz="3200" dirty="0"/>
              <a:t>Commission sets performance expectations for the CPRA Executive Director.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2562519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e. Oversee Inspector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Commission hires and fires the Inspector General by itself.</a:t>
            </a:r>
          </a:p>
          <a:p>
            <a:pPr lvl="1"/>
            <a:r>
              <a:rPr lang="en-US" sz="3200" dirty="0"/>
              <a:t>*But termination can only be for cause.</a:t>
            </a:r>
          </a:p>
          <a:p>
            <a:r>
              <a:rPr lang="en-US" sz="3200" dirty="0"/>
              <a:t>IG examines patterns and practices within OPD, as opposed to specific allegations of misconduct.</a:t>
            </a:r>
          </a:p>
          <a:p>
            <a:r>
              <a:rPr lang="en-US" sz="3200" dirty="0"/>
              <a:t>IG is tasked with ensuring OPD complies with the expectations of Oakland’s federal court oversight.</a:t>
            </a:r>
          </a:p>
          <a:p>
            <a:r>
              <a:rPr lang="en-US" sz="3200" dirty="0"/>
              <a:t>Commission sets performance expectations for the IG.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3570831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2. CPRA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5335"/>
          </a:xfrm>
        </p:spPr>
        <p:txBody>
          <a:bodyPr>
            <a:noAutofit/>
          </a:bodyPr>
          <a:lstStyle/>
          <a:p>
            <a:r>
              <a:rPr lang="en-US" sz="3200" dirty="0"/>
              <a:t>Created by Measure LL in 2016; Expanded by Measure S1 in 2020.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Can investigate all public complaints of police misconduct; must investigate designated high-priority categories.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Civilian investigative staff.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Independent Counsel; not City Attorney.</a:t>
            </a:r>
          </a:p>
          <a:p>
            <a:pPr marL="4572" lvl="1" indent="0">
              <a:buNone/>
            </a:pPr>
            <a:endParaRPr lang="en-US" sz="3200" dirty="0"/>
          </a:p>
          <a:p>
            <a:pPr marL="4572" lvl="1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0598" cy="803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0598" y="0"/>
            <a:ext cx="10661402" cy="80356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Oakland Police Commission – Community Police Review Agency (CPRA)</a:t>
            </a:r>
          </a:p>
        </p:txBody>
      </p:sp>
    </p:spTree>
    <p:extLst>
      <p:ext uri="{BB962C8B-B14F-4D97-AF65-F5344CB8AC3E}">
        <p14:creationId xmlns:p14="http://schemas.microsoft.com/office/powerpoint/2010/main" val="4119546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etropolit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4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5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6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7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8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555104BDDE444AAD9A20D30C6776B8" ma:contentTypeVersion="20" ma:contentTypeDescription="Create a new document." ma:contentTypeScope="" ma:versionID="bcfecc401c3bb5b6c5e38e073ba6cb4c">
  <xsd:schema xmlns:xsd="http://www.w3.org/2001/XMLSchema" xmlns:xs="http://www.w3.org/2001/XMLSchema" xmlns:p="http://schemas.microsoft.com/office/2006/metadata/properties" xmlns:ns2="http://schemas.sharesquared.com/sharepoint/go2/coreia" xmlns:ns3="8b191620-0153-4acc-a89a-219ae713f494" xmlns:ns4="f8402de2-dfd2-4af4-9bf9-1a00106d8030" xmlns:ns5="20ae0378-c7c3-451e-af03-ec540f3dcb81" targetNamespace="http://schemas.microsoft.com/office/2006/metadata/properties" ma:root="true" ma:fieldsID="2fdef838d6767339a62aeeeb87c1289a" ns2:_="" ns3:_="" ns4:_="" ns5:_="">
    <xsd:import namespace="http://schemas.sharesquared.com/sharepoint/go2/coreia"/>
    <xsd:import namespace="8b191620-0153-4acc-a89a-219ae713f494"/>
    <xsd:import namespace="f8402de2-dfd2-4af4-9bf9-1a00106d8030"/>
    <xsd:import namespace="20ae0378-c7c3-451e-af03-ec540f3dcb81"/>
    <xsd:element name="properties">
      <xsd:complexType>
        <xsd:sequence>
          <xsd:element name="documentManagement">
            <xsd:complexType>
              <xsd:all>
                <xsd:element ref="ns2:GO2DocumentType_0" minOccurs="0"/>
                <xsd:element ref="ns3:TaxCatchAll" minOccurs="0"/>
                <xsd:element ref="ns4:Subject_x0020_Area" minOccurs="0"/>
                <xsd:element ref="ns5:Draft_x002f_Final_x002f_Other" minOccurs="0"/>
                <xsd:element ref="ns5:Record" minOccurs="0"/>
                <xsd:element ref="ns4:SharedWithUsers" minOccurs="0"/>
                <xsd:element ref="ns4:SharedWithDetails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AutoKeyPoints" minOccurs="0"/>
                <xsd:element ref="ns5:MediaServiceKeyPoints" minOccurs="0"/>
                <xsd:element ref="ns5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sharesquared.com/sharepoint/go2/coreia" elementFormDefault="qualified">
    <xsd:import namespace="http://schemas.microsoft.com/office/2006/documentManagement/types"/>
    <xsd:import namespace="http://schemas.microsoft.com/office/infopath/2007/PartnerControls"/>
    <xsd:element name="GO2DocumentType_0" ma:index="9" nillable="true" ma:taxonomy="true" ma:internalName="GO2DocumentType_0" ma:taxonomyFieldName="GO2DocumentType" ma:displayName="Document Type" ma:default="" ma:fieldId="{53685371-474f-4941-5343-446f63547970}" ma:sspId="0ce5f2ac-bb83-4a84-bbbc-4691dad9edfd" ma:termSetId="190955b8-8017-423b-b691-190bd0d1302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91620-0153-4acc-a89a-219ae713f494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b402e49f-389c-4cd0-b4b3-bb5d7aa04340}" ma:internalName="TaxCatchAll" ma:showField="CatchAllData" ma:web="f8402de2-dfd2-4af4-9bf9-1a00106d80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02de2-dfd2-4af4-9bf9-1a00106d8030" elementFormDefault="qualified">
    <xsd:import namespace="http://schemas.microsoft.com/office/2006/documentManagement/types"/>
    <xsd:import namespace="http://schemas.microsoft.com/office/infopath/2007/PartnerControls"/>
    <xsd:element name="Subject_x0020_Area" ma:index="11" nillable="true" ma:displayName="Subject Area" ma:format="Dropdown" ma:internalName="Subject_x0020_Area">
      <xsd:simpleType>
        <xsd:union memberTypes="dms:Text">
          <xsd:simpleType>
            <xsd:restriction base="dms:Choice">
              <xsd:enumeration value="Administration"/>
              <xsd:enumeration value="Boards and Commissions"/>
              <xsd:enumeration value="Checklists&amp;Procedures"/>
              <xsd:enumeration value="City Charter"/>
              <xsd:enumeration value="Civil Service Commission"/>
              <xsd:enumeration value="Contracts"/>
              <xsd:enumeration value="Council"/>
              <xsd:enumeration value="Form 700"/>
              <xsd:enumeration value="Granicus"/>
              <xsd:enumeration value="Lobbyists"/>
              <xsd:enumeration value="Minutes"/>
              <xsd:enumeration value="Office Events"/>
              <xsd:enumeration value="Records"/>
              <xsd:enumeration value="Rosters"/>
            </xsd:restriction>
          </xsd:simpleType>
        </xsd:union>
      </xsd:simpleType>
    </xsd:element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e0378-c7c3-451e-af03-ec540f3dcb81" elementFormDefault="qualified">
    <xsd:import namespace="http://schemas.microsoft.com/office/2006/documentManagement/types"/>
    <xsd:import namespace="http://schemas.microsoft.com/office/infopath/2007/PartnerControls"/>
    <xsd:element name="Draft_x002f_Final_x002f_Other" ma:index="12" nillable="true" ma:displayName="Draft/Final/Other" ma:default="Draft" ma:format="Dropdown" ma:internalName="Draft_x002f_Final_x002f_Other">
      <xsd:simpleType>
        <xsd:restriction base="dms:Choice">
          <xsd:enumeration value="Draft"/>
          <xsd:enumeration value="Final"/>
          <xsd:enumeration value="Other"/>
        </xsd:restriction>
      </xsd:simpleType>
    </xsd:element>
    <xsd:element name="Record" ma:index="13" nillable="true" ma:displayName="Record" ma:default="0" ma:internalName="Record">
      <xsd:simpleType>
        <xsd:restriction base="dms:Boolean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191620-0153-4acc-a89a-219ae713f494"/>
    <GO2DocumentType_0 xmlns="http://schemas.sharesquared.com/sharepoint/go2/coreia">
      <Terms xmlns="http://schemas.microsoft.com/office/infopath/2007/PartnerControls"/>
    </GO2DocumentType_0>
    <Draft_x002f_Final_x002f_Other xmlns="20ae0378-c7c3-451e-af03-ec540f3dcb81">Draft</Draft_x002f_Final_x002f_Other>
    <Subject_x0020_Area xmlns="f8402de2-dfd2-4af4-9bf9-1a00106d8030" xsi:nil="true"/>
    <Record xmlns="20ae0378-c7c3-451e-af03-ec540f3dcb81">false</Recor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167A10-3068-469A-9B8F-A0C613175501}"/>
</file>

<file path=customXml/itemProps2.xml><?xml version="1.0" encoding="utf-8"?>
<ds:datastoreItem xmlns:ds="http://schemas.openxmlformats.org/officeDocument/2006/customXml" ds:itemID="{A5474103-AAEB-4A75-8504-4ACF6E459584}">
  <ds:schemaRefs>
    <ds:schemaRef ds:uri="http://purl.org/dc/terms/"/>
    <ds:schemaRef ds:uri="9e19edba-d2cf-4895-acc8-b73c90b1f9ef"/>
    <ds:schemaRef ds:uri="http://schemas.microsoft.com/office/2006/documentManagement/types"/>
    <ds:schemaRef ds:uri="9c737082-1759-4c0e-b96a-08ffe0c8184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5E05550-F684-4E2A-AA61-09E23435DD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759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Metropolitan</vt:lpstr>
      <vt:lpstr>  Oakland Police Oversight</vt:lpstr>
      <vt:lpstr>Overview of Presentation</vt:lpstr>
      <vt:lpstr>1. Oakland Police Commission Authority</vt:lpstr>
      <vt:lpstr>a. Police Commission Policy Authority</vt:lpstr>
      <vt:lpstr>b. Hire/Fire/Appraise Chief of Police</vt:lpstr>
      <vt:lpstr>c. Recommend OPD Budgeting to Council </vt:lpstr>
      <vt:lpstr>d. Oversee CPRA</vt:lpstr>
      <vt:lpstr>e. Oversee Inspector General</vt:lpstr>
      <vt:lpstr>2. CPRA Authority</vt:lpstr>
      <vt:lpstr>How are CPRA Cases Adjudicated?</vt:lpstr>
      <vt:lpstr>3. IG Authority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Oakland Police Commission Policy Work </dc:title>
  <dc:creator>Alden, John</dc:creator>
  <cp:lastModifiedBy>Alden, John</cp:lastModifiedBy>
  <cp:revision>18</cp:revision>
  <dcterms:created xsi:type="dcterms:W3CDTF">2021-06-04T01:34:03Z</dcterms:created>
  <dcterms:modified xsi:type="dcterms:W3CDTF">2021-09-28T01:20:41Z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0x01010087555104BDDE444AAD9A20D30C6776B8</vt:lpwstr>
  </property>
</Properties>
</file>