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3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.png"/><Relationship Id="rId36" Type="http://schemas.openxmlformats.org/officeDocument/2006/relationships/image" Target="../media/image3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7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206616" y="4028821"/>
            <a:ext cx="621030" cy="297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8959" y="2371766"/>
            <a:ext cx="2745321" cy="1387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80838" y="1006602"/>
            <a:ext cx="0" cy="4846320"/>
          </a:xfrm>
          <a:custGeom>
            <a:avLst/>
            <a:gdLst/>
            <a:ahLst/>
            <a:cxnLst/>
            <a:rect l="l" t="t" r="r" b="b"/>
            <a:pathLst>
              <a:path h="4846320">
                <a:moveTo>
                  <a:pt x="0" y="0"/>
                </a:moveTo>
                <a:lnTo>
                  <a:pt x="0" y="4846218"/>
                </a:lnTo>
              </a:path>
            </a:pathLst>
          </a:custGeom>
          <a:ln w="38100">
            <a:solidFill>
              <a:srgbClr val="0016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7">
            <a:extLst>
              <a:ext uri="{FF2B5EF4-FFF2-40B4-BE49-F238E27FC236}">
                <a16:creationId xmlns:a16="http://schemas.microsoft.com/office/drawing/2014/main" id="{B737219E-A40A-4B16-B418-35CF69424972}"/>
              </a:ext>
            </a:extLst>
          </p:cNvPr>
          <p:cNvSpPr/>
          <p:nvPr/>
        </p:nvSpPr>
        <p:spPr>
          <a:xfrm>
            <a:off x="6206616" y="3032884"/>
            <a:ext cx="4418584" cy="4526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6005" y="428498"/>
            <a:ext cx="775068" cy="231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56046" y="641858"/>
            <a:ext cx="3754501" cy="231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56046" y="1007617"/>
            <a:ext cx="4760595" cy="2316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56046" y="1220977"/>
            <a:ext cx="2296668" cy="231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06185" y="629157"/>
            <a:ext cx="73025" cy="1184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>
              <a:latin typeface="Wingdings 3"/>
              <a:cs typeface="Wingdings 3"/>
            </a:endParaRPr>
          </a:p>
          <a:p>
            <a:pPr>
              <a:lnSpc>
                <a:spcPct val="100000"/>
              </a:lnSpc>
            </a:pPr>
            <a:endParaRPr sz="160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>
              <a:latin typeface="Wingdings 3"/>
              <a:cs typeface="Wingdings 3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56046" y="1586433"/>
            <a:ext cx="5153279" cy="2319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56046" y="1800479"/>
            <a:ext cx="3833240" cy="2316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11563" y="1800479"/>
            <a:ext cx="210311" cy="2316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816718" y="1800479"/>
            <a:ext cx="1434846" cy="2316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56046" y="2013839"/>
            <a:ext cx="924559" cy="2316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126226" y="2330323"/>
            <a:ext cx="80645" cy="100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00" spc="-10" dirty="0">
                <a:solidFill>
                  <a:srgbClr val="001641"/>
                </a:solidFill>
                <a:latin typeface="Wingdings 3"/>
                <a:cs typeface="Wingdings 3"/>
              </a:rPr>
              <a:t></a:t>
            </a:r>
            <a:endParaRPr sz="500">
              <a:latin typeface="Wingdings 3"/>
              <a:cs typeface="Wingdings 3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76085" y="2227198"/>
            <a:ext cx="4683633" cy="2316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76085" y="2440558"/>
            <a:ext cx="1102867" cy="2316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126226" y="2833243"/>
            <a:ext cx="80645" cy="100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00" spc="-10" dirty="0">
                <a:solidFill>
                  <a:srgbClr val="001641"/>
                </a:solidFill>
                <a:latin typeface="Wingdings 3"/>
                <a:cs typeface="Wingdings 3"/>
              </a:rPr>
              <a:t></a:t>
            </a:r>
            <a:endParaRPr sz="500">
              <a:latin typeface="Wingdings 3"/>
              <a:cs typeface="Wingdings 3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76085" y="2729814"/>
            <a:ext cx="5014468" cy="23195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76085" y="2943732"/>
            <a:ext cx="1777111" cy="2316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26226" y="3336416"/>
            <a:ext cx="80645" cy="100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00" spc="-10" dirty="0">
                <a:solidFill>
                  <a:srgbClr val="001641"/>
                </a:solidFill>
                <a:latin typeface="Wingdings 3"/>
                <a:cs typeface="Wingdings 3"/>
              </a:rPr>
              <a:t></a:t>
            </a:r>
            <a:endParaRPr sz="500">
              <a:latin typeface="Wingdings 3"/>
              <a:cs typeface="Wingdings 3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276085" y="3233292"/>
            <a:ext cx="5087746" cy="23164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76085" y="3446653"/>
            <a:ext cx="2514218" cy="2316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56046" y="3812413"/>
            <a:ext cx="907745" cy="2316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88150" y="3812413"/>
            <a:ext cx="146303" cy="23164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61302" y="3812413"/>
            <a:ext cx="4674488" cy="23164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56046" y="4025468"/>
            <a:ext cx="1455801" cy="2319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35266" y="4025468"/>
            <a:ext cx="572782" cy="23195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55331" y="4025468"/>
            <a:ext cx="753529" cy="2319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806185" y="3799713"/>
            <a:ext cx="73025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>
              <a:latin typeface="Wingdings 3"/>
              <a:cs typeface="Wingdings 3"/>
            </a:endParaRPr>
          </a:p>
          <a:p>
            <a:pPr>
              <a:lnSpc>
                <a:spcPct val="100000"/>
              </a:lnSpc>
            </a:pPr>
            <a:endParaRPr sz="1600">
              <a:latin typeface="Wingdings 3"/>
              <a:cs typeface="Wingdings 3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>
              <a:latin typeface="Wingdings 3"/>
              <a:cs typeface="Wingdings 3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956046" y="4391914"/>
            <a:ext cx="5483225" cy="4450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36005" y="4971034"/>
            <a:ext cx="1350391" cy="23164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56046" y="5361431"/>
            <a:ext cx="5508625" cy="23164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56046" y="5574792"/>
            <a:ext cx="5663184" cy="23164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56046" y="5788152"/>
            <a:ext cx="3166745" cy="23164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0"/>
            <a:ext cx="5189220" cy="6858000"/>
          </a:xfrm>
          <a:custGeom>
            <a:avLst/>
            <a:gdLst/>
            <a:ahLst/>
            <a:cxnLst/>
            <a:rect l="l" t="t" r="r" b="b"/>
            <a:pathLst>
              <a:path w="5189220" h="6858000">
                <a:moveTo>
                  <a:pt x="0" y="6858000"/>
                </a:moveTo>
                <a:lnTo>
                  <a:pt x="5189220" y="6858000"/>
                </a:lnTo>
                <a:lnTo>
                  <a:pt x="518922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4F3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8640" y="753109"/>
            <a:ext cx="4418584" cy="45262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8640" y="1134186"/>
            <a:ext cx="478535" cy="45293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8011" y="1134186"/>
            <a:ext cx="2621026" cy="45293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8640" y="1849247"/>
            <a:ext cx="572516" cy="21336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8640" y="2047367"/>
            <a:ext cx="701916" cy="21336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05483" y="2047367"/>
            <a:ext cx="672426" cy="21336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48640" y="2443607"/>
            <a:ext cx="760310" cy="21336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48640" y="2641726"/>
            <a:ext cx="1001179" cy="21336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326623" y="6509002"/>
            <a:ext cx="1040892" cy="240792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808726" y="5479292"/>
            <a:ext cx="73025" cy="22923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001641"/>
                </a:solidFill>
                <a:latin typeface="Wingdings 3"/>
                <a:cs typeface="Wingdings 3"/>
              </a:rPr>
              <a:t></a:t>
            </a:r>
            <a:endParaRPr sz="1400" dirty="0">
              <a:latin typeface="Wingdings 3"/>
              <a:cs typeface="Wingdings 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0"/>
            <a:ext cx="5189220" cy="6858000"/>
          </a:xfrm>
          <a:custGeom>
            <a:avLst/>
            <a:gdLst/>
            <a:ahLst/>
            <a:cxnLst/>
            <a:rect l="l" t="t" r="r" b="b"/>
            <a:pathLst>
              <a:path w="5189220" h="6858000">
                <a:moveTo>
                  <a:pt x="0" y="6858000"/>
                </a:moveTo>
                <a:lnTo>
                  <a:pt x="5189220" y="6858000"/>
                </a:lnTo>
                <a:lnTo>
                  <a:pt x="518922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4F3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8640" y="753109"/>
            <a:ext cx="4418584" cy="452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8640" y="1134186"/>
            <a:ext cx="478535" cy="4529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8011" y="1134186"/>
            <a:ext cx="2621026" cy="4529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326623" y="6509002"/>
            <a:ext cx="1040892" cy="2407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DECE4D-CF46-4829-B612-6555DB534DAD}"/>
              </a:ext>
            </a:extLst>
          </p:cNvPr>
          <p:cNvSpPr txBox="1"/>
          <p:nvPr/>
        </p:nvSpPr>
        <p:spPr>
          <a:xfrm>
            <a:off x="5489066" y="533400"/>
            <a:ext cx="632193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Brandon Grotesque Regular" panose="020B0503020203060202" pitchFamily="34" charset="0"/>
              </a:rPr>
              <a:t>Thoughts from the Hyas Group</a:t>
            </a:r>
          </a:p>
          <a:p>
            <a:endParaRPr lang="en-US" dirty="0">
              <a:latin typeface="Brandon Grotesque Regular" panose="020B0503020203060202" pitchFamily="34" charset="0"/>
            </a:endParaRPr>
          </a:p>
          <a:p>
            <a:r>
              <a:rPr lang="en-US" dirty="0">
                <a:latin typeface="Brandon Grotesque Regular" panose="020B0503020203060202" pitchFamily="34" charset="0"/>
              </a:rPr>
              <a:t>Ideally you would work with other City departments to find missing DC participants</a:t>
            </a:r>
          </a:p>
          <a:p>
            <a:endParaRPr lang="en-US" dirty="0">
              <a:latin typeface="Brandon Grotesque Regular" panose="020B0503020203060202" pitchFamily="34" charset="0"/>
            </a:endParaRPr>
          </a:p>
          <a:p>
            <a:r>
              <a:rPr lang="en-US" dirty="0">
                <a:latin typeface="Brandon Grotesque Regular" panose="020B0503020203060202" pitchFamily="34" charset="0"/>
              </a:rPr>
              <a:t>Many times the 457 participant information is outdated but other insurance or retirement (DB) information is up to date</a:t>
            </a:r>
          </a:p>
          <a:p>
            <a:endParaRPr lang="en-US" dirty="0">
              <a:latin typeface="Brandon Grotesque Regular" panose="020B0503020203060202" pitchFamily="34" charset="0"/>
            </a:endParaRPr>
          </a:p>
          <a:p>
            <a:r>
              <a:rPr lang="en-US" dirty="0">
                <a:latin typeface="Brandon Grotesque Regular" panose="020B0503020203060202" pitchFamily="34" charset="0"/>
              </a:rPr>
              <a:t>Having a process (or even a policy) in place goes a long way</a:t>
            </a:r>
          </a:p>
          <a:p>
            <a:endParaRPr lang="en-US" dirty="0">
              <a:latin typeface="Brandon Grotesque Regular" panose="020B0503020203060202" pitchFamily="34" charset="0"/>
            </a:endParaRPr>
          </a:p>
          <a:p>
            <a:r>
              <a:rPr lang="en-US" dirty="0">
                <a:latin typeface="Brandon Grotesque Regular" panose="020B0503020203060202" pitchFamily="34" charset="0"/>
              </a:rPr>
              <a:t>Your procedures may look similar to:</a:t>
            </a:r>
          </a:p>
          <a:p>
            <a:pPr marL="457200"/>
            <a:endParaRPr lang="en-US" sz="1400" dirty="0">
              <a:latin typeface="Brandon Grotesque Regular" panose="020B0503020203060202" pitchFamily="34" charset="0"/>
            </a:endParaRPr>
          </a:p>
          <a:p>
            <a:pPr marL="457200"/>
            <a:r>
              <a:rPr lang="en-US" sz="1400" dirty="0">
                <a:latin typeface="Brandon Grotesque Regular" panose="020B0503020203060202" pitchFamily="34" charset="0"/>
              </a:rPr>
              <a:t>Understand that missing participants may be an issue</a:t>
            </a:r>
          </a:p>
          <a:p>
            <a:pPr marL="457200"/>
            <a:endParaRPr lang="en-US" sz="1400" dirty="0">
              <a:latin typeface="Brandon Grotesque Regular" panose="020B0503020203060202" pitchFamily="34" charset="0"/>
            </a:endParaRPr>
          </a:p>
          <a:p>
            <a:pPr marL="457200"/>
            <a:r>
              <a:rPr lang="en-US" sz="1400" dirty="0">
                <a:latin typeface="Brandon Grotesque Regular" panose="020B0503020203060202" pitchFamily="34" charset="0"/>
              </a:rPr>
              <a:t>Have a policy in place</a:t>
            </a:r>
          </a:p>
          <a:p>
            <a:pPr marL="457200"/>
            <a:endParaRPr lang="en-US" sz="1400" dirty="0">
              <a:latin typeface="Brandon Grotesque Regular" panose="020B0503020203060202" pitchFamily="34" charset="0"/>
            </a:endParaRPr>
          </a:p>
          <a:p>
            <a:pPr marL="457200"/>
            <a:r>
              <a:rPr lang="en-US" sz="1400" dirty="0">
                <a:latin typeface="Brandon Grotesque Regular" panose="020B0503020203060202" pitchFamily="34" charset="0"/>
              </a:rPr>
              <a:t>Work with other departments for the most up to date contact information</a:t>
            </a:r>
          </a:p>
          <a:p>
            <a:pPr marL="457200"/>
            <a:endParaRPr lang="en-US" sz="1400" dirty="0">
              <a:latin typeface="Brandon Grotesque Regular" panose="020B0503020203060202" pitchFamily="34" charset="0"/>
            </a:endParaRPr>
          </a:p>
          <a:p>
            <a:pPr marL="457200"/>
            <a:r>
              <a:rPr lang="en-US" sz="1400" dirty="0">
                <a:latin typeface="Brandon Grotesque Regular" panose="020B0503020203060202" pitchFamily="34" charset="0"/>
              </a:rPr>
              <a:t>Consider implementing an annual data request (an email to every participant or a screen before the website’s landing page)</a:t>
            </a:r>
          </a:p>
          <a:p>
            <a:pPr marL="457200"/>
            <a:endParaRPr lang="en-US" sz="1400" dirty="0">
              <a:latin typeface="Brandon Grotesque Regular" panose="020B0503020203060202" pitchFamily="34" charset="0"/>
            </a:endParaRPr>
          </a:p>
          <a:p>
            <a:pPr marL="457200"/>
            <a:r>
              <a:rPr lang="en-US" sz="1400" dirty="0">
                <a:latin typeface="Brandon Grotesque Regular" panose="020B0503020203060202" pitchFamily="34" charset="0"/>
              </a:rPr>
              <a:t>Leverage Voya to use outside information databases to find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0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EF56552C50994EB769964E479C59FB" ma:contentTypeVersion="11" ma:contentTypeDescription="Create a new document." ma:contentTypeScope="" ma:versionID="d7547ad92c2f167cd86edd774f63d1c5">
  <xsd:schema xmlns:xsd="http://www.w3.org/2001/XMLSchema" xmlns:xs="http://www.w3.org/2001/XMLSchema" xmlns:p="http://schemas.microsoft.com/office/2006/metadata/properties" xmlns:ns2="76936905-3aec-4872-af7b-98b7c33242d0" xmlns:ns3="7a95811a-ba68-42e9-8e1b-1a95b25fb290" targetNamespace="http://schemas.microsoft.com/office/2006/metadata/properties" ma:root="true" ma:fieldsID="1089dd824d570e5468dc27cdb3010d23" ns2:_="" ns3:_="">
    <xsd:import namespace="76936905-3aec-4872-af7b-98b7c33242d0"/>
    <xsd:import namespace="7a95811a-ba68-42e9-8e1b-1a95b25fb2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36905-3aec-4872-af7b-98b7c33242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811a-ba68-42e9-8e1b-1a95b25fb29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4FB82F-5B19-4FE9-A30E-D8C2C454FFD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76936905-3aec-4872-af7b-98b7c33242d0"/>
    <ds:schemaRef ds:uri="http://purl.org/dc/elements/1.1/"/>
    <ds:schemaRef ds:uri="7a95811a-ba68-42e9-8e1b-1a95b25fb290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A0849F3-8630-47E7-8012-5FDEFB23CF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71F3B-725A-43F7-8F07-306D643DAC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936905-3aec-4872-af7b-98b7c33242d0"/>
    <ds:schemaRef ds:uri="7a95811a-ba68-42e9-8e1b-1a95b25fb2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126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Brandon Grotesque Regular</vt:lpstr>
      <vt:lpstr>Calibri</vt:lpstr>
      <vt:lpstr>Wingdings 3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Galindo</dc:creator>
  <cp:lastModifiedBy>Morton, Amy</cp:lastModifiedBy>
  <cp:revision>4</cp:revision>
  <dcterms:created xsi:type="dcterms:W3CDTF">2021-03-19T19:13:43Z</dcterms:created>
  <dcterms:modified xsi:type="dcterms:W3CDTF">2021-10-08T17:36:51Z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2021-03-19T00:00:00Z</vt:filetime>
  </property>
  <property fmtid="{D5CDD505-2E9C-101B-9397-08002B2CF9AE}" pid="5" name="ContentTypeId">
    <vt:lpwstr>0x010100A2EF56552C50994EB769964E479C59FB</vt:lpwstr>
  </property>
</Properties>
</file>