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0" r:id="rId4"/>
  </p:sldMasterIdLst>
  <p:notesMasterIdLst>
    <p:notesMasterId r:id="rId16"/>
  </p:notesMasterIdLst>
  <p:handoutMasterIdLst>
    <p:handoutMasterId r:id="rId17"/>
  </p:handoutMasterIdLst>
  <p:sldIdLst>
    <p:sldId id="274" r:id="rId5"/>
    <p:sldId id="380" r:id="rId6"/>
    <p:sldId id="370" r:id="rId7"/>
    <p:sldId id="324" r:id="rId8"/>
    <p:sldId id="381" r:id="rId9"/>
    <p:sldId id="372" r:id="rId10"/>
    <p:sldId id="374" r:id="rId11"/>
    <p:sldId id="371" r:id="rId12"/>
    <p:sldId id="379" r:id="rId13"/>
    <p:sldId id="378" r:id="rId14"/>
    <p:sldId id="3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Amy" initials="CA" lastIdx="12" clrIdx="0"/>
  <p:cmAuthor id="2" name="Rick Jacobus" initials="RJ" lastIdx="15" clrIdx="1"/>
  <p:cmAuthor id="3" name="VanderVeen, Rachel" initials="VR" lastIdx="1" clrIdx="2">
    <p:extLst>
      <p:ext uri="{19B8F6BF-5375-455C-9EA6-DF929625EA0E}">
        <p15:presenceInfo xmlns:p15="http://schemas.microsoft.com/office/powerpoint/2012/main" userId="S::rachel.vanderveen@sanjoseca.gov::667d48ea-fae8-4c39-b438-7fa3add1fd8c" providerId="AD"/>
      </p:ext>
    </p:extLst>
  </p:cmAuthor>
  <p:cmAuthor id="4" name="San, Banu" initials="SB" lastIdx="21" clrIdx="3">
    <p:extLst>
      <p:ext uri="{19B8F6BF-5375-455C-9EA6-DF929625EA0E}">
        <p15:presenceInfo xmlns:p15="http://schemas.microsoft.com/office/powerpoint/2012/main" userId="S::Banu.San@sanjoseca.gov::b2eee962-0eab-4e61-8bb4-7e672b1806ae" providerId="AD"/>
      </p:ext>
    </p:extLst>
  </p:cmAuthor>
  <p:cmAuthor id="5" name="Clements, Kristen" initials="CK" lastIdx="2" clrIdx="4">
    <p:extLst>
      <p:ext uri="{19B8F6BF-5375-455C-9EA6-DF929625EA0E}">
        <p15:presenceInfo xmlns:p15="http://schemas.microsoft.com/office/powerpoint/2012/main" userId="S::Kristen.Clements@sanjoseca.gov::00fbb87a-96e6-4b05-809f-8f847e8567af" providerId="AD"/>
      </p:ext>
    </p:extLst>
  </p:cmAuthor>
  <p:cmAuthor id="6" name="Nguyen, Mindy" initials="NM" lastIdx="2" clrIdx="5">
    <p:extLst>
      <p:ext uri="{19B8F6BF-5375-455C-9EA6-DF929625EA0E}">
        <p15:presenceInfo xmlns:p15="http://schemas.microsoft.com/office/powerpoint/2012/main" userId="S::mindy.nguyen@sanjoseca.gov::74f72a39-c21a-44d2-8038-ce9ab83ae9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F"/>
    <a:srgbClr val="5B9BD5"/>
    <a:srgbClr val="339933"/>
    <a:srgbClr val="BAE8BA"/>
    <a:srgbClr val="DCF4DC"/>
    <a:srgbClr val="5A8560"/>
    <a:srgbClr val="1F4E79"/>
    <a:srgbClr val="9ADE9A"/>
    <a:srgbClr val="00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68B75-07FB-3A97-A125-2F9C8EC57CAC}" v="3" dt="2022-10-05T22:57:25.187"/>
    <p1510:client id="{2A7A01BD-B7BF-F181-B6FA-8083AC16B0CB}" v="427" dt="2022-10-05T17:47:06.867"/>
    <p1510:client id="{463F1E2F-DC57-6613-15EA-A1A466B14306}" v="7" dt="2022-10-05T23:06:18.110"/>
    <p1510:client id="{59133430-37B0-0251-0BB2-74FB6E4ACF59}" v="158" dt="2022-10-05T18:43:06.268"/>
    <p1510:client id="{7129BE76-B28F-1E83-23BF-7D1B6E04FDF0}" v="145" dt="2022-10-05T21:26:55.448"/>
    <p1510:client id="{D6FC8858-52A4-4CC9-8DB2-1F7F2C73E30B}" v="3240" dt="2022-10-06T00:49:42.490"/>
    <p1510:client id="{E61E09CB-A314-356F-2192-019429820518}" v="19" dt="2022-10-05T22:55:30.092"/>
    <p1510:client id="{E6935ECC-A6E7-1755-B8E7-64FB8848D11E}" v="199" dt="2022-10-05T19:44:16.211"/>
    <p1510:client id="{F23A2D63-0A9E-6AD6-19B8-E5D294378361}" v="4" dt="2022-10-06T01:26:11.239"/>
    <p1510:client id="{FB93AC60-42C8-DCEA-E9F3-841DAB7C4D54}" v="9" dt="2022-10-05T15:52:38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19985-DED3-46F4-8602-0F4E8A81E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6E7CF-4503-48F7-917A-450ED1EFD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EC3914E-2FD4-4FD0-9A74-3BFDC93B5BE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4E87-C883-40B1-B963-A97B521DA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8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2B740-1BD2-4DE0-BF8F-35641D55B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DF30D82-CB26-4455-9B20-41878989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C13C189-F3AE-4B65-BED9-77EDEFF525C6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6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8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8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D910AC1-2A6E-46A0-876A-948196F4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2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2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Intention is to broaden representation, make commission look more like our community</a:t>
            </a:r>
          </a:p>
          <a:p>
            <a:r>
              <a:rPr lang="en-US"/>
              <a:t>Listen better to voices of a diversity of residents</a:t>
            </a:r>
          </a:p>
          <a:p>
            <a:r>
              <a:rPr lang="en-US"/>
              <a:t>Got into A-D Strategy</a:t>
            </a:r>
          </a:p>
          <a:p>
            <a:r>
              <a:rPr lang="en-US"/>
              <a:t>Then Council directed this LE seat </a:t>
            </a:r>
          </a:p>
          <a:p>
            <a:r>
              <a:rPr lang="en-US"/>
              <a:t>Staff merged this work into its overall prioritization of diversity analysis for the Housing Commission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to sjhousing.org</a:t>
            </a:r>
          </a:p>
          <a:p>
            <a:r>
              <a:rPr lang="en-US"/>
              <a:t>Find icon for “Housing Commission”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Must use commission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10AC1-2A6E-46A0-876A-948196F43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BCC49E5-B4C2-4494-85AF-D563062388AF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7458E-17FA-48BE-87CD-C08384557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7791" y="4054608"/>
            <a:ext cx="5902585" cy="6180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55353-0821-4434-910C-DA7294D1C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0647" y="1337868"/>
            <a:ext cx="6689596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EDA76-F215-4004-A5FC-AE9B7EE61D7F}"/>
              </a:ext>
            </a:extLst>
          </p:cNvPr>
          <p:cNvSpPr/>
          <p:nvPr userDrawn="1"/>
        </p:nvSpPr>
        <p:spPr>
          <a:xfrm>
            <a:off x="323557" y="-450165"/>
            <a:ext cx="3151164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496C891-9C93-4484-B2AF-79A88E1D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65" y="558642"/>
            <a:ext cx="2041616" cy="17275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60ACE09-8F01-4E3E-A056-1FDBD2F1DC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58334" y="2932576"/>
            <a:ext cx="4891646" cy="4261917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8B4789C9-6040-49A3-A535-E230E510A8E0}"/>
              </a:ext>
            </a:extLst>
          </p:cNvPr>
          <p:cNvSpPr txBox="1">
            <a:spLocks/>
          </p:cNvSpPr>
          <p:nvPr userDrawn="1"/>
        </p:nvSpPr>
        <p:spPr>
          <a:xfrm>
            <a:off x="4427792" y="5345964"/>
            <a:ext cx="2756780" cy="61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None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solidFill>
                <a:schemeClr val="accent5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752E3F4-8A04-4B25-A9EA-F6DBEEB6BA8D}"/>
              </a:ext>
            </a:extLst>
          </p:cNvPr>
          <p:cNvSpPr txBox="1">
            <a:spLocks/>
          </p:cNvSpPr>
          <p:nvPr userDrawn="1"/>
        </p:nvSpPr>
        <p:spPr>
          <a:xfrm>
            <a:off x="8180848" y="5345964"/>
            <a:ext cx="2756780" cy="61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None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9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D4ADC0-5380-47DC-A974-98A0BC7B44D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4DA90-E0AF-407F-B1A6-B9F4E61128AD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F7EF5-6418-4758-97D0-0A5A6F71395B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6FA346-F3F1-4C3A-82BD-DF516E9396BF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9F1C7A-3531-4693-AF90-647564E7B4CF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1103-61C8-4EB0-9401-CB24DA0517FC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40B53B6-DDD6-41EF-A9AB-F0F146B68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E00EA6B-FDD6-40CB-9924-02A4167EC2EC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DAB606C-E2AA-47EF-9308-2C1F8381D7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18357" y="2449688"/>
            <a:ext cx="3933825" cy="341136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4D4D4F"/>
                </a:solidFill>
              </a:defRPr>
            </a:lvl2pPr>
            <a:lvl3pPr>
              <a:defRPr sz="2400">
                <a:solidFill>
                  <a:srgbClr val="4D4D4F"/>
                </a:solidFill>
              </a:defRPr>
            </a:lvl3pPr>
            <a:lvl4pPr>
              <a:defRPr sz="2000">
                <a:solidFill>
                  <a:srgbClr val="4D4D4F"/>
                </a:solidFill>
              </a:defRPr>
            </a:lvl4pPr>
            <a:lvl5pPr>
              <a:defRPr sz="2000">
                <a:solidFill>
                  <a:srgbClr val="4D4D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CD05220-E0F5-4479-A756-E0E55871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45" y="1128696"/>
            <a:ext cx="3932237" cy="12107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5F114-4B52-41A6-88F7-5D1922BEC982}"/>
              </a:ext>
            </a:extLst>
          </p:cNvPr>
          <p:cNvCxnSpPr>
            <a:cxnSpLocks/>
          </p:cNvCxnSpPr>
          <p:nvPr userDrawn="1"/>
        </p:nvCxnSpPr>
        <p:spPr>
          <a:xfrm>
            <a:off x="1670257" y="2339429"/>
            <a:ext cx="4381925" cy="0"/>
          </a:xfrm>
          <a:prstGeom prst="line">
            <a:avLst/>
          </a:prstGeom>
          <a:ln w="38100" cap="sq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8E619-78AE-4CBE-A5AB-2063AEDEBEB4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F218DB9-1EBA-4448-8706-0FF628B3D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2750536-E9F5-4C76-80BF-EADD979B59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55544" y="1128696"/>
            <a:ext cx="4799843" cy="473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42EBEAC-A6BF-4116-963D-8771B9CE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B5116B5-B20A-4C22-8C3D-BBB0E6BF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6517936-6F07-4C1F-B900-0E2BE119722D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BCC49E5-B4C2-4494-85AF-D563062388AF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7458E-17FA-48BE-87CD-C08384557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7791" y="4054608"/>
            <a:ext cx="5902585" cy="6180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55353-0821-4434-910C-DA7294D1C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0647" y="1337868"/>
            <a:ext cx="6689596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EDA76-F215-4004-A5FC-AE9B7EE61D7F}"/>
              </a:ext>
            </a:extLst>
          </p:cNvPr>
          <p:cNvSpPr/>
          <p:nvPr userDrawn="1"/>
        </p:nvSpPr>
        <p:spPr>
          <a:xfrm>
            <a:off x="323557" y="-450165"/>
            <a:ext cx="3151164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496C891-9C93-4484-B2AF-79A88E1D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65" y="558642"/>
            <a:ext cx="2041616" cy="17275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60ACE09-8F01-4E3E-A056-1FDBD2F1DC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58334" y="2932576"/>
            <a:ext cx="4891646" cy="4261917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8B4789C9-6040-49A3-A535-E230E510A8E0}"/>
              </a:ext>
            </a:extLst>
          </p:cNvPr>
          <p:cNvSpPr txBox="1">
            <a:spLocks/>
          </p:cNvSpPr>
          <p:nvPr userDrawn="1"/>
        </p:nvSpPr>
        <p:spPr>
          <a:xfrm>
            <a:off x="4427792" y="5345964"/>
            <a:ext cx="2756780" cy="61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None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solidFill>
                <a:schemeClr val="accent5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752E3F4-8A04-4B25-A9EA-F6DBEEB6BA8D}"/>
              </a:ext>
            </a:extLst>
          </p:cNvPr>
          <p:cNvSpPr txBox="1">
            <a:spLocks/>
          </p:cNvSpPr>
          <p:nvPr userDrawn="1"/>
        </p:nvSpPr>
        <p:spPr>
          <a:xfrm>
            <a:off x="8180848" y="5345964"/>
            <a:ext cx="2756780" cy="61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None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9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C891F5-8CDD-4AA7-AEAF-32CD40C33A1D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86C00-DC9B-43B8-BB54-2BA9A49B59CB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2EC60-1D32-4B71-8C0F-DA6F891E6C91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17A51-E6A0-4605-867D-E80C7DCB5E39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EE6A7-7C47-4AD1-AE20-70A2ABC74037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6239D1-2EB3-47A9-9F56-746AF2AD7A67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0FA4538-7B8B-4F08-8120-EE1A22A5B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71DD80A-0230-41DA-B03F-F64A1FA5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868D8-CC38-4B83-9341-A2C5B6CFBD54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940C0-6236-4860-A436-B2269B11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2" y="2557736"/>
            <a:ext cx="8680936" cy="145512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FD022-F011-40E9-94F6-834CD218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62" y="4268790"/>
            <a:ext cx="8680936" cy="8354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2E74DA-0C0D-48C0-85AB-614286F162A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2A95DD-1DA9-44DA-A30F-6F433A1A7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0DA0A72E-3C09-4EDE-9DE0-79D2618A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7FB8F17-04EB-4B21-B05B-A9EA2796589E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0FA818-27EA-49B9-B0AA-9E6E9E08072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9896D-C67E-4C8C-8D2F-EFF2356D3086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A75BE-BD9D-4056-8011-EBE8A8C554E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729FA6-55C5-4894-B1F1-1733B3F50F20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5864D4-FAB9-4A37-A7D7-F71A9EE709C9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02BB03-2300-4B3B-8CC4-AFE759FB4AF5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9D603DE-794D-44D4-97BD-D71688EC8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0187BE-CB41-4128-932D-50614414B9F0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12BF0F-0282-403E-84D3-72BF07494BB6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9B480-5D2C-4BF3-A633-9904D78EE1B9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1CB8-1855-4D77-83BC-71D50175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825625"/>
            <a:ext cx="90466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6D82F5-F408-44B6-A96B-696ABE80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E47B03F-3176-4384-90A2-2037962599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9FBEF34-6519-4E8B-AC1C-0C25B7D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75C17BE8-42BC-40BA-BD83-D1C2E22F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D202EC9-25F7-4ED4-BC74-326063DBE37F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0FA818-27EA-49B9-B0AA-9E6E9E08072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9896D-C67E-4C8C-8D2F-EFF2356D3086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A75BE-BD9D-4056-8011-EBE8A8C554E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729FA6-55C5-4894-B1F1-1733B3F50F20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5864D4-FAB9-4A37-A7D7-F71A9EE709C9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02BB03-2300-4B3B-8CC4-AFE759FB4AF5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0187BE-CB41-4128-932D-50614414B9F0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12BF0F-0282-403E-84D3-72BF07494BB6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9B480-5D2C-4BF3-A633-9904D78EE1B9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1CB8-1855-4D77-83BC-71D50175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825625"/>
            <a:ext cx="90466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6D82F5-F408-44B6-A96B-696ABE80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E47B03F-3176-4384-90A2-203796259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9FBEF34-6519-4E8B-AC1C-0C25B7D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75C17BE8-42BC-40BA-BD83-D1C2E22F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D202EC9-25F7-4ED4-BC74-326063DBE37F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3455F5-569A-4673-9C70-CC40583294DF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B73A7-13E8-40BD-9D87-D2F81969B151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09B43A-04F9-49AB-B7F6-1CC0FEC16CFF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4077D1-6C6B-406D-8B6F-9F7629DA4B93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04ABDF-4555-498B-BD04-8B20E3FAFDAA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2D63D0-2DA8-4A91-86BE-423C3A47A1A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3B6FAD-D808-4681-B5DA-79F4A172F3CE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7156D-AD2A-41FE-82CF-3151917DCDC1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8BDA3-4805-4677-AE97-9F793FB68DAF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1455E702-3E78-4D80-97FD-096D6A994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632E-581C-4AEC-A747-56FBC0447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34954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C7B6-E9D3-480F-B960-A7BD281B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4256" y="1825625"/>
            <a:ext cx="434954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6A269A-53F2-4FAA-9B54-6DBF24B9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FC47B0-ACD9-432B-B39C-CC6BA6C78A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2BC9B2-5AE0-43D7-AB92-F7CEC879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FF013452-3ACB-4566-AEE3-F20C03A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2225A3-E08A-4B56-ABDE-19C8163EF9FA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476F92-9749-4DC6-8F21-8F83549A0FEA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0CD14-9178-40D7-BE06-FB3E6FCA0301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DFCC54-41B3-4D38-89A6-B61051BB87FB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6CC7E-A8D8-4DB1-834B-039E67B58B0C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34EC89-A843-49C2-BE36-C7EADA0E3FAF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476A8-3F7D-4A22-99DF-0FF5DC33A961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7776D95-6BE9-4D22-A554-AEB0E63CE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7A010E-4C8A-4C6C-9D0E-38384EB77296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53C8BD-A33A-4BB8-87B1-22CA1E4EAF17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B5D6-BF26-44A6-9E29-324AE37F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096" y="1681163"/>
            <a:ext cx="432731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4F0D4-C88C-4CEE-8DC8-7F2654E5A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1096" y="2505075"/>
            <a:ext cx="4327318" cy="3684588"/>
          </a:xfrm>
        </p:spPr>
        <p:txBody>
          <a:bodyPr/>
          <a:lstStyle>
            <a:lvl1pPr>
              <a:defRPr sz="26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0B11E-94FF-4B74-B846-50D6149A3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6758" y="1681163"/>
            <a:ext cx="43486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FAEAD-A6DA-4083-B3B6-EAE7420A2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6758" y="2505075"/>
            <a:ext cx="4348629" cy="3684588"/>
          </a:xfrm>
        </p:spPr>
        <p:txBody>
          <a:bodyPr/>
          <a:lstStyle>
            <a:lvl1pPr>
              <a:defRPr sz="26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BBF669-B9CF-4EDE-B04E-7E211400E90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A234E9A-8272-489B-B708-FD44F85B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7329E73-986E-4772-9737-9C3340633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B7AB1AB4-A1CF-4EE8-A7DC-11D11192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35122CF3-163B-477B-B9EC-07B9EE51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ABEEE93-4256-4300-84D6-B671C7714E24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DA1EE1-F268-4002-833B-FEDE5588FFA5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F32F873-823D-4E86-A063-ACAB9C10463F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DAD73E8-13FE-45E1-A51A-2463B8A4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418F572-2B80-4F3D-846D-4ECBCB795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4CEEC71-D409-46C3-AF94-6C529A5DC9DB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9748B1-98B8-4E38-9C91-749AD8669E42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55147-EA4D-4EDF-8D39-11073D3194FC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1BBF2B-1CD3-4468-9CF4-A13820EDBFE8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A09E8F-3B15-447C-A2E6-66CA1229A5C3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CCD7D4-5415-41EB-95CE-55B92531DBD6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41868B0-7B09-42F9-A974-C95C86B5D5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97034A1-6E43-4A1F-B004-D4F89F30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F755DA4E-8B2F-493B-853A-693590C2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55B109D0-B2D1-48D8-865F-E9241BF79380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3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D44DDA-7C39-4CB2-BC58-74687E9D968E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F4B7D-4AF8-4F21-9EAC-D3FDFC32A23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F96B96-5973-401A-BB8F-A7016BD36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98D197-1B8C-43AB-86DB-846033DFB54B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2F1146-9E31-48EA-B162-C61455252380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2BA0F-2CD8-402F-966C-F72F77F76461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599A1D-B810-449F-916A-EEADD4C97F0B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3FF2C3-80EB-4507-BEAB-D48AEC51C663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DE83EF-EBCF-45EF-B5EC-B712F4993803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B4D7914-A14B-40C1-9FDB-6CF3476003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1FE41A5-1E6D-488A-9E2A-A57D0B6F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8BDD5AE-6390-4DF4-AF0A-EEA6F84A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486E196-2CF4-471B-B77B-E21281DD7D15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AA215B-4875-42F8-8E09-518203736B97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4269BA-BC77-4354-8C00-6536A42162CB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DF215-49EF-4618-9944-CBF5ACED33F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665EBA-EC86-4E72-8F7C-CBCD8D2BCF91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0279E-CCD2-4A65-962B-907D5FFA0EC5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D8AB6-486F-45F9-B888-C9624482E376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283FA65-DE4E-44A2-9A52-C1A51732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8F5423A-B907-4F1E-830D-C20A1B1AF048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A2CD-5850-4D6D-8D46-B978A56B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57" y="2449688"/>
            <a:ext cx="3933825" cy="341136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4D4D4F"/>
                </a:solidFill>
              </a:defRPr>
            </a:lvl2pPr>
            <a:lvl3pPr>
              <a:defRPr sz="2400">
                <a:solidFill>
                  <a:srgbClr val="4D4D4F"/>
                </a:solidFill>
              </a:defRPr>
            </a:lvl3pPr>
            <a:lvl4pPr>
              <a:defRPr sz="2000">
                <a:solidFill>
                  <a:srgbClr val="4D4D4F"/>
                </a:solidFill>
              </a:defRPr>
            </a:lvl4pPr>
            <a:lvl5pPr>
              <a:defRPr sz="2000">
                <a:solidFill>
                  <a:srgbClr val="4D4D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DC01DA-F349-43E2-86B2-DCA97F2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45" y="1128696"/>
            <a:ext cx="3932237" cy="12107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6DEFC80-79E6-459A-B056-742A176FBF7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55544" y="1128696"/>
            <a:ext cx="4799843" cy="473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E8919C-8046-4A0B-B60D-2D19D624D332}"/>
              </a:ext>
            </a:extLst>
          </p:cNvPr>
          <p:cNvCxnSpPr>
            <a:cxnSpLocks/>
          </p:cNvCxnSpPr>
          <p:nvPr userDrawn="1"/>
        </p:nvCxnSpPr>
        <p:spPr>
          <a:xfrm>
            <a:off x="1670257" y="2339429"/>
            <a:ext cx="4381925" cy="0"/>
          </a:xfrm>
          <a:prstGeom prst="line">
            <a:avLst/>
          </a:prstGeom>
          <a:ln w="38100" cap="sq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6AA7D-66B0-4F85-93EB-A433905175F0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46988BB-AF15-4C9E-B3C2-3C452BED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6BDAD7D-9F05-40B6-B1D7-4747E17E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3217129D-758C-4801-AE17-76277758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5E043A2D-0386-496A-B313-0F4413B09B5C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C891F5-8CDD-4AA7-AEAF-32CD40C33A1D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86C00-DC9B-43B8-BB54-2BA9A49B59CB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2EC60-1D32-4B71-8C0F-DA6F891E6C91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617A51-E6A0-4605-867D-E80C7DCB5E39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EE6A7-7C47-4AD1-AE20-70A2ABC74037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6239D1-2EB3-47A9-9F56-746AF2AD7A67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0FA4538-7B8B-4F08-8120-EE1A22A5B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71DD80A-0230-41DA-B03F-F64A1FA5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E868D8-CC38-4B83-9341-A2C5B6CFBD54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940C0-6236-4860-A436-B2269B11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2" y="2557736"/>
            <a:ext cx="8680936" cy="145512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FD022-F011-40E9-94F6-834CD218B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862" y="4268790"/>
            <a:ext cx="8680936" cy="8354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4D4D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2E74DA-0C0D-48C0-85AB-614286F162A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2A95DD-1DA9-44DA-A30F-6F433A1A7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0DA0A72E-3C09-4EDE-9DE0-79D2618A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7FB8F17-04EB-4B21-B05B-A9EA2796589E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1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D4ADC0-5380-47DC-A974-98A0BC7B44D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4DA90-E0AF-407F-B1A6-B9F4E61128AD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AF7EF5-6418-4758-97D0-0A5A6F71395B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6FA346-F3F1-4C3A-82BD-DF516E9396BF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9F1C7A-3531-4693-AF90-647564E7B4CF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1103-61C8-4EB0-9401-CB24DA0517FC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40B53B6-DDD6-41EF-A9AB-F0F146B68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E00EA6B-FDD6-40CB-9924-02A4167EC2EC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DAB606C-E2AA-47EF-9308-2C1F8381D7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18357" y="2449688"/>
            <a:ext cx="3933825" cy="341136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4D4D4F"/>
                </a:solidFill>
              </a:defRPr>
            </a:lvl2pPr>
            <a:lvl3pPr>
              <a:defRPr sz="2400">
                <a:solidFill>
                  <a:srgbClr val="4D4D4F"/>
                </a:solidFill>
              </a:defRPr>
            </a:lvl3pPr>
            <a:lvl4pPr>
              <a:defRPr sz="2000">
                <a:solidFill>
                  <a:srgbClr val="4D4D4F"/>
                </a:solidFill>
              </a:defRPr>
            </a:lvl4pPr>
            <a:lvl5pPr>
              <a:defRPr sz="2000">
                <a:solidFill>
                  <a:srgbClr val="4D4D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CD05220-E0F5-4479-A756-E0E55871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45" y="1128696"/>
            <a:ext cx="3932237" cy="12107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5F114-4B52-41A6-88F7-5D1922BEC982}"/>
              </a:ext>
            </a:extLst>
          </p:cNvPr>
          <p:cNvCxnSpPr>
            <a:cxnSpLocks/>
          </p:cNvCxnSpPr>
          <p:nvPr userDrawn="1"/>
        </p:nvCxnSpPr>
        <p:spPr>
          <a:xfrm>
            <a:off x="1670257" y="2339429"/>
            <a:ext cx="4381925" cy="0"/>
          </a:xfrm>
          <a:prstGeom prst="line">
            <a:avLst/>
          </a:prstGeom>
          <a:ln w="38100" cap="sq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F8E619-78AE-4CBE-A5AB-2063AEDEBEB4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F218DB9-1EBA-4448-8706-0FF628B3D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2750536-E9F5-4C76-80BF-EADD979B59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55544" y="1128696"/>
            <a:ext cx="4799843" cy="473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42EBEAC-A6BF-4116-963D-8771B9CE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FB5116B5-B20A-4C22-8C3D-BBB0E6BF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6517936-6F07-4C1F-B900-0E2BE119722D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0FA818-27EA-49B9-B0AA-9E6E9E08072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9896D-C67E-4C8C-8D2F-EFF2356D3086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A75BE-BD9D-4056-8011-EBE8A8C554E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729FA6-55C5-4894-B1F1-1733B3F50F20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5864D4-FAB9-4A37-A7D7-F71A9EE709C9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02BB03-2300-4B3B-8CC4-AFE759FB4AF5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9D603DE-794D-44D4-97BD-D71688EC8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0187BE-CB41-4128-932D-50614414B9F0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12BF0F-0282-403E-84D3-72BF07494BB6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9B480-5D2C-4BF3-A633-9904D78EE1B9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1CB8-1855-4D77-83BC-71D50175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825625"/>
            <a:ext cx="90466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6D82F5-F408-44B6-A96B-696ABE80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E47B03F-3176-4384-90A2-2037962599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9FBEF34-6519-4E8B-AC1C-0C25B7D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75C17BE8-42BC-40BA-BD83-D1C2E22F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D202EC9-25F7-4ED4-BC74-326063DBE37F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0FA818-27EA-49B9-B0AA-9E6E9E080729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9896D-C67E-4C8C-8D2F-EFF2356D3086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CA75BE-BD9D-4056-8011-EBE8A8C554E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729FA6-55C5-4894-B1F1-1733B3F50F20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5864D4-FAB9-4A37-A7D7-F71A9EE709C9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02BB03-2300-4B3B-8CC4-AFE759FB4AF5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0187BE-CB41-4128-932D-50614414B9F0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12BF0F-0282-403E-84D3-72BF07494BB6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69B480-5D2C-4BF3-A633-9904D78EE1B9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1CB8-1855-4D77-83BC-71D50175F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825625"/>
            <a:ext cx="90466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6D82F5-F408-44B6-A96B-696ABE80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E47B03F-3176-4384-90A2-203796259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9FBEF34-6519-4E8B-AC1C-0C25B7D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75C17BE8-42BC-40BA-BD83-D1C2E22F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D202EC9-25F7-4ED4-BC74-326063DBE37F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3455F5-569A-4673-9C70-CC40583294DF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B73A7-13E8-40BD-9D87-D2F81969B151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09B43A-04F9-49AB-B7F6-1CC0FEC16CFF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4077D1-6C6B-406D-8B6F-9F7629DA4B93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04ABDF-4555-498B-BD04-8B20E3FAFDAA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2D63D0-2DA8-4A91-86BE-423C3A47A1A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3B6FAD-D808-4681-B5DA-79F4A172F3CE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7156D-AD2A-41FE-82CF-3151917DCDC1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8BDA3-4805-4677-AE97-9F793FB68DAF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1455E702-3E78-4D80-97FD-096D6A994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632E-581C-4AEC-A747-56FBC0447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34954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C7B6-E9D3-480F-B960-A7BD281BC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4256" y="1825625"/>
            <a:ext cx="434954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6A269A-53F2-4FAA-9B54-6DBF24B9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FC47B0-ACD9-432B-B39C-CC6BA6C78A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302BC9B2-5AE0-43D7-AB92-F7CEC879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FF013452-3ACB-4566-AEE3-F20C03A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2225A3-E08A-4B56-ABDE-19C8163EF9FA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476F92-9749-4DC6-8F21-8F83549A0FEA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0CD14-9178-40D7-BE06-FB3E6FCA0301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DFCC54-41B3-4D38-89A6-B61051BB87FB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6CC7E-A8D8-4DB1-834B-039E67B58B0C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34EC89-A843-49C2-BE36-C7EADA0E3FAF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476A8-3F7D-4A22-99DF-0FF5DC33A961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7776D95-6BE9-4D22-A554-AEB0E63CE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47A010E-4C8A-4C6C-9D0E-38384EB77296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53C8BD-A33A-4BB8-87B1-22CA1E4EAF17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B5D6-BF26-44A6-9E29-324AE37F8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096" y="1681163"/>
            <a:ext cx="432731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4F0D4-C88C-4CEE-8DC8-7F2654E5A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1096" y="2505075"/>
            <a:ext cx="4327318" cy="3684588"/>
          </a:xfrm>
        </p:spPr>
        <p:txBody>
          <a:bodyPr/>
          <a:lstStyle>
            <a:lvl1pPr>
              <a:defRPr sz="26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0B11E-94FF-4B74-B846-50D6149A3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6758" y="1681163"/>
            <a:ext cx="43486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4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FAEAD-A6DA-4083-B3B6-EAE7420A2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6758" y="2505075"/>
            <a:ext cx="4348629" cy="3684588"/>
          </a:xfrm>
        </p:spPr>
        <p:txBody>
          <a:bodyPr/>
          <a:lstStyle>
            <a:lvl1pPr>
              <a:defRPr sz="26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BBF669-B9CF-4EDE-B04E-7E211400E90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A234E9A-8272-489B-B708-FD44F85B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7329E73-986E-4772-9737-9C3340633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B7AB1AB4-A1CF-4EE8-A7DC-11D11192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35122CF3-163B-477B-B9EC-07B9EE51F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ABEEE93-4256-4300-84D6-B671C7714E24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DA1EE1-F268-4002-833B-FEDE5588FFA5}"/>
              </a:ext>
            </a:extLst>
          </p:cNvPr>
          <p:cNvCxnSpPr/>
          <p:nvPr userDrawn="1"/>
        </p:nvCxnSpPr>
        <p:spPr>
          <a:xfrm>
            <a:off x="838200" y="1300546"/>
            <a:ext cx="10515600" cy="0"/>
          </a:xfrm>
          <a:prstGeom prst="line">
            <a:avLst/>
          </a:prstGeom>
          <a:ln w="38100" cap="rnd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F32F873-823D-4E86-A063-ACAB9C10463F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DAD73E8-13FE-45E1-A51A-2463B8A4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168900" cy="998481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418F572-2B80-4F3D-846D-4ECBCB795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4CEEC71-D409-46C3-AF94-6C529A5DC9DB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9748B1-98B8-4E38-9C91-749AD8669E42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55147-EA4D-4EDF-8D39-11073D3194FC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1BBF2B-1CD3-4468-9CF4-A13820EDBFE8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A09E8F-3B15-447C-A2E6-66CA1229A5C3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CCD7D4-5415-41EB-95CE-55B92531DBD6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41868B0-7B09-42F9-A974-C95C86B5D5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97034A1-6E43-4A1F-B004-D4F89F30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F755DA4E-8B2F-493B-853A-693590C2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55B109D0-B2D1-48D8-865F-E9241BF79380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D44DDA-7C39-4CB2-BC58-74687E9D968E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F4B7D-4AF8-4F21-9EAC-D3FDFC32A231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F96B96-5973-401A-BB8F-A7016BD36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98D197-1B8C-43AB-86DB-846033DFB54B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2F1146-9E31-48EA-B162-C61455252380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2BA0F-2CD8-402F-966C-F72F77F76461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599A1D-B810-449F-916A-EEADD4C97F0B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3FF2C3-80EB-4507-BEAB-D48AEC51C663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DE83EF-EBCF-45EF-B5EC-B712F4993803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9B4D7914-A14B-40C1-9FDB-6CF3476003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1FE41A5-1E6D-488A-9E2A-A57D0B6F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8BDD5AE-6390-4DF4-AF0A-EEA6F84A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486E196-2CF4-471B-B77B-E21281DD7D15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AA215B-4875-42F8-8E09-518203736B97}"/>
              </a:ext>
            </a:extLst>
          </p:cNvPr>
          <p:cNvSpPr/>
          <p:nvPr userDrawn="1"/>
        </p:nvSpPr>
        <p:spPr>
          <a:xfrm>
            <a:off x="2030694" y="6585618"/>
            <a:ext cx="3388613" cy="281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4269BA-BC77-4354-8C00-6536A42162CB}"/>
              </a:ext>
            </a:extLst>
          </p:cNvPr>
          <p:cNvSpPr/>
          <p:nvPr userDrawn="1"/>
        </p:nvSpPr>
        <p:spPr>
          <a:xfrm>
            <a:off x="8807920" y="6585618"/>
            <a:ext cx="3388613" cy="281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ADF215-49EF-4618-9944-CBF5ACED33F5}"/>
              </a:ext>
            </a:extLst>
          </p:cNvPr>
          <p:cNvSpPr/>
          <p:nvPr userDrawn="1"/>
        </p:nvSpPr>
        <p:spPr>
          <a:xfrm>
            <a:off x="2030694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Building Great Places </a:t>
            </a:r>
            <a:endParaRPr lang="en-US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665EBA-EC86-4E72-8F7C-CBCD8D2BCF91}"/>
              </a:ext>
            </a:extLst>
          </p:cNvPr>
          <p:cNvSpPr/>
          <p:nvPr userDrawn="1"/>
        </p:nvSpPr>
        <p:spPr>
          <a:xfrm>
            <a:off x="5422009" y="6585618"/>
            <a:ext cx="3388613" cy="281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40279E-CCD2-4A65-962B-907D5FFA0EC5}"/>
              </a:ext>
            </a:extLst>
          </p:cNvPr>
          <p:cNvSpPr/>
          <p:nvPr userDrawn="1"/>
        </p:nvSpPr>
        <p:spPr>
          <a:xfrm>
            <a:off x="5419307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Investing in people</a:t>
            </a:r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D8AB6-486F-45F9-B888-C9624482E376}"/>
              </a:ext>
            </a:extLst>
          </p:cNvPr>
          <p:cNvSpPr/>
          <p:nvPr userDrawn="1"/>
        </p:nvSpPr>
        <p:spPr>
          <a:xfrm>
            <a:off x="8807920" y="6610777"/>
            <a:ext cx="33886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cap="all" baseline="0">
                <a:solidFill>
                  <a:schemeClr val="bg1"/>
                </a:solidFill>
              </a:rPr>
              <a:t>Providing housing for all</a:t>
            </a:r>
            <a:endParaRPr lang="en-US" sz="9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283FA65-DE4E-44A2-9A52-C1A51732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7104" y="5917727"/>
            <a:ext cx="1910715" cy="80493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8F5423A-B907-4F1E-830D-C20A1B1AF048}"/>
              </a:ext>
            </a:extLst>
          </p:cNvPr>
          <p:cNvSpPr/>
          <p:nvPr userDrawn="1"/>
        </p:nvSpPr>
        <p:spPr>
          <a:xfrm>
            <a:off x="164730" y="365125"/>
            <a:ext cx="1703547" cy="7906042"/>
          </a:xfrm>
          <a:prstGeom prst="rect">
            <a:avLst/>
          </a:prstGeom>
          <a:solidFill>
            <a:srgbClr val="AF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A2CD-5850-4D6D-8D46-B978A56B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57" y="2449688"/>
            <a:ext cx="3933825" cy="3411361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4D4D4F"/>
                </a:solidFill>
              </a:defRPr>
            </a:lvl2pPr>
            <a:lvl3pPr>
              <a:defRPr sz="2400">
                <a:solidFill>
                  <a:srgbClr val="4D4D4F"/>
                </a:solidFill>
              </a:defRPr>
            </a:lvl3pPr>
            <a:lvl4pPr>
              <a:defRPr sz="2000">
                <a:solidFill>
                  <a:srgbClr val="4D4D4F"/>
                </a:solidFill>
              </a:defRPr>
            </a:lvl4pPr>
            <a:lvl5pPr>
              <a:defRPr sz="2000">
                <a:solidFill>
                  <a:srgbClr val="4D4D4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DC01DA-F349-43E2-86B2-DCA97F2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45" y="1128696"/>
            <a:ext cx="3932237" cy="121073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6DEFC80-79E6-459A-B056-742A176FBF7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55544" y="1128696"/>
            <a:ext cx="4799843" cy="473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E8919C-8046-4A0B-B60D-2D19D624D332}"/>
              </a:ext>
            </a:extLst>
          </p:cNvPr>
          <p:cNvCxnSpPr>
            <a:cxnSpLocks/>
          </p:cNvCxnSpPr>
          <p:nvPr userDrawn="1"/>
        </p:nvCxnSpPr>
        <p:spPr>
          <a:xfrm>
            <a:off x="1670257" y="2339429"/>
            <a:ext cx="4381925" cy="0"/>
          </a:xfrm>
          <a:prstGeom prst="line">
            <a:avLst/>
          </a:prstGeom>
          <a:ln w="38100" cap="sq">
            <a:solidFill>
              <a:srgbClr val="AF7F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6AA7D-66B0-4F85-93EB-A433905175F0}"/>
              </a:ext>
            </a:extLst>
          </p:cNvPr>
          <p:cNvSpPr/>
          <p:nvPr userDrawn="1"/>
        </p:nvSpPr>
        <p:spPr>
          <a:xfrm>
            <a:off x="323557" y="-450165"/>
            <a:ext cx="1703547" cy="7906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46988BB-AF15-4C9E-B3C2-3C452BED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04" y="384714"/>
            <a:ext cx="989853" cy="837568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6BDAD7D-9F05-40B6-B1D7-4747E17E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6A90722B-4435-45ED-9202-AA772BC42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3217129D-758C-4801-AE17-76277758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5E043A2D-0386-496A-B313-0F4413B09B5C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D7707-6263-421F-86AF-2B05EFDB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165DD-4992-469C-9FE5-6ACD1A81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7EA6-08BE-4DC8-8ACB-E2DA6B44A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D4D4F"/>
                </a:solidFill>
              </a:defRPr>
            </a:lvl1pPr>
          </a:lstStyle>
          <a:p>
            <a:fld id="{9C36B59A-7C81-4133-A3BA-C379B2394AC5}" type="datetime1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140E-741B-4F77-8B66-2BA2DEEAF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57F5-5212-4847-A41B-8D12CF14C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D4D4F"/>
                </a:solidFill>
              </a:defRPr>
            </a:lvl1pPr>
          </a:lstStyle>
          <a:p>
            <a:fld id="{F2DA5EF6-F1AD-44DA-AE60-8C0472A8F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31" r:id="rId11"/>
    <p:sldLayoutId id="2147483832" r:id="rId12"/>
    <p:sldLayoutId id="2147483833" r:id="rId13"/>
    <p:sldLayoutId id="2147483840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296863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80000"/>
        <a:buFontTx/>
        <a:buBlip>
          <a:blip r:embed="rId22"/>
        </a:buBlip>
        <a:defRPr sz="2800" kern="1200">
          <a:solidFill>
            <a:srgbClr val="4D4D4F"/>
          </a:solidFill>
          <a:latin typeface="+mj-lt"/>
          <a:ea typeface="+mn-ea"/>
          <a:cs typeface="+mn-cs"/>
        </a:defRPr>
      </a:lvl1pPr>
      <a:lvl2pPr marL="80327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F7F4B"/>
        </a:buClr>
        <a:buSzPct val="120000"/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+mj-lt"/>
          <a:ea typeface="+mn-ea"/>
          <a:cs typeface="+mn-cs"/>
        </a:defRPr>
      </a:lvl2pPr>
      <a:lvl3pPr marL="1146175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A8560"/>
        </a:buClr>
        <a:buSzPct val="110000"/>
        <a:buFont typeface="Wingdings" panose="05000000000000000000" pitchFamily="2" charset="2"/>
        <a:buChar char="§"/>
        <a:defRPr sz="2000" kern="1200">
          <a:solidFill>
            <a:srgbClr val="4D4D4F"/>
          </a:solidFill>
          <a:latin typeface="+mj-lt"/>
          <a:ea typeface="+mn-ea"/>
          <a:cs typeface="+mn-cs"/>
        </a:defRPr>
      </a:lvl3pPr>
      <a:lvl4pPr marL="1487488" indent="-2286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Calibri" panose="020F0502020204030204" pitchFamily="34" charset="0"/>
        <a:buChar char="–"/>
        <a:defRPr sz="1800" kern="1200">
          <a:solidFill>
            <a:srgbClr val="4D4D4F"/>
          </a:solidFill>
          <a:latin typeface="+mj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D4D4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housing.org/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AEC6-6786-432D-B0A5-2AEE0824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5367" y="92720"/>
            <a:ext cx="8263467" cy="3011311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Housing &amp; Community Development Commission (HCDC) Lived Experience Seat </a:t>
            </a:r>
            <a:br>
              <a:rPr lang="en-US" sz="4800"/>
            </a:br>
            <a:r>
              <a:rPr lang="en-US" sz="4800"/>
              <a:t>Open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1372B-8B4E-C117-72D4-9784C9D572CE}"/>
              </a:ext>
            </a:extLst>
          </p:cNvPr>
          <p:cNvSpPr txBox="1">
            <a:spLocks/>
          </p:cNvSpPr>
          <p:nvPr/>
        </p:nvSpPr>
        <p:spPr>
          <a:xfrm>
            <a:off x="7595018" y="4225830"/>
            <a:ext cx="4356767" cy="754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8B2"/>
              </a:buClr>
              <a:defRPr/>
            </a:pPr>
            <a:r>
              <a:rPr lang="en-US" sz="2200" b="1">
                <a:solidFill>
                  <a:srgbClr val="5A8560"/>
                </a:solidFill>
                <a:latin typeface="Calibri" panose="020F0502020204030204"/>
              </a:rPr>
              <a:t>Nathan Ho</a:t>
            </a:r>
          </a:p>
          <a:p>
            <a:pPr>
              <a:buClr>
                <a:srgbClr val="0078B2"/>
              </a:buClr>
              <a:defRPr/>
            </a:pP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/>
                <a:cs typeface="Calibri"/>
              </a:rPr>
              <a:t>Senior Policy Advisor, Mayor's office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459F67-A8BA-87EC-54F6-0B2A41C0A7F3}"/>
              </a:ext>
            </a:extLst>
          </p:cNvPr>
          <p:cNvSpPr>
            <a:spLocks noGrp="1"/>
          </p:cNvSpPr>
          <p:nvPr/>
        </p:nvSpPr>
        <p:spPr>
          <a:xfrm>
            <a:off x="4032179" y="4016247"/>
            <a:ext cx="3375227" cy="159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None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300" b="1">
              <a:solidFill>
                <a:srgbClr val="004275"/>
              </a:solidFill>
              <a:ea typeface="+mj-lt"/>
              <a:cs typeface="Calibri" panose="020F0502020204030204"/>
            </a:endParaRPr>
          </a:p>
          <a:p>
            <a:pPr>
              <a:spcBef>
                <a:spcPts val="0"/>
              </a:spcBef>
            </a:pPr>
            <a:endParaRPr lang="en-US" sz="2300" b="1">
              <a:solidFill>
                <a:srgbClr val="004275"/>
              </a:solidFill>
              <a:ea typeface="+mj-lt"/>
              <a:cs typeface="Calibri" panose="020F0502020204030204"/>
            </a:endParaRPr>
          </a:p>
          <a:p>
            <a:pPr>
              <a:spcBef>
                <a:spcPts val="0"/>
              </a:spcBef>
            </a:pPr>
            <a:r>
              <a:rPr lang="en-US" sz="2300" b="1">
                <a:solidFill>
                  <a:srgbClr val="004275"/>
                </a:solidFill>
                <a:ea typeface="+mj-lt"/>
                <a:cs typeface="Calibri" panose="020F0502020204030204"/>
              </a:rPr>
              <a:t>October 6, 2022</a:t>
            </a:r>
            <a:endParaRPr lang="en-US" sz="2300" b="1">
              <a:solidFill>
                <a:srgbClr val="004275"/>
              </a:solidFill>
              <a:highlight>
                <a:srgbClr val="FFFF00"/>
              </a:highlight>
              <a:ea typeface="+mj-lt"/>
              <a:cs typeface="Calibri" panose="020F0502020204030204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3F4AB6-AF0F-660F-E67A-A0B4F54FF2F3}"/>
              </a:ext>
            </a:extLst>
          </p:cNvPr>
          <p:cNvSpPr txBox="1">
            <a:spLocks/>
          </p:cNvSpPr>
          <p:nvPr/>
        </p:nvSpPr>
        <p:spPr>
          <a:xfrm>
            <a:off x="7595017" y="5055065"/>
            <a:ext cx="4356767" cy="754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8B2"/>
              </a:buClr>
              <a:defRPr/>
            </a:pPr>
            <a:r>
              <a:rPr lang="en-US" sz="2200" b="1">
                <a:solidFill>
                  <a:srgbClr val="5A8560"/>
                </a:solidFill>
                <a:latin typeface="Calibri" panose="020F0502020204030204"/>
              </a:rPr>
              <a:t>Kristen Clements</a:t>
            </a:r>
          </a:p>
          <a:p>
            <a:pPr>
              <a:buClr>
                <a:srgbClr val="0078B2"/>
              </a:buClr>
              <a:defRPr/>
            </a:pP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/>
                <a:cs typeface="Calibri"/>
              </a:rPr>
              <a:t>Division Manager, Housing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E9C306-7D97-D291-E66D-D635B191664D}"/>
              </a:ext>
            </a:extLst>
          </p:cNvPr>
          <p:cNvSpPr txBox="1">
            <a:spLocks/>
          </p:cNvSpPr>
          <p:nvPr/>
        </p:nvSpPr>
        <p:spPr>
          <a:xfrm>
            <a:off x="7595017" y="5805858"/>
            <a:ext cx="4356767" cy="754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8B2"/>
              </a:buClr>
              <a:defRPr/>
            </a:pPr>
            <a:r>
              <a:rPr lang="en-US" sz="2200" b="1">
                <a:solidFill>
                  <a:srgbClr val="5A8560"/>
                </a:solidFill>
                <a:latin typeface="Calibri" panose="020F0502020204030204"/>
              </a:rPr>
              <a:t>Mindy Nguyen</a:t>
            </a:r>
          </a:p>
          <a:p>
            <a:pPr>
              <a:buClr>
                <a:srgbClr val="0078B2"/>
              </a:buClr>
              <a:defRPr/>
            </a:pP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/>
                <a:cs typeface="Calibri"/>
              </a:rPr>
              <a:t>Development Officer, Housing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859DF3-3ECA-834C-BC52-B3B62C58F97A}"/>
              </a:ext>
            </a:extLst>
          </p:cNvPr>
          <p:cNvSpPr txBox="1">
            <a:spLocks/>
          </p:cNvSpPr>
          <p:nvPr/>
        </p:nvSpPr>
        <p:spPr>
          <a:xfrm>
            <a:off x="7595018" y="3475035"/>
            <a:ext cx="4356767" cy="754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8B2"/>
              </a:buClr>
              <a:defRPr/>
            </a:pPr>
            <a:r>
              <a:rPr lang="en-US" sz="2200" b="1">
                <a:solidFill>
                  <a:srgbClr val="5A8560"/>
                </a:solidFill>
                <a:latin typeface="Calibri" panose="020F0502020204030204"/>
              </a:rPr>
              <a:t>Mackenzie Mossing</a:t>
            </a:r>
          </a:p>
          <a:p>
            <a:pPr>
              <a:buClr>
                <a:srgbClr val="0078B2"/>
              </a:buClr>
              <a:defRPr/>
            </a:pP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 panose="020F0502020204030204"/>
                <a:cs typeface="Calibri"/>
              </a:rPr>
              <a:t>Deputy Chief of Staff, Mayor's office</a:t>
            </a:r>
            <a:endParaRPr lang="en-US" sz="20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01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EF017C-D10D-4BB2-945E-85857492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apply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D8759-87A7-4F45-A7E0-1673B515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2BCBEA0-C651-4053-87D3-4A632040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3E3A2-7B6D-48DB-A9EA-82BEFD50E90E}"/>
              </a:ext>
            </a:extLst>
          </p:cNvPr>
          <p:cNvSpPr txBox="1"/>
          <p:nvPr/>
        </p:nvSpPr>
        <p:spPr>
          <a:xfrm>
            <a:off x="2189661" y="1659285"/>
            <a:ext cx="916413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Visit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www.sjhousing.org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&gt; Housing Commission &gt; Boards &amp; Commissions &gt; Application Portal &gt; Housing and Community Development Commission &gt; Apply</a:t>
            </a:r>
            <a:br>
              <a:rPr lang="en-US" sz="3200" dirty="0"/>
            </a:br>
            <a:endParaRPr lang="en-US" sz="32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First review of applications will be October 24,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endParaRPr lang="en-US" sz="3200" b="1" dirty="0">
              <a:solidFill>
                <a:schemeClr val="bg2">
                  <a:lumMod val="25000"/>
                </a:schemeClr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915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2624-68FC-4ADF-A117-06CF1481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97BB87-DB55-44FC-BF0B-F843454F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013F0-3036-46D0-8058-F387CFFAB52E}"/>
              </a:ext>
            </a:extLst>
          </p:cNvPr>
          <p:cNvSpPr txBox="1"/>
          <p:nvPr/>
        </p:nvSpPr>
        <p:spPr>
          <a:xfrm>
            <a:off x="3946848" y="2351313"/>
            <a:ext cx="655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25936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7E255-615B-E3CC-DF62-C19DDEE0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C7422-81E5-B5D7-F0C8-D54038A7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B840C0E-4F64-C13D-E219-3C5849F5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21D23-564B-FD52-1920-78E27A82B14E}"/>
              </a:ext>
            </a:extLst>
          </p:cNvPr>
          <p:cNvSpPr txBox="1"/>
          <p:nvPr/>
        </p:nvSpPr>
        <p:spPr>
          <a:xfrm>
            <a:off x="2286000" y="1676400"/>
            <a:ext cx="91689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5:45pm: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 Welcome</a:t>
            </a:r>
            <a:b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5:50pm-6:10pm: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 Background on the Lived Experience Seat and the Housing &amp; Community Commission</a:t>
            </a:r>
            <a:b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6:10pm-6:20pm: 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Questions and comments</a:t>
            </a:r>
            <a:b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</a:b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r>
              <a:rPr lang="en-US" sz="2800" b="1">
                <a:solidFill>
                  <a:schemeClr val="bg2">
                    <a:lumMod val="25000"/>
                  </a:schemeClr>
                </a:solidFill>
              </a:rPr>
              <a:t>6:20pm-7:00pm: 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Application assistance</a:t>
            </a: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71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6F2EC-EC6A-4235-9AD2-357563A2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3FEE81-43DA-4D0E-AB13-7AB78280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C74D907-9269-42F1-82D0-3294C6D4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365125"/>
            <a:ext cx="9169400" cy="998538"/>
          </a:xfrm>
        </p:spPr>
        <p:txBody>
          <a:bodyPr/>
          <a:lstStyle/>
          <a:p>
            <a:r>
              <a:rPr lang="en-US">
                <a:cs typeface="Calibri"/>
              </a:rPr>
              <a:t>What is the Lived Experience seat?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83189AC-98CF-439D-82B3-C79F25B8A5D0}"/>
              </a:ext>
            </a:extLst>
          </p:cNvPr>
          <p:cNvSpPr txBox="1">
            <a:spLocks/>
          </p:cNvSpPr>
          <p:nvPr/>
        </p:nvSpPr>
        <p:spPr>
          <a:xfrm>
            <a:off x="2184400" y="1561171"/>
            <a:ext cx="9429180" cy="4423993"/>
          </a:xfrm>
          <a:prstGeom prst="rect">
            <a:avLst/>
          </a:prstGeom>
          <a:ln w="57150">
            <a:noFill/>
            <a:prstDash val="solid"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1313" indent="-296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 sz="2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8032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AF7F4B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1146175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5A856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4874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Calibri" panose="020F0502020204030204" pitchFamily="34" charset="0"/>
              <a:buChar char="–"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18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995" indent="-296545">
              <a:spcAft>
                <a:spcPts val="600"/>
              </a:spcAft>
            </a:pPr>
            <a:r>
              <a:rPr lang="en-US" sz="2800" b="1"/>
              <a:t>Citywide Residential Anti-Displacement Strategy: </a:t>
            </a:r>
            <a:r>
              <a:rPr lang="en-US" sz="2800"/>
              <a:t>City Council approved in September 2020 </a:t>
            </a:r>
            <a:endParaRPr lang="en-US"/>
          </a:p>
          <a:p>
            <a:pPr lvl="1">
              <a:spcAft>
                <a:spcPts val="1200"/>
              </a:spcAft>
            </a:pPr>
            <a:r>
              <a:rPr lang="en-US" sz="2600"/>
              <a:t>Recommendation #4: Increase equitable representation of historically underrepresented communities on Commissions </a:t>
            </a:r>
            <a:endParaRPr lang="en-US" sz="2600">
              <a:cs typeface="Calibri"/>
            </a:endParaRPr>
          </a:p>
          <a:p>
            <a:pPr marL="340995" indent="-296545">
              <a:spcAft>
                <a:spcPts val="1200"/>
              </a:spcAft>
            </a:pPr>
            <a:r>
              <a:rPr lang="en-US" sz="2800" b="1"/>
              <a:t>City Council direction </a:t>
            </a:r>
            <a:r>
              <a:rPr lang="en-US" sz="2800"/>
              <a:t>(early 2021)</a:t>
            </a:r>
          </a:p>
          <a:p>
            <a:pPr marL="802957" lvl="1" indent="-296545">
              <a:spcAft>
                <a:spcPts val="1200"/>
              </a:spcAft>
            </a:pPr>
            <a:r>
              <a:rPr lang="en-US" sz="2600"/>
              <a:t>Add a lived experience with homelessness designated seat to the Commission, and an alternate, and provide a stipend and other supports </a:t>
            </a:r>
          </a:p>
          <a:p>
            <a:pPr marL="340995" indent="-296545">
              <a:spcAft>
                <a:spcPts val="1200"/>
              </a:spcAft>
            </a:pPr>
            <a:r>
              <a:rPr lang="en-US" sz="2800" b="1"/>
              <a:t>Purpose: </a:t>
            </a:r>
            <a:r>
              <a:rPr lang="en-US" sz="2800"/>
              <a:t>The</a:t>
            </a:r>
            <a:r>
              <a:rPr lang="en-US" sz="2800">
                <a:cs typeface="Calibri"/>
              </a:rPr>
              <a:t> Lived Experience commissioner will advise on all housing and community development matters before the Commission</a:t>
            </a:r>
          </a:p>
        </p:txBody>
      </p:sp>
    </p:spTree>
    <p:extLst>
      <p:ext uri="{BB962C8B-B14F-4D97-AF65-F5344CB8AC3E}">
        <p14:creationId xmlns:p14="http://schemas.microsoft.com/office/powerpoint/2010/main" val="135155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155734-B547-4372-B037-4557E8CF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399" y="6550025"/>
            <a:ext cx="543233" cy="344210"/>
          </a:xfrm>
        </p:spPr>
        <p:txBody>
          <a:bodyPr/>
          <a:lstStyle/>
          <a:p>
            <a:fld id="{F2DA5EF6-F1AD-44DA-AE60-8C0472A8F9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2"/>
          </p:nvPr>
        </p:nvSpPr>
        <p:spPr>
          <a:xfrm>
            <a:off x="2184745" y="1283549"/>
            <a:ext cx="9404629" cy="47962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0995" indent="-296545">
              <a:spcBef>
                <a:spcPts val="0"/>
              </a:spcBef>
              <a:spcAft>
                <a:spcPts val="700"/>
              </a:spcAft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  <a:t>Purpose of Housing &amp; Community Development Commission </a:t>
            </a:r>
          </a:p>
          <a:p>
            <a:pPr lvl="1">
              <a:spcBef>
                <a:spcPts val="0"/>
              </a:spcBef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Provide guidance to City Council on policies and programs related to housing and community development</a:t>
            </a:r>
          </a:p>
          <a:p>
            <a:pPr lvl="1">
              <a:spcBef>
                <a:spcPts val="0"/>
              </a:spcBef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Advise on Mobilehome and Apartment Rent Ordinance programs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Receive reports on housing and community development issues and conditions</a:t>
            </a:r>
          </a:p>
          <a:p>
            <a:pPr marL="340995" indent="-296545">
              <a:spcBef>
                <a:spcPts val="0"/>
              </a:spcBef>
              <a:spcAft>
                <a:spcPts val="400"/>
              </a:spcAft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  <a:t>Commissioners</a:t>
            </a:r>
          </a:p>
          <a:p>
            <a:pPr lvl="1">
              <a:spcBef>
                <a:spcPts val="0"/>
              </a:spcBef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Now 14 seats appointed by the City Council</a:t>
            </a:r>
          </a:p>
          <a:p>
            <a:pPr lvl="2">
              <a:spcBef>
                <a:spcPts val="0"/>
              </a:spcBef>
              <a:spcAft>
                <a:spcPts val="400"/>
              </a:spcAft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cs typeface="Calibri"/>
              </a:rPr>
              <a:t>12 nominated by Mayor and Council offices, 2 by industry groups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cs typeface="Calibri"/>
              </a:rPr>
              <a:t>Lived Experience Seat (and alternate) will be appointed by Mayor</a:t>
            </a:r>
          </a:p>
          <a:p>
            <a:pPr lvl="1">
              <a:spcBef>
                <a:spcPts val="0"/>
              </a:spcBef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Term length is 4 years, 2-term limit</a:t>
            </a:r>
          </a:p>
          <a:p>
            <a:pPr marL="506095" lvl="1" indent="0">
              <a:spcAft>
                <a:spcPts val="700"/>
              </a:spcAft>
              <a:buFont typeface="Arial" panose="020B0604020202020204" pitchFamily="34" charset="0"/>
              <a:buNone/>
            </a:pPr>
            <a:endParaRPr lang="en-US" sz="2200">
              <a:cs typeface="Calibri"/>
            </a:endParaRPr>
          </a:p>
          <a:p>
            <a:pPr marL="44450" indent="0">
              <a:spcAft>
                <a:spcPts val="2400"/>
              </a:spcAft>
              <a:buNone/>
            </a:pPr>
            <a:endParaRPr lang="en-US" sz="2400">
              <a:cs typeface="Calibri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What is HCDC and what is its purpose?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23557" y="6550025"/>
            <a:ext cx="1699957" cy="344210"/>
          </a:xfrm>
        </p:spPr>
        <p:txBody>
          <a:bodyPr/>
          <a:lstStyle/>
          <a:p>
            <a:fld id="{5C89500B-0B9D-4561-ACDB-B3E0F2CB38A3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439662-85B1-4FD4-BD66-12FF9879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102" y="1428749"/>
            <a:ext cx="9168900" cy="5006975"/>
          </a:xfrm>
        </p:spPr>
        <p:txBody>
          <a:bodyPr>
            <a:normAutofit lnSpcReduction="10000"/>
          </a:bodyPr>
          <a:lstStyle/>
          <a:p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800" i="0">
                <a:solidFill>
                  <a:schemeClr val="bg2">
                    <a:lumMod val="25000"/>
                  </a:schemeClr>
                </a:solidFill>
                <a:effectLst/>
              </a:rPr>
              <a:t>econd Thursday of each month</a:t>
            </a: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 (except July) starting </a:t>
            </a:r>
            <a:r>
              <a:rPr lang="en-US" sz="2800" i="0">
                <a:solidFill>
                  <a:schemeClr val="bg2">
                    <a:lumMod val="25000"/>
                  </a:schemeClr>
                </a:solidFill>
                <a:effectLst/>
              </a:rPr>
              <a:t>at 5:45 p.m.</a:t>
            </a:r>
          </a:p>
          <a:p>
            <a:pPr lvl="1"/>
            <a:r>
              <a:rPr lang="en-US" sz="2400" b="0" i="0">
                <a:solidFill>
                  <a:schemeClr val="bg2">
                    <a:lumMod val="25000"/>
                  </a:schemeClr>
                </a:solidFill>
                <a:effectLst/>
                <a:cs typeface="Calibri"/>
              </a:rPr>
              <a:t>Meetings typically run 2 to 3 hours (some longer)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Aft>
                <a:spcPts val="9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u="none" strike="noStrike" baseline="0">
                <a:solidFill>
                  <a:schemeClr val="bg2">
                    <a:lumMod val="25000"/>
                  </a:schemeClr>
                </a:solidFill>
              </a:rPr>
              <a:t>pecial meetings also held as needed</a:t>
            </a:r>
          </a:p>
          <a:p>
            <a:r>
              <a:rPr lang="en-US" i="0">
                <a:solidFill>
                  <a:schemeClr val="bg2">
                    <a:lumMod val="25000"/>
                  </a:schemeClr>
                </a:solidFill>
                <a:effectLst/>
              </a:rPr>
              <a:t>Currently, all meetings are held </a:t>
            </a:r>
            <a:r>
              <a:rPr lang="en-US">
                <a:solidFill>
                  <a:schemeClr val="bg2">
                    <a:lumMod val="25000"/>
                  </a:schemeClr>
                </a:solidFill>
              </a:rPr>
              <a:t>on</a:t>
            </a:r>
            <a:r>
              <a:rPr lang="en-US" i="0">
                <a:solidFill>
                  <a:schemeClr val="bg2">
                    <a:lumMod val="25000"/>
                  </a:schemeClr>
                </a:solidFill>
                <a:effectLst/>
              </a:rPr>
              <a:t> Zoom due to COVID</a:t>
            </a:r>
          </a:p>
          <a:p>
            <a:pPr lvl="1">
              <a:spcAft>
                <a:spcPts val="900"/>
              </a:spcAft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  <a:cs typeface="Calibri"/>
              </a:rPr>
              <a:t>Have option to use a City facility to link to Zoom</a:t>
            </a:r>
          </a:p>
          <a:p>
            <a:r>
              <a:rPr lang="en-US" sz="2800" i="0">
                <a:solidFill>
                  <a:schemeClr val="bg2">
                    <a:lumMod val="25000"/>
                  </a:schemeClr>
                </a:solidFill>
                <a:effectLst/>
              </a:rPr>
              <a:t>Attendance Policy</a:t>
            </a: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Excused absences generally are for sickness</a:t>
            </a: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; p</a:t>
            </a:r>
            <a:r>
              <a:rPr lang="en-US">
                <a:solidFill>
                  <a:schemeClr val="bg2">
                    <a:lumMod val="25000"/>
                  </a:schemeClr>
                </a:solidFill>
              </a:rPr>
              <a:t>lease notify Commission staff and Chair in advance</a:t>
            </a:r>
            <a:endParaRPr lang="en-US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Automatic resignation for 3 </a:t>
            </a:r>
            <a:r>
              <a:rPr lang="en-US" sz="2400" u="sng">
                <a:solidFill>
                  <a:schemeClr val="bg2">
                    <a:lumMod val="25000"/>
                  </a:schemeClr>
                </a:solidFill>
              </a:rPr>
              <a:t>unexcused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</a:rPr>
              <a:t> absences in one year</a:t>
            </a:r>
            <a:endParaRPr lang="en-US" sz="24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Rules on absence regarding the alternate’s attendance are TBD</a:t>
            </a:r>
          </a:p>
          <a:p>
            <a:pPr marL="574675" lvl="1" indent="0">
              <a:buNone/>
            </a:pPr>
            <a:endParaRPr lang="en-US" i="0">
              <a:solidFill>
                <a:schemeClr val="bg2">
                  <a:lumMod val="25000"/>
                </a:schemeClr>
              </a:solidFill>
              <a:effectLst/>
              <a:cs typeface="Calibri"/>
            </a:endParaRPr>
          </a:p>
          <a:p>
            <a:pPr lvl="1"/>
            <a:endParaRPr lang="en-US" u="none" strike="noStrike" baseline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u="none" strike="noStrike" baseline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u="none" strike="noStrike" baseline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800" i="0">
              <a:solidFill>
                <a:schemeClr val="bg2">
                  <a:lumMod val="25000"/>
                </a:schemeClr>
              </a:solidFill>
              <a:effectLst/>
              <a:cs typeface="Calibri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153C34-D805-4C42-9F4D-ED198E7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schedule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B7254-F2C8-42B6-9F5E-51C3CFA7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D66868-3AB2-4BBA-889E-04BE8B45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CC7E84-709D-4568-AC62-9283234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00" y="365125"/>
            <a:ext cx="9393690" cy="998481"/>
          </a:xfrm>
        </p:spPr>
        <p:txBody>
          <a:bodyPr>
            <a:normAutofit/>
          </a:bodyPr>
          <a:lstStyle/>
          <a:p>
            <a:r>
              <a:rPr lang="en-US"/>
              <a:t>Fiscal Year 2022-23 Work Plan (excerpt)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5255-0CA1-467C-BBAB-DBFB6DE1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3E5DEDB-06E0-4885-AD30-E29B8912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27E390-2712-418A-ABC1-A4FB17208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4561" y="1367169"/>
            <a:ext cx="9715489" cy="47962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0995" indent="-296545">
              <a:spcAft>
                <a:spcPts val="600"/>
              </a:spcAft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  <a:t>Policies &amp; programs</a:t>
            </a:r>
            <a:endParaRPr lang="en-US" sz="24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Draft 2023-31 Housing Element (policies &amp; programs work plan)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Community Plan to End Homelessness – City Implementation Plan 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Rent Stabilization Program – draft Strategic Plan and report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Draft amendments to Citizen Participation Plan</a:t>
            </a:r>
          </a:p>
          <a:p>
            <a:pPr marL="340678" indent="-296545">
              <a:spcAft>
                <a:spcPts val="600"/>
              </a:spcAft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  <a:t>Funding &amp; reports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Federal HUD funds – CAPER and Draft FY 2023-24 Annual Action Plan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Measure E – Annual Report and Proposed FY 2023-24 Budget</a:t>
            </a:r>
          </a:p>
          <a:p>
            <a:pPr marL="802640" lvl="1" indent="-296545">
              <a:spcAft>
                <a:spcPts val="7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  <a:cs typeface="Calibri"/>
              </a:rPr>
              <a:t>Housing Trust Fund – Annual Report and Proposed FY 2023-24 Budget</a:t>
            </a:r>
          </a:p>
          <a:p>
            <a:pPr marL="340678" indent="-296545">
              <a:spcAft>
                <a:spcPts val="700"/>
              </a:spcAft>
            </a:pPr>
            <a:endParaRPr lang="en-US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506095" lvl="1" indent="0">
              <a:spcAft>
                <a:spcPts val="700"/>
              </a:spcAft>
              <a:buFont typeface="Arial" panose="020B0604020202020204" pitchFamily="34" charset="0"/>
              <a:buNone/>
            </a:pPr>
            <a:endParaRPr lang="en-US" sz="2200">
              <a:cs typeface="Calibri"/>
            </a:endParaRPr>
          </a:p>
          <a:p>
            <a:pPr marL="44450" indent="0">
              <a:spcAft>
                <a:spcPts val="2400"/>
              </a:spcAft>
              <a:buNone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87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533E36-45A5-46E1-BE29-DD5734EE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HCDC webpage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A04D-D965-4BA0-A6EF-D9550BB3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9F234C5-2FDB-4F3B-9554-BBABBB4C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18E304E3-6519-488F-9EFC-E60CB5127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900" y="1363606"/>
            <a:ext cx="8705843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4BEB6A-C5B1-49B4-A9CB-1B635BA8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and resources provided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ED155-21EC-4E60-BA35-48EAB6A2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39D6B0-9514-4D68-9F3B-3762197B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7D75EF53-B20D-4C21-B361-8DB64BAD7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80782"/>
              </p:ext>
            </p:extLst>
          </p:nvPr>
        </p:nvGraphicFramePr>
        <p:xfrm>
          <a:off x="2442117" y="1323330"/>
          <a:ext cx="9144000" cy="548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93">
                  <a:extLst>
                    <a:ext uri="{9D8B030D-6E8A-4147-A177-3AD203B41FA5}">
                      <a16:colId xmlns:a16="http://schemas.microsoft.com/office/drawing/2014/main" val="333688059"/>
                    </a:ext>
                  </a:extLst>
                </a:gridCol>
                <a:gridCol w="6705507">
                  <a:extLst>
                    <a:ext uri="{9D8B030D-6E8A-4147-A177-3AD203B41FA5}">
                      <a16:colId xmlns:a16="http://schemas.microsoft.com/office/drawing/2014/main" val="1475021873"/>
                    </a:ext>
                  </a:extLst>
                </a:gridCol>
              </a:tblGrid>
              <a:tr h="64052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600" b="1" i="0" u="none" strike="noStrike" noProof="0">
                          <a:latin typeface="Calibri"/>
                        </a:rPr>
                        <a:t>Resource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600" b="1" i="0" u="none" strike="noStrike" noProof="0">
                          <a:latin typeface="Calibri"/>
                        </a:rPr>
                        <a:t>Description</a:t>
                      </a:r>
                      <a:endParaRPr lang="en-US" sz="2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46085"/>
                  </a:ext>
                </a:extLst>
              </a:tr>
              <a:tr h="101245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100" b="1" i="0" u="none" strike="noStrike" noProof="0">
                          <a:latin typeface="+mn-lt"/>
                        </a:rPr>
                        <a:t>Technology Support</a:t>
                      </a:r>
                      <a:endParaRPr lang="en-US" sz="2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Laptop/tablet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Wi-Fi hotspot device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Support with printing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36558"/>
                  </a:ext>
                </a:extLst>
              </a:tr>
              <a:tr h="13177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100" b="1" i="0" u="none" strike="noStrike" noProof="0">
                          <a:latin typeface="+mn-lt"/>
                        </a:rPr>
                        <a:t>Onboarding and Training </a:t>
                      </a:r>
                      <a:endParaRPr lang="en-US" sz="2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Commission orientation and onboarding guide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Clerk’s online training on </a:t>
                      </a:r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laws (Brown Act, conflicts)</a:t>
                      </a:r>
                      <a:endParaRPr lang="en-US" sz="21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Video recordings of prior Commission meetings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trainings on policies, ordinances, homelessness response system, etc. as necessary</a:t>
                      </a:r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98067"/>
                  </a:ext>
                </a:extLst>
              </a:tr>
              <a:tr h="70710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100" b="1" i="0" u="none" strike="noStrike" noProof="0">
                          <a:latin typeface="+mn-lt"/>
                        </a:rPr>
                        <a:t>Peer-to-Peer Support - Buddy System </a:t>
                      </a:r>
                      <a:endParaRPr lang="en-US" sz="2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Commissioners to be paired with a “buddy”/current Commissioner for informal onboarding and support</a:t>
                      </a:r>
                      <a:endParaRPr lang="en-US" sz="2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712747"/>
                  </a:ext>
                </a:extLst>
              </a:tr>
              <a:tr h="70710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100" b="1"/>
                        <a:t>Additional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at City Hall for Commissioner to attend virtual meetings if needed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/>
                        <a:t>$200 stipend dependent on meeting attendance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91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3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2F69EF-EE3E-42FF-A523-3232B429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should apply?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DA408-E39C-452A-AC77-C89D7E71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22B-4435-45ED-9202-AA772BC426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539FFA-3A00-4155-A42D-68E9B231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AE32-E773-4322-BEEB-03D506DF8A52}" type="datetime1">
              <a:rPr lang="en-US" smtClean="0"/>
              <a:t>10/7/2022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0AD54-9F49-4002-926A-A2224D2B1193}"/>
              </a:ext>
            </a:extLst>
          </p:cNvPr>
          <p:cNvSpPr txBox="1"/>
          <p:nvPr/>
        </p:nvSpPr>
        <p:spPr>
          <a:xfrm>
            <a:off x="2184900" y="1361069"/>
            <a:ext cx="9279390" cy="45473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Have an interest in a wide range of local housing &amp; community development issues</a:t>
            </a: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Enjoy working with others and want to get more involved with the community</a:t>
            </a: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Want to learn from others and share ideas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Able to integrate your lived experience into thoughts about systems, policies, programs and funding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Would enjoy the opportunity to advise City Council and staff</a:t>
            </a:r>
            <a:endParaRPr lang="en-US" sz="28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  <a:cs typeface="Calibri"/>
              </a:rPr>
              <a:t>Have 6-8 hours per month and the ability to commit</a:t>
            </a:r>
          </a:p>
        </p:txBody>
      </p:sp>
    </p:spTree>
    <p:extLst>
      <p:ext uri="{BB962C8B-B14F-4D97-AF65-F5344CB8AC3E}">
        <p14:creationId xmlns:p14="http://schemas.microsoft.com/office/powerpoint/2010/main" val="3180435196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Housing Dept - Cool Colors">
      <a:dk1>
        <a:srgbClr val="004275"/>
      </a:dk1>
      <a:lt1>
        <a:sysClr val="window" lastClr="FFFFFF"/>
      </a:lt1>
      <a:dk2>
        <a:srgbClr val="004275"/>
      </a:dk2>
      <a:lt2>
        <a:srgbClr val="E7E6E6"/>
      </a:lt2>
      <a:accent1>
        <a:srgbClr val="004275"/>
      </a:accent1>
      <a:accent2>
        <a:srgbClr val="0078B2"/>
      </a:accent2>
      <a:accent3>
        <a:srgbClr val="662D64"/>
      </a:accent3>
      <a:accent4>
        <a:srgbClr val="A283A9"/>
      </a:accent4>
      <a:accent5>
        <a:srgbClr val="5A8560"/>
      </a:accent5>
      <a:accent6>
        <a:srgbClr val="84AF7E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sing Dept PPT Template 2019 Final" id="{430CD88C-8844-4E94-8A9E-FEC5DD51A34A}" vid="{348AD5B7-56E3-41C7-A278-9566130C30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EFD4CEE193364AB4F36E00610AC8F9" ma:contentTypeVersion="19" ma:contentTypeDescription="Create a new document." ma:contentTypeScope="" ma:versionID="b01386c46349db6fd4cdae5aaa46576e">
  <xsd:schema xmlns:xsd="http://www.w3.org/2001/XMLSchema" xmlns:xs="http://www.w3.org/2001/XMLSchema" xmlns:p="http://schemas.microsoft.com/office/2006/metadata/properties" xmlns:ns2="cc7802a1-9468-46a5-b230-2cdc98385fb1" xmlns:ns3="9c08f9ca-525b-4e0f-a3ce-4035f2745aec" xmlns:ns4="8b191620-0153-4acc-a89a-219ae713f494" targetNamespace="http://schemas.microsoft.com/office/2006/metadata/properties" ma:root="true" ma:fieldsID="0f64ca58501eb8736e6d7058dcfa000d" ns2:_="" ns3:_="" ns4:_="">
    <xsd:import namespace="cc7802a1-9468-46a5-b230-2cdc98385fb1"/>
    <xsd:import namespace="9c08f9ca-525b-4e0f-a3ce-4035f2745aec"/>
    <xsd:import namespace="8b191620-0153-4acc-a89a-219ae713f4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TaxCatchAll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802a1-9468-46a5-b230-2cdc98385f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8f9ca-525b-4e0f-a3ce-4035f2745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e5f2ac-bb83-4a84-bbbc-4691dad9e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1620-0153-4acc-a89a-219ae713f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a37d4d-b05c-469a-8c11-2623bb63eac9}" ma:internalName="TaxCatchAll" ma:showField="CatchAllData" ma:web="cc7802a1-9468-46a5-b230-2cdc98385f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191620-0153-4acc-a89a-219ae713f494" xsi:nil="true"/>
    <lcf76f155ced4ddcb4097134ff3c332f xmlns="9c08f9ca-525b-4e0f-a3ce-4035f2745a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F730C8-1C1B-4180-87DF-E943767A4C82}"/>
</file>

<file path=customXml/itemProps2.xml><?xml version="1.0" encoding="utf-8"?>
<ds:datastoreItem xmlns:ds="http://schemas.openxmlformats.org/officeDocument/2006/customXml" ds:itemID="{28B6114B-C131-4C6A-A6B4-F1AFD3280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A7111-08C4-4035-99F8-27C396C77329}">
  <ds:schemaRefs>
    <ds:schemaRef ds:uri="8b191620-0153-4acc-a89a-219ae713f494"/>
    <ds:schemaRef ds:uri="93e71963-27fe-4cd2-a96d-da3e7d3e3abc"/>
    <ds:schemaRef ds:uri="9c08f9ca-525b-4e0f-a3ce-4035f2745aec"/>
    <ds:schemaRef ds:uri="cc7802a1-9468-46a5-b230-2cdc98385f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Housing Dept PPT Template 2019 Final</Template>
  <TotalTime>15</TotalTime>
  <Words>732</Words>
  <Application>Microsoft Office PowerPoint</Application>
  <PresentationFormat>Widescreen</PresentationFormat>
  <Paragraphs>122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OpenSans-Regular</vt:lpstr>
      <vt:lpstr>Wingdings</vt:lpstr>
      <vt:lpstr>10_Office Theme</vt:lpstr>
      <vt:lpstr>Housing &amp; Community Development Commission (HCDC) Lived Experience Seat  Open House</vt:lpstr>
      <vt:lpstr>Agenda</vt:lpstr>
      <vt:lpstr>What is the Lived Experience seat?</vt:lpstr>
      <vt:lpstr>What is HCDC and what is its purpose?</vt:lpstr>
      <vt:lpstr>Meeting schedule</vt:lpstr>
      <vt:lpstr>Fiscal Year 2022-23 Work Plan (excerpt) </vt:lpstr>
      <vt:lpstr>Navigating HCDC webpage</vt:lpstr>
      <vt:lpstr>Support and resources provided</vt:lpstr>
      <vt:lpstr>Who should apply?</vt:lpstr>
      <vt:lpstr>How to apply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Palacio, Chelsea</dc:creator>
  <cp:lastModifiedBy>Nguyen, Mindy</cp:lastModifiedBy>
  <cp:revision>5</cp:revision>
  <cp:lastPrinted>2020-01-14T22:00:28Z</cp:lastPrinted>
  <dcterms:created xsi:type="dcterms:W3CDTF">2019-06-12T16:57:05Z</dcterms:created>
  <dcterms:modified xsi:type="dcterms:W3CDTF">2022-10-07T16:59:12Z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0x010100A6EFD4CEE193364AB4F36E00610AC8F9</vt:lpwstr>
  </property>
  <property fmtid="{D5CDD505-2E9C-101B-9397-08002B2CF9AE}" pid="3" name="MediaServiceImageTags">
    <vt:lpwstr/>
  </property>
</Properties>
</file>