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2.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3.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0" r:id="rId4"/>
  </p:sldMasterIdLst>
  <p:notesMasterIdLst>
    <p:notesMasterId r:id="rId21"/>
  </p:notesMasterIdLst>
  <p:handoutMasterIdLst>
    <p:handoutMasterId r:id="rId22"/>
  </p:handoutMasterIdLst>
  <p:sldIdLst>
    <p:sldId id="327" r:id="rId5"/>
    <p:sldId id="343" r:id="rId6"/>
    <p:sldId id="313" r:id="rId7"/>
    <p:sldId id="263" r:id="rId8"/>
    <p:sldId id="340" r:id="rId9"/>
    <p:sldId id="333" r:id="rId10"/>
    <p:sldId id="344" r:id="rId11"/>
    <p:sldId id="334" r:id="rId12"/>
    <p:sldId id="342" r:id="rId13"/>
    <p:sldId id="319" r:id="rId14"/>
    <p:sldId id="322" r:id="rId15"/>
    <p:sldId id="325" r:id="rId16"/>
    <p:sldId id="324" r:id="rId17"/>
    <p:sldId id="323" r:id="rId18"/>
    <p:sldId id="329" r:id="rId19"/>
    <p:sldId id="338"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5DDC83-5A12-B653-8401-FE4F42F4BFE5}" name="Raman, Sowmya" initials="RS" userId="S::sowmya.raman@sanjoseca.gov::bab287c2-1348-4be6-a0cf-c849a977e1d1" providerId="AD"/>
  <p188:author id="{CF1B41E6-5E57-7FD4-5FAA-17C5B702D2F3}" name="Ishimatsu, Joshua" initials="IJ" userId="S::joshua.ishimatsu@sanjoseca.gov::1959de6d-fb15-4c8a-a618-886767d33db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4031"/>
    <a:srgbClr val="6A5541"/>
    <a:srgbClr val="0078B2"/>
    <a:srgbClr val="FFFFFF"/>
    <a:srgbClr val="4E919D"/>
    <a:srgbClr val="3393C1"/>
    <a:srgbClr val="575759"/>
    <a:srgbClr val="AF7F4B"/>
    <a:srgbClr val="B59F8D"/>
    <a:srgbClr val="6C5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81" d="100"/>
          <a:sy n="81" d="100"/>
        </p:scale>
        <p:origin x="749" y="53"/>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0.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11.bin"/></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12.bin"/><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5.bin"/></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7.bin"/></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86420845055329"/>
          <c:y val="4.3521801266988215E-2"/>
          <c:w val="0.8573900128264621"/>
          <c:h val="0.79411273971730911"/>
        </c:manualLayout>
      </c:layout>
      <c:barChart>
        <c:barDir val="col"/>
        <c:grouping val="clustered"/>
        <c:varyColors val="0"/>
        <c:ser>
          <c:idx val="0"/>
          <c:order val="5"/>
          <c:tx>
            <c:v>San Jose</c:v>
          </c:tx>
          <c:spPr>
            <a:solidFill>
              <a:srgbClr val="CCCC00"/>
            </a:solidFill>
            <a:ln w="12700">
              <a:solidFill>
                <a:srgbClr val="000000"/>
              </a:solidFill>
              <a:prstDash val="solid"/>
            </a:ln>
            <a:effectLst/>
          </c:spPr>
          <c:invertIfNegative val="0"/>
          <c:dLbls>
            <c:dLbl>
              <c:idx val="0"/>
              <c:layout>
                <c:manualLayout>
                  <c:x val="2.9629629629629628E-3"/>
                  <c:y val="7.172609428188273E-2"/>
                </c:manualLayout>
              </c:layout>
              <c:numFmt formatCode="&quot;$&quot;#,##0_);[Red]\(&quot;$&quot;#,##0\)" sourceLinked="0"/>
              <c:spPr>
                <a:noFill/>
                <a:ln>
                  <a:noFill/>
                </a:ln>
                <a:effectLst/>
              </c:spPr>
              <c:txPr>
                <a:bodyPr rot="0" vert="horz" wrap="square" lIns="38100" tIns="19050" rIns="38100" bIns="19050" anchor="ctr">
                  <a:noAutofit/>
                </a:bodyPr>
                <a:lstStyle/>
                <a:p>
                  <a:pPr>
                    <a:defRPr sz="11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3162904636920378E-2"/>
                      <c:h val="5.8526286834233054E-2"/>
                    </c:manualLayout>
                  </c15:layout>
                </c:ext>
                <c:ext xmlns:c16="http://schemas.microsoft.com/office/drawing/2014/chart" uri="{C3380CC4-5D6E-409C-BE32-E72D297353CC}">
                  <c16:uniqueId val="{00000000-2723-403D-B0BB-ABEBBF89109F}"/>
                </c:ext>
              </c:extLst>
            </c:dLbl>
            <c:dLbl>
              <c:idx val="1"/>
              <c:layout>
                <c:manualLayout>
                  <c:x val="1.4814814814814814E-3"/>
                  <c:y val="6.2656362823642675E-2"/>
                </c:manualLayout>
              </c:layout>
              <c:numFmt formatCode="&quot;$&quot;#,##0_);[Red]\(&quot;$&quot;#,##0\)" sourceLinked="0"/>
              <c:spPr>
                <a:noFill/>
                <a:ln>
                  <a:noFill/>
                </a:ln>
                <a:effectLst/>
              </c:spPr>
              <c:txPr>
                <a:bodyPr rot="0" vert="horz" wrap="square" lIns="38100" tIns="19050" rIns="38100" bIns="19050" anchor="ctr">
                  <a:spAutoFit/>
                </a:bodyPr>
                <a:lstStyle/>
                <a:p>
                  <a:pPr>
                    <a:defRPr sz="11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23-403D-B0BB-ABEBBF89109F}"/>
                </c:ext>
              </c:extLst>
            </c:dLbl>
            <c:dLbl>
              <c:idx val="2"/>
              <c:layout>
                <c:manualLayout>
                  <c:x val="-5.4320360140885304E-17"/>
                  <c:y val="6.4849396554688146E-2"/>
                </c:manualLayout>
              </c:layout>
              <c:numFmt formatCode="&quot;$&quot;#,##0_);[Red]\(&quot;$&quot;#,##0\)" sourceLinked="0"/>
              <c:spPr>
                <a:noFill/>
                <a:ln>
                  <a:noFill/>
                </a:ln>
                <a:effectLst/>
              </c:spPr>
              <c:txPr>
                <a:bodyPr rot="0" vert="horz" wrap="square" lIns="38100" tIns="19050" rIns="38100" bIns="19050" anchor="ctr">
                  <a:spAutoFit/>
                </a:bodyPr>
                <a:lstStyle/>
                <a:p>
                  <a:pPr>
                    <a:defRPr sz="11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23-403D-B0BB-ABEBBF89109F}"/>
                </c:ext>
              </c:extLst>
            </c:dLbl>
            <c:dLbl>
              <c:idx val="3"/>
              <c:layout>
                <c:manualLayout>
                  <c:x val="-1.1983183913094554E-3"/>
                  <c:y val="0.1346390359778382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01-423B-807D-255D2291A4F1}"/>
                </c:ext>
              </c:extLst>
            </c:dLbl>
            <c:numFmt formatCode="&quot;$&quot;#,##0_);[Red]\(&quot;$&quot;#,##0\)" sourceLinked="0"/>
            <c:spPr>
              <a:noFill/>
              <a:ln>
                <a:noFill/>
              </a:ln>
              <a:effectLst/>
            </c:spPr>
            <c:txPr>
              <a:bodyPr rot="-5400000" vert="horz" wrap="square" lIns="38100" tIns="19050" rIns="38100" bIns="19050" anchor="ctr">
                <a:spAutoFit/>
              </a:bodyPr>
              <a:lstStyle/>
              <a:p>
                <a:pPr>
                  <a:defRPr sz="11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'Graph Data'!$A$5:$A$11</c:f>
              <c:strCache>
                <c:ptCount val="7"/>
                <c:pt idx="0">
                  <c:v>Healthcare Support Occupations</c:v>
                </c:pt>
                <c:pt idx="1">
                  <c:v>Retail Salesperson</c:v>
                </c:pt>
                <c:pt idx="2">
                  <c:v>Janitor</c:v>
                </c:pt>
                <c:pt idx="3">
                  <c:v>Construction Laborer</c:v>
                </c:pt>
                <c:pt idx="4">
                  <c:v>Elementary School Teacher</c:v>
                </c:pt>
                <c:pt idx="5">
                  <c:v>Fire Fighter</c:v>
                </c:pt>
                <c:pt idx="6">
                  <c:v>Police Officer</c:v>
                </c:pt>
              </c:strCache>
            </c:strRef>
          </c:cat>
          <c:val>
            <c:numRef>
              <c:f>'Graph Data'!$B$5:$B$11</c:f>
              <c:numCache>
                <c:formatCode>"$"#,##0</c:formatCode>
                <c:ptCount val="7"/>
                <c:pt idx="0">
                  <c:v>41523</c:v>
                </c:pt>
                <c:pt idx="1">
                  <c:v>43197</c:v>
                </c:pt>
                <c:pt idx="2">
                  <c:v>42863</c:v>
                </c:pt>
                <c:pt idx="3">
                  <c:v>63963</c:v>
                </c:pt>
                <c:pt idx="4">
                  <c:v>94099</c:v>
                </c:pt>
                <c:pt idx="5">
                  <c:v>121754</c:v>
                </c:pt>
                <c:pt idx="6">
                  <c:v>134280</c:v>
                </c:pt>
              </c:numCache>
            </c:numRef>
          </c:val>
          <c:extLst>
            <c:ext xmlns:c16="http://schemas.microsoft.com/office/drawing/2014/chart" uri="{C3380CC4-5D6E-409C-BE32-E72D297353CC}">
              <c16:uniqueId val="{00000003-2723-403D-B0BB-ABEBBF89109F}"/>
            </c:ext>
          </c:extLst>
        </c:ser>
        <c:dLbls>
          <c:showLegendKey val="0"/>
          <c:showVal val="0"/>
          <c:showCatName val="0"/>
          <c:showSerName val="0"/>
          <c:showPercent val="0"/>
          <c:showBubbleSize val="0"/>
        </c:dLbls>
        <c:gapWidth val="150"/>
        <c:axId val="417567160"/>
        <c:axId val="417567552"/>
      </c:barChart>
      <c:lineChart>
        <c:grouping val="standard"/>
        <c:varyColors val="0"/>
        <c:ser>
          <c:idx val="1"/>
          <c:order val="0"/>
          <c:tx>
            <c:strRef>
              <c:f>'Graph Data'!$D$4</c:f>
              <c:strCache>
                <c:ptCount val="1"/>
                <c:pt idx="0">
                  <c:v>1 Bdrm Rent</c:v>
                </c:pt>
              </c:strCache>
            </c:strRef>
          </c:tx>
          <c:spPr>
            <a:ln w="25400">
              <a:solidFill>
                <a:srgbClr val="0078B2"/>
              </a:solidFill>
            </a:ln>
          </c:spPr>
          <c:marker>
            <c:symbol val="none"/>
          </c:marker>
          <c:val>
            <c:numRef>
              <c:f>'Graph Data'!$D$5:$D$11</c:f>
              <c:numCache>
                <c:formatCode>"$"#,##0</c:formatCode>
                <c:ptCount val="7"/>
                <c:pt idx="0">
                  <c:v>95040</c:v>
                </c:pt>
                <c:pt idx="1">
                  <c:v>95040</c:v>
                </c:pt>
                <c:pt idx="2">
                  <c:v>95040</c:v>
                </c:pt>
                <c:pt idx="3">
                  <c:v>95040</c:v>
                </c:pt>
                <c:pt idx="4">
                  <c:v>95040</c:v>
                </c:pt>
                <c:pt idx="5">
                  <c:v>95040</c:v>
                </c:pt>
                <c:pt idx="6">
                  <c:v>95040</c:v>
                </c:pt>
              </c:numCache>
            </c:numRef>
          </c:val>
          <c:smooth val="0"/>
          <c:extLst>
            <c:ext xmlns:c16="http://schemas.microsoft.com/office/drawing/2014/chart" uri="{C3380CC4-5D6E-409C-BE32-E72D297353CC}">
              <c16:uniqueId val="{00000004-2723-403D-B0BB-ABEBBF89109F}"/>
            </c:ext>
          </c:extLst>
        </c:ser>
        <c:ser>
          <c:idx val="2"/>
          <c:order val="1"/>
          <c:tx>
            <c:strRef>
              <c:f>'Graph Data'!$E$4</c:f>
              <c:strCache>
                <c:ptCount val="1"/>
                <c:pt idx="0">
                  <c:v>2 Bdrm Rent</c:v>
                </c:pt>
              </c:strCache>
            </c:strRef>
          </c:tx>
          <c:spPr>
            <a:ln w="25400">
              <a:solidFill>
                <a:srgbClr val="662D64"/>
              </a:solidFill>
            </a:ln>
          </c:spPr>
          <c:marker>
            <c:symbol val="none"/>
          </c:marker>
          <c:val>
            <c:numRef>
              <c:f>'Graph Data'!$E$5:$E$11</c:f>
              <c:numCache>
                <c:formatCode>"$"#,##0</c:formatCode>
                <c:ptCount val="7"/>
                <c:pt idx="0">
                  <c:v>119880</c:v>
                </c:pt>
                <c:pt idx="1">
                  <c:v>119880</c:v>
                </c:pt>
                <c:pt idx="2">
                  <c:v>119880</c:v>
                </c:pt>
                <c:pt idx="3">
                  <c:v>119880</c:v>
                </c:pt>
                <c:pt idx="4">
                  <c:v>119880</c:v>
                </c:pt>
                <c:pt idx="5">
                  <c:v>119880</c:v>
                </c:pt>
                <c:pt idx="6">
                  <c:v>119880</c:v>
                </c:pt>
              </c:numCache>
            </c:numRef>
          </c:val>
          <c:smooth val="0"/>
          <c:extLst>
            <c:ext xmlns:c16="http://schemas.microsoft.com/office/drawing/2014/chart" uri="{C3380CC4-5D6E-409C-BE32-E72D297353CC}">
              <c16:uniqueId val="{00000005-2723-403D-B0BB-ABEBBF89109F}"/>
            </c:ext>
          </c:extLst>
        </c:ser>
        <c:ser>
          <c:idx val="3"/>
          <c:order val="2"/>
          <c:tx>
            <c:strRef>
              <c:f>'Graph Data'!$G$4</c:f>
              <c:strCache>
                <c:ptCount val="1"/>
                <c:pt idx="0">
                  <c:v>Townhome</c:v>
                </c:pt>
              </c:strCache>
            </c:strRef>
          </c:tx>
          <c:spPr>
            <a:ln w="25400">
              <a:solidFill>
                <a:srgbClr val="A283A9"/>
              </a:solidFill>
            </a:ln>
          </c:spPr>
          <c:marker>
            <c:symbol val="none"/>
          </c:marker>
          <c:val>
            <c:numRef>
              <c:f>'Graph Data'!$G$5:$G$11</c:f>
              <c:numCache>
                <c:formatCode>"$"#,##0</c:formatCode>
                <c:ptCount val="7"/>
                <c:pt idx="0">
                  <c:v>207400.91210001128</c:v>
                </c:pt>
                <c:pt idx="1">
                  <c:v>207400.91210001128</c:v>
                </c:pt>
                <c:pt idx="2">
                  <c:v>207400.91210001128</c:v>
                </c:pt>
                <c:pt idx="3">
                  <c:v>207400.91210001128</c:v>
                </c:pt>
                <c:pt idx="4">
                  <c:v>207400.91210001128</c:v>
                </c:pt>
                <c:pt idx="5">
                  <c:v>207400.91210001128</c:v>
                </c:pt>
                <c:pt idx="6">
                  <c:v>207400.91210001128</c:v>
                </c:pt>
              </c:numCache>
            </c:numRef>
          </c:val>
          <c:smooth val="0"/>
          <c:extLst>
            <c:ext xmlns:c16="http://schemas.microsoft.com/office/drawing/2014/chart" uri="{C3380CC4-5D6E-409C-BE32-E72D297353CC}">
              <c16:uniqueId val="{00000006-2723-403D-B0BB-ABEBBF89109F}"/>
            </c:ext>
          </c:extLst>
        </c:ser>
        <c:ser>
          <c:idx val="4"/>
          <c:order val="3"/>
          <c:tx>
            <c:strRef>
              <c:f>'Graph Data'!$H$4</c:f>
              <c:strCache>
                <c:ptCount val="1"/>
                <c:pt idx="0">
                  <c:v>SF Home</c:v>
                </c:pt>
              </c:strCache>
            </c:strRef>
          </c:tx>
          <c:spPr>
            <a:ln w="25400">
              <a:solidFill>
                <a:srgbClr val="5A8560"/>
              </a:solidFill>
            </a:ln>
          </c:spPr>
          <c:marker>
            <c:symbol val="none"/>
          </c:marker>
          <c:val>
            <c:numRef>
              <c:f>'Graph Data'!$H$5:$H$11</c:f>
              <c:numCache>
                <c:formatCode>"$"#,##0</c:formatCode>
                <c:ptCount val="7"/>
                <c:pt idx="0">
                  <c:v>345678.33787477447</c:v>
                </c:pt>
                <c:pt idx="1">
                  <c:v>345678.33787477447</c:v>
                </c:pt>
                <c:pt idx="2">
                  <c:v>345678.33787477447</c:v>
                </c:pt>
                <c:pt idx="3">
                  <c:v>345678.33787477447</c:v>
                </c:pt>
                <c:pt idx="4">
                  <c:v>345678.33787477447</c:v>
                </c:pt>
                <c:pt idx="5">
                  <c:v>345678.33787477447</c:v>
                </c:pt>
                <c:pt idx="6">
                  <c:v>345678.33787477447</c:v>
                </c:pt>
              </c:numCache>
            </c:numRef>
          </c:val>
          <c:smooth val="0"/>
          <c:extLst>
            <c:ext xmlns:c16="http://schemas.microsoft.com/office/drawing/2014/chart" uri="{C3380CC4-5D6E-409C-BE32-E72D297353CC}">
              <c16:uniqueId val="{00000007-2723-403D-B0BB-ABEBBF89109F}"/>
            </c:ext>
          </c:extLst>
        </c:ser>
        <c:ser>
          <c:idx val="5"/>
          <c:order val="4"/>
          <c:tx>
            <c:strRef>
              <c:f>'Graph Data'!$F$4</c:f>
              <c:strCache>
                <c:ptCount val="1"/>
                <c:pt idx="0">
                  <c:v>3 Bdrm Rent</c:v>
                </c:pt>
              </c:strCache>
            </c:strRef>
          </c:tx>
          <c:spPr>
            <a:ln w="25400">
              <a:solidFill>
                <a:srgbClr val="84AF7E"/>
              </a:solidFill>
            </a:ln>
          </c:spPr>
          <c:marker>
            <c:symbol val="none"/>
          </c:marker>
          <c:val>
            <c:numRef>
              <c:f>'Graph Data'!$F$5:$F$11</c:f>
              <c:numCache>
                <c:formatCode>"$"#,##0</c:formatCode>
                <c:ptCount val="7"/>
                <c:pt idx="0">
                  <c:v>148600</c:v>
                </c:pt>
                <c:pt idx="1">
                  <c:v>148600</c:v>
                </c:pt>
                <c:pt idx="2">
                  <c:v>148600</c:v>
                </c:pt>
                <c:pt idx="3">
                  <c:v>148600</c:v>
                </c:pt>
                <c:pt idx="4">
                  <c:v>148600</c:v>
                </c:pt>
                <c:pt idx="5">
                  <c:v>148600</c:v>
                </c:pt>
                <c:pt idx="6">
                  <c:v>148600</c:v>
                </c:pt>
              </c:numCache>
            </c:numRef>
          </c:val>
          <c:smooth val="0"/>
          <c:extLst>
            <c:ext xmlns:c16="http://schemas.microsoft.com/office/drawing/2014/chart" uri="{C3380CC4-5D6E-409C-BE32-E72D297353CC}">
              <c16:uniqueId val="{00000008-2723-403D-B0BB-ABEBBF89109F}"/>
            </c:ext>
          </c:extLst>
        </c:ser>
        <c:dLbls>
          <c:showLegendKey val="0"/>
          <c:showVal val="0"/>
          <c:showCatName val="0"/>
          <c:showSerName val="0"/>
          <c:showPercent val="0"/>
          <c:showBubbleSize val="0"/>
        </c:dLbls>
        <c:marker val="1"/>
        <c:smooth val="0"/>
        <c:axId val="417567160"/>
        <c:axId val="417567552"/>
      </c:lineChart>
      <c:catAx>
        <c:axId val="417567160"/>
        <c:scaling>
          <c:orientation val="minMax"/>
        </c:scaling>
        <c:delete val="0"/>
        <c:axPos val="b"/>
        <c:title>
          <c:tx>
            <c:rich>
              <a:bodyPr/>
              <a:lstStyle/>
              <a:p>
                <a:pPr>
                  <a:defRPr sz="1200">
                    <a:solidFill>
                      <a:srgbClr val="564031"/>
                    </a:solidFill>
                  </a:defRPr>
                </a:pPr>
                <a:r>
                  <a:rPr lang="en-US" sz="1200">
                    <a:solidFill>
                      <a:srgbClr val="564031"/>
                    </a:solidFill>
                  </a:rPr>
                  <a:t>Occupations</a:t>
                </a:r>
                <a:r>
                  <a:rPr lang="en-US" sz="1200" baseline="0">
                    <a:solidFill>
                      <a:srgbClr val="564031"/>
                    </a:solidFill>
                  </a:rPr>
                  <a:t> and Mean Annual Wages</a:t>
                </a:r>
                <a:endParaRPr lang="en-US" sz="1200">
                  <a:solidFill>
                    <a:srgbClr val="564031"/>
                  </a:solidFill>
                </a:endParaRPr>
              </a:p>
            </c:rich>
          </c:tx>
          <c:layout>
            <c:manualLayout>
              <c:xMode val="edge"/>
              <c:yMode val="edge"/>
              <c:x val="0.39483034123295646"/>
              <c:y val="0.9444349019899827"/>
            </c:manualLayout>
          </c:layout>
          <c:overlay val="0"/>
        </c:title>
        <c:numFmt formatCode="General" sourceLinked="1"/>
        <c:majorTickMark val="out"/>
        <c:minorTickMark val="none"/>
        <c:tickLblPos val="nextTo"/>
        <c:spPr>
          <a:ln w="3175">
            <a:solidFill>
              <a:srgbClr val="000000"/>
            </a:solidFill>
            <a:prstDash val="solid"/>
          </a:ln>
        </c:spPr>
        <c:txPr>
          <a:bodyPr rot="0" vert="horz"/>
          <a:lstStyle/>
          <a:p>
            <a:pPr>
              <a:defRPr>
                <a:solidFill>
                  <a:sysClr val="windowText" lastClr="000000"/>
                </a:solidFill>
              </a:defRPr>
            </a:pPr>
            <a:endParaRPr lang="en-US"/>
          </a:p>
        </c:txPr>
        <c:crossAx val="417567552"/>
        <c:crosses val="autoZero"/>
        <c:auto val="1"/>
        <c:lblAlgn val="ctr"/>
        <c:lblOffset val="100"/>
        <c:noMultiLvlLbl val="0"/>
      </c:catAx>
      <c:valAx>
        <c:axId val="417567552"/>
        <c:scaling>
          <c:orientation val="minMax"/>
          <c:min val="10000"/>
        </c:scaling>
        <c:delete val="0"/>
        <c:axPos val="l"/>
        <c:title>
          <c:tx>
            <c:rich>
              <a:bodyPr/>
              <a:lstStyle/>
              <a:p>
                <a:pPr>
                  <a:defRPr sz="1200">
                    <a:solidFill>
                      <a:srgbClr val="564031"/>
                    </a:solidFill>
                  </a:defRPr>
                </a:pPr>
                <a:r>
                  <a:rPr lang="en-US" sz="1200">
                    <a:solidFill>
                      <a:srgbClr val="564031"/>
                    </a:solidFill>
                  </a:rPr>
                  <a:t>Required Annual Income</a:t>
                </a:r>
              </a:p>
            </c:rich>
          </c:tx>
          <c:layout>
            <c:manualLayout>
              <c:xMode val="edge"/>
              <c:yMode val="edge"/>
              <c:x val="1.4989789266750277E-3"/>
              <c:y val="0.24233861723200181"/>
            </c:manualLayout>
          </c:layout>
          <c:overlay val="0"/>
        </c:title>
        <c:numFmt formatCode="&quot;$&quot;#,##0" sourceLinked="1"/>
        <c:majorTickMark val="out"/>
        <c:minorTickMark val="none"/>
        <c:tickLblPos val="nextTo"/>
        <c:spPr>
          <a:ln w="3175">
            <a:solidFill>
              <a:srgbClr val="000000"/>
            </a:solidFill>
            <a:prstDash val="solid"/>
          </a:ln>
        </c:spPr>
        <c:txPr>
          <a:bodyPr rot="0" vert="horz"/>
          <a:lstStyle/>
          <a:p>
            <a:pPr>
              <a:defRPr>
                <a:solidFill>
                  <a:sysClr val="windowText" lastClr="000000"/>
                </a:solidFill>
              </a:defRPr>
            </a:pPr>
            <a:endParaRPr lang="en-US"/>
          </a:p>
        </c:txPr>
        <c:crossAx val="417567160"/>
        <c:crosses val="autoZero"/>
        <c:crossBetween val="between"/>
        <c:majorUnit val="30000"/>
      </c:valAx>
      <c:spPr>
        <a:noFill/>
        <a:ln w="25400">
          <a:noFill/>
        </a:ln>
      </c:spPr>
    </c:plotArea>
    <c:plotVisOnly val="1"/>
    <c:dispBlanksAs val="gap"/>
    <c:showDLblsOverMax val="0"/>
  </c:chart>
  <c:spPr>
    <a:noFill/>
    <a:ln w="9525">
      <a:noFill/>
    </a:ln>
  </c:spPr>
  <c:txPr>
    <a:bodyPr anchor="b" anchorCtr="1"/>
    <a:lstStyle/>
    <a:p>
      <a:pPr>
        <a:defRPr sz="1000" b="0" i="0" u="none" strike="noStrike" baseline="0">
          <a:solidFill>
            <a:schemeClr val="accent4">
              <a:lumMod val="75000"/>
            </a:schemeClr>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69420670242306"/>
          <c:y val="1.8397878898099049E-2"/>
          <c:w val="0.87819392141199726"/>
          <c:h val="0.78437194773749741"/>
        </c:manualLayout>
      </c:layout>
      <c:lineChart>
        <c:grouping val="standard"/>
        <c:varyColors val="0"/>
        <c:ser>
          <c:idx val="1"/>
          <c:order val="0"/>
          <c:tx>
            <c:v>San José</c:v>
          </c:tx>
          <c:spPr>
            <a:ln w="28575">
              <a:solidFill>
                <a:srgbClr val="004275"/>
              </a:solidFill>
            </a:ln>
          </c:spPr>
          <c:marker>
            <c:symbol val="none"/>
          </c:marker>
          <c:cat>
            <c:numRef>
              <c:f>Data!$CJ$2:$KF$2</c:f>
              <c:numCache>
                <c:formatCode>mmm\-yyyy</c:formatCode>
                <c:ptCount val="205"/>
                <c:pt idx="0">
                  <c:v>38777</c:v>
                </c:pt>
                <c:pt idx="1">
                  <c:v>38808</c:v>
                </c:pt>
                <c:pt idx="2">
                  <c:v>38838</c:v>
                </c:pt>
                <c:pt idx="3">
                  <c:v>38869</c:v>
                </c:pt>
                <c:pt idx="4">
                  <c:v>38899</c:v>
                </c:pt>
                <c:pt idx="5">
                  <c:v>38930</c:v>
                </c:pt>
                <c:pt idx="6">
                  <c:v>38961</c:v>
                </c:pt>
                <c:pt idx="7">
                  <c:v>38991</c:v>
                </c:pt>
                <c:pt idx="8">
                  <c:v>39022</c:v>
                </c:pt>
                <c:pt idx="9">
                  <c:v>39052</c:v>
                </c:pt>
                <c:pt idx="10">
                  <c:v>39083</c:v>
                </c:pt>
                <c:pt idx="11">
                  <c:v>39114</c:v>
                </c:pt>
                <c:pt idx="12">
                  <c:v>39142</c:v>
                </c:pt>
                <c:pt idx="13">
                  <c:v>39173</c:v>
                </c:pt>
                <c:pt idx="14">
                  <c:v>39203</c:v>
                </c:pt>
                <c:pt idx="15">
                  <c:v>39234</c:v>
                </c:pt>
                <c:pt idx="16">
                  <c:v>39264</c:v>
                </c:pt>
                <c:pt idx="17">
                  <c:v>39295</c:v>
                </c:pt>
                <c:pt idx="18">
                  <c:v>39326</c:v>
                </c:pt>
                <c:pt idx="19">
                  <c:v>39356</c:v>
                </c:pt>
                <c:pt idx="20">
                  <c:v>39387</c:v>
                </c:pt>
                <c:pt idx="21">
                  <c:v>39417</c:v>
                </c:pt>
                <c:pt idx="22">
                  <c:v>39448</c:v>
                </c:pt>
                <c:pt idx="23">
                  <c:v>39479</c:v>
                </c:pt>
                <c:pt idx="24">
                  <c:v>39508</c:v>
                </c:pt>
                <c:pt idx="25">
                  <c:v>39539</c:v>
                </c:pt>
                <c:pt idx="26">
                  <c:v>39569</c:v>
                </c:pt>
                <c:pt idx="27">
                  <c:v>39600</c:v>
                </c:pt>
                <c:pt idx="28">
                  <c:v>39630</c:v>
                </c:pt>
                <c:pt idx="29">
                  <c:v>39661</c:v>
                </c:pt>
                <c:pt idx="30">
                  <c:v>39692</c:v>
                </c:pt>
                <c:pt idx="31">
                  <c:v>39722</c:v>
                </c:pt>
                <c:pt idx="32">
                  <c:v>39753</c:v>
                </c:pt>
                <c:pt idx="33">
                  <c:v>39783</c:v>
                </c:pt>
                <c:pt idx="34">
                  <c:v>39814</c:v>
                </c:pt>
                <c:pt idx="35">
                  <c:v>39845</c:v>
                </c:pt>
                <c:pt idx="36">
                  <c:v>39873</c:v>
                </c:pt>
                <c:pt idx="37">
                  <c:v>39904</c:v>
                </c:pt>
                <c:pt idx="38">
                  <c:v>39934</c:v>
                </c:pt>
                <c:pt idx="39">
                  <c:v>39965</c:v>
                </c:pt>
                <c:pt idx="40">
                  <c:v>39995</c:v>
                </c:pt>
                <c:pt idx="41">
                  <c:v>40026</c:v>
                </c:pt>
                <c:pt idx="42">
                  <c:v>40057</c:v>
                </c:pt>
                <c:pt idx="43">
                  <c:v>40087</c:v>
                </c:pt>
                <c:pt idx="44">
                  <c:v>40118</c:v>
                </c:pt>
                <c:pt idx="45">
                  <c:v>40148</c:v>
                </c:pt>
                <c:pt idx="46">
                  <c:v>40179</c:v>
                </c:pt>
                <c:pt idx="47">
                  <c:v>40210</c:v>
                </c:pt>
                <c:pt idx="48">
                  <c:v>40238</c:v>
                </c:pt>
                <c:pt idx="49">
                  <c:v>40269</c:v>
                </c:pt>
                <c:pt idx="50">
                  <c:v>40299</c:v>
                </c:pt>
                <c:pt idx="51">
                  <c:v>40330</c:v>
                </c:pt>
                <c:pt idx="52">
                  <c:v>40360</c:v>
                </c:pt>
                <c:pt idx="53">
                  <c:v>40391</c:v>
                </c:pt>
                <c:pt idx="54">
                  <c:v>40422</c:v>
                </c:pt>
                <c:pt idx="55">
                  <c:v>40452</c:v>
                </c:pt>
                <c:pt idx="56">
                  <c:v>40483</c:v>
                </c:pt>
                <c:pt idx="57">
                  <c:v>40513</c:v>
                </c:pt>
                <c:pt idx="58">
                  <c:v>40544</c:v>
                </c:pt>
                <c:pt idx="59">
                  <c:v>40575</c:v>
                </c:pt>
                <c:pt idx="60">
                  <c:v>40603</c:v>
                </c:pt>
                <c:pt idx="61">
                  <c:v>40634</c:v>
                </c:pt>
                <c:pt idx="62">
                  <c:v>40664</c:v>
                </c:pt>
                <c:pt idx="63">
                  <c:v>40695</c:v>
                </c:pt>
                <c:pt idx="64">
                  <c:v>40725</c:v>
                </c:pt>
                <c:pt idx="65">
                  <c:v>40756</c:v>
                </c:pt>
                <c:pt idx="66">
                  <c:v>40787</c:v>
                </c:pt>
                <c:pt idx="67">
                  <c:v>40817</c:v>
                </c:pt>
                <c:pt idx="68">
                  <c:v>40848</c:v>
                </c:pt>
                <c:pt idx="69">
                  <c:v>40878</c:v>
                </c:pt>
                <c:pt idx="70">
                  <c:v>40909</c:v>
                </c:pt>
                <c:pt idx="71">
                  <c:v>40940</c:v>
                </c:pt>
                <c:pt idx="72">
                  <c:v>40969</c:v>
                </c:pt>
                <c:pt idx="73">
                  <c:v>41000</c:v>
                </c:pt>
                <c:pt idx="74">
                  <c:v>41030</c:v>
                </c:pt>
                <c:pt idx="75">
                  <c:v>41061</c:v>
                </c:pt>
                <c:pt idx="76">
                  <c:v>41091</c:v>
                </c:pt>
                <c:pt idx="77">
                  <c:v>41122</c:v>
                </c:pt>
                <c:pt idx="78">
                  <c:v>41153</c:v>
                </c:pt>
                <c:pt idx="79">
                  <c:v>41183</c:v>
                </c:pt>
                <c:pt idx="80">
                  <c:v>41214</c:v>
                </c:pt>
                <c:pt idx="81">
                  <c:v>41244</c:v>
                </c:pt>
                <c:pt idx="82">
                  <c:v>41275</c:v>
                </c:pt>
                <c:pt idx="83">
                  <c:v>41306</c:v>
                </c:pt>
                <c:pt idx="84">
                  <c:v>41334</c:v>
                </c:pt>
                <c:pt idx="85">
                  <c:v>41365</c:v>
                </c:pt>
                <c:pt idx="86">
                  <c:v>41395</c:v>
                </c:pt>
                <c:pt idx="87">
                  <c:v>41426</c:v>
                </c:pt>
                <c:pt idx="88">
                  <c:v>41456</c:v>
                </c:pt>
                <c:pt idx="89">
                  <c:v>41487</c:v>
                </c:pt>
                <c:pt idx="90">
                  <c:v>41518</c:v>
                </c:pt>
                <c:pt idx="91">
                  <c:v>41548</c:v>
                </c:pt>
                <c:pt idx="92">
                  <c:v>41579</c:v>
                </c:pt>
                <c:pt idx="93">
                  <c:v>41609</c:v>
                </c:pt>
                <c:pt idx="94">
                  <c:v>41640</c:v>
                </c:pt>
                <c:pt idx="95">
                  <c:v>41671</c:v>
                </c:pt>
                <c:pt idx="96">
                  <c:v>41699</c:v>
                </c:pt>
                <c:pt idx="97">
                  <c:v>41730</c:v>
                </c:pt>
                <c:pt idx="98">
                  <c:v>41760</c:v>
                </c:pt>
                <c:pt idx="99">
                  <c:v>41791</c:v>
                </c:pt>
                <c:pt idx="100">
                  <c:v>41821</c:v>
                </c:pt>
                <c:pt idx="101">
                  <c:v>41852</c:v>
                </c:pt>
                <c:pt idx="102">
                  <c:v>41883</c:v>
                </c:pt>
                <c:pt idx="103">
                  <c:v>41913</c:v>
                </c:pt>
                <c:pt idx="104">
                  <c:v>41944</c:v>
                </c:pt>
                <c:pt idx="105">
                  <c:v>41974</c:v>
                </c:pt>
                <c:pt idx="106">
                  <c:v>42005</c:v>
                </c:pt>
                <c:pt idx="107">
                  <c:v>42036</c:v>
                </c:pt>
                <c:pt idx="108">
                  <c:v>42064</c:v>
                </c:pt>
                <c:pt idx="109">
                  <c:v>42095</c:v>
                </c:pt>
                <c:pt idx="110">
                  <c:v>42125</c:v>
                </c:pt>
                <c:pt idx="111">
                  <c:v>42156</c:v>
                </c:pt>
                <c:pt idx="112">
                  <c:v>42186</c:v>
                </c:pt>
                <c:pt idx="113">
                  <c:v>42217</c:v>
                </c:pt>
                <c:pt idx="114">
                  <c:v>42248</c:v>
                </c:pt>
                <c:pt idx="115">
                  <c:v>42278</c:v>
                </c:pt>
                <c:pt idx="116">
                  <c:v>42309</c:v>
                </c:pt>
                <c:pt idx="117">
                  <c:v>42339</c:v>
                </c:pt>
                <c:pt idx="118">
                  <c:v>42370</c:v>
                </c:pt>
                <c:pt idx="119">
                  <c:v>42401</c:v>
                </c:pt>
                <c:pt idx="120">
                  <c:v>42430</c:v>
                </c:pt>
                <c:pt idx="121">
                  <c:v>42461</c:v>
                </c:pt>
                <c:pt idx="122">
                  <c:v>42491</c:v>
                </c:pt>
                <c:pt idx="123">
                  <c:v>42522</c:v>
                </c:pt>
                <c:pt idx="124">
                  <c:v>42552</c:v>
                </c:pt>
                <c:pt idx="125">
                  <c:v>42583</c:v>
                </c:pt>
                <c:pt idx="126">
                  <c:v>42614</c:v>
                </c:pt>
                <c:pt idx="127">
                  <c:v>42644</c:v>
                </c:pt>
                <c:pt idx="128">
                  <c:v>42675</c:v>
                </c:pt>
                <c:pt idx="129">
                  <c:v>42705</c:v>
                </c:pt>
                <c:pt idx="130">
                  <c:v>42736</c:v>
                </c:pt>
                <c:pt idx="131">
                  <c:v>42767</c:v>
                </c:pt>
                <c:pt idx="132">
                  <c:v>42795</c:v>
                </c:pt>
                <c:pt idx="133">
                  <c:v>42826</c:v>
                </c:pt>
                <c:pt idx="134">
                  <c:v>42856</c:v>
                </c:pt>
                <c:pt idx="135">
                  <c:v>42887</c:v>
                </c:pt>
                <c:pt idx="136">
                  <c:v>42917</c:v>
                </c:pt>
                <c:pt idx="137">
                  <c:v>42948</c:v>
                </c:pt>
                <c:pt idx="138">
                  <c:v>42979</c:v>
                </c:pt>
                <c:pt idx="139">
                  <c:v>43009</c:v>
                </c:pt>
                <c:pt idx="140">
                  <c:v>43040</c:v>
                </c:pt>
                <c:pt idx="141">
                  <c:v>43070</c:v>
                </c:pt>
                <c:pt idx="142">
                  <c:v>43101</c:v>
                </c:pt>
                <c:pt idx="143">
                  <c:v>43132</c:v>
                </c:pt>
                <c:pt idx="144">
                  <c:v>43160</c:v>
                </c:pt>
                <c:pt idx="145">
                  <c:v>43191</c:v>
                </c:pt>
                <c:pt idx="146">
                  <c:v>43221</c:v>
                </c:pt>
                <c:pt idx="147">
                  <c:v>43252</c:v>
                </c:pt>
                <c:pt idx="148">
                  <c:v>43282</c:v>
                </c:pt>
                <c:pt idx="149">
                  <c:v>43313</c:v>
                </c:pt>
                <c:pt idx="150">
                  <c:v>43344</c:v>
                </c:pt>
                <c:pt idx="151">
                  <c:v>43374</c:v>
                </c:pt>
                <c:pt idx="152">
                  <c:v>43405</c:v>
                </c:pt>
                <c:pt idx="153">
                  <c:v>43435</c:v>
                </c:pt>
                <c:pt idx="154">
                  <c:v>43466</c:v>
                </c:pt>
                <c:pt idx="155">
                  <c:v>43497</c:v>
                </c:pt>
                <c:pt idx="156">
                  <c:v>43525</c:v>
                </c:pt>
                <c:pt idx="157">
                  <c:v>43556</c:v>
                </c:pt>
                <c:pt idx="158">
                  <c:v>43586</c:v>
                </c:pt>
                <c:pt idx="159">
                  <c:v>43617</c:v>
                </c:pt>
                <c:pt idx="160">
                  <c:v>43647</c:v>
                </c:pt>
                <c:pt idx="161">
                  <c:v>43678</c:v>
                </c:pt>
                <c:pt idx="162">
                  <c:v>43709</c:v>
                </c:pt>
                <c:pt idx="163">
                  <c:v>43739</c:v>
                </c:pt>
                <c:pt idx="164">
                  <c:v>43770</c:v>
                </c:pt>
                <c:pt idx="165">
                  <c:v>43800</c:v>
                </c:pt>
                <c:pt idx="166">
                  <c:v>43831</c:v>
                </c:pt>
                <c:pt idx="167">
                  <c:v>43862</c:v>
                </c:pt>
                <c:pt idx="168">
                  <c:v>43891</c:v>
                </c:pt>
                <c:pt idx="169">
                  <c:v>43922</c:v>
                </c:pt>
                <c:pt idx="170">
                  <c:v>43952</c:v>
                </c:pt>
                <c:pt idx="171">
                  <c:v>43983</c:v>
                </c:pt>
                <c:pt idx="172">
                  <c:v>44013</c:v>
                </c:pt>
                <c:pt idx="173">
                  <c:v>44044</c:v>
                </c:pt>
                <c:pt idx="174">
                  <c:v>44075</c:v>
                </c:pt>
                <c:pt idx="175">
                  <c:v>44105</c:v>
                </c:pt>
                <c:pt idx="176">
                  <c:v>44136</c:v>
                </c:pt>
                <c:pt idx="177">
                  <c:v>44166</c:v>
                </c:pt>
                <c:pt idx="178">
                  <c:v>44197</c:v>
                </c:pt>
                <c:pt idx="179">
                  <c:v>44228</c:v>
                </c:pt>
                <c:pt idx="180">
                  <c:v>44256</c:v>
                </c:pt>
                <c:pt idx="181">
                  <c:v>44287</c:v>
                </c:pt>
                <c:pt idx="182">
                  <c:v>44317</c:v>
                </c:pt>
                <c:pt idx="183">
                  <c:v>44348</c:v>
                </c:pt>
                <c:pt idx="184">
                  <c:v>44378</c:v>
                </c:pt>
                <c:pt idx="185">
                  <c:v>44409</c:v>
                </c:pt>
                <c:pt idx="186">
                  <c:v>44440</c:v>
                </c:pt>
                <c:pt idx="187">
                  <c:v>44470</c:v>
                </c:pt>
                <c:pt idx="188">
                  <c:v>44501</c:v>
                </c:pt>
                <c:pt idx="189">
                  <c:v>44531</c:v>
                </c:pt>
                <c:pt idx="190">
                  <c:v>44562</c:v>
                </c:pt>
                <c:pt idx="191">
                  <c:v>44593</c:v>
                </c:pt>
                <c:pt idx="192">
                  <c:v>44621</c:v>
                </c:pt>
                <c:pt idx="193">
                  <c:v>44652</c:v>
                </c:pt>
                <c:pt idx="194">
                  <c:v>44682</c:v>
                </c:pt>
                <c:pt idx="195">
                  <c:v>44713</c:v>
                </c:pt>
                <c:pt idx="196">
                  <c:v>44743</c:v>
                </c:pt>
                <c:pt idx="197">
                  <c:v>44774</c:v>
                </c:pt>
                <c:pt idx="198">
                  <c:v>44805</c:v>
                </c:pt>
                <c:pt idx="199">
                  <c:v>44835</c:v>
                </c:pt>
                <c:pt idx="200">
                  <c:v>44866</c:v>
                </c:pt>
                <c:pt idx="201">
                  <c:v>44896</c:v>
                </c:pt>
                <c:pt idx="202">
                  <c:v>44927</c:v>
                </c:pt>
                <c:pt idx="203">
                  <c:v>44958</c:v>
                </c:pt>
                <c:pt idx="204">
                  <c:v>44986</c:v>
                </c:pt>
              </c:numCache>
            </c:numRef>
          </c:cat>
          <c:val>
            <c:numRef>
              <c:f>Data!$CJ$46:$KF$46</c:f>
              <c:numCache>
                <c:formatCode>"$"#,##0</c:formatCode>
                <c:ptCount val="205"/>
                <c:pt idx="0">
                  <c:v>455000</c:v>
                </c:pt>
                <c:pt idx="1">
                  <c:v>475000</c:v>
                </c:pt>
                <c:pt idx="2">
                  <c:v>470000</c:v>
                </c:pt>
                <c:pt idx="3">
                  <c:v>460000</c:v>
                </c:pt>
                <c:pt idx="4">
                  <c:v>490000</c:v>
                </c:pt>
                <c:pt idx="5">
                  <c:v>480000</c:v>
                </c:pt>
                <c:pt idx="6">
                  <c:v>458000</c:v>
                </c:pt>
                <c:pt idx="7">
                  <c:v>457000</c:v>
                </c:pt>
                <c:pt idx="8">
                  <c:v>485000</c:v>
                </c:pt>
                <c:pt idx="9">
                  <c:v>486525</c:v>
                </c:pt>
                <c:pt idx="10">
                  <c:v>485000</c:v>
                </c:pt>
                <c:pt idx="11">
                  <c:v>472000</c:v>
                </c:pt>
                <c:pt idx="12">
                  <c:v>510000</c:v>
                </c:pt>
                <c:pt idx="13">
                  <c:v>485000</c:v>
                </c:pt>
                <c:pt idx="14">
                  <c:v>506500</c:v>
                </c:pt>
                <c:pt idx="15">
                  <c:v>498250</c:v>
                </c:pt>
                <c:pt idx="16">
                  <c:v>470000</c:v>
                </c:pt>
                <c:pt idx="17">
                  <c:v>482500</c:v>
                </c:pt>
                <c:pt idx="18">
                  <c:v>490000</c:v>
                </c:pt>
                <c:pt idx="19">
                  <c:v>460000</c:v>
                </c:pt>
                <c:pt idx="20">
                  <c:v>477500</c:v>
                </c:pt>
                <c:pt idx="21">
                  <c:v>452500</c:v>
                </c:pt>
                <c:pt idx="22">
                  <c:v>410000</c:v>
                </c:pt>
                <c:pt idx="23">
                  <c:v>480000</c:v>
                </c:pt>
                <c:pt idx="24">
                  <c:v>465000</c:v>
                </c:pt>
                <c:pt idx="25">
                  <c:v>397500</c:v>
                </c:pt>
                <c:pt idx="26">
                  <c:v>438826</c:v>
                </c:pt>
                <c:pt idx="27">
                  <c:v>375500</c:v>
                </c:pt>
                <c:pt idx="28">
                  <c:v>375000</c:v>
                </c:pt>
                <c:pt idx="29">
                  <c:v>350000</c:v>
                </c:pt>
                <c:pt idx="30">
                  <c:v>325000</c:v>
                </c:pt>
                <c:pt idx="31">
                  <c:v>315000</c:v>
                </c:pt>
                <c:pt idx="32">
                  <c:v>252950</c:v>
                </c:pt>
                <c:pt idx="33">
                  <c:v>250000</c:v>
                </c:pt>
                <c:pt idx="34">
                  <c:v>227500</c:v>
                </c:pt>
                <c:pt idx="35">
                  <c:v>239900</c:v>
                </c:pt>
                <c:pt idx="36">
                  <c:v>185000</c:v>
                </c:pt>
                <c:pt idx="37">
                  <c:v>198000</c:v>
                </c:pt>
                <c:pt idx="38">
                  <c:v>220000</c:v>
                </c:pt>
                <c:pt idx="39">
                  <c:v>240000</c:v>
                </c:pt>
                <c:pt idx="40">
                  <c:v>265000</c:v>
                </c:pt>
                <c:pt idx="41">
                  <c:v>266000</c:v>
                </c:pt>
                <c:pt idx="42">
                  <c:v>285000</c:v>
                </c:pt>
                <c:pt idx="43">
                  <c:v>280000</c:v>
                </c:pt>
                <c:pt idx="44">
                  <c:v>285500</c:v>
                </c:pt>
                <c:pt idx="45">
                  <c:v>290000</c:v>
                </c:pt>
                <c:pt idx="46">
                  <c:v>270000</c:v>
                </c:pt>
                <c:pt idx="47">
                  <c:v>285000</c:v>
                </c:pt>
                <c:pt idx="48">
                  <c:v>319000</c:v>
                </c:pt>
                <c:pt idx="49">
                  <c:v>261000</c:v>
                </c:pt>
                <c:pt idx="50">
                  <c:v>327000</c:v>
                </c:pt>
                <c:pt idx="51">
                  <c:v>307500</c:v>
                </c:pt>
                <c:pt idx="52">
                  <c:v>270000</c:v>
                </c:pt>
                <c:pt idx="53">
                  <c:v>300000</c:v>
                </c:pt>
                <c:pt idx="54">
                  <c:v>270000</c:v>
                </c:pt>
                <c:pt idx="55">
                  <c:v>262500</c:v>
                </c:pt>
                <c:pt idx="56">
                  <c:v>250000</c:v>
                </c:pt>
                <c:pt idx="57">
                  <c:v>265000</c:v>
                </c:pt>
                <c:pt idx="58">
                  <c:v>222500</c:v>
                </c:pt>
                <c:pt idx="59">
                  <c:v>246500</c:v>
                </c:pt>
                <c:pt idx="60">
                  <c:v>245000</c:v>
                </c:pt>
                <c:pt idx="61">
                  <c:v>240750</c:v>
                </c:pt>
                <c:pt idx="62">
                  <c:v>250000</c:v>
                </c:pt>
                <c:pt idx="63">
                  <c:v>265000</c:v>
                </c:pt>
                <c:pt idx="64">
                  <c:v>243000</c:v>
                </c:pt>
                <c:pt idx="65">
                  <c:v>255000</c:v>
                </c:pt>
                <c:pt idx="66">
                  <c:v>262500</c:v>
                </c:pt>
                <c:pt idx="67">
                  <c:v>260000</c:v>
                </c:pt>
                <c:pt idx="68">
                  <c:v>243319</c:v>
                </c:pt>
                <c:pt idx="69">
                  <c:v>247900</c:v>
                </c:pt>
                <c:pt idx="70">
                  <c:v>249000</c:v>
                </c:pt>
                <c:pt idx="71">
                  <c:v>248000</c:v>
                </c:pt>
                <c:pt idx="72">
                  <c:v>270000</c:v>
                </c:pt>
                <c:pt idx="73">
                  <c:v>280000</c:v>
                </c:pt>
                <c:pt idx="74">
                  <c:v>289500</c:v>
                </c:pt>
                <c:pt idx="75">
                  <c:v>300000</c:v>
                </c:pt>
                <c:pt idx="76">
                  <c:v>310000</c:v>
                </c:pt>
                <c:pt idx="77">
                  <c:v>335500</c:v>
                </c:pt>
                <c:pt idx="78">
                  <c:v>325000</c:v>
                </c:pt>
                <c:pt idx="79">
                  <c:v>325000</c:v>
                </c:pt>
                <c:pt idx="80">
                  <c:v>340250</c:v>
                </c:pt>
                <c:pt idx="81">
                  <c:v>352000</c:v>
                </c:pt>
                <c:pt idx="82">
                  <c:v>369500</c:v>
                </c:pt>
                <c:pt idx="83">
                  <c:v>370000</c:v>
                </c:pt>
                <c:pt idx="84">
                  <c:v>386500</c:v>
                </c:pt>
                <c:pt idx="85">
                  <c:v>414000</c:v>
                </c:pt>
                <c:pt idx="86">
                  <c:v>435500</c:v>
                </c:pt>
                <c:pt idx="87">
                  <c:v>434000</c:v>
                </c:pt>
                <c:pt idx="88">
                  <c:v>434000</c:v>
                </c:pt>
                <c:pt idx="89">
                  <c:v>445000</c:v>
                </c:pt>
                <c:pt idx="90">
                  <c:v>431000</c:v>
                </c:pt>
                <c:pt idx="91">
                  <c:v>459500</c:v>
                </c:pt>
                <c:pt idx="92">
                  <c:v>410000</c:v>
                </c:pt>
                <c:pt idx="93">
                  <c:v>410500</c:v>
                </c:pt>
                <c:pt idx="94">
                  <c:v>420000</c:v>
                </c:pt>
                <c:pt idx="95">
                  <c:v>425000</c:v>
                </c:pt>
                <c:pt idx="96">
                  <c:v>460000</c:v>
                </c:pt>
                <c:pt idx="97">
                  <c:v>465000</c:v>
                </c:pt>
                <c:pt idx="98">
                  <c:v>471500</c:v>
                </c:pt>
                <c:pt idx="99">
                  <c:v>457000</c:v>
                </c:pt>
                <c:pt idx="100">
                  <c:v>466000</c:v>
                </c:pt>
                <c:pt idx="101">
                  <c:v>478750</c:v>
                </c:pt>
                <c:pt idx="102">
                  <c:v>451500</c:v>
                </c:pt>
                <c:pt idx="103">
                  <c:v>480000</c:v>
                </c:pt>
                <c:pt idx="104">
                  <c:v>470000</c:v>
                </c:pt>
                <c:pt idx="105">
                  <c:v>465000</c:v>
                </c:pt>
                <c:pt idx="106">
                  <c:v>482360</c:v>
                </c:pt>
                <c:pt idx="107">
                  <c:v>468000</c:v>
                </c:pt>
                <c:pt idx="108">
                  <c:v>490000</c:v>
                </c:pt>
                <c:pt idx="109">
                  <c:v>505000</c:v>
                </c:pt>
                <c:pt idx="110" formatCode="&quot;$&quot;#,##0_);\(&quot;$&quot;#,##0\)">
                  <c:v>530500</c:v>
                </c:pt>
                <c:pt idx="111" formatCode="&quot;$&quot;#,##0_);\(&quot;$&quot;#,##0\)">
                  <c:v>550000</c:v>
                </c:pt>
                <c:pt idx="112" formatCode="&quot;$&quot;#,##0_);\(&quot;$&quot;#,##0\)">
                  <c:v>545000</c:v>
                </c:pt>
                <c:pt idx="113" formatCode="&quot;$&quot;#,##0_);\(&quot;$&quot;#,##0\)">
                  <c:v>482500</c:v>
                </c:pt>
                <c:pt idx="114" formatCode="&quot;$&quot;#,##0_);\(&quot;$&quot;#,##0\)">
                  <c:v>455000</c:v>
                </c:pt>
                <c:pt idx="115" formatCode="&quot;$&quot;#,##0_);\(&quot;$&quot;#,##0\)">
                  <c:v>560000</c:v>
                </c:pt>
                <c:pt idx="116" formatCode="&quot;$&quot;#,##0_);\(&quot;$&quot;#,##0\)">
                  <c:v>560000</c:v>
                </c:pt>
                <c:pt idx="117" formatCode="&quot;$&quot;#,##0_);\(&quot;$&quot;#,##0\)">
                  <c:v>465000</c:v>
                </c:pt>
                <c:pt idx="118" formatCode="&quot;$&quot;#,##0_);[Red]\(&quot;$&quot;#,##0\)">
                  <c:v>500000</c:v>
                </c:pt>
                <c:pt idx="119" formatCode="&quot;$&quot;#,##0_);[Red]\(&quot;$&quot;#,##0\)">
                  <c:v>523000</c:v>
                </c:pt>
                <c:pt idx="120" formatCode="&quot;$&quot;#,##0_);[Red]\(&quot;$&quot;#,##0\)">
                  <c:v>590000</c:v>
                </c:pt>
                <c:pt idx="121" formatCode="&quot;$&quot;#,##0_);[Red]\(&quot;$&quot;#,##0\)">
                  <c:v>605500</c:v>
                </c:pt>
                <c:pt idx="122" formatCode="&quot;$&quot;#,##0_);[Red]\(&quot;$&quot;#,##0\)">
                  <c:v>610000</c:v>
                </c:pt>
                <c:pt idx="123" formatCode="&quot;$&quot;#,##0_);[Red]\(&quot;$&quot;#,##0\)">
                  <c:v>603000</c:v>
                </c:pt>
                <c:pt idx="124" formatCode="&quot;$&quot;#,##0_);[Red]\(&quot;$&quot;#,##0\)">
                  <c:v>587500</c:v>
                </c:pt>
                <c:pt idx="125" formatCode="&quot;$&quot;#,##0_);[Red]\(&quot;$&quot;#,##0\)">
                  <c:v>596000</c:v>
                </c:pt>
                <c:pt idx="126" formatCode="&quot;$&quot;#,##0_);[Red]\(&quot;$&quot;#,##0\)">
                  <c:v>587500</c:v>
                </c:pt>
                <c:pt idx="127" formatCode="&quot;$&quot;#,##0_);[Red]\(&quot;$&quot;#,##0\)">
                  <c:v>573250</c:v>
                </c:pt>
                <c:pt idx="128" formatCode="&quot;$&quot;#,##0_);[Red]\(&quot;$&quot;#,##0\)">
                  <c:v>581250</c:v>
                </c:pt>
                <c:pt idx="129" formatCode="&quot;$&quot;#,##0_);[Red]\(&quot;$&quot;#,##0\)">
                  <c:v>577500</c:v>
                </c:pt>
                <c:pt idx="130" formatCode="&quot;$&quot;#,##0_);[Red]\(&quot;$&quot;#,##0\)">
                  <c:v>561445</c:v>
                </c:pt>
                <c:pt idx="131" formatCode="&quot;$&quot;#,##0_);[Red]\(&quot;$&quot;#,##0\)">
                  <c:v>605500</c:v>
                </c:pt>
                <c:pt idx="132" formatCode="&quot;$&quot;#,##0_);[Red]\(&quot;$&quot;#,##0\)">
                  <c:v>638000</c:v>
                </c:pt>
                <c:pt idx="133" formatCode="_(&quot;$&quot;* #,##0_);_(&quot;$&quot;* \(#,##0\);_(&quot;$&quot;* &quot;-&quot;??_);_(@_)">
                  <c:v>630000</c:v>
                </c:pt>
                <c:pt idx="134" formatCode="_(&quot;$&quot;* #,##0_);_(&quot;$&quot;* \(#,##0\);_(&quot;$&quot;* &quot;-&quot;??_);_(@_)">
                  <c:v>620000</c:v>
                </c:pt>
                <c:pt idx="135" formatCode="_(&quot;$&quot;* #,##0_);_(&quot;$&quot;* \(#,##0\);_(&quot;$&quot;* &quot;-&quot;??_);_(@_)">
                  <c:v>660000</c:v>
                </c:pt>
                <c:pt idx="136" formatCode="General">
                  <c:v>626715</c:v>
                </c:pt>
                <c:pt idx="137" formatCode="General">
                  <c:v>665000</c:v>
                </c:pt>
                <c:pt idx="138" formatCode="General">
                  <c:v>631000</c:v>
                </c:pt>
                <c:pt idx="139" formatCode="&quot;$&quot;#,##0_);[Red]\(&quot;$&quot;#,##0\)">
                  <c:v>675000</c:v>
                </c:pt>
                <c:pt idx="140" formatCode="&quot;$&quot;#,##0_);[Red]\(&quot;$&quot;#,##0\)">
                  <c:v>693750</c:v>
                </c:pt>
                <c:pt idx="141" formatCode="&quot;$&quot;#,##0_);[Red]\(&quot;$&quot;#,##0\)">
                  <c:v>690500</c:v>
                </c:pt>
                <c:pt idx="142" formatCode="&quot;$&quot;#,##0_);[Red]\(&quot;$&quot;#,##0\)">
                  <c:v>715000</c:v>
                </c:pt>
                <c:pt idx="143" formatCode="&quot;$&quot;#,##0_);[Red]\(&quot;$&quot;#,##0\)">
                  <c:v>720000</c:v>
                </c:pt>
                <c:pt idx="144" formatCode="&quot;$&quot;#,##0_);[Red]\(&quot;$&quot;#,##0\)">
                  <c:v>765000</c:v>
                </c:pt>
                <c:pt idx="145" formatCode="&quot;$&quot;#,##0_);[Red]\(&quot;$&quot;#,##0\)">
                  <c:v>820500</c:v>
                </c:pt>
                <c:pt idx="146" formatCode="&quot;$&quot;#,##0_);[Red]\(&quot;$&quot;#,##0\)">
                  <c:v>822500</c:v>
                </c:pt>
                <c:pt idx="147" formatCode="&quot;$&quot;#,##0_);[Red]\(&quot;$&quot;#,##0\)">
                  <c:v>825000</c:v>
                </c:pt>
                <c:pt idx="148" formatCode="&quot;$&quot;#,##0_);[Red]\(&quot;$&quot;#,##0\)">
                  <c:v>822500</c:v>
                </c:pt>
                <c:pt idx="149" formatCode="&quot;$&quot;#,##0_);[Red]\(&quot;$&quot;#,##0\)">
                  <c:v>800000</c:v>
                </c:pt>
                <c:pt idx="150" formatCode="&quot;$&quot;#,##0_);[Red]\(&quot;$&quot;#,##0\)">
                  <c:v>767500</c:v>
                </c:pt>
                <c:pt idx="151" formatCode="&quot;$&quot;#,##0_);[Red]\(&quot;$&quot;#,##0\)">
                  <c:v>750000</c:v>
                </c:pt>
                <c:pt idx="152" formatCode="&quot;$&quot;#,##0_);[Red]\(&quot;$&quot;#,##0\)">
                  <c:v>740000</c:v>
                </c:pt>
                <c:pt idx="153" formatCode="&quot;$&quot;#,##0_);[Red]\(&quot;$&quot;#,##0\)">
                  <c:v>695000</c:v>
                </c:pt>
                <c:pt idx="154" formatCode="&quot;$&quot;#,##0_);[Red]\(&quot;$&quot;#,##0\)">
                  <c:v>685000</c:v>
                </c:pt>
                <c:pt idx="155" formatCode="&quot;$&quot;#,##0_);[Red]\(&quot;$&quot;#,##0\)">
                  <c:v>728000</c:v>
                </c:pt>
                <c:pt idx="156" formatCode="&quot;$&quot;#,##0_);[Red]\(&quot;$&quot;#,##0\)">
                  <c:v>776000</c:v>
                </c:pt>
                <c:pt idx="157" formatCode="&quot;$&quot;#,##0_);[Red]\(&quot;$&quot;#,##0\)">
                  <c:v>730000</c:v>
                </c:pt>
                <c:pt idx="158" formatCode="&quot;$&quot;#,##0_);[Red]\(&quot;$&quot;#,##0\)">
                  <c:v>728300</c:v>
                </c:pt>
                <c:pt idx="159" formatCode="&quot;$&quot;#,##0_);[Red]\(&quot;$&quot;#,##0\)">
                  <c:v>750000</c:v>
                </c:pt>
                <c:pt idx="160" formatCode="&quot;$&quot;#,##0_);[Red]\(&quot;$&quot;#,##0\)">
                  <c:v>687500</c:v>
                </c:pt>
                <c:pt idx="161" formatCode="&quot;$&quot;#,##0_);[Red]\(&quot;$&quot;#,##0\)">
                  <c:v>725000</c:v>
                </c:pt>
                <c:pt idx="162" formatCode="&quot;$&quot;#,##0_);[Red]\(&quot;$&quot;#,##0\)">
                  <c:v>714000</c:v>
                </c:pt>
                <c:pt idx="163" formatCode="&quot;$&quot;#,##0_);[Red]\(&quot;$&quot;#,##0\)">
                  <c:v>727500</c:v>
                </c:pt>
                <c:pt idx="164" formatCode="&quot;$&quot;#,##0_);[Red]\(&quot;$&quot;#,##0\)">
                  <c:v>698000</c:v>
                </c:pt>
                <c:pt idx="165" formatCode="&quot;$&quot;#,##0_);[Red]\(&quot;$&quot;#,##0\)">
                  <c:v>655000</c:v>
                </c:pt>
                <c:pt idx="166" formatCode="&quot;$&quot;#,##0_);[Red]\(&quot;$&quot;#,##0\)">
                  <c:v>660000</c:v>
                </c:pt>
                <c:pt idx="167" formatCode="&quot;$&quot;#,##0_);[Red]\(&quot;$&quot;#,##0\)">
                  <c:v>679000</c:v>
                </c:pt>
                <c:pt idx="168" formatCode="&quot;$&quot;#,##0_);[Red]\(&quot;$&quot;#,##0\)">
                  <c:v>660000</c:v>
                </c:pt>
                <c:pt idx="169" formatCode="&quot;$&quot;#,##0_);[Red]\(&quot;$&quot;#,##0\)">
                  <c:v>735000</c:v>
                </c:pt>
                <c:pt idx="170" formatCode="&quot;$&quot;#,##0_);[Red]\(&quot;$&quot;#,##0\)">
                  <c:v>725000</c:v>
                </c:pt>
                <c:pt idx="171" formatCode="&quot;$&quot;#,##0_);[Red]\(&quot;$&quot;#,##0\)">
                  <c:v>694500</c:v>
                </c:pt>
                <c:pt idx="172" formatCode="&quot;$&quot;#,##0_);[Red]\(&quot;$&quot;#,##0\)">
                  <c:v>706000</c:v>
                </c:pt>
                <c:pt idx="173" formatCode="&quot;$&quot;#,##0_);[Red]\(&quot;$&quot;#,##0\)">
                  <c:v>745000</c:v>
                </c:pt>
                <c:pt idx="174" formatCode="&quot;$&quot;#,##0_);[Red]\(&quot;$&quot;#,##0\)">
                  <c:v>730000</c:v>
                </c:pt>
                <c:pt idx="175" formatCode="_(&quot;$&quot;* #,##0_);_(&quot;$&quot;* \(#,##0\);_(&quot;$&quot;* &quot;-&quot;??_);_(@_)">
                  <c:v>710000</c:v>
                </c:pt>
                <c:pt idx="176" formatCode="_(&quot;$&quot;* #,##0_);_(&quot;$&quot;* \(#,##0\);_(&quot;$&quot;* &quot;-&quot;??_);_(@_)">
                  <c:v>700000</c:v>
                </c:pt>
                <c:pt idx="177" formatCode="_(&quot;$&quot;* #,##0_);_(&quot;$&quot;* \(#,##0\);_(&quot;$&quot;* &quot;-&quot;??_);_(@_)">
                  <c:v>732500</c:v>
                </c:pt>
                <c:pt idx="178" formatCode="_(&quot;$&quot;* #,##0_);_(&quot;$&quot;* \(#,##0\);_(&quot;$&quot;* &quot;-&quot;??_);_(@_)">
                  <c:v>740000</c:v>
                </c:pt>
                <c:pt idx="179" formatCode="_(&quot;$&quot;* #,##0_);_(&quot;$&quot;* \(#,##0\);_(&quot;$&quot;* &quot;-&quot;??_);_(@_)">
                  <c:v>740000</c:v>
                </c:pt>
                <c:pt idx="180" formatCode="_(&quot;$&quot;* #,##0_);_(&quot;$&quot;* \(#,##0\);_(&quot;$&quot;* &quot;-&quot;??_);_(@_)">
                  <c:v>760000</c:v>
                </c:pt>
                <c:pt idx="181" formatCode="_(&quot;$&quot;* #,##0_);_(&quot;$&quot;* \(#,##0\);_(&quot;$&quot;* &quot;-&quot;??_);_(@_)">
                  <c:v>750000</c:v>
                </c:pt>
                <c:pt idx="182" formatCode="_(&quot;$&quot;* #,##0_);_(&quot;$&quot;* \(#,##0\);_(&quot;$&quot;* &quot;-&quot;??_);_(@_)">
                  <c:v>740000</c:v>
                </c:pt>
                <c:pt idx="183" formatCode="_(&quot;$&quot;* #,##0_);_(&quot;$&quot;* \(#,##0\);_(&quot;$&quot;* &quot;-&quot;??_);_(@_)">
                  <c:v>825000</c:v>
                </c:pt>
                <c:pt idx="184" formatCode="_(&quot;$&quot;* #,##0_);_(&quot;$&quot;* \(#,##0\);_(&quot;$&quot;* &quot;-&quot;??_);_(@_)">
                  <c:v>810000</c:v>
                </c:pt>
                <c:pt idx="185" formatCode="_(&quot;$&quot;* #,##0_);_(&quot;$&quot;* \(#,##0\);_(&quot;$&quot;* &quot;-&quot;??_);_(@_)">
                  <c:v>772500</c:v>
                </c:pt>
                <c:pt idx="186" formatCode="_(&quot;$&quot;* #,##0_);_(&quot;$&quot;* \(#,##0\);_(&quot;$&quot;* &quot;-&quot;??_);_(@_)">
                  <c:v>775000</c:v>
                </c:pt>
                <c:pt idx="187" formatCode="_(&quot;$&quot;* #,##0_);_(&quot;$&quot;* \(#,##0\);_(&quot;$&quot;* &quot;-&quot;??_);_(@_)">
                  <c:v>780000</c:v>
                </c:pt>
                <c:pt idx="188" formatCode="_(&quot;$&quot;* #,##0_);_(&quot;$&quot;* \(#,##0\);_(&quot;$&quot;* &quot;-&quot;??_);_(@_)">
                  <c:v>815000</c:v>
                </c:pt>
                <c:pt idx="189" formatCode="_(&quot;$&quot;* #,##0_);_(&quot;$&quot;* \(#,##0\);_(&quot;$&quot;* &quot;-&quot;??_);_(@_)">
                  <c:v>796000</c:v>
                </c:pt>
                <c:pt idx="190" formatCode="_(&quot;$&quot;* #,##0_);_(&quot;$&quot;* \(#,##0\);_(&quot;$&quot;* &quot;-&quot;??_);_(@_)">
                  <c:v>746000</c:v>
                </c:pt>
                <c:pt idx="191" formatCode="_(&quot;$&quot;* #,##0_);_(&quot;$&quot;* \(#,##0\);_(&quot;$&quot;* &quot;-&quot;??_);_(@_)">
                  <c:v>860000</c:v>
                </c:pt>
                <c:pt idx="192" formatCode="_(&quot;$&quot;* #,##0_);_(&quot;$&quot;* \(#,##0\);_(&quot;$&quot;* &quot;-&quot;??_);_(@_)">
                  <c:v>910000</c:v>
                </c:pt>
                <c:pt idx="193" formatCode="_(&quot;$&quot;* #,##0_);_(&quot;$&quot;* \(#,##0\);_(&quot;$&quot;* &quot;-&quot;??_);_(@_)">
                  <c:v>889000</c:v>
                </c:pt>
                <c:pt idx="194" formatCode="_(&quot;$&quot;* #,##0_);_(&quot;$&quot;* \(#,##0\);_(&quot;$&quot;* &quot;-&quot;??_);_(@_)">
                  <c:v>905000</c:v>
                </c:pt>
                <c:pt idx="195" formatCode="_(&quot;$&quot;* #,##0_);_(&quot;$&quot;* \(#,##0\);_(&quot;$&quot;* &quot;-&quot;??_);_(@_)">
                  <c:v>826000</c:v>
                </c:pt>
                <c:pt idx="196" formatCode="_(&quot;$&quot;* #,##0_);_(&quot;$&quot;* \(#,##0\);_(&quot;$&quot;* &quot;-&quot;??_);_(@_)">
                  <c:v>825000</c:v>
                </c:pt>
                <c:pt idx="197" formatCode="_(&quot;$&quot;* #,##0_);_(&quot;$&quot;* \(#,##0\);_(&quot;$&quot;* &quot;-&quot;??_);_(@_)">
                  <c:v>763500</c:v>
                </c:pt>
                <c:pt idx="198" formatCode="_(&quot;$&quot;* #,##0_);_(&quot;$&quot;* \(#,##0\);_(&quot;$&quot;* &quot;-&quot;??_);_(@_)">
                  <c:v>830000</c:v>
                </c:pt>
                <c:pt idx="199" formatCode="_(&quot;$&quot;* #,##0_);_(&quot;$&quot;* \(#,##0\);_(&quot;$&quot;* &quot;-&quot;??_);_(@_)">
                  <c:v>780000</c:v>
                </c:pt>
                <c:pt idx="200" formatCode="_(&quot;$&quot;* #,##0_);_(&quot;$&quot;* \(#,##0\);_(&quot;$&quot;* &quot;-&quot;??_);_(@_)">
                  <c:v>775000</c:v>
                </c:pt>
                <c:pt idx="201" formatCode="_(&quot;$&quot;* #,##0_);_(&quot;$&quot;* \(#,##0\);_(&quot;$&quot;* &quot;-&quot;??_);_(@_)">
                  <c:v>734000</c:v>
                </c:pt>
                <c:pt idx="202" formatCode="_(&quot;$&quot;* #,##0_);_(&quot;$&quot;* \(#,##0\);_(&quot;$&quot;* &quot;-&quot;??_);_(@_)">
                  <c:v>775000</c:v>
                </c:pt>
                <c:pt idx="203" formatCode="_(&quot;$&quot;* #,##0_);_(&quot;$&quot;* \(#,##0\);_(&quot;$&quot;* &quot;-&quot;??_);_(@_)">
                  <c:v>756944</c:v>
                </c:pt>
                <c:pt idx="204" formatCode="_(&quot;$&quot;* #,##0_);_(&quot;$&quot;* \(#,##0\);_(&quot;$&quot;* &quot;-&quot;??_);_(@_)">
                  <c:v>830944</c:v>
                </c:pt>
              </c:numCache>
            </c:numRef>
          </c:val>
          <c:smooth val="0"/>
          <c:extLst>
            <c:ext xmlns:c16="http://schemas.microsoft.com/office/drawing/2014/chart" uri="{C3380CC4-5D6E-409C-BE32-E72D297353CC}">
              <c16:uniqueId val="{00000000-071C-407F-807D-0BF17A52500B}"/>
            </c:ext>
          </c:extLst>
        </c:ser>
        <c:ser>
          <c:idx val="0"/>
          <c:order val="1"/>
          <c:tx>
            <c:v>Santa Clara County</c:v>
          </c:tx>
          <c:spPr>
            <a:ln w="19050">
              <a:solidFill>
                <a:srgbClr val="0078B2"/>
              </a:solidFill>
            </a:ln>
          </c:spPr>
          <c:marker>
            <c:symbol val="none"/>
          </c:marker>
          <c:cat>
            <c:numRef>
              <c:f>Data!$CJ$2:$KF$2</c:f>
              <c:numCache>
                <c:formatCode>mmm\-yyyy</c:formatCode>
                <c:ptCount val="205"/>
                <c:pt idx="0">
                  <c:v>38777</c:v>
                </c:pt>
                <c:pt idx="1">
                  <c:v>38808</c:v>
                </c:pt>
                <c:pt idx="2">
                  <c:v>38838</c:v>
                </c:pt>
                <c:pt idx="3">
                  <c:v>38869</c:v>
                </c:pt>
                <c:pt idx="4">
                  <c:v>38899</c:v>
                </c:pt>
                <c:pt idx="5">
                  <c:v>38930</c:v>
                </c:pt>
                <c:pt idx="6">
                  <c:v>38961</c:v>
                </c:pt>
                <c:pt idx="7">
                  <c:v>38991</c:v>
                </c:pt>
                <c:pt idx="8">
                  <c:v>39022</c:v>
                </c:pt>
                <c:pt idx="9">
                  <c:v>39052</c:v>
                </c:pt>
                <c:pt idx="10">
                  <c:v>39083</c:v>
                </c:pt>
                <c:pt idx="11">
                  <c:v>39114</c:v>
                </c:pt>
                <c:pt idx="12">
                  <c:v>39142</c:v>
                </c:pt>
                <c:pt idx="13">
                  <c:v>39173</c:v>
                </c:pt>
                <c:pt idx="14">
                  <c:v>39203</c:v>
                </c:pt>
                <c:pt idx="15">
                  <c:v>39234</c:v>
                </c:pt>
                <c:pt idx="16">
                  <c:v>39264</c:v>
                </c:pt>
                <c:pt idx="17">
                  <c:v>39295</c:v>
                </c:pt>
                <c:pt idx="18">
                  <c:v>39326</c:v>
                </c:pt>
                <c:pt idx="19">
                  <c:v>39356</c:v>
                </c:pt>
                <c:pt idx="20">
                  <c:v>39387</c:v>
                </c:pt>
                <c:pt idx="21">
                  <c:v>39417</c:v>
                </c:pt>
                <c:pt idx="22">
                  <c:v>39448</c:v>
                </c:pt>
                <c:pt idx="23">
                  <c:v>39479</c:v>
                </c:pt>
                <c:pt idx="24">
                  <c:v>39508</c:v>
                </c:pt>
                <c:pt idx="25">
                  <c:v>39539</c:v>
                </c:pt>
                <c:pt idx="26">
                  <c:v>39569</c:v>
                </c:pt>
                <c:pt idx="27">
                  <c:v>39600</c:v>
                </c:pt>
                <c:pt idx="28">
                  <c:v>39630</c:v>
                </c:pt>
                <c:pt idx="29">
                  <c:v>39661</c:v>
                </c:pt>
                <c:pt idx="30">
                  <c:v>39692</c:v>
                </c:pt>
                <c:pt idx="31">
                  <c:v>39722</c:v>
                </c:pt>
                <c:pt idx="32">
                  <c:v>39753</c:v>
                </c:pt>
                <c:pt idx="33">
                  <c:v>39783</c:v>
                </c:pt>
                <c:pt idx="34">
                  <c:v>39814</c:v>
                </c:pt>
                <c:pt idx="35">
                  <c:v>39845</c:v>
                </c:pt>
                <c:pt idx="36">
                  <c:v>39873</c:v>
                </c:pt>
                <c:pt idx="37">
                  <c:v>39904</c:v>
                </c:pt>
                <c:pt idx="38">
                  <c:v>39934</c:v>
                </c:pt>
                <c:pt idx="39">
                  <c:v>39965</c:v>
                </c:pt>
                <c:pt idx="40">
                  <c:v>39995</c:v>
                </c:pt>
                <c:pt idx="41">
                  <c:v>40026</c:v>
                </c:pt>
                <c:pt idx="42">
                  <c:v>40057</c:v>
                </c:pt>
                <c:pt idx="43">
                  <c:v>40087</c:v>
                </c:pt>
                <c:pt idx="44">
                  <c:v>40118</c:v>
                </c:pt>
                <c:pt idx="45">
                  <c:v>40148</c:v>
                </c:pt>
                <c:pt idx="46">
                  <c:v>40179</c:v>
                </c:pt>
                <c:pt idx="47">
                  <c:v>40210</c:v>
                </c:pt>
                <c:pt idx="48">
                  <c:v>40238</c:v>
                </c:pt>
                <c:pt idx="49">
                  <c:v>40269</c:v>
                </c:pt>
                <c:pt idx="50">
                  <c:v>40299</c:v>
                </c:pt>
                <c:pt idx="51">
                  <c:v>40330</c:v>
                </c:pt>
                <c:pt idx="52">
                  <c:v>40360</c:v>
                </c:pt>
                <c:pt idx="53">
                  <c:v>40391</c:v>
                </c:pt>
                <c:pt idx="54">
                  <c:v>40422</c:v>
                </c:pt>
                <c:pt idx="55">
                  <c:v>40452</c:v>
                </c:pt>
                <c:pt idx="56">
                  <c:v>40483</c:v>
                </c:pt>
                <c:pt idx="57">
                  <c:v>40513</c:v>
                </c:pt>
                <c:pt idx="58">
                  <c:v>40544</c:v>
                </c:pt>
                <c:pt idx="59">
                  <c:v>40575</c:v>
                </c:pt>
                <c:pt idx="60">
                  <c:v>40603</c:v>
                </c:pt>
                <c:pt idx="61">
                  <c:v>40634</c:v>
                </c:pt>
                <c:pt idx="62">
                  <c:v>40664</c:v>
                </c:pt>
                <c:pt idx="63">
                  <c:v>40695</c:v>
                </c:pt>
                <c:pt idx="64">
                  <c:v>40725</c:v>
                </c:pt>
                <c:pt idx="65">
                  <c:v>40756</c:v>
                </c:pt>
                <c:pt idx="66">
                  <c:v>40787</c:v>
                </c:pt>
                <c:pt idx="67">
                  <c:v>40817</c:v>
                </c:pt>
                <c:pt idx="68">
                  <c:v>40848</c:v>
                </c:pt>
                <c:pt idx="69">
                  <c:v>40878</c:v>
                </c:pt>
                <c:pt idx="70">
                  <c:v>40909</c:v>
                </c:pt>
                <c:pt idx="71">
                  <c:v>40940</c:v>
                </c:pt>
                <c:pt idx="72">
                  <c:v>40969</c:v>
                </c:pt>
                <c:pt idx="73">
                  <c:v>41000</c:v>
                </c:pt>
                <c:pt idx="74">
                  <c:v>41030</c:v>
                </c:pt>
                <c:pt idx="75">
                  <c:v>41061</c:v>
                </c:pt>
                <c:pt idx="76">
                  <c:v>41091</c:v>
                </c:pt>
                <c:pt idx="77">
                  <c:v>41122</c:v>
                </c:pt>
                <c:pt idx="78">
                  <c:v>41153</c:v>
                </c:pt>
                <c:pt idx="79">
                  <c:v>41183</c:v>
                </c:pt>
                <c:pt idx="80">
                  <c:v>41214</c:v>
                </c:pt>
                <c:pt idx="81">
                  <c:v>41244</c:v>
                </c:pt>
                <c:pt idx="82">
                  <c:v>41275</c:v>
                </c:pt>
                <c:pt idx="83">
                  <c:v>41306</c:v>
                </c:pt>
                <c:pt idx="84">
                  <c:v>41334</c:v>
                </c:pt>
                <c:pt idx="85">
                  <c:v>41365</c:v>
                </c:pt>
                <c:pt idx="86">
                  <c:v>41395</c:v>
                </c:pt>
                <c:pt idx="87">
                  <c:v>41426</c:v>
                </c:pt>
                <c:pt idx="88">
                  <c:v>41456</c:v>
                </c:pt>
                <c:pt idx="89">
                  <c:v>41487</c:v>
                </c:pt>
                <c:pt idx="90">
                  <c:v>41518</c:v>
                </c:pt>
                <c:pt idx="91">
                  <c:v>41548</c:v>
                </c:pt>
                <c:pt idx="92">
                  <c:v>41579</c:v>
                </c:pt>
                <c:pt idx="93">
                  <c:v>41609</c:v>
                </c:pt>
                <c:pt idx="94">
                  <c:v>41640</c:v>
                </c:pt>
                <c:pt idx="95">
                  <c:v>41671</c:v>
                </c:pt>
                <c:pt idx="96">
                  <c:v>41699</c:v>
                </c:pt>
                <c:pt idx="97">
                  <c:v>41730</c:v>
                </c:pt>
                <c:pt idx="98">
                  <c:v>41760</c:v>
                </c:pt>
                <c:pt idx="99">
                  <c:v>41791</c:v>
                </c:pt>
                <c:pt idx="100">
                  <c:v>41821</c:v>
                </c:pt>
                <c:pt idx="101">
                  <c:v>41852</c:v>
                </c:pt>
                <c:pt idx="102">
                  <c:v>41883</c:v>
                </c:pt>
                <c:pt idx="103">
                  <c:v>41913</c:v>
                </c:pt>
                <c:pt idx="104">
                  <c:v>41944</c:v>
                </c:pt>
                <c:pt idx="105">
                  <c:v>41974</c:v>
                </c:pt>
                <c:pt idx="106">
                  <c:v>42005</c:v>
                </c:pt>
                <c:pt idx="107">
                  <c:v>42036</c:v>
                </c:pt>
                <c:pt idx="108">
                  <c:v>42064</c:v>
                </c:pt>
                <c:pt idx="109">
                  <c:v>42095</c:v>
                </c:pt>
                <c:pt idx="110">
                  <c:v>42125</c:v>
                </c:pt>
                <c:pt idx="111">
                  <c:v>42156</c:v>
                </c:pt>
                <c:pt idx="112">
                  <c:v>42186</c:v>
                </c:pt>
                <c:pt idx="113">
                  <c:v>42217</c:v>
                </c:pt>
                <c:pt idx="114">
                  <c:v>42248</c:v>
                </c:pt>
                <c:pt idx="115">
                  <c:v>42278</c:v>
                </c:pt>
                <c:pt idx="116">
                  <c:v>42309</c:v>
                </c:pt>
                <c:pt idx="117">
                  <c:v>42339</c:v>
                </c:pt>
                <c:pt idx="118">
                  <c:v>42370</c:v>
                </c:pt>
                <c:pt idx="119">
                  <c:v>42401</c:v>
                </c:pt>
                <c:pt idx="120">
                  <c:v>42430</c:v>
                </c:pt>
                <c:pt idx="121">
                  <c:v>42461</c:v>
                </c:pt>
                <c:pt idx="122">
                  <c:v>42491</c:v>
                </c:pt>
                <c:pt idx="123">
                  <c:v>42522</c:v>
                </c:pt>
                <c:pt idx="124">
                  <c:v>42552</c:v>
                </c:pt>
                <c:pt idx="125">
                  <c:v>42583</c:v>
                </c:pt>
                <c:pt idx="126">
                  <c:v>42614</c:v>
                </c:pt>
                <c:pt idx="127">
                  <c:v>42644</c:v>
                </c:pt>
                <c:pt idx="128">
                  <c:v>42675</c:v>
                </c:pt>
                <c:pt idx="129">
                  <c:v>42705</c:v>
                </c:pt>
                <c:pt idx="130">
                  <c:v>42736</c:v>
                </c:pt>
                <c:pt idx="131">
                  <c:v>42767</c:v>
                </c:pt>
                <c:pt idx="132">
                  <c:v>42795</c:v>
                </c:pt>
                <c:pt idx="133">
                  <c:v>42826</c:v>
                </c:pt>
                <c:pt idx="134">
                  <c:v>42856</c:v>
                </c:pt>
                <c:pt idx="135">
                  <c:v>42887</c:v>
                </c:pt>
                <c:pt idx="136">
                  <c:v>42917</c:v>
                </c:pt>
                <c:pt idx="137">
                  <c:v>42948</c:v>
                </c:pt>
                <c:pt idx="138">
                  <c:v>42979</c:v>
                </c:pt>
                <c:pt idx="139">
                  <c:v>43009</c:v>
                </c:pt>
                <c:pt idx="140">
                  <c:v>43040</c:v>
                </c:pt>
                <c:pt idx="141">
                  <c:v>43070</c:v>
                </c:pt>
                <c:pt idx="142">
                  <c:v>43101</c:v>
                </c:pt>
                <c:pt idx="143">
                  <c:v>43132</c:v>
                </c:pt>
                <c:pt idx="144">
                  <c:v>43160</c:v>
                </c:pt>
                <c:pt idx="145">
                  <c:v>43191</c:v>
                </c:pt>
                <c:pt idx="146">
                  <c:v>43221</c:v>
                </c:pt>
                <c:pt idx="147">
                  <c:v>43252</c:v>
                </c:pt>
                <c:pt idx="148">
                  <c:v>43282</c:v>
                </c:pt>
                <c:pt idx="149">
                  <c:v>43313</c:v>
                </c:pt>
                <c:pt idx="150">
                  <c:v>43344</c:v>
                </c:pt>
                <c:pt idx="151">
                  <c:v>43374</c:v>
                </c:pt>
                <c:pt idx="152">
                  <c:v>43405</c:v>
                </c:pt>
                <c:pt idx="153">
                  <c:v>43435</c:v>
                </c:pt>
                <c:pt idx="154">
                  <c:v>43466</c:v>
                </c:pt>
                <c:pt idx="155">
                  <c:v>43497</c:v>
                </c:pt>
                <c:pt idx="156">
                  <c:v>43525</c:v>
                </c:pt>
                <c:pt idx="157">
                  <c:v>43556</c:v>
                </c:pt>
                <c:pt idx="158">
                  <c:v>43586</c:v>
                </c:pt>
                <c:pt idx="159">
                  <c:v>43617</c:v>
                </c:pt>
                <c:pt idx="160">
                  <c:v>43647</c:v>
                </c:pt>
                <c:pt idx="161">
                  <c:v>43678</c:v>
                </c:pt>
                <c:pt idx="162">
                  <c:v>43709</c:v>
                </c:pt>
                <c:pt idx="163">
                  <c:v>43739</c:v>
                </c:pt>
                <c:pt idx="164">
                  <c:v>43770</c:v>
                </c:pt>
                <c:pt idx="165">
                  <c:v>43800</c:v>
                </c:pt>
                <c:pt idx="166">
                  <c:v>43831</c:v>
                </c:pt>
                <c:pt idx="167">
                  <c:v>43862</c:v>
                </c:pt>
                <c:pt idx="168">
                  <c:v>43891</c:v>
                </c:pt>
                <c:pt idx="169">
                  <c:v>43922</c:v>
                </c:pt>
                <c:pt idx="170">
                  <c:v>43952</c:v>
                </c:pt>
                <c:pt idx="171">
                  <c:v>43983</c:v>
                </c:pt>
                <c:pt idx="172">
                  <c:v>44013</c:v>
                </c:pt>
                <c:pt idx="173">
                  <c:v>44044</c:v>
                </c:pt>
                <c:pt idx="174">
                  <c:v>44075</c:v>
                </c:pt>
                <c:pt idx="175">
                  <c:v>44105</c:v>
                </c:pt>
                <c:pt idx="176">
                  <c:v>44136</c:v>
                </c:pt>
                <c:pt idx="177">
                  <c:v>44166</c:v>
                </c:pt>
                <c:pt idx="178">
                  <c:v>44197</c:v>
                </c:pt>
                <c:pt idx="179">
                  <c:v>44228</c:v>
                </c:pt>
                <c:pt idx="180">
                  <c:v>44256</c:v>
                </c:pt>
                <c:pt idx="181">
                  <c:v>44287</c:v>
                </c:pt>
                <c:pt idx="182">
                  <c:v>44317</c:v>
                </c:pt>
                <c:pt idx="183">
                  <c:v>44348</c:v>
                </c:pt>
                <c:pt idx="184">
                  <c:v>44378</c:v>
                </c:pt>
                <c:pt idx="185">
                  <c:v>44409</c:v>
                </c:pt>
                <c:pt idx="186">
                  <c:v>44440</c:v>
                </c:pt>
                <c:pt idx="187">
                  <c:v>44470</c:v>
                </c:pt>
                <c:pt idx="188">
                  <c:v>44501</c:v>
                </c:pt>
                <c:pt idx="189">
                  <c:v>44531</c:v>
                </c:pt>
                <c:pt idx="190">
                  <c:v>44562</c:v>
                </c:pt>
                <c:pt idx="191">
                  <c:v>44593</c:v>
                </c:pt>
                <c:pt idx="192">
                  <c:v>44621</c:v>
                </c:pt>
                <c:pt idx="193">
                  <c:v>44652</c:v>
                </c:pt>
                <c:pt idx="194">
                  <c:v>44682</c:v>
                </c:pt>
                <c:pt idx="195">
                  <c:v>44713</c:v>
                </c:pt>
                <c:pt idx="196">
                  <c:v>44743</c:v>
                </c:pt>
                <c:pt idx="197">
                  <c:v>44774</c:v>
                </c:pt>
                <c:pt idx="198">
                  <c:v>44805</c:v>
                </c:pt>
                <c:pt idx="199">
                  <c:v>44835</c:v>
                </c:pt>
                <c:pt idx="200">
                  <c:v>44866</c:v>
                </c:pt>
                <c:pt idx="201">
                  <c:v>44896</c:v>
                </c:pt>
                <c:pt idx="202">
                  <c:v>44927</c:v>
                </c:pt>
                <c:pt idx="203">
                  <c:v>44958</c:v>
                </c:pt>
                <c:pt idx="204">
                  <c:v>44986</c:v>
                </c:pt>
              </c:numCache>
            </c:numRef>
          </c:cat>
          <c:val>
            <c:numRef>
              <c:f>Data!$CJ$21:$KF$21</c:f>
              <c:numCache>
                <c:formatCode>"$"#,##0_);[Red]\("$"#,##0\)</c:formatCode>
                <c:ptCount val="205"/>
                <c:pt idx="0">
                  <c:v>490000</c:v>
                </c:pt>
                <c:pt idx="1">
                  <c:v>500000</c:v>
                </c:pt>
                <c:pt idx="2">
                  <c:v>500000</c:v>
                </c:pt>
                <c:pt idx="3">
                  <c:v>510000</c:v>
                </c:pt>
                <c:pt idx="4">
                  <c:v>512500</c:v>
                </c:pt>
                <c:pt idx="5">
                  <c:v>510000</c:v>
                </c:pt>
                <c:pt idx="6">
                  <c:v>495000</c:v>
                </c:pt>
                <c:pt idx="7">
                  <c:v>490000</c:v>
                </c:pt>
                <c:pt idx="8">
                  <c:v>519000</c:v>
                </c:pt>
                <c:pt idx="9">
                  <c:v>505000</c:v>
                </c:pt>
                <c:pt idx="10">
                  <c:v>518880</c:v>
                </c:pt>
                <c:pt idx="11">
                  <c:v>505000</c:v>
                </c:pt>
                <c:pt idx="12">
                  <c:v>530000</c:v>
                </c:pt>
                <c:pt idx="13">
                  <c:v>550000</c:v>
                </c:pt>
                <c:pt idx="14">
                  <c:v>537500</c:v>
                </c:pt>
                <c:pt idx="15">
                  <c:v>539000</c:v>
                </c:pt>
                <c:pt idx="16">
                  <c:v>534500</c:v>
                </c:pt>
                <c:pt idx="17">
                  <c:v>533000</c:v>
                </c:pt>
                <c:pt idx="18">
                  <c:v>525000</c:v>
                </c:pt>
                <c:pt idx="19">
                  <c:v>527500</c:v>
                </c:pt>
                <c:pt idx="20">
                  <c:v>535500</c:v>
                </c:pt>
                <c:pt idx="21">
                  <c:v>516000</c:v>
                </c:pt>
                <c:pt idx="22">
                  <c:v>477000</c:v>
                </c:pt>
                <c:pt idx="23">
                  <c:v>539000</c:v>
                </c:pt>
                <c:pt idx="24">
                  <c:v>525000</c:v>
                </c:pt>
                <c:pt idx="25">
                  <c:v>497500</c:v>
                </c:pt>
                <c:pt idx="26">
                  <c:v>502500</c:v>
                </c:pt>
                <c:pt idx="27">
                  <c:v>456250</c:v>
                </c:pt>
                <c:pt idx="28">
                  <c:v>485000</c:v>
                </c:pt>
                <c:pt idx="29">
                  <c:v>412500</c:v>
                </c:pt>
                <c:pt idx="30">
                  <c:v>361000</c:v>
                </c:pt>
                <c:pt idx="31">
                  <c:v>380000</c:v>
                </c:pt>
                <c:pt idx="32">
                  <c:v>315000</c:v>
                </c:pt>
                <c:pt idx="33">
                  <c:v>315000</c:v>
                </c:pt>
                <c:pt idx="34">
                  <c:v>280000</c:v>
                </c:pt>
                <c:pt idx="35">
                  <c:v>310000</c:v>
                </c:pt>
                <c:pt idx="36">
                  <c:v>239000</c:v>
                </c:pt>
                <c:pt idx="37">
                  <c:v>274500</c:v>
                </c:pt>
                <c:pt idx="38">
                  <c:v>305000</c:v>
                </c:pt>
                <c:pt idx="39">
                  <c:v>339000</c:v>
                </c:pt>
                <c:pt idx="40">
                  <c:v>334000</c:v>
                </c:pt>
                <c:pt idx="41">
                  <c:v>330000</c:v>
                </c:pt>
                <c:pt idx="42">
                  <c:v>329250</c:v>
                </c:pt>
                <c:pt idx="43">
                  <c:v>345000</c:v>
                </c:pt>
                <c:pt idx="44">
                  <c:v>352000</c:v>
                </c:pt>
                <c:pt idx="45">
                  <c:v>357000</c:v>
                </c:pt>
                <c:pt idx="46">
                  <c:v>325000</c:v>
                </c:pt>
                <c:pt idx="47">
                  <c:v>352000</c:v>
                </c:pt>
                <c:pt idx="48">
                  <c:v>371400</c:v>
                </c:pt>
                <c:pt idx="49">
                  <c:v>342500</c:v>
                </c:pt>
                <c:pt idx="50">
                  <c:v>378500</c:v>
                </c:pt>
                <c:pt idx="51">
                  <c:v>359000</c:v>
                </c:pt>
                <c:pt idx="52">
                  <c:v>345000</c:v>
                </c:pt>
                <c:pt idx="53">
                  <c:v>347500</c:v>
                </c:pt>
                <c:pt idx="54">
                  <c:v>320000</c:v>
                </c:pt>
                <c:pt idx="55">
                  <c:v>330000</c:v>
                </c:pt>
                <c:pt idx="56">
                  <c:v>350975</c:v>
                </c:pt>
                <c:pt idx="57">
                  <c:v>335000</c:v>
                </c:pt>
                <c:pt idx="58">
                  <c:v>271500</c:v>
                </c:pt>
                <c:pt idx="59">
                  <c:v>295999</c:v>
                </c:pt>
                <c:pt idx="60">
                  <c:v>285000</c:v>
                </c:pt>
                <c:pt idx="61">
                  <c:v>283410</c:v>
                </c:pt>
                <c:pt idx="62">
                  <c:v>320000</c:v>
                </c:pt>
                <c:pt idx="63">
                  <c:v>314000</c:v>
                </c:pt>
                <c:pt idx="64">
                  <c:v>325000</c:v>
                </c:pt>
                <c:pt idx="65">
                  <c:v>300000</c:v>
                </c:pt>
                <c:pt idx="66">
                  <c:v>320000</c:v>
                </c:pt>
                <c:pt idx="67">
                  <c:v>318000</c:v>
                </c:pt>
                <c:pt idx="68">
                  <c:v>282000</c:v>
                </c:pt>
                <c:pt idx="69">
                  <c:v>300000</c:v>
                </c:pt>
                <c:pt idx="70">
                  <c:v>273000</c:v>
                </c:pt>
                <c:pt idx="71">
                  <c:v>310000</c:v>
                </c:pt>
                <c:pt idx="72">
                  <c:v>322500</c:v>
                </c:pt>
                <c:pt idx="73">
                  <c:v>347500</c:v>
                </c:pt>
                <c:pt idx="74">
                  <c:v>370000</c:v>
                </c:pt>
                <c:pt idx="75">
                  <c:v>385650</c:v>
                </c:pt>
                <c:pt idx="76">
                  <c:v>385000</c:v>
                </c:pt>
                <c:pt idx="77">
                  <c:v>423000</c:v>
                </c:pt>
                <c:pt idx="78">
                  <c:v>395000</c:v>
                </c:pt>
                <c:pt idx="79">
                  <c:v>388000</c:v>
                </c:pt>
                <c:pt idx="80">
                  <c:v>409200</c:v>
                </c:pt>
                <c:pt idx="81">
                  <c:v>394000</c:v>
                </c:pt>
                <c:pt idx="82">
                  <c:v>425000</c:v>
                </c:pt>
                <c:pt idx="83">
                  <c:v>401000</c:v>
                </c:pt>
                <c:pt idx="84">
                  <c:v>446050</c:v>
                </c:pt>
                <c:pt idx="85">
                  <c:v>509450</c:v>
                </c:pt>
                <c:pt idx="86">
                  <c:v>500500</c:v>
                </c:pt>
                <c:pt idx="87">
                  <c:v>490000</c:v>
                </c:pt>
                <c:pt idx="88">
                  <c:v>494150</c:v>
                </c:pt>
                <c:pt idx="89">
                  <c:v>495000</c:v>
                </c:pt>
                <c:pt idx="90">
                  <c:v>477444</c:v>
                </c:pt>
                <c:pt idx="91">
                  <c:v>515000</c:v>
                </c:pt>
                <c:pt idx="92">
                  <c:v>485000</c:v>
                </c:pt>
                <c:pt idx="93">
                  <c:v>449000</c:v>
                </c:pt>
                <c:pt idx="94">
                  <c:v>500500</c:v>
                </c:pt>
                <c:pt idx="95">
                  <c:v>495000</c:v>
                </c:pt>
                <c:pt idx="96">
                  <c:v>525000</c:v>
                </c:pt>
                <c:pt idx="97">
                  <c:v>525600</c:v>
                </c:pt>
                <c:pt idx="98">
                  <c:v>545000</c:v>
                </c:pt>
                <c:pt idx="99">
                  <c:v>525500</c:v>
                </c:pt>
                <c:pt idx="100">
                  <c:v>530000</c:v>
                </c:pt>
                <c:pt idx="101">
                  <c:v>550000</c:v>
                </c:pt>
                <c:pt idx="102">
                  <c:v>535000</c:v>
                </c:pt>
                <c:pt idx="103">
                  <c:v>555000</c:v>
                </c:pt>
                <c:pt idx="104">
                  <c:v>566000</c:v>
                </c:pt>
                <c:pt idx="105">
                  <c:v>505000</c:v>
                </c:pt>
                <c:pt idx="106">
                  <c:v>524000</c:v>
                </c:pt>
                <c:pt idx="107">
                  <c:v>546500</c:v>
                </c:pt>
                <c:pt idx="108">
                  <c:v>569240</c:v>
                </c:pt>
                <c:pt idx="109">
                  <c:v>565000</c:v>
                </c:pt>
                <c:pt idx="110" formatCode="&quot;$&quot;#,##0">
                  <c:v>610000</c:v>
                </c:pt>
                <c:pt idx="111" formatCode="&quot;$&quot;#,##0">
                  <c:v>642000</c:v>
                </c:pt>
                <c:pt idx="112" formatCode="&quot;$&quot;#,##0">
                  <c:v>642000</c:v>
                </c:pt>
                <c:pt idx="113" formatCode="&quot;$&quot;#,##0">
                  <c:v>620000</c:v>
                </c:pt>
                <c:pt idx="114" formatCode="&quot;$&quot;#,##0">
                  <c:v>610000</c:v>
                </c:pt>
                <c:pt idx="115" formatCode="&quot;$&quot;#,##0">
                  <c:v>640000</c:v>
                </c:pt>
                <c:pt idx="116" formatCode="&quot;$&quot;#,##0">
                  <c:v>638000</c:v>
                </c:pt>
                <c:pt idx="117" formatCode="&quot;$&quot;#,##0">
                  <c:v>629602</c:v>
                </c:pt>
                <c:pt idx="118">
                  <c:v>524000</c:v>
                </c:pt>
                <c:pt idx="119">
                  <c:v>645000</c:v>
                </c:pt>
                <c:pt idx="120">
                  <c:v>677000</c:v>
                </c:pt>
                <c:pt idx="121">
                  <c:v>660000</c:v>
                </c:pt>
                <c:pt idx="122">
                  <c:v>700000</c:v>
                </c:pt>
                <c:pt idx="123">
                  <c:v>680000</c:v>
                </c:pt>
                <c:pt idx="124">
                  <c:v>640000</c:v>
                </c:pt>
                <c:pt idx="125">
                  <c:v>680000</c:v>
                </c:pt>
                <c:pt idx="126">
                  <c:v>650000</c:v>
                </c:pt>
                <c:pt idx="127">
                  <c:v>650000</c:v>
                </c:pt>
                <c:pt idx="128">
                  <c:v>665000</c:v>
                </c:pt>
                <c:pt idx="129">
                  <c:v>650000</c:v>
                </c:pt>
                <c:pt idx="130">
                  <c:v>634807</c:v>
                </c:pt>
                <c:pt idx="131">
                  <c:v>687440</c:v>
                </c:pt>
                <c:pt idx="132">
                  <c:v>700000</c:v>
                </c:pt>
                <c:pt idx="133">
                  <c:v>700000</c:v>
                </c:pt>
                <c:pt idx="134">
                  <c:v>710000</c:v>
                </c:pt>
                <c:pt idx="135">
                  <c:v>742774</c:v>
                </c:pt>
                <c:pt idx="136">
                  <c:v>735000</c:v>
                </c:pt>
                <c:pt idx="137">
                  <c:v>751000</c:v>
                </c:pt>
                <c:pt idx="138">
                  <c:v>720000</c:v>
                </c:pt>
                <c:pt idx="139">
                  <c:v>759944</c:v>
                </c:pt>
                <c:pt idx="140">
                  <c:v>662500</c:v>
                </c:pt>
                <c:pt idx="141">
                  <c:v>831500</c:v>
                </c:pt>
                <c:pt idx="142">
                  <c:v>757500</c:v>
                </c:pt>
                <c:pt idx="143">
                  <c:v>831500</c:v>
                </c:pt>
                <c:pt idx="144">
                  <c:v>895350</c:v>
                </c:pt>
                <c:pt idx="145">
                  <c:v>919444</c:v>
                </c:pt>
                <c:pt idx="146">
                  <c:v>950000</c:v>
                </c:pt>
                <c:pt idx="147">
                  <c:v>930000</c:v>
                </c:pt>
                <c:pt idx="148">
                  <c:v>915000</c:v>
                </c:pt>
                <c:pt idx="149">
                  <c:v>940000</c:v>
                </c:pt>
                <c:pt idx="150">
                  <c:v>850000</c:v>
                </c:pt>
                <c:pt idx="151">
                  <c:v>925000</c:v>
                </c:pt>
                <c:pt idx="152">
                  <c:v>840000</c:v>
                </c:pt>
                <c:pt idx="153">
                  <c:v>790000</c:v>
                </c:pt>
                <c:pt idx="154">
                  <c:v>762500</c:v>
                </c:pt>
                <c:pt idx="155">
                  <c:v>765000</c:v>
                </c:pt>
                <c:pt idx="156">
                  <c:v>838000</c:v>
                </c:pt>
                <c:pt idx="157">
                  <c:v>850000</c:v>
                </c:pt>
                <c:pt idx="158">
                  <c:v>870000</c:v>
                </c:pt>
                <c:pt idx="159">
                  <c:v>899000</c:v>
                </c:pt>
                <c:pt idx="160">
                  <c:v>803000</c:v>
                </c:pt>
                <c:pt idx="161">
                  <c:v>840000</c:v>
                </c:pt>
                <c:pt idx="162">
                  <c:v>840000</c:v>
                </c:pt>
                <c:pt idx="163">
                  <c:v>805000</c:v>
                </c:pt>
                <c:pt idx="164">
                  <c:v>791500</c:v>
                </c:pt>
                <c:pt idx="165">
                  <c:v>765000</c:v>
                </c:pt>
                <c:pt idx="166">
                  <c:v>787500</c:v>
                </c:pt>
                <c:pt idx="167">
                  <c:v>797000</c:v>
                </c:pt>
                <c:pt idx="168">
                  <c:v>790000</c:v>
                </c:pt>
                <c:pt idx="169">
                  <c:v>821000</c:v>
                </c:pt>
                <c:pt idx="170">
                  <c:v>815000</c:v>
                </c:pt>
                <c:pt idx="171">
                  <c:v>800512</c:v>
                </c:pt>
                <c:pt idx="172">
                  <c:v>829500</c:v>
                </c:pt>
                <c:pt idx="173">
                  <c:v>825000</c:v>
                </c:pt>
                <c:pt idx="174">
                  <c:v>800200</c:v>
                </c:pt>
                <c:pt idx="175" formatCode="_(&quot;$&quot;* #,##0_);_(&quot;$&quot;* \(#,##0\);_(&quot;$&quot;* &quot;-&quot;??_);_(@_)">
                  <c:v>827000</c:v>
                </c:pt>
                <c:pt idx="176" formatCode="_(&quot;$&quot;* #,##0_);_(&quot;$&quot;* \(#,##0\);_(&quot;$&quot;* &quot;-&quot;??_);_(@_)">
                  <c:v>839000</c:v>
                </c:pt>
                <c:pt idx="177" formatCode="_(&quot;$&quot;* #,##0_);_(&quot;$&quot;* \(#,##0\);_(&quot;$&quot;* &quot;-&quot;??_);_(@_)">
                  <c:v>826000</c:v>
                </c:pt>
                <c:pt idx="178" formatCode="_(&quot;$&quot;* #,##0_);_(&quot;$&quot;* \(#,##0\);_(&quot;$&quot;* &quot;-&quot;??_);_(@_)">
                  <c:v>831000</c:v>
                </c:pt>
                <c:pt idx="179" formatCode="_(&quot;$&quot;* #,##0_);_(&quot;$&quot;* \(#,##0\);_(&quot;$&quot;* &quot;-&quot;??_);_(@_)">
                  <c:v>850000</c:v>
                </c:pt>
                <c:pt idx="180" formatCode="_(&quot;$&quot;* #,##0_);_(&quot;$&quot;* \(#,##0\);_(&quot;$&quot;* &quot;-&quot;??_);_(@_)">
                  <c:v>875000</c:v>
                </c:pt>
                <c:pt idx="181" formatCode="_(&quot;$&quot;* #,##0_);_(&quot;$&quot;* \(#,##0\);_(&quot;$&quot;* &quot;-&quot;??_);_(@_)">
                  <c:v>888500</c:v>
                </c:pt>
                <c:pt idx="182" formatCode="_(&quot;$&quot;* #,##0_);_(&quot;$&quot;* \(#,##0\);_(&quot;$&quot;* &quot;-&quot;??_);_(@_)">
                  <c:v>900000</c:v>
                </c:pt>
                <c:pt idx="183" formatCode="_(&quot;$&quot;* #,##0_);_(&quot;$&quot;* \(#,##0\);_(&quot;$&quot;* &quot;-&quot;??_);_(@_)">
                  <c:v>916000</c:v>
                </c:pt>
                <c:pt idx="184" formatCode="_(&quot;$&quot;* #,##0_);_(&quot;$&quot;* \(#,##0\);_(&quot;$&quot;* &quot;-&quot;??_);_(@_)">
                  <c:v>900000</c:v>
                </c:pt>
                <c:pt idx="185" formatCode="_(&quot;$&quot;* #,##0_);_(&quot;$&quot;* \(#,##0\);_(&quot;$&quot;* &quot;-&quot;??_);_(@_)">
                  <c:v>915200</c:v>
                </c:pt>
                <c:pt idx="186" formatCode="_(&quot;$&quot;* #,##0_);_(&quot;$&quot;* \(#,##0\);_(&quot;$&quot;* &quot;-&quot;??_);_(@_)">
                  <c:v>910000</c:v>
                </c:pt>
                <c:pt idx="187" formatCode="_(&quot;$&quot;* #,##0_);_(&quot;$&quot;* \(#,##0\);_(&quot;$&quot;* &quot;-&quot;??_);_(@_)">
                  <c:v>925000</c:v>
                </c:pt>
                <c:pt idx="188" formatCode="_(&quot;$&quot;* #,##0_);_(&quot;$&quot;* \(#,##0\);_(&quot;$&quot;* &quot;-&quot;??_);_(@_)">
                  <c:v>921800</c:v>
                </c:pt>
                <c:pt idx="189" formatCode="_(&quot;$&quot;* #,##0_);_(&quot;$&quot;* \(#,##0\);_(&quot;$&quot;* &quot;-&quot;??_);_(@_)">
                  <c:v>925000</c:v>
                </c:pt>
                <c:pt idx="190" formatCode="_(&quot;$&quot;* #,##0_);_(&quot;$&quot;* \(#,##0\);_(&quot;$&quot;* &quot;-&quot;??_);_(@_)">
                  <c:v>850000</c:v>
                </c:pt>
                <c:pt idx="191" formatCode="_(&quot;$&quot;* #,##0_);_(&quot;$&quot;* \(#,##0\);_(&quot;$&quot;* &quot;-&quot;??_);_(@_)">
                  <c:v>983000</c:v>
                </c:pt>
                <c:pt idx="192" formatCode="_(&quot;$&quot;* #,##0_);_(&quot;$&quot;* \(#,##0\);_(&quot;$&quot;* &quot;-&quot;??_);_(@_)">
                  <c:v>1027778</c:v>
                </c:pt>
                <c:pt idx="193" formatCode="_(&quot;$&quot;* #,##0_);_(&quot;$&quot;* \(#,##0\);_(&quot;$&quot;* &quot;-&quot;??_);_(@_)">
                  <c:v>1040000</c:v>
                </c:pt>
                <c:pt idx="194" formatCode="_(&quot;$&quot;* #,##0_);_(&quot;$&quot;* \(#,##0\);_(&quot;$&quot;* &quot;-&quot;??_);_(@_)">
                  <c:v>1062500</c:v>
                </c:pt>
                <c:pt idx="195" formatCode="_(&quot;$&quot;* #,##0_);_(&quot;$&quot;* \(#,##0\);_(&quot;$&quot;* &quot;-&quot;??_);_(@_)">
                  <c:v>965000</c:v>
                </c:pt>
                <c:pt idx="196" formatCode="_(&quot;$&quot;* #,##0_);_(&quot;$&quot;* \(#,##0\);_(&quot;$&quot;* &quot;-&quot;??_);_(@_)">
                  <c:v>947000</c:v>
                </c:pt>
                <c:pt idx="197" formatCode="_(&quot;$&quot;* #,##0_);_(&quot;$&quot;* \(#,##0\);_(&quot;$&quot;* &quot;-&quot;??_);_(@_)">
                  <c:v>900000</c:v>
                </c:pt>
                <c:pt idx="198" formatCode="_(&quot;$&quot;* #,##0_);_(&quot;$&quot;* \(#,##0\);_(&quot;$&quot;* &quot;-&quot;??_);_(@_)">
                  <c:v>920000</c:v>
                </c:pt>
                <c:pt idx="199" formatCode="_(&quot;$&quot;* #,##0_);_(&quot;$&quot;* \(#,##0\);_(&quot;$&quot;* &quot;-&quot;??_);_(@_)">
                  <c:v>891500</c:v>
                </c:pt>
                <c:pt idx="200" formatCode="_(&quot;$&quot;* #,##0_);_(&quot;$&quot;* \(#,##0\);_(&quot;$&quot;* &quot;-&quot;??_);_(@_)">
                  <c:v>775000</c:v>
                </c:pt>
                <c:pt idx="201" formatCode="_(&quot;$&quot;* #,##0_);_(&quot;$&quot;* \(#,##0\);_(&quot;$&quot;* &quot;-&quot;??_);_(@_)">
                  <c:v>879000</c:v>
                </c:pt>
                <c:pt idx="202" formatCode="_(&quot;$&quot;* #,##0_);_(&quot;$&quot;* \(#,##0\);_(&quot;$&quot;* &quot;-&quot;??_);_(@_)">
                  <c:v>857500</c:v>
                </c:pt>
                <c:pt idx="203" formatCode="_(&quot;$&quot;* #,##0_);_(&quot;$&quot;* \(#,##0\);_(&quot;$&quot;* &quot;-&quot;??_);_(@_)">
                  <c:v>850000</c:v>
                </c:pt>
                <c:pt idx="204" formatCode="_(&quot;$&quot;* #,##0_);_(&quot;$&quot;* \(#,##0\);_(&quot;$&quot;* &quot;-&quot;??_);_(@_)">
                  <c:v>946500</c:v>
                </c:pt>
              </c:numCache>
            </c:numRef>
          </c:val>
          <c:smooth val="0"/>
          <c:extLst>
            <c:ext xmlns:c16="http://schemas.microsoft.com/office/drawing/2014/chart" uri="{C3380CC4-5D6E-409C-BE32-E72D297353CC}">
              <c16:uniqueId val="{00000001-071C-407F-807D-0BF17A52500B}"/>
            </c:ext>
          </c:extLst>
        </c:ser>
        <c:dLbls>
          <c:showLegendKey val="0"/>
          <c:showVal val="0"/>
          <c:showCatName val="0"/>
          <c:showSerName val="0"/>
          <c:showPercent val="0"/>
          <c:showBubbleSize val="0"/>
        </c:dLbls>
        <c:smooth val="0"/>
        <c:axId val="480052016"/>
        <c:axId val="480052408"/>
      </c:lineChart>
      <c:dateAx>
        <c:axId val="480052016"/>
        <c:scaling>
          <c:orientation val="minMax"/>
        </c:scaling>
        <c:delete val="0"/>
        <c:axPos val="b"/>
        <c:numFmt formatCode="mmm\-yyyy" sourceLinked="1"/>
        <c:majorTickMark val="out"/>
        <c:minorTickMark val="none"/>
        <c:tickLblPos val="nextTo"/>
        <c:txPr>
          <a:bodyPr rot="5400000" vert="horz"/>
          <a:lstStyle/>
          <a:p>
            <a:pPr>
              <a:defRPr/>
            </a:pPr>
            <a:endParaRPr lang="en-US"/>
          </a:p>
        </c:txPr>
        <c:crossAx val="480052408"/>
        <c:crosses val="autoZero"/>
        <c:auto val="1"/>
        <c:lblOffset val="100"/>
        <c:baseTimeUnit val="months"/>
        <c:majorUnit val="12"/>
        <c:minorUnit val="12"/>
      </c:dateAx>
      <c:valAx>
        <c:axId val="480052408"/>
        <c:scaling>
          <c:orientation val="minMax"/>
          <c:max val="1100000"/>
          <c:min val="100000"/>
        </c:scaling>
        <c:delete val="0"/>
        <c:axPos val="l"/>
        <c:title>
          <c:tx>
            <c:rich>
              <a:bodyPr rot="-5400000" vert="horz"/>
              <a:lstStyle/>
              <a:p>
                <a:pPr>
                  <a:defRPr sz="1200" b="0">
                    <a:solidFill>
                      <a:srgbClr val="564031"/>
                    </a:solidFill>
                  </a:defRPr>
                </a:pPr>
                <a:r>
                  <a:rPr lang="en-US" sz="1200" b="0" dirty="0">
                    <a:solidFill>
                      <a:srgbClr val="564031"/>
                    </a:solidFill>
                    <a:latin typeface="Arial" panose="020B0604020202020204" pitchFamily="34" charset="0"/>
                    <a:cs typeface="Arial" panose="020B0604020202020204" pitchFamily="34" charset="0"/>
                  </a:rPr>
                  <a:t>Median</a:t>
                </a:r>
                <a:r>
                  <a:rPr lang="en-US" sz="1200" b="0" baseline="0" dirty="0">
                    <a:solidFill>
                      <a:srgbClr val="564031"/>
                    </a:solidFill>
                    <a:latin typeface="Arial" panose="020B0604020202020204" pitchFamily="34" charset="0"/>
                    <a:cs typeface="Arial" panose="020B0604020202020204" pitchFamily="34" charset="0"/>
                  </a:rPr>
                  <a:t> Townhome Price ($)</a:t>
                </a:r>
                <a:endParaRPr lang="en-US" sz="1200" b="0" dirty="0">
                  <a:solidFill>
                    <a:srgbClr val="564031"/>
                  </a:solidFill>
                  <a:latin typeface="Arial" panose="020B0604020202020204" pitchFamily="34" charset="0"/>
                  <a:cs typeface="Arial" panose="020B0604020202020204" pitchFamily="34" charset="0"/>
                </a:endParaRPr>
              </a:p>
            </c:rich>
          </c:tx>
          <c:layout>
            <c:manualLayout>
              <c:xMode val="edge"/>
              <c:yMode val="edge"/>
              <c:x val="5.8581234009081702E-3"/>
              <c:y val="0.25831357153780571"/>
            </c:manualLayout>
          </c:layout>
          <c:overlay val="0"/>
        </c:title>
        <c:numFmt formatCode="&quot;$&quot;#,##0" sourceLinked="0"/>
        <c:majorTickMark val="out"/>
        <c:minorTickMark val="none"/>
        <c:tickLblPos val="nextTo"/>
        <c:crossAx val="480052016"/>
        <c:crosses val="autoZero"/>
        <c:crossBetween val="between"/>
      </c:valAx>
    </c:plotArea>
    <c:legend>
      <c:legendPos val="b"/>
      <c:layout>
        <c:manualLayout>
          <c:xMode val="edge"/>
          <c:yMode val="edge"/>
          <c:x val="0.30742878084495129"/>
          <c:y val="0.95348592356175077"/>
          <c:w val="0.44518808785201641"/>
          <c:h val="3.4413235461562122E-2"/>
        </c:manualLayout>
      </c:layout>
      <c:overlay val="0"/>
      <c:txPr>
        <a:bodyPr/>
        <a:lstStyle/>
        <a:p>
          <a:pPr>
            <a:defRPr sz="1200" b="0" i="0" baseline="0">
              <a:solidFill>
                <a:srgbClr val="564031"/>
              </a:solidFill>
              <a:latin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404071057883939E-2"/>
          <c:y val="0.1866805075853975"/>
          <c:w val="0.9066520813466018"/>
          <c:h val="0.61207636105025143"/>
        </c:manualLayout>
      </c:layout>
      <c:lineChart>
        <c:grouping val="standard"/>
        <c:varyColors val="0"/>
        <c:ser>
          <c:idx val="1"/>
          <c:order val="0"/>
          <c:tx>
            <c:v>San Jose, Sunnyvale, Santa Clara Metropolitan Area HOI</c:v>
          </c:tx>
          <c:spPr>
            <a:ln w="28575">
              <a:solidFill>
                <a:srgbClr val="662D64"/>
              </a:solidFill>
              <a:prstDash val="solid"/>
            </a:ln>
          </c:spPr>
          <c:marker>
            <c:symbol val="none"/>
          </c:marker>
          <c:dLbls>
            <c:dLbl>
              <c:idx val="66"/>
              <c:layout>
                <c:manualLayout>
                  <c:x val="-1.4827995255042605E-3"/>
                  <c:y val="2.025111381125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92-4CEE-B539-2E09393B20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Data!$O$21:$AU$21</c:f>
              <c:strCache>
                <c:ptCount val="33"/>
                <c:pt idx="0">
                  <c:v>2014 Q4</c:v>
                </c:pt>
                <c:pt idx="1">
                  <c:v> 2015 Q1</c:v>
                </c:pt>
                <c:pt idx="2">
                  <c:v>2015 Q2</c:v>
                </c:pt>
                <c:pt idx="3">
                  <c:v>2015 Q3 </c:v>
                </c:pt>
                <c:pt idx="4">
                  <c:v>2015 Q4</c:v>
                </c:pt>
                <c:pt idx="5">
                  <c:v> 2016 Q1</c:v>
                </c:pt>
                <c:pt idx="6">
                  <c:v>2016 Q2</c:v>
                </c:pt>
                <c:pt idx="7">
                  <c:v>2016 Q3 </c:v>
                </c:pt>
                <c:pt idx="8">
                  <c:v>2016 Q4</c:v>
                </c:pt>
                <c:pt idx="9">
                  <c:v> 2017 Q1</c:v>
                </c:pt>
                <c:pt idx="10">
                  <c:v>2017 Q2</c:v>
                </c:pt>
                <c:pt idx="11">
                  <c:v>2017 Q3 </c:v>
                </c:pt>
                <c:pt idx="12">
                  <c:v>2017 Q4</c:v>
                </c:pt>
                <c:pt idx="13">
                  <c:v> 2018 Q1</c:v>
                </c:pt>
                <c:pt idx="14">
                  <c:v> 2018 Q2</c:v>
                </c:pt>
                <c:pt idx="15">
                  <c:v> 2018 Q3</c:v>
                </c:pt>
                <c:pt idx="16">
                  <c:v> 2018 Q4</c:v>
                </c:pt>
                <c:pt idx="17">
                  <c:v> 2019 Q1</c:v>
                </c:pt>
                <c:pt idx="18">
                  <c:v> 2019 Q2</c:v>
                </c:pt>
                <c:pt idx="19">
                  <c:v> 2019 Q3</c:v>
                </c:pt>
                <c:pt idx="20">
                  <c:v> 2019 Q4</c:v>
                </c:pt>
                <c:pt idx="21">
                  <c:v> 2020 Q1</c:v>
                </c:pt>
                <c:pt idx="22">
                  <c:v> 2020 Q2</c:v>
                </c:pt>
                <c:pt idx="23">
                  <c:v> 2020 Q3</c:v>
                </c:pt>
                <c:pt idx="24">
                  <c:v> 2020 Q4</c:v>
                </c:pt>
                <c:pt idx="25">
                  <c:v> 2021 Q1</c:v>
                </c:pt>
                <c:pt idx="26">
                  <c:v> 2021 Q2</c:v>
                </c:pt>
                <c:pt idx="27">
                  <c:v> 2021 Q3</c:v>
                </c:pt>
                <c:pt idx="28">
                  <c:v> 2021 Q4</c:v>
                </c:pt>
                <c:pt idx="29">
                  <c:v> 2022 Q1</c:v>
                </c:pt>
                <c:pt idx="30">
                  <c:v>2022 Q2</c:v>
                </c:pt>
                <c:pt idx="31">
                  <c:v>2022 Q3</c:v>
                </c:pt>
                <c:pt idx="32">
                  <c:v>2022 Q4</c:v>
                </c:pt>
              </c:strCache>
            </c:strRef>
          </c:cat>
          <c:val>
            <c:numRef>
              <c:f>Data!$O$4:$AU$4</c:f>
              <c:numCache>
                <c:formatCode>General</c:formatCode>
                <c:ptCount val="33"/>
                <c:pt idx="0">
                  <c:v>23.2</c:v>
                </c:pt>
                <c:pt idx="1">
                  <c:v>27.3</c:v>
                </c:pt>
                <c:pt idx="2">
                  <c:v>19.5</c:v>
                </c:pt>
                <c:pt idx="3">
                  <c:v>18.399999999999999</c:v>
                </c:pt>
                <c:pt idx="4">
                  <c:v>19.899999999999999</c:v>
                </c:pt>
                <c:pt idx="5">
                  <c:v>22.8</c:v>
                </c:pt>
                <c:pt idx="6">
                  <c:v>18.600000000000001</c:v>
                </c:pt>
                <c:pt idx="7">
                  <c:v>20.3</c:v>
                </c:pt>
                <c:pt idx="8">
                  <c:v>19.600000000000001</c:v>
                </c:pt>
                <c:pt idx="9">
                  <c:v>21.7</c:v>
                </c:pt>
                <c:pt idx="10">
                  <c:v>15.1</c:v>
                </c:pt>
                <c:pt idx="11">
                  <c:v>14.3</c:v>
                </c:pt>
                <c:pt idx="12">
                  <c:v>15.4</c:v>
                </c:pt>
                <c:pt idx="13">
                  <c:v>16.600000000000001</c:v>
                </c:pt>
                <c:pt idx="14">
                  <c:v>11.7</c:v>
                </c:pt>
                <c:pt idx="15">
                  <c:v>11.3</c:v>
                </c:pt>
                <c:pt idx="16">
                  <c:v>13</c:v>
                </c:pt>
                <c:pt idx="17">
                  <c:v>14.7</c:v>
                </c:pt>
                <c:pt idx="18">
                  <c:v>14.6</c:v>
                </c:pt>
                <c:pt idx="19">
                  <c:v>18.399999999999999</c:v>
                </c:pt>
                <c:pt idx="20">
                  <c:v>20.6</c:v>
                </c:pt>
                <c:pt idx="21">
                  <c:v>25.9</c:v>
                </c:pt>
                <c:pt idx="22">
                  <c:v>19.8</c:v>
                </c:pt>
                <c:pt idx="23">
                  <c:v>22.3</c:v>
                </c:pt>
                <c:pt idx="24">
                  <c:v>25</c:v>
                </c:pt>
                <c:pt idx="25">
                  <c:v>29.9</c:v>
                </c:pt>
                <c:pt idx="26">
                  <c:v>22.5</c:v>
                </c:pt>
                <c:pt idx="27">
                  <c:v>22</c:v>
                </c:pt>
                <c:pt idx="28">
                  <c:v>19.8</c:v>
                </c:pt>
                <c:pt idx="29">
                  <c:v>21.9</c:v>
                </c:pt>
                <c:pt idx="30">
                  <c:v>11.1</c:v>
                </c:pt>
                <c:pt idx="31">
                  <c:v>11.6</c:v>
                </c:pt>
                <c:pt idx="32">
                  <c:v>7.3</c:v>
                </c:pt>
              </c:numCache>
            </c:numRef>
          </c:val>
          <c:smooth val="0"/>
          <c:extLst>
            <c:ext xmlns:c16="http://schemas.microsoft.com/office/drawing/2014/chart" uri="{C3380CC4-5D6E-409C-BE32-E72D297353CC}">
              <c16:uniqueId val="{00000001-AB92-4CEE-B539-2E09393B20DD}"/>
            </c:ext>
          </c:extLst>
        </c:ser>
        <c:ser>
          <c:idx val="2"/>
          <c:order val="1"/>
          <c:tx>
            <c:v>National HOI</c:v>
          </c:tx>
          <c:spPr>
            <a:ln w="28575">
              <a:solidFill>
                <a:srgbClr val="0078B2"/>
              </a:solidFill>
            </a:ln>
          </c:spPr>
          <c:marker>
            <c:symbol val="none"/>
          </c:marker>
          <c:dLbls>
            <c:dLbl>
              <c:idx val="66"/>
              <c:layout>
                <c:manualLayout>
                  <c:x val="-1.0873737572686114E-16"/>
                  <c:y val="2.0251113811259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92-4CEE-B539-2E09393B20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Data!$O$21:$AU$21</c:f>
              <c:strCache>
                <c:ptCount val="33"/>
                <c:pt idx="0">
                  <c:v>2014 Q4</c:v>
                </c:pt>
                <c:pt idx="1">
                  <c:v> 2015 Q1</c:v>
                </c:pt>
                <c:pt idx="2">
                  <c:v>2015 Q2</c:v>
                </c:pt>
                <c:pt idx="3">
                  <c:v>2015 Q3 </c:v>
                </c:pt>
                <c:pt idx="4">
                  <c:v>2015 Q4</c:v>
                </c:pt>
                <c:pt idx="5">
                  <c:v> 2016 Q1</c:v>
                </c:pt>
                <c:pt idx="6">
                  <c:v>2016 Q2</c:v>
                </c:pt>
                <c:pt idx="7">
                  <c:v>2016 Q3 </c:v>
                </c:pt>
                <c:pt idx="8">
                  <c:v>2016 Q4</c:v>
                </c:pt>
                <c:pt idx="9">
                  <c:v> 2017 Q1</c:v>
                </c:pt>
                <c:pt idx="10">
                  <c:v>2017 Q2</c:v>
                </c:pt>
                <c:pt idx="11">
                  <c:v>2017 Q3 </c:v>
                </c:pt>
                <c:pt idx="12">
                  <c:v>2017 Q4</c:v>
                </c:pt>
                <c:pt idx="13">
                  <c:v> 2018 Q1</c:v>
                </c:pt>
                <c:pt idx="14">
                  <c:v> 2018 Q2</c:v>
                </c:pt>
                <c:pt idx="15">
                  <c:v> 2018 Q3</c:v>
                </c:pt>
                <c:pt idx="16">
                  <c:v> 2018 Q4</c:v>
                </c:pt>
                <c:pt idx="17">
                  <c:v> 2019 Q1</c:v>
                </c:pt>
                <c:pt idx="18">
                  <c:v> 2019 Q2</c:v>
                </c:pt>
                <c:pt idx="19">
                  <c:v> 2019 Q3</c:v>
                </c:pt>
                <c:pt idx="20">
                  <c:v> 2019 Q4</c:v>
                </c:pt>
                <c:pt idx="21">
                  <c:v> 2020 Q1</c:v>
                </c:pt>
                <c:pt idx="22">
                  <c:v> 2020 Q2</c:v>
                </c:pt>
                <c:pt idx="23">
                  <c:v> 2020 Q3</c:v>
                </c:pt>
                <c:pt idx="24">
                  <c:v> 2020 Q4</c:v>
                </c:pt>
                <c:pt idx="25">
                  <c:v> 2021 Q1</c:v>
                </c:pt>
                <c:pt idx="26">
                  <c:v> 2021 Q2</c:v>
                </c:pt>
                <c:pt idx="27">
                  <c:v> 2021 Q3</c:v>
                </c:pt>
                <c:pt idx="28">
                  <c:v> 2021 Q4</c:v>
                </c:pt>
                <c:pt idx="29">
                  <c:v> 2022 Q1</c:v>
                </c:pt>
                <c:pt idx="30">
                  <c:v>2022 Q2</c:v>
                </c:pt>
                <c:pt idx="31">
                  <c:v>2022 Q3</c:v>
                </c:pt>
                <c:pt idx="32">
                  <c:v>2022 Q4</c:v>
                </c:pt>
              </c:strCache>
            </c:strRef>
          </c:cat>
          <c:val>
            <c:numRef>
              <c:f>Data!$O$13:$AU$13</c:f>
              <c:numCache>
                <c:formatCode>General</c:formatCode>
                <c:ptCount val="33"/>
                <c:pt idx="0">
                  <c:v>64.400000000000006</c:v>
                </c:pt>
                <c:pt idx="1">
                  <c:v>67.5</c:v>
                </c:pt>
                <c:pt idx="2">
                  <c:v>63.6</c:v>
                </c:pt>
                <c:pt idx="3">
                  <c:v>63</c:v>
                </c:pt>
                <c:pt idx="4">
                  <c:v>63.8</c:v>
                </c:pt>
                <c:pt idx="5">
                  <c:v>66.099999999999994</c:v>
                </c:pt>
                <c:pt idx="6">
                  <c:v>63.1</c:v>
                </c:pt>
                <c:pt idx="7">
                  <c:v>62.8</c:v>
                </c:pt>
                <c:pt idx="8">
                  <c:v>59.7</c:v>
                </c:pt>
                <c:pt idx="9">
                  <c:v>60.9</c:v>
                </c:pt>
                <c:pt idx="10">
                  <c:v>59.6</c:v>
                </c:pt>
                <c:pt idx="11">
                  <c:v>59.1</c:v>
                </c:pt>
                <c:pt idx="12">
                  <c:v>60.1</c:v>
                </c:pt>
                <c:pt idx="13">
                  <c:v>61.6</c:v>
                </c:pt>
                <c:pt idx="14">
                  <c:v>57.4</c:v>
                </c:pt>
                <c:pt idx="15">
                  <c:v>56.9</c:v>
                </c:pt>
                <c:pt idx="16">
                  <c:v>56.9</c:v>
                </c:pt>
                <c:pt idx="17">
                  <c:v>62.6</c:v>
                </c:pt>
                <c:pt idx="18">
                  <c:v>60.9</c:v>
                </c:pt>
                <c:pt idx="19">
                  <c:v>63.6</c:v>
                </c:pt>
                <c:pt idx="20">
                  <c:v>63.2</c:v>
                </c:pt>
                <c:pt idx="21">
                  <c:v>66</c:v>
                </c:pt>
                <c:pt idx="22">
                  <c:v>64.900000000000006</c:v>
                </c:pt>
                <c:pt idx="23">
                  <c:v>63.3</c:v>
                </c:pt>
                <c:pt idx="24">
                  <c:v>63.3</c:v>
                </c:pt>
                <c:pt idx="25">
                  <c:v>63.1</c:v>
                </c:pt>
                <c:pt idx="26">
                  <c:v>56.6</c:v>
                </c:pt>
                <c:pt idx="27">
                  <c:v>56.6</c:v>
                </c:pt>
                <c:pt idx="28">
                  <c:v>54.2</c:v>
                </c:pt>
                <c:pt idx="29">
                  <c:v>56.9</c:v>
                </c:pt>
                <c:pt idx="30">
                  <c:v>42.8</c:v>
                </c:pt>
                <c:pt idx="31">
                  <c:v>42.2</c:v>
                </c:pt>
                <c:pt idx="32">
                  <c:v>38.1</c:v>
                </c:pt>
              </c:numCache>
            </c:numRef>
          </c:val>
          <c:smooth val="0"/>
          <c:extLst>
            <c:ext xmlns:c16="http://schemas.microsoft.com/office/drawing/2014/chart" uri="{C3380CC4-5D6E-409C-BE32-E72D297353CC}">
              <c16:uniqueId val="{00000003-AB92-4CEE-B539-2E09393B20DD}"/>
            </c:ext>
          </c:extLst>
        </c:ser>
        <c:dLbls>
          <c:showLegendKey val="0"/>
          <c:showVal val="0"/>
          <c:showCatName val="0"/>
          <c:showSerName val="0"/>
          <c:showPercent val="0"/>
          <c:showBubbleSize val="0"/>
        </c:dLbls>
        <c:smooth val="0"/>
        <c:axId val="317908288"/>
        <c:axId val="317909072"/>
      </c:lineChart>
      <c:dateAx>
        <c:axId val="317908288"/>
        <c:scaling>
          <c:orientation val="minMax"/>
        </c:scaling>
        <c:delete val="0"/>
        <c:axPos val="b"/>
        <c:numFmt formatCode="@" sourceLinked="0"/>
        <c:majorTickMark val="none"/>
        <c:minorTickMark val="none"/>
        <c:tickLblPos val="nextTo"/>
        <c:spPr>
          <a:ln w="3175">
            <a:solidFill>
              <a:srgbClr val="000000"/>
            </a:solidFill>
            <a:prstDash val="solid"/>
          </a:ln>
        </c:spPr>
        <c:txPr>
          <a:bodyPr rot="0" vert="horz" anchor="ctr" anchorCtr="0"/>
          <a:lstStyle/>
          <a:p>
            <a:pPr>
              <a:defRPr sz="700" b="0" i="0" u="none" strike="noStrike" baseline="0">
                <a:solidFill>
                  <a:srgbClr val="000000"/>
                </a:solidFill>
                <a:latin typeface="Arial"/>
                <a:ea typeface="Arial"/>
                <a:cs typeface="Arial"/>
              </a:defRPr>
            </a:pPr>
            <a:endParaRPr lang="en-US"/>
          </a:p>
        </c:txPr>
        <c:crossAx val="317909072"/>
        <c:crosses val="autoZero"/>
        <c:auto val="0"/>
        <c:lblOffset val="100"/>
        <c:baseTimeUnit val="days"/>
        <c:minorUnit val="1"/>
      </c:dateAx>
      <c:valAx>
        <c:axId val="317909072"/>
        <c:scaling>
          <c:orientation val="minMax"/>
        </c:scaling>
        <c:delete val="0"/>
        <c:axPos val="l"/>
        <c:title>
          <c:tx>
            <c:rich>
              <a:bodyPr/>
              <a:lstStyle/>
              <a:p>
                <a:pPr>
                  <a:defRPr sz="1000" b="0" i="0" u="none" strike="noStrike" baseline="0">
                    <a:solidFill>
                      <a:srgbClr val="564031"/>
                    </a:solidFill>
                    <a:latin typeface="Arial"/>
                    <a:ea typeface="Arial"/>
                    <a:cs typeface="Arial"/>
                  </a:defRPr>
                </a:pPr>
                <a:r>
                  <a:rPr lang="en-US" sz="1000" b="0" dirty="0">
                    <a:solidFill>
                      <a:srgbClr val="564031"/>
                    </a:solidFill>
                  </a:rPr>
                  <a:t>% of Homes Affordable to Families Earning</a:t>
                </a:r>
                <a:r>
                  <a:rPr lang="en-US" sz="1000" b="0" baseline="0" dirty="0">
                    <a:solidFill>
                      <a:srgbClr val="564031"/>
                    </a:solidFill>
                  </a:rPr>
                  <a:t> Median Income</a:t>
                </a:r>
                <a:endParaRPr lang="en-US" sz="1000" b="0" dirty="0">
                  <a:solidFill>
                    <a:srgbClr val="564031"/>
                  </a:solidFill>
                </a:endParaRPr>
              </a:p>
            </c:rich>
          </c:tx>
          <c:layout>
            <c:manualLayout>
              <c:xMode val="edge"/>
              <c:yMode val="edge"/>
              <c:x val="8.1457104285862659E-3"/>
              <c:y val="8.6217111745209782E-2"/>
            </c:manualLayout>
          </c:layout>
          <c:overlay val="0"/>
          <c:spPr>
            <a:noFill/>
            <a:ln w="25400">
              <a:noFill/>
            </a:ln>
          </c:spPr>
        </c:title>
        <c:numFmt formatCode="#,##0_);[Red]\(#,##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17908288"/>
        <c:crosses val="autoZero"/>
        <c:crossBetween val="midCat"/>
      </c:valAx>
      <c:spPr>
        <a:noFill/>
        <a:ln w="25400">
          <a:noFill/>
        </a:ln>
      </c:spPr>
    </c:plotArea>
    <c:legend>
      <c:legendPos val="b"/>
      <c:layout>
        <c:manualLayout>
          <c:xMode val="edge"/>
          <c:yMode val="edge"/>
          <c:x val="0.22554851906856838"/>
          <c:y val="0.91142218999249336"/>
          <c:w val="0.60247430737824448"/>
          <c:h val="4.6637520779131483E-2"/>
        </c:manualLayout>
      </c:layout>
      <c:overlay val="0"/>
      <c:spPr>
        <a:solidFill>
          <a:srgbClr val="FFFFFF"/>
        </a:solidFill>
        <a:ln w="3175">
          <a:solidFill>
            <a:srgbClr val="000000"/>
          </a:solidFill>
          <a:prstDash val="solid"/>
        </a:ln>
      </c:spPr>
      <c:txPr>
        <a:bodyPr/>
        <a:lstStyle/>
        <a:p>
          <a:pPr>
            <a:defRPr sz="1200" b="0" i="0" u="none" strike="noStrike" baseline="0">
              <a:solidFill>
                <a:srgbClr val="564031"/>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20752127654028E-2"/>
          <c:y val="2.2317915875083142E-2"/>
          <c:w val="0.88206623774413884"/>
          <c:h val="0.76754452881840607"/>
        </c:manualLayout>
      </c:layout>
      <c:lineChart>
        <c:grouping val="standard"/>
        <c:varyColors val="0"/>
        <c:ser>
          <c:idx val="0"/>
          <c:order val="0"/>
          <c:tx>
            <c:v>Single family</c:v>
          </c:tx>
          <c:spPr>
            <a:ln w="19050" cap="rnd">
              <a:solidFill>
                <a:srgbClr val="004275"/>
              </a:solidFill>
              <a:round/>
            </a:ln>
            <a:effectLst/>
          </c:spPr>
          <c:marker>
            <c:symbol val="none"/>
          </c:marker>
          <c:cat>
            <c:numRef>
              <c:f>Data!$EF$2:$KF$2</c:f>
              <c:numCache>
                <c:formatCode>mmm\-yyyy</c:formatCode>
                <c:ptCount val="157"/>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pt idx="24">
                  <c:v>40969</c:v>
                </c:pt>
                <c:pt idx="25">
                  <c:v>41000</c:v>
                </c:pt>
                <c:pt idx="26">
                  <c:v>41030</c:v>
                </c:pt>
                <c:pt idx="27">
                  <c:v>41061</c:v>
                </c:pt>
                <c:pt idx="28">
                  <c:v>41091</c:v>
                </c:pt>
                <c:pt idx="29">
                  <c:v>41122</c:v>
                </c:pt>
                <c:pt idx="30">
                  <c:v>41153</c:v>
                </c:pt>
                <c:pt idx="31">
                  <c:v>41183</c:v>
                </c:pt>
                <c:pt idx="32">
                  <c:v>41214</c:v>
                </c:pt>
                <c:pt idx="33">
                  <c:v>41244</c:v>
                </c:pt>
                <c:pt idx="34">
                  <c:v>41275</c:v>
                </c:pt>
                <c:pt idx="35">
                  <c:v>41306</c:v>
                </c:pt>
                <c:pt idx="36">
                  <c:v>41334</c:v>
                </c:pt>
                <c:pt idx="37">
                  <c:v>41365</c:v>
                </c:pt>
                <c:pt idx="38">
                  <c:v>41395</c:v>
                </c:pt>
                <c:pt idx="39">
                  <c:v>41426</c:v>
                </c:pt>
                <c:pt idx="40">
                  <c:v>41456</c:v>
                </c:pt>
                <c:pt idx="41">
                  <c:v>41487</c:v>
                </c:pt>
                <c:pt idx="42">
                  <c:v>41518</c:v>
                </c:pt>
                <c:pt idx="43">
                  <c:v>41548</c:v>
                </c:pt>
                <c:pt idx="44">
                  <c:v>41579</c:v>
                </c:pt>
                <c:pt idx="45">
                  <c:v>41609</c:v>
                </c:pt>
                <c:pt idx="46">
                  <c:v>41640</c:v>
                </c:pt>
                <c:pt idx="47">
                  <c:v>41671</c:v>
                </c:pt>
                <c:pt idx="48">
                  <c:v>41699</c:v>
                </c:pt>
                <c:pt idx="49">
                  <c:v>41730</c:v>
                </c:pt>
                <c:pt idx="50">
                  <c:v>41760</c:v>
                </c:pt>
                <c:pt idx="51">
                  <c:v>41791</c:v>
                </c:pt>
                <c:pt idx="52">
                  <c:v>41821</c:v>
                </c:pt>
                <c:pt idx="53">
                  <c:v>41852</c:v>
                </c:pt>
                <c:pt idx="54">
                  <c:v>41883</c:v>
                </c:pt>
                <c:pt idx="55">
                  <c:v>41913</c:v>
                </c:pt>
                <c:pt idx="56">
                  <c:v>41944</c:v>
                </c:pt>
                <c:pt idx="57">
                  <c:v>41974</c:v>
                </c:pt>
                <c:pt idx="58">
                  <c:v>42005</c:v>
                </c:pt>
                <c:pt idx="59">
                  <c:v>42036</c:v>
                </c:pt>
                <c:pt idx="60">
                  <c:v>42064</c:v>
                </c:pt>
                <c:pt idx="61">
                  <c:v>42095</c:v>
                </c:pt>
                <c:pt idx="62">
                  <c:v>42125</c:v>
                </c:pt>
                <c:pt idx="63">
                  <c:v>42156</c:v>
                </c:pt>
                <c:pt idx="64">
                  <c:v>42186</c:v>
                </c:pt>
                <c:pt idx="65">
                  <c:v>42217</c:v>
                </c:pt>
                <c:pt idx="66">
                  <c:v>42248</c:v>
                </c:pt>
                <c:pt idx="67">
                  <c:v>42278</c:v>
                </c:pt>
                <c:pt idx="68">
                  <c:v>42309</c:v>
                </c:pt>
                <c:pt idx="69">
                  <c:v>42339</c:v>
                </c:pt>
                <c:pt idx="70">
                  <c:v>42370</c:v>
                </c:pt>
                <c:pt idx="71">
                  <c:v>42401</c:v>
                </c:pt>
                <c:pt idx="72">
                  <c:v>42430</c:v>
                </c:pt>
                <c:pt idx="73">
                  <c:v>42461</c:v>
                </c:pt>
                <c:pt idx="74">
                  <c:v>42491</c:v>
                </c:pt>
                <c:pt idx="75">
                  <c:v>42522</c:v>
                </c:pt>
                <c:pt idx="76">
                  <c:v>42552</c:v>
                </c:pt>
                <c:pt idx="77">
                  <c:v>42583</c:v>
                </c:pt>
                <c:pt idx="78">
                  <c:v>42614</c:v>
                </c:pt>
                <c:pt idx="79">
                  <c:v>42644</c:v>
                </c:pt>
                <c:pt idx="80">
                  <c:v>42675</c:v>
                </c:pt>
                <c:pt idx="81">
                  <c:v>42705</c:v>
                </c:pt>
                <c:pt idx="82">
                  <c:v>42736</c:v>
                </c:pt>
                <c:pt idx="83">
                  <c:v>42767</c:v>
                </c:pt>
                <c:pt idx="84">
                  <c:v>42795</c:v>
                </c:pt>
                <c:pt idx="85">
                  <c:v>42826</c:v>
                </c:pt>
                <c:pt idx="86">
                  <c:v>42856</c:v>
                </c:pt>
                <c:pt idx="87">
                  <c:v>42887</c:v>
                </c:pt>
                <c:pt idx="88">
                  <c:v>42917</c:v>
                </c:pt>
                <c:pt idx="89">
                  <c:v>42948</c:v>
                </c:pt>
                <c:pt idx="90">
                  <c:v>42979</c:v>
                </c:pt>
                <c:pt idx="91">
                  <c:v>43009</c:v>
                </c:pt>
                <c:pt idx="92">
                  <c:v>43040</c:v>
                </c:pt>
                <c:pt idx="93">
                  <c:v>43070</c:v>
                </c:pt>
                <c:pt idx="94">
                  <c:v>43101</c:v>
                </c:pt>
                <c:pt idx="95">
                  <c:v>43132</c:v>
                </c:pt>
                <c:pt idx="96">
                  <c:v>43160</c:v>
                </c:pt>
                <c:pt idx="97">
                  <c:v>43191</c:v>
                </c:pt>
                <c:pt idx="98">
                  <c:v>43221</c:v>
                </c:pt>
                <c:pt idx="99">
                  <c:v>43252</c:v>
                </c:pt>
                <c:pt idx="100">
                  <c:v>43282</c:v>
                </c:pt>
                <c:pt idx="101">
                  <c:v>43313</c:v>
                </c:pt>
                <c:pt idx="102">
                  <c:v>43344</c:v>
                </c:pt>
                <c:pt idx="103">
                  <c:v>43374</c:v>
                </c:pt>
                <c:pt idx="104">
                  <c:v>43405</c:v>
                </c:pt>
                <c:pt idx="105">
                  <c:v>43435</c:v>
                </c:pt>
                <c:pt idx="106">
                  <c:v>43466</c:v>
                </c:pt>
                <c:pt idx="107">
                  <c:v>43497</c:v>
                </c:pt>
                <c:pt idx="108">
                  <c:v>43525</c:v>
                </c:pt>
                <c:pt idx="109">
                  <c:v>43556</c:v>
                </c:pt>
                <c:pt idx="110">
                  <c:v>43586</c:v>
                </c:pt>
                <c:pt idx="111">
                  <c:v>43617</c:v>
                </c:pt>
                <c:pt idx="112">
                  <c:v>43647</c:v>
                </c:pt>
                <c:pt idx="113">
                  <c:v>43678</c:v>
                </c:pt>
                <c:pt idx="114">
                  <c:v>43709</c:v>
                </c:pt>
                <c:pt idx="115">
                  <c:v>43739</c:v>
                </c:pt>
                <c:pt idx="116">
                  <c:v>43770</c:v>
                </c:pt>
                <c:pt idx="117">
                  <c:v>43800</c:v>
                </c:pt>
                <c:pt idx="118">
                  <c:v>43831</c:v>
                </c:pt>
                <c:pt idx="119">
                  <c:v>43862</c:v>
                </c:pt>
                <c:pt idx="120">
                  <c:v>43891</c:v>
                </c:pt>
                <c:pt idx="121">
                  <c:v>43922</c:v>
                </c:pt>
                <c:pt idx="122">
                  <c:v>43952</c:v>
                </c:pt>
                <c:pt idx="123">
                  <c:v>43983</c:v>
                </c:pt>
                <c:pt idx="124">
                  <c:v>44013</c:v>
                </c:pt>
                <c:pt idx="125">
                  <c:v>44044</c:v>
                </c:pt>
                <c:pt idx="126">
                  <c:v>44075</c:v>
                </c:pt>
                <c:pt idx="127">
                  <c:v>44105</c:v>
                </c:pt>
                <c:pt idx="128">
                  <c:v>44136</c:v>
                </c:pt>
                <c:pt idx="129">
                  <c:v>44166</c:v>
                </c:pt>
                <c:pt idx="130">
                  <c:v>44197</c:v>
                </c:pt>
                <c:pt idx="131">
                  <c:v>44228</c:v>
                </c:pt>
                <c:pt idx="132">
                  <c:v>44256</c:v>
                </c:pt>
                <c:pt idx="133">
                  <c:v>44287</c:v>
                </c:pt>
                <c:pt idx="134">
                  <c:v>44317</c:v>
                </c:pt>
                <c:pt idx="135">
                  <c:v>44348</c:v>
                </c:pt>
                <c:pt idx="136">
                  <c:v>44378</c:v>
                </c:pt>
                <c:pt idx="137">
                  <c:v>44409</c:v>
                </c:pt>
                <c:pt idx="138">
                  <c:v>44440</c:v>
                </c:pt>
                <c:pt idx="139">
                  <c:v>44470</c:v>
                </c:pt>
                <c:pt idx="140">
                  <c:v>44501</c:v>
                </c:pt>
                <c:pt idx="141">
                  <c:v>44531</c:v>
                </c:pt>
                <c:pt idx="142">
                  <c:v>44562</c:v>
                </c:pt>
                <c:pt idx="143">
                  <c:v>44593</c:v>
                </c:pt>
                <c:pt idx="144">
                  <c:v>44621</c:v>
                </c:pt>
                <c:pt idx="145">
                  <c:v>44652</c:v>
                </c:pt>
                <c:pt idx="146">
                  <c:v>44682</c:v>
                </c:pt>
                <c:pt idx="147">
                  <c:v>44713</c:v>
                </c:pt>
                <c:pt idx="148">
                  <c:v>44743</c:v>
                </c:pt>
                <c:pt idx="149">
                  <c:v>44774</c:v>
                </c:pt>
                <c:pt idx="150">
                  <c:v>44805</c:v>
                </c:pt>
                <c:pt idx="151">
                  <c:v>44835</c:v>
                </c:pt>
                <c:pt idx="152">
                  <c:v>44866</c:v>
                </c:pt>
                <c:pt idx="153">
                  <c:v>44896</c:v>
                </c:pt>
                <c:pt idx="154">
                  <c:v>44927</c:v>
                </c:pt>
                <c:pt idx="155">
                  <c:v>44958</c:v>
                </c:pt>
                <c:pt idx="156">
                  <c:v>44986</c:v>
                </c:pt>
              </c:numCache>
            </c:numRef>
          </c:cat>
          <c:val>
            <c:numRef>
              <c:f>Data!$EF$32:$KF$32</c:f>
              <c:numCache>
                <c:formatCode>General</c:formatCode>
                <c:ptCount val="157"/>
                <c:pt idx="0">
                  <c:v>63</c:v>
                </c:pt>
                <c:pt idx="1">
                  <c:v>52</c:v>
                </c:pt>
                <c:pt idx="2">
                  <c:v>50</c:v>
                </c:pt>
                <c:pt idx="3">
                  <c:v>56</c:v>
                </c:pt>
                <c:pt idx="4">
                  <c:v>57</c:v>
                </c:pt>
                <c:pt idx="5">
                  <c:v>54</c:v>
                </c:pt>
                <c:pt idx="6">
                  <c:v>62</c:v>
                </c:pt>
                <c:pt idx="7">
                  <c:v>77</c:v>
                </c:pt>
                <c:pt idx="8">
                  <c:v>68</c:v>
                </c:pt>
                <c:pt idx="9">
                  <c:v>80</c:v>
                </c:pt>
                <c:pt idx="10">
                  <c:v>89</c:v>
                </c:pt>
                <c:pt idx="11">
                  <c:v>88</c:v>
                </c:pt>
                <c:pt idx="12">
                  <c:v>85</c:v>
                </c:pt>
                <c:pt idx="13">
                  <c:v>90</c:v>
                </c:pt>
                <c:pt idx="14">
                  <c:v>69</c:v>
                </c:pt>
                <c:pt idx="15">
                  <c:v>67</c:v>
                </c:pt>
                <c:pt idx="16">
                  <c:v>75</c:v>
                </c:pt>
                <c:pt idx="17">
                  <c:v>67</c:v>
                </c:pt>
                <c:pt idx="18">
                  <c:v>66</c:v>
                </c:pt>
                <c:pt idx="19">
                  <c:v>80</c:v>
                </c:pt>
                <c:pt idx="20">
                  <c:v>73</c:v>
                </c:pt>
                <c:pt idx="21">
                  <c:v>81</c:v>
                </c:pt>
                <c:pt idx="22">
                  <c:v>91</c:v>
                </c:pt>
                <c:pt idx="23">
                  <c:v>79</c:v>
                </c:pt>
                <c:pt idx="24">
                  <c:v>74</c:v>
                </c:pt>
                <c:pt idx="25">
                  <c:v>62</c:v>
                </c:pt>
                <c:pt idx="26">
                  <c:v>58</c:v>
                </c:pt>
                <c:pt idx="27">
                  <c:v>41</c:v>
                </c:pt>
                <c:pt idx="28">
                  <c:v>47</c:v>
                </c:pt>
                <c:pt idx="29">
                  <c:v>38</c:v>
                </c:pt>
                <c:pt idx="30">
                  <c:v>42</c:v>
                </c:pt>
                <c:pt idx="31">
                  <c:v>42</c:v>
                </c:pt>
                <c:pt idx="32">
                  <c:v>39</c:v>
                </c:pt>
                <c:pt idx="33">
                  <c:v>36</c:v>
                </c:pt>
                <c:pt idx="34">
                  <c:v>52</c:v>
                </c:pt>
                <c:pt idx="35">
                  <c:v>40</c:v>
                </c:pt>
                <c:pt idx="36">
                  <c:v>33</c:v>
                </c:pt>
                <c:pt idx="37">
                  <c:v>25</c:v>
                </c:pt>
                <c:pt idx="38">
                  <c:v>25</c:v>
                </c:pt>
                <c:pt idx="39">
                  <c:v>26</c:v>
                </c:pt>
                <c:pt idx="40">
                  <c:v>22</c:v>
                </c:pt>
                <c:pt idx="41">
                  <c:v>23</c:v>
                </c:pt>
                <c:pt idx="42">
                  <c:v>27</c:v>
                </c:pt>
                <c:pt idx="43">
                  <c:v>30</c:v>
                </c:pt>
                <c:pt idx="44">
                  <c:v>33</c:v>
                </c:pt>
                <c:pt idx="45">
                  <c:v>34</c:v>
                </c:pt>
                <c:pt idx="46">
                  <c:v>47</c:v>
                </c:pt>
                <c:pt idx="47">
                  <c:v>29</c:v>
                </c:pt>
                <c:pt idx="48">
                  <c:v>31</c:v>
                </c:pt>
                <c:pt idx="49">
                  <c:v>26</c:v>
                </c:pt>
                <c:pt idx="50">
                  <c:v>23</c:v>
                </c:pt>
                <c:pt idx="51">
                  <c:v>18</c:v>
                </c:pt>
                <c:pt idx="52">
                  <c:v>23</c:v>
                </c:pt>
                <c:pt idx="53">
                  <c:v>30</c:v>
                </c:pt>
                <c:pt idx="54">
                  <c:v>31</c:v>
                </c:pt>
                <c:pt idx="55">
                  <c:v>32</c:v>
                </c:pt>
                <c:pt idx="56">
                  <c:v>36</c:v>
                </c:pt>
                <c:pt idx="57">
                  <c:v>38</c:v>
                </c:pt>
                <c:pt idx="58">
                  <c:v>48</c:v>
                </c:pt>
                <c:pt idx="59">
                  <c:v>36</c:v>
                </c:pt>
                <c:pt idx="60">
                  <c:v>23</c:v>
                </c:pt>
                <c:pt idx="61">
                  <c:v>23</c:v>
                </c:pt>
                <c:pt idx="62">
                  <c:v>20</c:v>
                </c:pt>
                <c:pt idx="63">
                  <c:v>19</c:v>
                </c:pt>
                <c:pt idx="64">
                  <c:v>22</c:v>
                </c:pt>
                <c:pt idx="65">
                  <c:v>25</c:v>
                </c:pt>
                <c:pt idx="66">
                  <c:v>24</c:v>
                </c:pt>
                <c:pt idx="67">
                  <c:v>24</c:v>
                </c:pt>
                <c:pt idx="68">
                  <c:v>30</c:v>
                </c:pt>
                <c:pt idx="69">
                  <c:v>35</c:v>
                </c:pt>
                <c:pt idx="70">
                  <c:v>36</c:v>
                </c:pt>
                <c:pt idx="71">
                  <c:v>29</c:v>
                </c:pt>
                <c:pt idx="72">
                  <c:v>20</c:v>
                </c:pt>
                <c:pt idx="73">
                  <c:v>22</c:v>
                </c:pt>
                <c:pt idx="74">
                  <c:v>18</c:v>
                </c:pt>
                <c:pt idx="75">
                  <c:v>22</c:v>
                </c:pt>
                <c:pt idx="76">
                  <c:v>25</c:v>
                </c:pt>
                <c:pt idx="77">
                  <c:v>29</c:v>
                </c:pt>
                <c:pt idx="78">
                  <c:v>30</c:v>
                </c:pt>
                <c:pt idx="79">
                  <c:v>34</c:v>
                </c:pt>
                <c:pt idx="80">
                  <c:v>34</c:v>
                </c:pt>
                <c:pt idx="81">
                  <c:v>32</c:v>
                </c:pt>
                <c:pt idx="82">
                  <c:v>37</c:v>
                </c:pt>
                <c:pt idx="83">
                  <c:v>31</c:v>
                </c:pt>
                <c:pt idx="84">
                  <c:v>22</c:v>
                </c:pt>
                <c:pt idx="85">
                  <c:v>17</c:v>
                </c:pt>
                <c:pt idx="86">
                  <c:v>19</c:v>
                </c:pt>
                <c:pt idx="87">
                  <c:v>18</c:v>
                </c:pt>
                <c:pt idx="88">
                  <c:v>19</c:v>
                </c:pt>
                <c:pt idx="89">
                  <c:v>17</c:v>
                </c:pt>
                <c:pt idx="90">
                  <c:v>19</c:v>
                </c:pt>
                <c:pt idx="91">
                  <c:v>18</c:v>
                </c:pt>
                <c:pt idx="92">
                  <c:v>21</c:v>
                </c:pt>
                <c:pt idx="93">
                  <c:v>20</c:v>
                </c:pt>
                <c:pt idx="94">
                  <c:v>21</c:v>
                </c:pt>
                <c:pt idx="95">
                  <c:v>14</c:v>
                </c:pt>
                <c:pt idx="96">
                  <c:v>17</c:v>
                </c:pt>
                <c:pt idx="97">
                  <c:v>12</c:v>
                </c:pt>
                <c:pt idx="98">
                  <c:v>12</c:v>
                </c:pt>
                <c:pt idx="99">
                  <c:v>15</c:v>
                </c:pt>
                <c:pt idx="100">
                  <c:v>18</c:v>
                </c:pt>
                <c:pt idx="101">
                  <c:v>21</c:v>
                </c:pt>
                <c:pt idx="102">
                  <c:v>28</c:v>
                </c:pt>
                <c:pt idx="103">
                  <c:v>26</c:v>
                </c:pt>
                <c:pt idx="104">
                  <c:v>29</c:v>
                </c:pt>
                <c:pt idx="105">
                  <c:v>35</c:v>
                </c:pt>
                <c:pt idx="106">
                  <c:v>41</c:v>
                </c:pt>
                <c:pt idx="107">
                  <c:v>33</c:v>
                </c:pt>
                <c:pt idx="108">
                  <c:v>27</c:v>
                </c:pt>
                <c:pt idx="109">
                  <c:v>23</c:v>
                </c:pt>
                <c:pt idx="110">
                  <c:v>24</c:v>
                </c:pt>
                <c:pt idx="111">
                  <c:v>25</c:v>
                </c:pt>
                <c:pt idx="112">
                  <c:v>27</c:v>
                </c:pt>
                <c:pt idx="113">
                  <c:v>32</c:v>
                </c:pt>
                <c:pt idx="114">
                  <c:v>36</c:v>
                </c:pt>
                <c:pt idx="115">
                  <c:v>32</c:v>
                </c:pt>
                <c:pt idx="116">
                  <c:v>38</c:v>
                </c:pt>
                <c:pt idx="117">
                  <c:v>38</c:v>
                </c:pt>
                <c:pt idx="118">
                  <c:v>37</c:v>
                </c:pt>
                <c:pt idx="119">
                  <c:v>21</c:v>
                </c:pt>
                <c:pt idx="120">
                  <c:v>20</c:v>
                </c:pt>
                <c:pt idx="121">
                  <c:v>14</c:v>
                </c:pt>
                <c:pt idx="122">
                  <c:v>20</c:v>
                </c:pt>
                <c:pt idx="123">
                  <c:v>21</c:v>
                </c:pt>
                <c:pt idx="124">
                  <c:v>24</c:v>
                </c:pt>
                <c:pt idx="125">
                  <c:v>25</c:v>
                </c:pt>
                <c:pt idx="126">
                  <c:v>21</c:v>
                </c:pt>
                <c:pt idx="127">
                  <c:v>20</c:v>
                </c:pt>
                <c:pt idx="128">
                  <c:v>16</c:v>
                </c:pt>
                <c:pt idx="129">
                  <c:v>18</c:v>
                </c:pt>
                <c:pt idx="130">
                  <c:v>20</c:v>
                </c:pt>
                <c:pt idx="131">
                  <c:v>21</c:v>
                </c:pt>
                <c:pt idx="132">
                  <c:v>15</c:v>
                </c:pt>
                <c:pt idx="133">
                  <c:v>9</c:v>
                </c:pt>
                <c:pt idx="134">
                  <c:v>10</c:v>
                </c:pt>
                <c:pt idx="135">
                  <c:v>11</c:v>
                </c:pt>
                <c:pt idx="136">
                  <c:v>11</c:v>
                </c:pt>
                <c:pt idx="137">
                  <c:v>12</c:v>
                </c:pt>
                <c:pt idx="138">
                  <c:v>14</c:v>
                </c:pt>
                <c:pt idx="139">
                  <c:v>14</c:v>
                </c:pt>
                <c:pt idx="140">
                  <c:v>15</c:v>
                </c:pt>
                <c:pt idx="141">
                  <c:v>13</c:v>
                </c:pt>
                <c:pt idx="142">
                  <c:v>12</c:v>
                </c:pt>
                <c:pt idx="143">
                  <c:v>9</c:v>
                </c:pt>
                <c:pt idx="144">
                  <c:v>9</c:v>
                </c:pt>
                <c:pt idx="145">
                  <c:v>9</c:v>
                </c:pt>
                <c:pt idx="146">
                  <c:v>11</c:v>
                </c:pt>
                <c:pt idx="147">
                  <c:v>12</c:v>
                </c:pt>
                <c:pt idx="148">
                  <c:v>20</c:v>
                </c:pt>
                <c:pt idx="149">
                  <c:v>23</c:v>
                </c:pt>
                <c:pt idx="150">
                  <c:v>27</c:v>
                </c:pt>
                <c:pt idx="151">
                  <c:v>14</c:v>
                </c:pt>
                <c:pt idx="152">
                  <c:v>28</c:v>
                </c:pt>
                <c:pt idx="153">
                  <c:v>25</c:v>
                </c:pt>
                <c:pt idx="154">
                  <c:v>32</c:v>
                </c:pt>
                <c:pt idx="155">
                  <c:v>30</c:v>
                </c:pt>
                <c:pt idx="156">
                  <c:v>24</c:v>
                </c:pt>
              </c:numCache>
            </c:numRef>
          </c:val>
          <c:smooth val="0"/>
          <c:extLst>
            <c:ext xmlns:c16="http://schemas.microsoft.com/office/drawing/2014/chart" uri="{C3380CC4-5D6E-409C-BE32-E72D297353CC}">
              <c16:uniqueId val="{00000000-194E-46AB-BA02-F180DAD3D003}"/>
            </c:ext>
          </c:extLst>
        </c:ser>
        <c:ser>
          <c:idx val="1"/>
          <c:order val="1"/>
          <c:tx>
            <c:v>Condo/TH</c:v>
          </c:tx>
          <c:spPr>
            <a:ln w="19050" cap="rnd">
              <a:solidFill>
                <a:schemeClr val="accent6">
                  <a:lumMod val="75000"/>
                </a:schemeClr>
              </a:solidFill>
              <a:round/>
            </a:ln>
            <a:effectLst/>
          </c:spPr>
          <c:marker>
            <c:symbol val="none"/>
          </c:marker>
          <c:cat>
            <c:numRef>
              <c:f>Data!$EF$2:$KF$2</c:f>
              <c:numCache>
                <c:formatCode>mmm\-yyyy</c:formatCode>
                <c:ptCount val="157"/>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pt idx="24">
                  <c:v>40969</c:v>
                </c:pt>
                <c:pt idx="25">
                  <c:v>41000</c:v>
                </c:pt>
                <c:pt idx="26">
                  <c:v>41030</c:v>
                </c:pt>
                <c:pt idx="27">
                  <c:v>41061</c:v>
                </c:pt>
                <c:pt idx="28">
                  <c:v>41091</c:v>
                </c:pt>
                <c:pt idx="29">
                  <c:v>41122</c:v>
                </c:pt>
                <c:pt idx="30">
                  <c:v>41153</c:v>
                </c:pt>
                <c:pt idx="31">
                  <c:v>41183</c:v>
                </c:pt>
                <c:pt idx="32">
                  <c:v>41214</c:v>
                </c:pt>
                <c:pt idx="33">
                  <c:v>41244</c:v>
                </c:pt>
                <c:pt idx="34">
                  <c:v>41275</c:v>
                </c:pt>
                <c:pt idx="35">
                  <c:v>41306</c:v>
                </c:pt>
                <c:pt idx="36">
                  <c:v>41334</c:v>
                </c:pt>
                <c:pt idx="37">
                  <c:v>41365</c:v>
                </c:pt>
                <c:pt idx="38">
                  <c:v>41395</c:v>
                </c:pt>
                <c:pt idx="39">
                  <c:v>41426</c:v>
                </c:pt>
                <c:pt idx="40">
                  <c:v>41456</c:v>
                </c:pt>
                <c:pt idx="41">
                  <c:v>41487</c:v>
                </c:pt>
                <c:pt idx="42">
                  <c:v>41518</c:v>
                </c:pt>
                <c:pt idx="43">
                  <c:v>41548</c:v>
                </c:pt>
                <c:pt idx="44">
                  <c:v>41579</c:v>
                </c:pt>
                <c:pt idx="45">
                  <c:v>41609</c:v>
                </c:pt>
                <c:pt idx="46">
                  <c:v>41640</c:v>
                </c:pt>
                <c:pt idx="47">
                  <c:v>41671</c:v>
                </c:pt>
                <c:pt idx="48">
                  <c:v>41699</c:v>
                </c:pt>
                <c:pt idx="49">
                  <c:v>41730</c:v>
                </c:pt>
                <c:pt idx="50">
                  <c:v>41760</c:v>
                </c:pt>
                <c:pt idx="51">
                  <c:v>41791</c:v>
                </c:pt>
                <c:pt idx="52">
                  <c:v>41821</c:v>
                </c:pt>
                <c:pt idx="53">
                  <c:v>41852</c:v>
                </c:pt>
                <c:pt idx="54">
                  <c:v>41883</c:v>
                </c:pt>
                <c:pt idx="55">
                  <c:v>41913</c:v>
                </c:pt>
                <c:pt idx="56">
                  <c:v>41944</c:v>
                </c:pt>
                <c:pt idx="57">
                  <c:v>41974</c:v>
                </c:pt>
                <c:pt idx="58">
                  <c:v>42005</c:v>
                </c:pt>
                <c:pt idx="59">
                  <c:v>42036</c:v>
                </c:pt>
                <c:pt idx="60">
                  <c:v>42064</c:v>
                </c:pt>
                <c:pt idx="61">
                  <c:v>42095</c:v>
                </c:pt>
                <c:pt idx="62">
                  <c:v>42125</c:v>
                </c:pt>
                <c:pt idx="63">
                  <c:v>42156</c:v>
                </c:pt>
                <c:pt idx="64">
                  <c:v>42186</c:v>
                </c:pt>
                <c:pt idx="65">
                  <c:v>42217</c:v>
                </c:pt>
                <c:pt idx="66">
                  <c:v>42248</c:v>
                </c:pt>
                <c:pt idx="67">
                  <c:v>42278</c:v>
                </c:pt>
                <c:pt idx="68">
                  <c:v>42309</c:v>
                </c:pt>
                <c:pt idx="69">
                  <c:v>42339</c:v>
                </c:pt>
                <c:pt idx="70">
                  <c:v>42370</c:v>
                </c:pt>
                <c:pt idx="71">
                  <c:v>42401</c:v>
                </c:pt>
                <c:pt idx="72">
                  <c:v>42430</c:v>
                </c:pt>
                <c:pt idx="73">
                  <c:v>42461</c:v>
                </c:pt>
                <c:pt idx="74">
                  <c:v>42491</c:v>
                </c:pt>
                <c:pt idx="75">
                  <c:v>42522</c:v>
                </c:pt>
                <c:pt idx="76">
                  <c:v>42552</c:v>
                </c:pt>
                <c:pt idx="77">
                  <c:v>42583</c:v>
                </c:pt>
                <c:pt idx="78">
                  <c:v>42614</c:v>
                </c:pt>
                <c:pt idx="79">
                  <c:v>42644</c:v>
                </c:pt>
                <c:pt idx="80">
                  <c:v>42675</c:v>
                </c:pt>
                <c:pt idx="81">
                  <c:v>42705</c:v>
                </c:pt>
                <c:pt idx="82">
                  <c:v>42736</c:v>
                </c:pt>
                <c:pt idx="83">
                  <c:v>42767</c:v>
                </c:pt>
                <c:pt idx="84">
                  <c:v>42795</c:v>
                </c:pt>
                <c:pt idx="85">
                  <c:v>42826</c:v>
                </c:pt>
                <c:pt idx="86">
                  <c:v>42856</c:v>
                </c:pt>
                <c:pt idx="87">
                  <c:v>42887</c:v>
                </c:pt>
                <c:pt idx="88">
                  <c:v>42917</c:v>
                </c:pt>
                <c:pt idx="89">
                  <c:v>42948</c:v>
                </c:pt>
                <c:pt idx="90">
                  <c:v>42979</c:v>
                </c:pt>
                <c:pt idx="91">
                  <c:v>43009</c:v>
                </c:pt>
                <c:pt idx="92">
                  <c:v>43040</c:v>
                </c:pt>
                <c:pt idx="93">
                  <c:v>43070</c:v>
                </c:pt>
                <c:pt idx="94">
                  <c:v>43101</c:v>
                </c:pt>
                <c:pt idx="95">
                  <c:v>43132</c:v>
                </c:pt>
                <c:pt idx="96">
                  <c:v>43160</c:v>
                </c:pt>
                <c:pt idx="97">
                  <c:v>43191</c:v>
                </c:pt>
                <c:pt idx="98">
                  <c:v>43221</c:v>
                </c:pt>
                <c:pt idx="99">
                  <c:v>43252</c:v>
                </c:pt>
                <c:pt idx="100">
                  <c:v>43282</c:v>
                </c:pt>
                <c:pt idx="101">
                  <c:v>43313</c:v>
                </c:pt>
                <c:pt idx="102">
                  <c:v>43344</c:v>
                </c:pt>
                <c:pt idx="103">
                  <c:v>43374</c:v>
                </c:pt>
                <c:pt idx="104">
                  <c:v>43405</c:v>
                </c:pt>
                <c:pt idx="105">
                  <c:v>43435</c:v>
                </c:pt>
                <c:pt idx="106">
                  <c:v>43466</c:v>
                </c:pt>
                <c:pt idx="107">
                  <c:v>43497</c:v>
                </c:pt>
                <c:pt idx="108">
                  <c:v>43525</c:v>
                </c:pt>
                <c:pt idx="109">
                  <c:v>43556</c:v>
                </c:pt>
                <c:pt idx="110">
                  <c:v>43586</c:v>
                </c:pt>
                <c:pt idx="111">
                  <c:v>43617</c:v>
                </c:pt>
                <c:pt idx="112">
                  <c:v>43647</c:v>
                </c:pt>
                <c:pt idx="113">
                  <c:v>43678</c:v>
                </c:pt>
                <c:pt idx="114">
                  <c:v>43709</c:v>
                </c:pt>
                <c:pt idx="115">
                  <c:v>43739</c:v>
                </c:pt>
                <c:pt idx="116">
                  <c:v>43770</c:v>
                </c:pt>
                <c:pt idx="117">
                  <c:v>43800</c:v>
                </c:pt>
                <c:pt idx="118">
                  <c:v>43831</c:v>
                </c:pt>
                <c:pt idx="119">
                  <c:v>43862</c:v>
                </c:pt>
                <c:pt idx="120">
                  <c:v>43891</c:v>
                </c:pt>
                <c:pt idx="121">
                  <c:v>43922</c:v>
                </c:pt>
                <c:pt idx="122">
                  <c:v>43952</c:v>
                </c:pt>
                <c:pt idx="123">
                  <c:v>43983</c:v>
                </c:pt>
                <c:pt idx="124">
                  <c:v>44013</c:v>
                </c:pt>
                <c:pt idx="125">
                  <c:v>44044</c:v>
                </c:pt>
                <c:pt idx="126">
                  <c:v>44075</c:v>
                </c:pt>
                <c:pt idx="127">
                  <c:v>44105</c:v>
                </c:pt>
                <c:pt idx="128">
                  <c:v>44136</c:v>
                </c:pt>
                <c:pt idx="129">
                  <c:v>44166</c:v>
                </c:pt>
                <c:pt idx="130">
                  <c:v>44197</c:v>
                </c:pt>
                <c:pt idx="131">
                  <c:v>44228</c:v>
                </c:pt>
                <c:pt idx="132">
                  <c:v>44256</c:v>
                </c:pt>
                <c:pt idx="133">
                  <c:v>44287</c:v>
                </c:pt>
                <c:pt idx="134">
                  <c:v>44317</c:v>
                </c:pt>
                <c:pt idx="135">
                  <c:v>44348</c:v>
                </c:pt>
                <c:pt idx="136">
                  <c:v>44378</c:v>
                </c:pt>
                <c:pt idx="137">
                  <c:v>44409</c:v>
                </c:pt>
                <c:pt idx="138">
                  <c:v>44440</c:v>
                </c:pt>
                <c:pt idx="139">
                  <c:v>44470</c:v>
                </c:pt>
                <c:pt idx="140">
                  <c:v>44501</c:v>
                </c:pt>
                <c:pt idx="141">
                  <c:v>44531</c:v>
                </c:pt>
                <c:pt idx="142">
                  <c:v>44562</c:v>
                </c:pt>
                <c:pt idx="143">
                  <c:v>44593</c:v>
                </c:pt>
                <c:pt idx="144">
                  <c:v>44621</c:v>
                </c:pt>
                <c:pt idx="145">
                  <c:v>44652</c:v>
                </c:pt>
                <c:pt idx="146">
                  <c:v>44682</c:v>
                </c:pt>
                <c:pt idx="147">
                  <c:v>44713</c:v>
                </c:pt>
                <c:pt idx="148">
                  <c:v>44743</c:v>
                </c:pt>
                <c:pt idx="149">
                  <c:v>44774</c:v>
                </c:pt>
                <c:pt idx="150">
                  <c:v>44805</c:v>
                </c:pt>
                <c:pt idx="151">
                  <c:v>44835</c:v>
                </c:pt>
                <c:pt idx="152">
                  <c:v>44866</c:v>
                </c:pt>
                <c:pt idx="153">
                  <c:v>44896</c:v>
                </c:pt>
                <c:pt idx="154">
                  <c:v>44927</c:v>
                </c:pt>
                <c:pt idx="155">
                  <c:v>44958</c:v>
                </c:pt>
                <c:pt idx="156">
                  <c:v>44986</c:v>
                </c:pt>
              </c:numCache>
            </c:numRef>
          </c:cat>
          <c:val>
            <c:numRef>
              <c:f>Data!$EF$44:$KF$44</c:f>
              <c:numCache>
                <c:formatCode>General</c:formatCode>
                <c:ptCount val="157"/>
                <c:pt idx="0">
                  <c:v>69</c:v>
                </c:pt>
                <c:pt idx="1">
                  <c:v>80</c:v>
                </c:pt>
                <c:pt idx="2">
                  <c:v>60</c:v>
                </c:pt>
                <c:pt idx="3">
                  <c:v>86</c:v>
                </c:pt>
                <c:pt idx="4">
                  <c:v>61</c:v>
                </c:pt>
                <c:pt idx="5">
                  <c:v>75</c:v>
                </c:pt>
                <c:pt idx="6">
                  <c:v>85</c:v>
                </c:pt>
                <c:pt idx="7">
                  <c:v>75</c:v>
                </c:pt>
                <c:pt idx="8">
                  <c:v>93</c:v>
                </c:pt>
                <c:pt idx="9">
                  <c:v>94</c:v>
                </c:pt>
                <c:pt idx="10">
                  <c:v>115</c:v>
                </c:pt>
                <c:pt idx="11">
                  <c:v>104</c:v>
                </c:pt>
                <c:pt idx="12">
                  <c:v>101</c:v>
                </c:pt>
                <c:pt idx="13">
                  <c:v>104</c:v>
                </c:pt>
                <c:pt idx="14">
                  <c:v>93</c:v>
                </c:pt>
                <c:pt idx="15">
                  <c:v>84</c:v>
                </c:pt>
                <c:pt idx="16">
                  <c:v>103</c:v>
                </c:pt>
                <c:pt idx="17">
                  <c:v>81</c:v>
                </c:pt>
                <c:pt idx="18">
                  <c:v>70</c:v>
                </c:pt>
                <c:pt idx="19">
                  <c:v>72</c:v>
                </c:pt>
                <c:pt idx="20">
                  <c:v>77</c:v>
                </c:pt>
                <c:pt idx="21">
                  <c:v>86</c:v>
                </c:pt>
                <c:pt idx="22">
                  <c:v>85</c:v>
                </c:pt>
                <c:pt idx="23">
                  <c:v>75</c:v>
                </c:pt>
                <c:pt idx="24">
                  <c:v>87</c:v>
                </c:pt>
                <c:pt idx="25">
                  <c:v>57</c:v>
                </c:pt>
                <c:pt idx="26">
                  <c:v>61</c:v>
                </c:pt>
                <c:pt idx="27">
                  <c:v>62</c:v>
                </c:pt>
                <c:pt idx="28">
                  <c:v>67</c:v>
                </c:pt>
                <c:pt idx="29">
                  <c:v>49</c:v>
                </c:pt>
                <c:pt idx="30">
                  <c:v>47</c:v>
                </c:pt>
                <c:pt idx="31">
                  <c:v>38</c:v>
                </c:pt>
                <c:pt idx="32">
                  <c:v>37</c:v>
                </c:pt>
                <c:pt idx="33">
                  <c:v>35</c:v>
                </c:pt>
                <c:pt idx="34">
                  <c:v>35</c:v>
                </c:pt>
                <c:pt idx="35">
                  <c:v>33</c:v>
                </c:pt>
                <c:pt idx="36">
                  <c:v>29</c:v>
                </c:pt>
                <c:pt idx="37">
                  <c:v>24</c:v>
                </c:pt>
                <c:pt idx="38">
                  <c:v>21</c:v>
                </c:pt>
                <c:pt idx="39">
                  <c:v>18</c:v>
                </c:pt>
                <c:pt idx="40">
                  <c:v>20</c:v>
                </c:pt>
                <c:pt idx="41">
                  <c:v>20</c:v>
                </c:pt>
                <c:pt idx="42">
                  <c:v>29</c:v>
                </c:pt>
                <c:pt idx="43">
                  <c:v>30</c:v>
                </c:pt>
                <c:pt idx="44">
                  <c:v>35</c:v>
                </c:pt>
                <c:pt idx="45">
                  <c:v>40</c:v>
                </c:pt>
                <c:pt idx="46">
                  <c:v>36</c:v>
                </c:pt>
                <c:pt idx="47">
                  <c:v>43</c:v>
                </c:pt>
                <c:pt idx="48">
                  <c:v>26</c:v>
                </c:pt>
                <c:pt idx="49">
                  <c:v>27</c:v>
                </c:pt>
                <c:pt idx="50">
                  <c:v>23</c:v>
                </c:pt>
                <c:pt idx="51">
                  <c:v>22</c:v>
                </c:pt>
                <c:pt idx="52">
                  <c:v>28</c:v>
                </c:pt>
                <c:pt idx="53">
                  <c:v>28</c:v>
                </c:pt>
                <c:pt idx="54">
                  <c:v>24</c:v>
                </c:pt>
                <c:pt idx="55">
                  <c:v>33</c:v>
                </c:pt>
                <c:pt idx="56">
                  <c:v>29</c:v>
                </c:pt>
                <c:pt idx="57">
                  <c:v>42</c:v>
                </c:pt>
                <c:pt idx="58">
                  <c:v>37</c:v>
                </c:pt>
                <c:pt idx="59">
                  <c:v>37</c:v>
                </c:pt>
                <c:pt idx="60">
                  <c:v>23</c:v>
                </c:pt>
                <c:pt idx="61">
                  <c:v>21</c:v>
                </c:pt>
                <c:pt idx="62">
                  <c:v>17</c:v>
                </c:pt>
                <c:pt idx="63">
                  <c:v>14</c:v>
                </c:pt>
                <c:pt idx="64">
                  <c:v>21</c:v>
                </c:pt>
                <c:pt idx="65">
                  <c:v>29</c:v>
                </c:pt>
                <c:pt idx="66">
                  <c:v>27</c:v>
                </c:pt>
                <c:pt idx="67">
                  <c:v>23</c:v>
                </c:pt>
                <c:pt idx="68">
                  <c:v>22</c:v>
                </c:pt>
                <c:pt idx="69">
                  <c:v>42</c:v>
                </c:pt>
                <c:pt idx="70">
                  <c:v>28</c:v>
                </c:pt>
                <c:pt idx="71">
                  <c:v>20</c:v>
                </c:pt>
                <c:pt idx="72">
                  <c:v>16</c:v>
                </c:pt>
                <c:pt idx="73">
                  <c:v>15</c:v>
                </c:pt>
                <c:pt idx="74">
                  <c:v>16</c:v>
                </c:pt>
                <c:pt idx="75">
                  <c:v>16</c:v>
                </c:pt>
                <c:pt idx="76">
                  <c:v>22</c:v>
                </c:pt>
                <c:pt idx="77">
                  <c:v>22</c:v>
                </c:pt>
                <c:pt idx="78">
                  <c:v>22</c:v>
                </c:pt>
                <c:pt idx="79">
                  <c:v>27</c:v>
                </c:pt>
                <c:pt idx="80">
                  <c:v>29</c:v>
                </c:pt>
                <c:pt idx="81">
                  <c:v>35</c:v>
                </c:pt>
                <c:pt idx="82">
                  <c:v>38</c:v>
                </c:pt>
                <c:pt idx="83">
                  <c:v>24</c:v>
                </c:pt>
                <c:pt idx="84">
                  <c:v>24</c:v>
                </c:pt>
                <c:pt idx="85">
                  <c:v>21</c:v>
                </c:pt>
                <c:pt idx="86">
                  <c:v>16</c:v>
                </c:pt>
                <c:pt idx="87">
                  <c:v>17</c:v>
                </c:pt>
                <c:pt idx="88">
                  <c:v>19</c:v>
                </c:pt>
                <c:pt idx="89">
                  <c:v>21</c:v>
                </c:pt>
                <c:pt idx="90">
                  <c:v>19</c:v>
                </c:pt>
                <c:pt idx="91">
                  <c:v>16</c:v>
                </c:pt>
                <c:pt idx="92">
                  <c:v>13</c:v>
                </c:pt>
                <c:pt idx="93">
                  <c:v>12</c:v>
                </c:pt>
                <c:pt idx="94">
                  <c:v>13</c:v>
                </c:pt>
                <c:pt idx="95">
                  <c:v>11</c:v>
                </c:pt>
                <c:pt idx="96">
                  <c:v>9</c:v>
                </c:pt>
                <c:pt idx="97">
                  <c:v>9</c:v>
                </c:pt>
                <c:pt idx="98">
                  <c:v>10</c:v>
                </c:pt>
                <c:pt idx="99">
                  <c:v>14</c:v>
                </c:pt>
                <c:pt idx="100">
                  <c:v>16</c:v>
                </c:pt>
                <c:pt idx="101">
                  <c:v>19</c:v>
                </c:pt>
                <c:pt idx="102">
                  <c:v>23</c:v>
                </c:pt>
                <c:pt idx="103">
                  <c:v>23</c:v>
                </c:pt>
                <c:pt idx="104">
                  <c:v>32</c:v>
                </c:pt>
                <c:pt idx="105">
                  <c:v>35</c:v>
                </c:pt>
                <c:pt idx="106">
                  <c:v>43</c:v>
                </c:pt>
                <c:pt idx="107">
                  <c:v>44</c:v>
                </c:pt>
                <c:pt idx="108">
                  <c:v>29</c:v>
                </c:pt>
                <c:pt idx="109">
                  <c:v>33</c:v>
                </c:pt>
                <c:pt idx="110">
                  <c:v>28</c:v>
                </c:pt>
                <c:pt idx="111">
                  <c:v>35</c:v>
                </c:pt>
                <c:pt idx="112">
                  <c:v>28</c:v>
                </c:pt>
                <c:pt idx="113">
                  <c:v>38</c:v>
                </c:pt>
                <c:pt idx="114">
                  <c:v>40</c:v>
                </c:pt>
                <c:pt idx="115">
                  <c:v>44</c:v>
                </c:pt>
                <c:pt idx="116">
                  <c:v>42</c:v>
                </c:pt>
                <c:pt idx="117">
                  <c:v>56</c:v>
                </c:pt>
                <c:pt idx="118">
                  <c:v>54</c:v>
                </c:pt>
                <c:pt idx="119">
                  <c:v>34</c:v>
                </c:pt>
                <c:pt idx="120">
                  <c:v>54</c:v>
                </c:pt>
                <c:pt idx="121">
                  <c:v>32</c:v>
                </c:pt>
                <c:pt idx="122">
                  <c:v>28</c:v>
                </c:pt>
                <c:pt idx="123">
                  <c:v>30</c:v>
                </c:pt>
                <c:pt idx="124">
                  <c:v>37</c:v>
                </c:pt>
                <c:pt idx="125">
                  <c:v>28</c:v>
                </c:pt>
                <c:pt idx="126">
                  <c:v>30</c:v>
                </c:pt>
                <c:pt idx="127">
                  <c:v>25</c:v>
                </c:pt>
                <c:pt idx="128">
                  <c:v>29</c:v>
                </c:pt>
                <c:pt idx="129">
                  <c:v>33</c:v>
                </c:pt>
                <c:pt idx="130">
                  <c:v>38</c:v>
                </c:pt>
                <c:pt idx="131">
                  <c:v>38</c:v>
                </c:pt>
                <c:pt idx="132">
                  <c:v>37</c:v>
                </c:pt>
                <c:pt idx="133">
                  <c:v>18</c:v>
                </c:pt>
                <c:pt idx="134">
                  <c:v>17</c:v>
                </c:pt>
                <c:pt idx="135">
                  <c:v>18</c:v>
                </c:pt>
                <c:pt idx="136">
                  <c:v>15</c:v>
                </c:pt>
                <c:pt idx="137">
                  <c:v>15</c:v>
                </c:pt>
                <c:pt idx="138">
                  <c:v>17</c:v>
                </c:pt>
                <c:pt idx="139">
                  <c:v>21</c:v>
                </c:pt>
                <c:pt idx="140">
                  <c:v>20</c:v>
                </c:pt>
                <c:pt idx="141">
                  <c:v>19</c:v>
                </c:pt>
                <c:pt idx="142">
                  <c:v>17</c:v>
                </c:pt>
                <c:pt idx="143">
                  <c:v>15</c:v>
                </c:pt>
                <c:pt idx="144">
                  <c:v>13</c:v>
                </c:pt>
                <c:pt idx="145">
                  <c:v>9</c:v>
                </c:pt>
                <c:pt idx="146">
                  <c:v>10</c:v>
                </c:pt>
                <c:pt idx="147">
                  <c:v>13</c:v>
                </c:pt>
                <c:pt idx="148">
                  <c:v>20</c:v>
                </c:pt>
                <c:pt idx="149">
                  <c:v>25</c:v>
                </c:pt>
                <c:pt idx="150">
                  <c:v>27</c:v>
                </c:pt>
                <c:pt idx="151">
                  <c:v>21</c:v>
                </c:pt>
                <c:pt idx="152">
                  <c:v>38</c:v>
                </c:pt>
                <c:pt idx="153">
                  <c:v>33</c:v>
                </c:pt>
                <c:pt idx="154">
                  <c:v>34</c:v>
                </c:pt>
                <c:pt idx="155">
                  <c:v>34</c:v>
                </c:pt>
                <c:pt idx="156">
                  <c:v>28</c:v>
                </c:pt>
              </c:numCache>
            </c:numRef>
          </c:val>
          <c:smooth val="0"/>
          <c:extLst>
            <c:ext xmlns:c16="http://schemas.microsoft.com/office/drawing/2014/chart" uri="{C3380CC4-5D6E-409C-BE32-E72D297353CC}">
              <c16:uniqueId val="{00000001-194E-46AB-BA02-F180DAD3D003}"/>
            </c:ext>
          </c:extLst>
        </c:ser>
        <c:dLbls>
          <c:showLegendKey val="0"/>
          <c:showVal val="0"/>
          <c:showCatName val="0"/>
          <c:showSerName val="0"/>
          <c:showPercent val="0"/>
          <c:showBubbleSize val="0"/>
        </c:dLbls>
        <c:smooth val="0"/>
        <c:axId val="332321840"/>
        <c:axId val="332323480"/>
      </c:lineChart>
      <c:dateAx>
        <c:axId val="332321840"/>
        <c:scaling>
          <c:orientation val="minMax"/>
        </c:scaling>
        <c:delete val="0"/>
        <c:axPos val="b"/>
        <c:numFmt formatCode="mmm\-yy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32323480"/>
        <c:crosses val="autoZero"/>
        <c:auto val="1"/>
        <c:lblOffset val="100"/>
        <c:baseTimeUnit val="months"/>
        <c:majorUnit val="12"/>
      </c:dateAx>
      <c:valAx>
        <c:axId val="3323234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rgbClr val="6A5541"/>
                    </a:solidFill>
                    <a:latin typeface="Arial" panose="020B0604020202020204" pitchFamily="34" charset="0"/>
                    <a:ea typeface="+mn-ea"/>
                    <a:cs typeface="Arial" panose="020B0604020202020204" pitchFamily="34" charset="0"/>
                  </a:defRPr>
                </a:pPr>
                <a:r>
                  <a:rPr lang="en-US" sz="1200" b="0" baseline="0" dirty="0">
                    <a:solidFill>
                      <a:srgbClr val="6A5541"/>
                    </a:solidFill>
                    <a:latin typeface="Arial" panose="020B0604020202020204" pitchFamily="34" charset="0"/>
                    <a:cs typeface="Arial" panose="020B0604020202020204" pitchFamily="34" charset="0"/>
                  </a:rPr>
                  <a:t>Days on Market in San Jose</a:t>
                </a:r>
              </a:p>
            </c:rich>
          </c:tx>
          <c:layout>
            <c:manualLayout>
              <c:xMode val="edge"/>
              <c:yMode val="edge"/>
              <c:x val="9.2025276164535094E-4"/>
              <c:y val="0.2500017436639611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6A554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32321840"/>
        <c:crosses val="autoZero"/>
        <c:crossBetween val="between"/>
      </c:valAx>
      <c:spPr>
        <a:noFill/>
        <a:ln>
          <a:noFill/>
        </a:ln>
        <a:effectLst/>
      </c:spPr>
    </c:plotArea>
    <c:legend>
      <c:legendPos val="b"/>
      <c:layout>
        <c:manualLayout>
          <c:xMode val="edge"/>
          <c:yMode val="edge"/>
          <c:x val="0.30093163886451213"/>
          <c:y val="0.94699395562624211"/>
          <c:w val="0.44070301062585382"/>
          <c:h val="4.0833269567376068E-2"/>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sz="1200" b="0" i="0" u="none" strike="noStrike" kern="1200" baseline="0">
              <a:solidFill>
                <a:srgbClr val="6A554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612074935577165E-2"/>
          <c:y val="1.8259147157902764E-2"/>
          <c:w val="0.9071113728550666"/>
          <c:h val="0.77319639360235581"/>
        </c:manualLayout>
      </c:layout>
      <c:lineChart>
        <c:grouping val="standard"/>
        <c:varyColors val="0"/>
        <c:ser>
          <c:idx val="0"/>
          <c:order val="0"/>
          <c:tx>
            <c:strRef>
              <c:f>Data!$A$29</c:f>
              <c:strCache>
                <c:ptCount val="1"/>
                <c:pt idx="0">
                  <c:v>New Listings</c:v>
                </c:pt>
              </c:strCache>
            </c:strRef>
          </c:tx>
          <c:spPr>
            <a:ln w="19050" cap="rnd">
              <a:solidFill>
                <a:srgbClr val="0078B2"/>
              </a:solidFill>
              <a:round/>
            </a:ln>
            <a:effectLst/>
          </c:spPr>
          <c:marker>
            <c:symbol val="none"/>
          </c:marker>
          <c:cat>
            <c:numRef>
              <c:f>Data!$EF$2:$KF$2</c:f>
              <c:numCache>
                <c:formatCode>mmm\-yyyy</c:formatCode>
                <c:ptCount val="157"/>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pt idx="24">
                  <c:v>40969</c:v>
                </c:pt>
                <c:pt idx="25">
                  <c:v>41000</c:v>
                </c:pt>
                <c:pt idx="26">
                  <c:v>41030</c:v>
                </c:pt>
                <c:pt idx="27">
                  <c:v>41061</c:v>
                </c:pt>
                <c:pt idx="28">
                  <c:v>41091</c:v>
                </c:pt>
                <c:pt idx="29">
                  <c:v>41122</c:v>
                </c:pt>
                <c:pt idx="30">
                  <c:v>41153</c:v>
                </c:pt>
                <c:pt idx="31">
                  <c:v>41183</c:v>
                </c:pt>
                <c:pt idx="32">
                  <c:v>41214</c:v>
                </c:pt>
                <c:pt idx="33">
                  <c:v>41244</c:v>
                </c:pt>
                <c:pt idx="34">
                  <c:v>41275</c:v>
                </c:pt>
                <c:pt idx="35">
                  <c:v>41306</c:v>
                </c:pt>
                <c:pt idx="36">
                  <c:v>41334</c:v>
                </c:pt>
                <c:pt idx="37">
                  <c:v>41365</c:v>
                </c:pt>
                <c:pt idx="38">
                  <c:v>41395</c:v>
                </c:pt>
                <c:pt idx="39">
                  <c:v>41426</c:v>
                </c:pt>
                <c:pt idx="40">
                  <c:v>41456</c:v>
                </c:pt>
                <c:pt idx="41">
                  <c:v>41487</c:v>
                </c:pt>
                <c:pt idx="42">
                  <c:v>41518</c:v>
                </c:pt>
                <c:pt idx="43">
                  <c:v>41548</c:v>
                </c:pt>
                <c:pt idx="44">
                  <c:v>41579</c:v>
                </c:pt>
                <c:pt idx="45">
                  <c:v>41609</c:v>
                </c:pt>
                <c:pt idx="46">
                  <c:v>41640</c:v>
                </c:pt>
                <c:pt idx="47">
                  <c:v>41671</c:v>
                </c:pt>
                <c:pt idx="48">
                  <c:v>41699</c:v>
                </c:pt>
                <c:pt idx="49">
                  <c:v>41730</c:v>
                </c:pt>
                <c:pt idx="50">
                  <c:v>41760</c:v>
                </c:pt>
                <c:pt idx="51">
                  <c:v>41791</c:v>
                </c:pt>
                <c:pt idx="52">
                  <c:v>41821</c:v>
                </c:pt>
                <c:pt idx="53">
                  <c:v>41852</c:v>
                </c:pt>
                <c:pt idx="54">
                  <c:v>41883</c:v>
                </c:pt>
                <c:pt idx="55">
                  <c:v>41913</c:v>
                </c:pt>
                <c:pt idx="56">
                  <c:v>41944</c:v>
                </c:pt>
                <c:pt idx="57">
                  <c:v>41974</c:v>
                </c:pt>
                <c:pt idx="58">
                  <c:v>42005</c:v>
                </c:pt>
                <c:pt idx="59">
                  <c:v>42036</c:v>
                </c:pt>
                <c:pt idx="60">
                  <c:v>42064</c:v>
                </c:pt>
                <c:pt idx="61">
                  <c:v>42095</c:v>
                </c:pt>
                <c:pt idx="62">
                  <c:v>42125</c:v>
                </c:pt>
                <c:pt idx="63">
                  <c:v>42156</c:v>
                </c:pt>
                <c:pt idx="64">
                  <c:v>42186</c:v>
                </c:pt>
                <c:pt idx="65">
                  <c:v>42217</c:v>
                </c:pt>
                <c:pt idx="66">
                  <c:v>42248</c:v>
                </c:pt>
                <c:pt idx="67">
                  <c:v>42278</c:v>
                </c:pt>
                <c:pt idx="68">
                  <c:v>42309</c:v>
                </c:pt>
                <c:pt idx="69">
                  <c:v>42339</c:v>
                </c:pt>
                <c:pt idx="70">
                  <c:v>42370</c:v>
                </c:pt>
                <c:pt idx="71">
                  <c:v>42401</c:v>
                </c:pt>
                <c:pt idx="72">
                  <c:v>42430</c:v>
                </c:pt>
                <c:pt idx="73">
                  <c:v>42461</c:v>
                </c:pt>
                <c:pt idx="74">
                  <c:v>42491</c:v>
                </c:pt>
                <c:pt idx="75">
                  <c:v>42522</c:v>
                </c:pt>
                <c:pt idx="76">
                  <c:v>42552</c:v>
                </c:pt>
                <c:pt idx="77">
                  <c:v>42583</c:v>
                </c:pt>
                <c:pt idx="78">
                  <c:v>42614</c:v>
                </c:pt>
                <c:pt idx="79">
                  <c:v>42644</c:v>
                </c:pt>
                <c:pt idx="80">
                  <c:v>42675</c:v>
                </c:pt>
                <c:pt idx="81">
                  <c:v>42705</c:v>
                </c:pt>
                <c:pt idx="82">
                  <c:v>42736</c:v>
                </c:pt>
                <c:pt idx="83">
                  <c:v>42767</c:v>
                </c:pt>
                <c:pt idx="84">
                  <c:v>42795</c:v>
                </c:pt>
                <c:pt idx="85">
                  <c:v>42826</c:v>
                </c:pt>
                <c:pt idx="86">
                  <c:v>42856</c:v>
                </c:pt>
                <c:pt idx="87">
                  <c:v>42887</c:v>
                </c:pt>
                <c:pt idx="88">
                  <c:v>42917</c:v>
                </c:pt>
                <c:pt idx="89">
                  <c:v>42948</c:v>
                </c:pt>
                <c:pt idx="90">
                  <c:v>42979</c:v>
                </c:pt>
                <c:pt idx="91">
                  <c:v>43009</c:v>
                </c:pt>
                <c:pt idx="92">
                  <c:v>43040</c:v>
                </c:pt>
                <c:pt idx="93">
                  <c:v>43070</c:v>
                </c:pt>
                <c:pt idx="94">
                  <c:v>43101</c:v>
                </c:pt>
                <c:pt idx="95">
                  <c:v>43132</c:v>
                </c:pt>
                <c:pt idx="96">
                  <c:v>43160</c:v>
                </c:pt>
                <c:pt idx="97">
                  <c:v>43191</c:v>
                </c:pt>
                <c:pt idx="98">
                  <c:v>43221</c:v>
                </c:pt>
                <c:pt idx="99">
                  <c:v>43252</c:v>
                </c:pt>
                <c:pt idx="100">
                  <c:v>43282</c:v>
                </c:pt>
                <c:pt idx="101">
                  <c:v>43313</c:v>
                </c:pt>
                <c:pt idx="102">
                  <c:v>43344</c:v>
                </c:pt>
                <c:pt idx="103">
                  <c:v>43374</c:v>
                </c:pt>
                <c:pt idx="104">
                  <c:v>43405</c:v>
                </c:pt>
                <c:pt idx="105">
                  <c:v>43435</c:v>
                </c:pt>
                <c:pt idx="106">
                  <c:v>43466</c:v>
                </c:pt>
                <c:pt idx="107">
                  <c:v>43497</c:v>
                </c:pt>
                <c:pt idx="108">
                  <c:v>43525</c:v>
                </c:pt>
                <c:pt idx="109">
                  <c:v>43556</c:v>
                </c:pt>
                <c:pt idx="110">
                  <c:v>43586</c:v>
                </c:pt>
                <c:pt idx="111">
                  <c:v>43617</c:v>
                </c:pt>
                <c:pt idx="112">
                  <c:v>43647</c:v>
                </c:pt>
                <c:pt idx="113">
                  <c:v>43678</c:v>
                </c:pt>
                <c:pt idx="114">
                  <c:v>43709</c:v>
                </c:pt>
                <c:pt idx="115">
                  <c:v>43739</c:v>
                </c:pt>
                <c:pt idx="116">
                  <c:v>43770</c:v>
                </c:pt>
                <c:pt idx="117">
                  <c:v>43800</c:v>
                </c:pt>
                <c:pt idx="118">
                  <c:v>43831</c:v>
                </c:pt>
                <c:pt idx="119">
                  <c:v>43862</c:v>
                </c:pt>
                <c:pt idx="120">
                  <c:v>43891</c:v>
                </c:pt>
                <c:pt idx="121">
                  <c:v>43922</c:v>
                </c:pt>
                <c:pt idx="122">
                  <c:v>43952</c:v>
                </c:pt>
                <c:pt idx="123">
                  <c:v>43983</c:v>
                </c:pt>
                <c:pt idx="124">
                  <c:v>44013</c:v>
                </c:pt>
                <c:pt idx="125">
                  <c:v>44044</c:v>
                </c:pt>
                <c:pt idx="126">
                  <c:v>44075</c:v>
                </c:pt>
                <c:pt idx="127">
                  <c:v>44105</c:v>
                </c:pt>
                <c:pt idx="128">
                  <c:v>44136</c:v>
                </c:pt>
                <c:pt idx="129">
                  <c:v>44166</c:v>
                </c:pt>
                <c:pt idx="130">
                  <c:v>44197</c:v>
                </c:pt>
                <c:pt idx="131">
                  <c:v>44228</c:v>
                </c:pt>
                <c:pt idx="132">
                  <c:v>44256</c:v>
                </c:pt>
                <c:pt idx="133">
                  <c:v>44287</c:v>
                </c:pt>
                <c:pt idx="134">
                  <c:v>44317</c:v>
                </c:pt>
                <c:pt idx="135">
                  <c:v>44348</c:v>
                </c:pt>
                <c:pt idx="136">
                  <c:v>44378</c:v>
                </c:pt>
                <c:pt idx="137">
                  <c:v>44409</c:v>
                </c:pt>
                <c:pt idx="138">
                  <c:v>44440</c:v>
                </c:pt>
                <c:pt idx="139">
                  <c:v>44470</c:v>
                </c:pt>
                <c:pt idx="140">
                  <c:v>44501</c:v>
                </c:pt>
                <c:pt idx="141">
                  <c:v>44531</c:v>
                </c:pt>
                <c:pt idx="142">
                  <c:v>44562</c:v>
                </c:pt>
                <c:pt idx="143">
                  <c:v>44593</c:v>
                </c:pt>
                <c:pt idx="144">
                  <c:v>44621</c:v>
                </c:pt>
                <c:pt idx="145">
                  <c:v>44652</c:v>
                </c:pt>
                <c:pt idx="146">
                  <c:v>44682</c:v>
                </c:pt>
                <c:pt idx="147">
                  <c:v>44713</c:v>
                </c:pt>
                <c:pt idx="148">
                  <c:v>44743</c:v>
                </c:pt>
                <c:pt idx="149">
                  <c:v>44774</c:v>
                </c:pt>
                <c:pt idx="150">
                  <c:v>44805</c:v>
                </c:pt>
                <c:pt idx="151">
                  <c:v>44835</c:v>
                </c:pt>
                <c:pt idx="152">
                  <c:v>44866</c:v>
                </c:pt>
                <c:pt idx="153">
                  <c:v>44896</c:v>
                </c:pt>
                <c:pt idx="154">
                  <c:v>44927</c:v>
                </c:pt>
                <c:pt idx="155">
                  <c:v>44958</c:v>
                </c:pt>
                <c:pt idx="156">
                  <c:v>44986</c:v>
                </c:pt>
              </c:numCache>
            </c:numRef>
          </c:cat>
          <c:val>
            <c:numRef>
              <c:f>Data!$EF$29:$KF$29</c:f>
              <c:numCache>
                <c:formatCode>#,##0</c:formatCode>
                <c:ptCount val="157"/>
                <c:pt idx="0">
                  <c:v>1160</c:v>
                </c:pt>
                <c:pt idx="1">
                  <c:v>1067</c:v>
                </c:pt>
                <c:pt idx="2">
                  <c:v>887</c:v>
                </c:pt>
                <c:pt idx="3">
                  <c:v>1029</c:v>
                </c:pt>
                <c:pt idx="4">
                  <c:v>948</c:v>
                </c:pt>
                <c:pt idx="5">
                  <c:v>898</c:v>
                </c:pt>
                <c:pt idx="6">
                  <c:v>827</c:v>
                </c:pt>
                <c:pt idx="7">
                  <c:v>755</c:v>
                </c:pt>
                <c:pt idx="8">
                  <c:v>640</c:v>
                </c:pt>
                <c:pt idx="9">
                  <c:v>505</c:v>
                </c:pt>
                <c:pt idx="10">
                  <c:v>730</c:v>
                </c:pt>
                <c:pt idx="11">
                  <c:v>769</c:v>
                </c:pt>
                <c:pt idx="12">
                  <c:v>876</c:v>
                </c:pt>
                <c:pt idx="13">
                  <c:v>857</c:v>
                </c:pt>
                <c:pt idx="14">
                  <c:v>859</c:v>
                </c:pt>
                <c:pt idx="15">
                  <c:v>808</c:v>
                </c:pt>
                <c:pt idx="16">
                  <c:v>789</c:v>
                </c:pt>
                <c:pt idx="17">
                  <c:v>710</c:v>
                </c:pt>
                <c:pt idx="18">
                  <c:v>720</c:v>
                </c:pt>
                <c:pt idx="19">
                  <c:v>624</c:v>
                </c:pt>
                <c:pt idx="20">
                  <c:v>521</c:v>
                </c:pt>
                <c:pt idx="21">
                  <c:v>395</c:v>
                </c:pt>
                <c:pt idx="22">
                  <c:v>643</c:v>
                </c:pt>
                <c:pt idx="23">
                  <c:v>642</c:v>
                </c:pt>
                <c:pt idx="24">
                  <c:v>723</c:v>
                </c:pt>
                <c:pt idx="25">
                  <c:v>638</c:v>
                </c:pt>
                <c:pt idx="26">
                  <c:v>717</c:v>
                </c:pt>
                <c:pt idx="27">
                  <c:v>674</c:v>
                </c:pt>
                <c:pt idx="28">
                  <c:v>614</c:v>
                </c:pt>
                <c:pt idx="29">
                  <c:v>614</c:v>
                </c:pt>
                <c:pt idx="30">
                  <c:v>534</c:v>
                </c:pt>
                <c:pt idx="31">
                  <c:v>597</c:v>
                </c:pt>
                <c:pt idx="32">
                  <c:v>409</c:v>
                </c:pt>
                <c:pt idx="33">
                  <c:v>281</c:v>
                </c:pt>
                <c:pt idx="34">
                  <c:v>448</c:v>
                </c:pt>
                <c:pt idx="35">
                  <c:v>536</c:v>
                </c:pt>
                <c:pt idx="36">
                  <c:v>639</c:v>
                </c:pt>
                <c:pt idx="37">
                  <c:v>719</c:v>
                </c:pt>
                <c:pt idx="38">
                  <c:v>800</c:v>
                </c:pt>
                <c:pt idx="39">
                  <c:v>721</c:v>
                </c:pt>
                <c:pt idx="40">
                  <c:v>823</c:v>
                </c:pt>
                <c:pt idx="41">
                  <c:v>711</c:v>
                </c:pt>
                <c:pt idx="42">
                  <c:v>584</c:v>
                </c:pt>
                <c:pt idx="43">
                  <c:v>550</c:v>
                </c:pt>
                <c:pt idx="44">
                  <c:v>387</c:v>
                </c:pt>
                <c:pt idx="45">
                  <c:v>246</c:v>
                </c:pt>
                <c:pt idx="46">
                  <c:v>440</c:v>
                </c:pt>
                <c:pt idx="47">
                  <c:v>518</c:v>
                </c:pt>
                <c:pt idx="48">
                  <c:v>631</c:v>
                </c:pt>
                <c:pt idx="49">
                  <c:v>725</c:v>
                </c:pt>
                <c:pt idx="50">
                  <c:v>803</c:v>
                </c:pt>
                <c:pt idx="51">
                  <c:v>680</c:v>
                </c:pt>
                <c:pt idx="52">
                  <c:v>726</c:v>
                </c:pt>
                <c:pt idx="53">
                  <c:v>622</c:v>
                </c:pt>
                <c:pt idx="54">
                  <c:v>612</c:v>
                </c:pt>
                <c:pt idx="55">
                  <c:v>526</c:v>
                </c:pt>
                <c:pt idx="56">
                  <c:v>320</c:v>
                </c:pt>
                <c:pt idx="57">
                  <c:v>178</c:v>
                </c:pt>
                <c:pt idx="58">
                  <c:v>400</c:v>
                </c:pt>
                <c:pt idx="59">
                  <c:v>524</c:v>
                </c:pt>
                <c:pt idx="60">
                  <c:v>714</c:v>
                </c:pt>
                <c:pt idx="61">
                  <c:v>701</c:v>
                </c:pt>
                <c:pt idx="62" formatCode="General">
                  <c:v>752</c:v>
                </c:pt>
                <c:pt idx="63" formatCode="General">
                  <c:v>715</c:v>
                </c:pt>
                <c:pt idx="64" formatCode="General">
                  <c:v>770</c:v>
                </c:pt>
                <c:pt idx="65" formatCode="General">
                  <c:v>656</c:v>
                </c:pt>
                <c:pt idx="66" formatCode="General">
                  <c:v>624</c:v>
                </c:pt>
                <c:pt idx="67" formatCode="General">
                  <c:v>625</c:v>
                </c:pt>
                <c:pt idx="68" formatCode="General">
                  <c:v>329</c:v>
                </c:pt>
                <c:pt idx="69" formatCode="General">
                  <c:v>225</c:v>
                </c:pt>
                <c:pt idx="70" formatCode="General">
                  <c:v>367</c:v>
                </c:pt>
                <c:pt idx="71" formatCode="General">
                  <c:v>519</c:v>
                </c:pt>
                <c:pt idx="72" formatCode="General">
                  <c:v>699</c:v>
                </c:pt>
                <c:pt idx="73" formatCode="General">
                  <c:v>723</c:v>
                </c:pt>
                <c:pt idx="74" formatCode="General">
                  <c:v>776</c:v>
                </c:pt>
                <c:pt idx="75" formatCode="General">
                  <c:v>680</c:v>
                </c:pt>
                <c:pt idx="76" formatCode="General">
                  <c:v>614</c:v>
                </c:pt>
                <c:pt idx="77" formatCode="General">
                  <c:v>577</c:v>
                </c:pt>
                <c:pt idx="78" formatCode="General">
                  <c:v>586</c:v>
                </c:pt>
                <c:pt idx="79" formatCode="General">
                  <c:v>507</c:v>
                </c:pt>
                <c:pt idx="80" formatCode="General">
                  <c:v>330</c:v>
                </c:pt>
                <c:pt idx="81" formatCode="General">
                  <c:v>161</c:v>
                </c:pt>
                <c:pt idx="82" formatCode="General">
                  <c:v>365</c:v>
                </c:pt>
                <c:pt idx="83" formatCode="General">
                  <c:v>478</c:v>
                </c:pt>
                <c:pt idx="84" formatCode="General">
                  <c:v>627</c:v>
                </c:pt>
                <c:pt idx="85" formatCode="General">
                  <c:v>591</c:v>
                </c:pt>
                <c:pt idx="86" formatCode="General">
                  <c:v>679</c:v>
                </c:pt>
                <c:pt idx="87" formatCode="General">
                  <c:v>619</c:v>
                </c:pt>
                <c:pt idx="88" formatCode="General">
                  <c:v>533</c:v>
                </c:pt>
                <c:pt idx="89" formatCode="General">
                  <c:v>528</c:v>
                </c:pt>
                <c:pt idx="90" formatCode="General">
                  <c:v>486</c:v>
                </c:pt>
                <c:pt idx="91" formatCode="General">
                  <c:v>456</c:v>
                </c:pt>
                <c:pt idx="92" formatCode="General">
                  <c:v>326</c:v>
                </c:pt>
                <c:pt idx="93" formatCode="General">
                  <c:v>216</c:v>
                </c:pt>
                <c:pt idx="94" formatCode="General">
                  <c:v>379</c:v>
                </c:pt>
                <c:pt idx="95" formatCode="General">
                  <c:v>473</c:v>
                </c:pt>
                <c:pt idx="96" formatCode="General">
                  <c:v>595</c:v>
                </c:pt>
                <c:pt idx="97" formatCode="General">
                  <c:v>663</c:v>
                </c:pt>
                <c:pt idx="98" formatCode="General">
                  <c:v>769</c:v>
                </c:pt>
                <c:pt idx="99" formatCode="General">
                  <c:v>666</c:v>
                </c:pt>
                <c:pt idx="100" formatCode="General">
                  <c:v>665</c:v>
                </c:pt>
                <c:pt idx="101" formatCode="General">
                  <c:v>603</c:v>
                </c:pt>
                <c:pt idx="102" formatCode="General">
                  <c:v>606</c:v>
                </c:pt>
                <c:pt idx="103" formatCode="General">
                  <c:v>575</c:v>
                </c:pt>
                <c:pt idx="104" formatCode="General">
                  <c:v>369</c:v>
                </c:pt>
                <c:pt idx="105" formatCode="General">
                  <c:v>160</c:v>
                </c:pt>
                <c:pt idx="106" formatCode="General">
                  <c:v>383</c:v>
                </c:pt>
                <c:pt idx="107" formatCode="General">
                  <c:v>488</c:v>
                </c:pt>
                <c:pt idx="108" formatCode="General">
                  <c:v>582</c:v>
                </c:pt>
                <c:pt idx="109" formatCode="General">
                  <c:v>685</c:v>
                </c:pt>
                <c:pt idx="110" formatCode="General">
                  <c:v>729</c:v>
                </c:pt>
                <c:pt idx="111" formatCode="General">
                  <c:v>543</c:v>
                </c:pt>
                <c:pt idx="112" formatCode="General">
                  <c:v>529</c:v>
                </c:pt>
                <c:pt idx="113" formatCode="General">
                  <c:v>496</c:v>
                </c:pt>
                <c:pt idx="114" formatCode="General">
                  <c:v>454</c:v>
                </c:pt>
                <c:pt idx="115" formatCode="General">
                  <c:v>409</c:v>
                </c:pt>
                <c:pt idx="116" formatCode="General">
                  <c:v>255</c:v>
                </c:pt>
                <c:pt idx="117" formatCode="General">
                  <c:v>152</c:v>
                </c:pt>
                <c:pt idx="118" formatCode="General">
                  <c:v>323</c:v>
                </c:pt>
                <c:pt idx="119" formatCode="General">
                  <c:v>454</c:v>
                </c:pt>
                <c:pt idx="120" formatCode="General">
                  <c:v>416</c:v>
                </c:pt>
                <c:pt idx="121" formatCode="General">
                  <c:v>364</c:v>
                </c:pt>
                <c:pt idx="122" formatCode="General">
                  <c:v>489</c:v>
                </c:pt>
                <c:pt idx="123" formatCode="General">
                  <c:v>499</c:v>
                </c:pt>
                <c:pt idx="124" formatCode="General">
                  <c:v>573</c:v>
                </c:pt>
                <c:pt idx="125" formatCode="General">
                  <c:v>567</c:v>
                </c:pt>
                <c:pt idx="126" formatCode="General">
                  <c:v>611</c:v>
                </c:pt>
                <c:pt idx="127" formatCode="General">
                  <c:v>640</c:v>
                </c:pt>
                <c:pt idx="128" formatCode="General">
                  <c:v>388</c:v>
                </c:pt>
                <c:pt idx="129" formatCode="General">
                  <c:v>349</c:v>
                </c:pt>
                <c:pt idx="130" formatCode="General">
                  <c:v>438</c:v>
                </c:pt>
                <c:pt idx="131" formatCode="General">
                  <c:v>552</c:v>
                </c:pt>
                <c:pt idx="132" formatCode="General">
                  <c:v>669</c:v>
                </c:pt>
                <c:pt idx="133" formatCode="General">
                  <c:v>731</c:v>
                </c:pt>
                <c:pt idx="134" formatCode="General">
                  <c:v>685</c:v>
                </c:pt>
                <c:pt idx="135" formatCode="General">
                  <c:v>746</c:v>
                </c:pt>
                <c:pt idx="136" formatCode="General">
                  <c:v>745</c:v>
                </c:pt>
                <c:pt idx="137" formatCode="General">
                  <c:v>590</c:v>
                </c:pt>
                <c:pt idx="138" formatCode="General">
                  <c:v>570</c:v>
                </c:pt>
                <c:pt idx="139" formatCode="General">
                  <c:v>489</c:v>
                </c:pt>
                <c:pt idx="140" formatCode="General">
                  <c:v>331</c:v>
                </c:pt>
                <c:pt idx="141" formatCode="General">
                  <c:v>241</c:v>
                </c:pt>
                <c:pt idx="142" formatCode="General">
                  <c:v>362</c:v>
                </c:pt>
                <c:pt idx="143" formatCode="General">
                  <c:v>498</c:v>
                </c:pt>
                <c:pt idx="144" formatCode="General">
                  <c:v>677</c:v>
                </c:pt>
                <c:pt idx="145" formatCode="General">
                  <c:v>678</c:v>
                </c:pt>
                <c:pt idx="146" formatCode="General">
                  <c:v>658</c:v>
                </c:pt>
                <c:pt idx="147" formatCode="General">
                  <c:v>619</c:v>
                </c:pt>
                <c:pt idx="148" formatCode="General">
                  <c:v>557</c:v>
                </c:pt>
                <c:pt idx="149" formatCode="General">
                  <c:v>456</c:v>
                </c:pt>
                <c:pt idx="150" formatCode="General">
                  <c:v>429</c:v>
                </c:pt>
                <c:pt idx="151" formatCode="General">
                  <c:v>494</c:v>
                </c:pt>
                <c:pt idx="152" formatCode="General">
                  <c:v>248</c:v>
                </c:pt>
                <c:pt idx="153" formatCode="General">
                  <c:v>134</c:v>
                </c:pt>
                <c:pt idx="154" formatCode="General">
                  <c:v>239</c:v>
                </c:pt>
                <c:pt idx="155" formatCode="General">
                  <c:v>288</c:v>
                </c:pt>
                <c:pt idx="156" formatCode="General">
                  <c:v>406</c:v>
                </c:pt>
              </c:numCache>
            </c:numRef>
          </c:val>
          <c:smooth val="0"/>
          <c:extLst>
            <c:ext xmlns:c16="http://schemas.microsoft.com/office/drawing/2014/chart" uri="{C3380CC4-5D6E-409C-BE32-E72D297353CC}">
              <c16:uniqueId val="{00000000-D3B2-4B70-B93A-689CFA9FF079}"/>
            </c:ext>
          </c:extLst>
        </c:ser>
        <c:ser>
          <c:idx val="1"/>
          <c:order val="1"/>
          <c:tx>
            <c:v>Total Listings</c:v>
          </c:tx>
          <c:spPr>
            <a:ln w="28575" cap="rnd">
              <a:solidFill>
                <a:schemeClr val="accent3">
                  <a:lumMod val="75000"/>
                </a:schemeClr>
              </a:solidFill>
              <a:round/>
            </a:ln>
            <a:effectLst/>
          </c:spPr>
          <c:marker>
            <c:symbol val="none"/>
          </c:marker>
          <c:cat>
            <c:numRef>
              <c:f>Data!$EF$2:$KF$2</c:f>
              <c:numCache>
                <c:formatCode>mmm\-yyyy</c:formatCode>
                <c:ptCount val="157"/>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pt idx="24">
                  <c:v>40969</c:v>
                </c:pt>
                <c:pt idx="25">
                  <c:v>41000</c:v>
                </c:pt>
                <c:pt idx="26">
                  <c:v>41030</c:v>
                </c:pt>
                <c:pt idx="27">
                  <c:v>41061</c:v>
                </c:pt>
                <c:pt idx="28">
                  <c:v>41091</c:v>
                </c:pt>
                <c:pt idx="29">
                  <c:v>41122</c:v>
                </c:pt>
                <c:pt idx="30">
                  <c:v>41153</c:v>
                </c:pt>
                <c:pt idx="31">
                  <c:v>41183</c:v>
                </c:pt>
                <c:pt idx="32">
                  <c:v>41214</c:v>
                </c:pt>
                <c:pt idx="33">
                  <c:v>41244</c:v>
                </c:pt>
                <c:pt idx="34">
                  <c:v>41275</c:v>
                </c:pt>
                <c:pt idx="35">
                  <c:v>41306</c:v>
                </c:pt>
                <c:pt idx="36">
                  <c:v>41334</c:v>
                </c:pt>
                <c:pt idx="37">
                  <c:v>41365</c:v>
                </c:pt>
                <c:pt idx="38">
                  <c:v>41395</c:v>
                </c:pt>
                <c:pt idx="39">
                  <c:v>41426</c:v>
                </c:pt>
                <c:pt idx="40">
                  <c:v>41456</c:v>
                </c:pt>
                <c:pt idx="41">
                  <c:v>41487</c:v>
                </c:pt>
                <c:pt idx="42">
                  <c:v>41518</c:v>
                </c:pt>
                <c:pt idx="43">
                  <c:v>41548</c:v>
                </c:pt>
                <c:pt idx="44">
                  <c:v>41579</c:v>
                </c:pt>
                <c:pt idx="45">
                  <c:v>41609</c:v>
                </c:pt>
                <c:pt idx="46">
                  <c:v>41640</c:v>
                </c:pt>
                <c:pt idx="47">
                  <c:v>41671</c:v>
                </c:pt>
                <c:pt idx="48">
                  <c:v>41699</c:v>
                </c:pt>
                <c:pt idx="49">
                  <c:v>41730</c:v>
                </c:pt>
                <c:pt idx="50">
                  <c:v>41760</c:v>
                </c:pt>
                <c:pt idx="51">
                  <c:v>41791</c:v>
                </c:pt>
                <c:pt idx="52">
                  <c:v>41821</c:v>
                </c:pt>
                <c:pt idx="53">
                  <c:v>41852</c:v>
                </c:pt>
                <c:pt idx="54">
                  <c:v>41883</c:v>
                </c:pt>
                <c:pt idx="55">
                  <c:v>41913</c:v>
                </c:pt>
                <c:pt idx="56">
                  <c:v>41944</c:v>
                </c:pt>
                <c:pt idx="57">
                  <c:v>41974</c:v>
                </c:pt>
                <c:pt idx="58">
                  <c:v>42005</c:v>
                </c:pt>
                <c:pt idx="59">
                  <c:v>42036</c:v>
                </c:pt>
                <c:pt idx="60">
                  <c:v>42064</c:v>
                </c:pt>
                <c:pt idx="61">
                  <c:v>42095</c:v>
                </c:pt>
                <c:pt idx="62">
                  <c:v>42125</c:v>
                </c:pt>
                <c:pt idx="63">
                  <c:v>42156</c:v>
                </c:pt>
                <c:pt idx="64">
                  <c:v>42186</c:v>
                </c:pt>
                <c:pt idx="65">
                  <c:v>42217</c:v>
                </c:pt>
                <c:pt idx="66">
                  <c:v>42248</c:v>
                </c:pt>
                <c:pt idx="67">
                  <c:v>42278</c:v>
                </c:pt>
                <c:pt idx="68">
                  <c:v>42309</c:v>
                </c:pt>
                <c:pt idx="69">
                  <c:v>42339</c:v>
                </c:pt>
                <c:pt idx="70">
                  <c:v>42370</c:v>
                </c:pt>
                <c:pt idx="71">
                  <c:v>42401</c:v>
                </c:pt>
                <c:pt idx="72">
                  <c:v>42430</c:v>
                </c:pt>
                <c:pt idx="73">
                  <c:v>42461</c:v>
                </c:pt>
                <c:pt idx="74">
                  <c:v>42491</c:v>
                </c:pt>
                <c:pt idx="75">
                  <c:v>42522</c:v>
                </c:pt>
                <c:pt idx="76">
                  <c:v>42552</c:v>
                </c:pt>
                <c:pt idx="77">
                  <c:v>42583</c:v>
                </c:pt>
                <c:pt idx="78">
                  <c:v>42614</c:v>
                </c:pt>
                <c:pt idx="79">
                  <c:v>42644</c:v>
                </c:pt>
                <c:pt idx="80">
                  <c:v>42675</c:v>
                </c:pt>
                <c:pt idx="81">
                  <c:v>42705</c:v>
                </c:pt>
                <c:pt idx="82">
                  <c:v>42736</c:v>
                </c:pt>
                <c:pt idx="83">
                  <c:v>42767</c:v>
                </c:pt>
                <c:pt idx="84">
                  <c:v>42795</c:v>
                </c:pt>
                <c:pt idx="85">
                  <c:v>42826</c:v>
                </c:pt>
                <c:pt idx="86">
                  <c:v>42856</c:v>
                </c:pt>
                <c:pt idx="87">
                  <c:v>42887</c:v>
                </c:pt>
                <c:pt idx="88">
                  <c:v>42917</c:v>
                </c:pt>
                <c:pt idx="89">
                  <c:v>42948</c:v>
                </c:pt>
                <c:pt idx="90">
                  <c:v>42979</c:v>
                </c:pt>
                <c:pt idx="91">
                  <c:v>43009</c:v>
                </c:pt>
                <c:pt idx="92">
                  <c:v>43040</c:v>
                </c:pt>
                <c:pt idx="93">
                  <c:v>43070</c:v>
                </c:pt>
                <c:pt idx="94">
                  <c:v>43101</c:v>
                </c:pt>
                <c:pt idx="95">
                  <c:v>43132</c:v>
                </c:pt>
                <c:pt idx="96">
                  <c:v>43160</c:v>
                </c:pt>
                <c:pt idx="97">
                  <c:v>43191</c:v>
                </c:pt>
                <c:pt idx="98">
                  <c:v>43221</c:v>
                </c:pt>
                <c:pt idx="99">
                  <c:v>43252</c:v>
                </c:pt>
                <c:pt idx="100">
                  <c:v>43282</c:v>
                </c:pt>
                <c:pt idx="101">
                  <c:v>43313</c:v>
                </c:pt>
                <c:pt idx="102">
                  <c:v>43344</c:v>
                </c:pt>
                <c:pt idx="103">
                  <c:v>43374</c:v>
                </c:pt>
                <c:pt idx="104">
                  <c:v>43405</c:v>
                </c:pt>
                <c:pt idx="105">
                  <c:v>43435</c:v>
                </c:pt>
                <c:pt idx="106">
                  <c:v>43466</c:v>
                </c:pt>
                <c:pt idx="107">
                  <c:v>43497</c:v>
                </c:pt>
                <c:pt idx="108">
                  <c:v>43525</c:v>
                </c:pt>
                <c:pt idx="109">
                  <c:v>43556</c:v>
                </c:pt>
                <c:pt idx="110">
                  <c:v>43586</c:v>
                </c:pt>
                <c:pt idx="111">
                  <c:v>43617</c:v>
                </c:pt>
                <c:pt idx="112">
                  <c:v>43647</c:v>
                </c:pt>
                <c:pt idx="113">
                  <c:v>43678</c:v>
                </c:pt>
                <c:pt idx="114">
                  <c:v>43709</c:v>
                </c:pt>
                <c:pt idx="115">
                  <c:v>43739</c:v>
                </c:pt>
                <c:pt idx="116">
                  <c:v>43770</c:v>
                </c:pt>
                <c:pt idx="117">
                  <c:v>43800</c:v>
                </c:pt>
                <c:pt idx="118">
                  <c:v>43831</c:v>
                </c:pt>
                <c:pt idx="119">
                  <c:v>43862</c:v>
                </c:pt>
                <c:pt idx="120">
                  <c:v>43891</c:v>
                </c:pt>
                <c:pt idx="121">
                  <c:v>43922</c:v>
                </c:pt>
                <c:pt idx="122">
                  <c:v>43952</c:v>
                </c:pt>
                <c:pt idx="123">
                  <c:v>43983</c:v>
                </c:pt>
                <c:pt idx="124">
                  <c:v>44013</c:v>
                </c:pt>
                <c:pt idx="125">
                  <c:v>44044</c:v>
                </c:pt>
                <c:pt idx="126">
                  <c:v>44075</c:v>
                </c:pt>
                <c:pt idx="127">
                  <c:v>44105</c:v>
                </c:pt>
                <c:pt idx="128">
                  <c:v>44136</c:v>
                </c:pt>
                <c:pt idx="129">
                  <c:v>44166</c:v>
                </c:pt>
                <c:pt idx="130">
                  <c:v>44197</c:v>
                </c:pt>
                <c:pt idx="131">
                  <c:v>44228</c:v>
                </c:pt>
                <c:pt idx="132">
                  <c:v>44256</c:v>
                </c:pt>
                <c:pt idx="133">
                  <c:v>44287</c:v>
                </c:pt>
                <c:pt idx="134">
                  <c:v>44317</c:v>
                </c:pt>
                <c:pt idx="135">
                  <c:v>44348</c:v>
                </c:pt>
                <c:pt idx="136">
                  <c:v>44378</c:v>
                </c:pt>
                <c:pt idx="137">
                  <c:v>44409</c:v>
                </c:pt>
                <c:pt idx="138">
                  <c:v>44440</c:v>
                </c:pt>
                <c:pt idx="139">
                  <c:v>44470</c:v>
                </c:pt>
                <c:pt idx="140">
                  <c:v>44501</c:v>
                </c:pt>
                <c:pt idx="141">
                  <c:v>44531</c:v>
                </c:pt>
                <c:pt idx="142">
                  <c:v>44562</c:v>
                </c:pt>
                <c:pt idx="143">
                  <c:v>44593</c:v>
                </c:pt>
                <c:pt idx="144">
                  <c:v>44621</c:v>
                </c:pt>
                <c:pt idx="145">
                  <c:v>44652</c:v>
                </c:pt>
                <c:pt idx="146">
                  <c:v>44682</c:v>
                </c:pt>
                <c:pt idx="147">
                  <c:v>44713</c:v>
                </c:pt>
                <c:pt idx="148">
                  <c:v>44743</c:v>
                </c:pt>
                <c:pt idx="149">
                  <c:v>44774</c:v>
                </c:pt>
                <c:pt idx="150">
                  <c:v>44805</c:v>
                </c:pt>
                <c:pt idx="151">
                  <c:v>44835</c:v>
                </c:pt>
                <c:pt idx="152">
                  <c:v>44866</c:v>
                </c:pt>
                <c:pt idx="153">
                  <c:v>44896</c:v>
                </c:pt>
                <c:pt idx="154">
                  <c:v>44927</c:v>
                </c:pt>
                <c:pt idx="155">
                  <c:v>44958</c:v>
                </c:pt>
                <c:pt idx="156">
                  <c:v>44986</c:v>
                </c:pt>
              </c:numCache>
            </c:numRef>
          </c:cat>
          <c:val>
            <c:numRef>
              <c:f>Data!$EF$30:$KF$30</c:f>
              <c:numCache>
                <c:formatCode>General</c:formatCode>
                <c:ptCount val="157"/>
                <c:pt idx="0">
                  <c:v>2197</c:v>
                </c:pt>
                <c:pt idx="1">
                  <c:v>2357</c:v>
                </c:pt>
                <c:pt idx="2">
                  <c:v>2309</c:v>
                </c:pt>
                <c:pt idx="3">
                  <c:v>2525</c:v>
                </c:pt>
                <c:pt idx="4">
                  <c:v>2641</c:v>
                </c:pt>
                <c:pt idx="5">
                  <c:v>2750</c:v>
                </c:pt>
                <c:pt idx="6">
                  <c:v>2776</c:v>
                </c:pt>
                <c:pt idx="7">
                  <c:v>2616</c:v>
                </c:pt>
                <c:pt idx="8">
                  <c:v>2477</c:v>
                </c:pt>
                <c:pt idx="9">
                  <c:v>2117</c:v>
                </c:pt>
                <c:pt idx="10">
                  <c:v>2145</c:v>
                </c:pt>
                <c:pt idx="11">
                  <c:v>2240</c:v>
                </c:pt>
                <c:pt idx="12">
                  <c:v>2293</c:v>
                </c:pt>
                <c:pt idx="13">
                  <c:v>2386</c:v>
                </c:pt>
                <c:pt idx="14">
                  <c:v>2349</c:v>
                </c:pt>
                <c:pt idx="15">
                  <c:v>2362</c:v>
                </c:pt>
                <c:pt idx="16">
                  <c:v>2311</c:v>
                </c:pt>
                <c:pt idx="17">
                  <c:v>2242</c:v>
                </c:pt>
                <c:pt idx="18">
                  <c:v>2214</c:v>
                </c:pt>
                <c:pt idx="19">
                  <c:v>2033</c:v>
                </c:pt>
                <c:pt idx="20">
                  <c:v>1875</c:v>
                </c:pt>
                <c:pt idx="21">
                  <c:v>1518</c:v>
                </c:pt>
                <c:pt idx="22">
                  <c:v>1598</c:v>
                </c:pt>
                <c:pt idx="23">
                  <c:v>1629</c:v>
                </c:pt>
                <c:pt idx="24">
                  <c:v>1607</c:v>
                </c:pt>
                <c:pt idx="25">
                  <c:v>1437</c:v>
                </c:pt>
                <c:pt idx="26">
                  <c:v>1378</c:v>
                </c:pt>
                <c:pt idx="27">
                  <c:v>1369</c:v>
                </c:pt>
                <c:pt idx="28">
                  <c:v>1271</c:v>
                </c:pt>
                <c:pt idx="29">
                  <c:v>1238</c:v>
                </c:pt>
                <c:pt idx="30">
                  <c:v>1101</c:v>
                </c:pt>
                <c:pt idx="31">
                  <c:v>1025</c:v>
                </c:pt>
                <c:pt idx="32">
                  <c:v>849</c:v>
                </c:pt>
                <c:pt idx="33">
                  <c:v>635</c:v>
                </c:pt>
                <c:pt idx="34">
                  <c:v>638</c:v>
                </c:pt>
                <c:pt idx="35">
                  <c:v>729</c:v>
                </c:pt>
                <c:pt idx="36">
                  <c:v>745</c:v>
                </c:pt>
                <c:pt idx="37">
                  <c:v>778</c:v>
                </c:pt>
                <c:pt idx="38">
                  <c:v>921</c:v>
                </c:pt>
                <c:pt idx="39">
                  <c:v>1007</c:v>
                </c:pt>
                <c:pt idx="40">
                  <c:v>1166</c:v>
                </c:pt>
                <c:pt idx="41">
                  <c:v>1123</c:v>
                </c:pt>
                <c:pt idx="42">
                  <c:v>1033</c:v>
                </c:pt>
                <c:pt idx="43">
                  <c:v>914</c:v>
                </c:pt>
                <c:pt idx="44">
                  <c:v>763</c:v>
                </c:pt>
                <c:pt idx="45">
                  <c:v>508</c:v>
                </c:pt>
                <c:pt idx="46">
                  <c:v>573</c:v>
                </c:pt>
                <c:pt idx="47">
                  <c:v>641</c:v>
                </c:pt>
                <c:pt idx="48">
                  <c:v>696</c:v>
                </c:pt>
                <c:pt idx="49">
                  <c:v>809</c:v>
                </c:pt>
                <c:pt idx="50">
                  <c:v>966</c:v>
                </c:pt>
                <c:pt idx="51">
                  <c:v>976</c:v>
                </c:pt>
                <c:pt idx="52">
                  <c:v>1034</c:v>
                </c:pt>
                <c:pt idx="53">
                  <c:v>996</c:v>
                </c:pt>
                <c:pt idx="54">
                  <c:v>959</c:v>
                </c:pt>
                <c:pt idx="55">
                  <c:v>877</c:v>
                </c:pt>
                <c:pt idx="56">
                  <c:v>669</c:v>
                </c:pt>
                <c:pt idx="57">
                  <c:v>696</c:v>
                </c:pt>
                <c:pt idx="58">
                  <c:v>786</c:v>
                </c:pt>
                <c:pt idx="59">
                  <c:v>985</c:v>
                </c:pt>
                <c:pt idx="60">
                  <c:v>1183</c:v>
                </c:pt>
                <c:pt idx="61">
                  <c:v>554</c:v>
                </c:pt>
                <c:pt idx="62">
                  <c:v>672</c:v>
                </c:pt>
                <c:pt idx="63">
                  <c:v>700</c:v>
                </c:pt>
                <c:pt idx="64">
                  <c:v>782</c:v>
                </c:pt>
                <c:pt idx="65">
                  <c:v>813</c:v>
                </c:pt>
                <c:pt idx="66">
                  <c:v>858</c:v>
                </c:pt>
                <c:pt idx="67">
                  <c:v>866</c:v>
                </c:pt>
                <c:pt idx="68">
                  <c:v>572</c:v>
                </c:pt>
                <c:pt idx="69">
                  <c:v>335</c:v>
                </c:pt>
                <c:pt idx="70">
                  <c:v>373</c:v>
                </c:pt>
                <c:pt idx="71">
                  <c:v>514</c:v>
                </c:pt>
                <c:pt idx="72">
                  <c:v>612</c:v>
                </c:pt>
                <c:pt idx="73">
                  <c:v>688</c:v>
                </c:pt>
                <c:pt idx="74">
                  <c:v>833</c:v>
                </c:pt>
                <c:pt idx="75">
                  <c:v>873</c:v>
                </c:pt>
                <c:pt idx="76">
                  <c:v>899</c:v>
                </c:pt>
                <c:pt idx="77">
                  <c:v>832</c:v>
                </c:pt>
                <c:pt idx="78">
                  <c:v>837</c:v>
                </c:pt>
                <c:pt idx="79">
                  <c:v>744</c:v>
                </c:pt>
                <c:pt idx="80">
                  <c:v>566</c:v>
                </c:pt>
                <c:pt idx="81">
                  <c:v>301</c:v>
                </c:pt>
                <c:pt idx="82">
                  <c:v>356</c:v>
                </c:pt>
                <c:pt idx="83">
                  <c:v>427</c:v>
                </c:pt>
                <c:pt idx="84">
                  <c:v>465</c:v>
                </c:pt>
                <c:pt idx="85">
                  <c:v>505</c:v>
                </c:pt>
                <c:pt idx="86">
                  <c:v>553</c:v>
                </c:pt>
                <c:pt idx="87">
                  <c:v>509</c:v>
                </c:pt>
                <c:pt idx="88">
                  <c:v>464</c:v>
                </c:pt>
                <c:pt idx="89">
                  <c:v>391</c:v>
                </c:pt>
                <c:pt idx="90">
                  <c:v>349</c:v>
                </c:pt>
                <c:pt idx="91">
                  <c:v>362</c:v>
                </c:pt>
                <c:pt idx="92">
                  <c:v>254</c:v>
                </c:pt>
                <c:pt idx="93">
                  <c:v>153</c:v>
                </c:pt>
                <c:pt idx="94">
                  <c:v>216</c:v>
                </c:pt>
                <c:pt idx="95">
                  <c:v>288</c:v>
                </c:pt>
                <c:pt idx="96">
                  <c:v>259</c:v>
                </c:pt>
                <c:pt idx="97">
                  <c:v>382</c:v>
                </c:pt>
                <c:pt idx="98">
                  <c:v>526</c:v>
                </c:pt>
                <c:pt idx="99">
                  <c:v>592</c:v>
                </c:pt>
                <c:pt idx="100">
                  <c:v>713</c:v>
                </c:pt>
                <c:pt idx="101">
                  <c:v>695</c:v>
                </c:pt>
                <c:pt idx="102">
                  <c:v>765</c:v>
                </c:pt>
                <c:pt idx="103">
                  <c:v>813</c:v>
                </c:pt>
                <c:pt idx="104">
                  <c:v>714</c:v>
                </c:pt>
                <c:pt idx="105">
                  <c:v>413</c:v>
                </c:pt>
                <c:pt idx="106">
                  <c:v>472</c:v>
                </c:pt>
                <c:pt idx="107">
                  <c:v>550</c:v>
                </c:pt>
                <c:pt idx="108">
                  <c:v>591</c:v>
                </c:pt>
                <c:pt idx="109">
                  <c:v>696</c:v>
                </c:pt>
                <c:pt idx="110">
                  <c:v>847</c:v>
                </c:pt>
                <c:pt idx="111">
                  <c:v>842</c:v>
                </c:pt>
                <c:pt idx="112">
                  <c:v>799</c:v>
                </c:pt>
                <c:pt idx="113">
                  <c:v>754</c:v>
                </c:pt>
                <c:pt idx="114">
                  <c:v>740</c:v>
                </c:pt>
                <c:pt idx="115">
                  <c:v>598</c:v>
                </c:pt>
                <c:pt idx="116">
                  <c:v>416</c:v>
                </c:pt>
                <c:pt idx="117">
                  <c:v>215</c:v>
                </c:pt>
                <c:pt idx="118">
                  <c:v>238</c:v>
                </c:pt>
                <c:pt idx="119">
                  <c:v>291</c:v>
                </c:pt>
                <c:pt idx="120">
                  <c:v>337</c:v>
                </c:pt>
                <c:pt idx="121">
                  <c:v>452</c:v>
                </c:pt>
                <c:pt idx="122">
                  <c:v>554</c:v>
                </c:pt>
                <c:pt idx="123">
                  <c:v>514</c:v>
                </c:pt>
                <c:pt idx="124">
                  <c:v>485</c:v>
                </c:pt>
                <c:pt idx="125">
                  <c:v>511</c:v>
                </c:pt>
                <c:pt idx="126">
                  <c:v>494</c:v>
                </c:pt>
                <c:pt idx="127">
                  <c:v>515</c:v>
                </c:pt>
                <c:pt idx="128">
                  <c:v>386</c:v>
                </c:pt>
                <c:pt idx="129">
                  <c:v>274</c:v>
                </c:pt>
                <c:pt idx="130">
                  <c:v>334</c:v>
                </c:pt>
                <c:pt idx="131">
                  <c:v>380</c:v>
                </c:pt>
                <c:pt idx="132">
                  <c:v>374</c:v>
                </c:pt>
                <c:pt idx="133">
                  <c:v>386</c:v>
                </c:pt>
                <c:pt idx="134">
                  <c:v>365</c:v>
                </c:pt>
                <c:pt idx="135">
                  <c:v>480</c:v>
                </c:pt>
                <c:pt idx="136">
                  <c:v>516</c:v>
                </c:pt>
                <c:pt idx="137">
                  <c:v>444</c:v>
                </c:pt>
                <c:pt idx="138">
                  <c:v>396</c:v>
                </c:pt>
                <c:pt idx="139">
                  <c:v>336</c:v>
                </c:pt>
                <c:pt idx="140">
                  <c:v>200</c:v>
                </c:pt>
                <c:pt idx="141">
                  <c:v>104</c:v>
                </c:pt>
                <c:pt idx="142">
                  <c:v>156</c:v>
                </c:pt>
                <c:pt idx="143">
                  <c:v>231</c:v>
                </c:pt>
                <c:pt idx="144">
                  <c:v>302</c:v>
                </c:pt>
                <c:pt idx="145">
                  <c:v>434</c:v>
                </c:pt>
                <c:pt idx="146">
                  <c:v>557</c:v>
                </c:pt>
                <c:pt idx="147">
                  <c:v>681</c:v>
                </c:pt>
                <c:pt idx="148">
                  <c:v>727</c:v>
                </c:pt>
                <c:pt idx="149">
                  <c:v>581</c:v>
                </c:pt>
                <c:pt idx="150">
                  <c:v>515</c:v>
                </c:pt>
                <c:pt idx="151">
                  <c:v>285</c:v>
                </c:pt>
                <c:pt idx="152">
                  <c:v>364</c:v>
                </c:pt>
                <c:pt idx="153">
                  <c:v>230</c:v>
                </c:pt>
                <c:pt idx="154">
                  <c:v>264</c:v>
                </c:pt>
                <c:pt idx="155">
                  <c:v>268</c:v>
                </c:pt>
                <c:pt idx="156">
                  <c:v>255</c:v>
                </c:pt>
              </c:numCache>
            </c:numRef>
          </c:val>
          <c:smooth val="0"/>
          <c:extLst>
            <c:ext xmlns:c16="http://schemas.microsoft.com/office/drawing/2014/chart" uri="{C3380CC4-5D6E-409C-BE32-E72D297353CC}">
              <c16:uniqueId val="{00000001-D3B2-4B70-B93A-689CFA9FF079}"/>
            </c:ext>
          </c:extLst>
        </c:ser>
        <c:ser>
          <c:idx val="2"/>
          <c:order val="2"/>
          <c:tx>
            <c:v>Sales</c:v>
          </c:tx>
          <c:spPr>
            <a:ln w="28575" cap="rnd">
              <a:solidFill>
                <a:schemeClr val="accent6">
                  <a:lumMod val="75000"/>
                </a:schemeClr>
              </a:solidFill>
              <a:round/>
            </a:ln>
            <a:effectLst/>
          </c:spPr>
          <c:marker>
            <c:symbol val="none"/>
          </c:marker>
          <c:cat>
            <c:numRef>
              <c:f>Data!$EF$2:$KF$2</c:f>
              <c:numCache>
                <c:formatCode>mmm\-yyyy</c:formatCode>
                <c:ptCount val="157"/>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pt idx="24">
                  <c:v>40969</c:v>
                </c:pt>
                <c:pt idx="25">
                  <c:v>41000</c:v>
                </c:pt>
                <c:pt idx="26">
                  <c:v>41030</c:v>
                </c:pt>
                <c:pt idx="27">
                  <c:v>41061</c:v>
                </c:pt>
                <c:pt idx="28">
                  <c:v>41091</c:v>
                </c:pt>
                <c:pt idx="29">
                  <c:v>41122</c:v>
                </c:pt>
                <c:pt idx="30">
                  <c:v>41153</c:v>
                </c:pt>
                <c:pt idx="31">
                  <c:v>41183</c:v>
                </c:pt>
                <c:pt idx="32">
                  <c:v>41214</c:v>
                </c:pt>
                <c:pt idx="33">
                  <c:v>41244</c:v>
                </c:pt>
                <c:pt idx="34">
                  <c:v>41275</c:v>
                </c:pt>
                <c:pt idx="35">
                  <c:v>41306</c:v>
                </c:pt>
                <c:pt idx="36">
                  <c:v>41334</c:v>
                </c:pt>
                <c:pt idx="37">
                  <c:v>41365</c:v>
                </c:pt>
                <c:pt idx="38">
                  <c:v>41395</c:v>
                </c:pt>
                <c:pt idx="39">
                  <c:v>41426</c:v>
                </c:pt>
                <c:pt idx="40">
                  <c:v>41456</c:v>
                </c:pt>
                <c:pt idx="41">
                  <c:v>41487</c:v>
                </c:pt>
                <c:pt idx="42">
                  <c:v>41518</c:v>
                </c:pt>
                <c:pt idx="43">
                  <c:v>41548</c:v>
                </c:pt>
                <c:pt idx="44">
                  <c:v>41579</c:v>
                </c:pt>
                <c:pt idx="45">
                  <c:v>41609</c:v>
                </c:pt>
                <c:pt idx="46">
                  <c:v>41640</c:v>
                </c:pt>
                <c:pt idx="47">
                  <c:v>41671</c:v>
                </c:pt>
                <c:pt idx="48">
                  <c:v>41699</c:v>
                </c:pt>
                <c:pt idx="49">
                  <c:v>41730</c:v>
                </c:pt>
                <c:pt idx="50">
                  <c:v>41760</c:v>
                </c:pt>
                <c:pt idx="51">
                  <c:v>41791</c:v>
                </c:pt>
                <c:pt idx="52">
                  <c:v>41821</c:v>
                </c:pt>
                <c:pt idx="53">
                  <c:v>41852</c:v>
                </c:pt>
                <c:pt idx="54">
                  <c:v>41883</c:v>
                </c:pt>
                <c:pt idx="55">
                  <c:v>41913</c:v>
                </c:pt>
                <c:pt idx="56">
                  <c:v>41944</c:v>
                </c:pt>
                <c:pt idx="57">
                  <c:v>41974</c:v>
                </c:pt>
                <c:pt idx="58">
                  <c:v>42005</c:v>
                </c:pt>
                <c:pt idx="59">
                  <c:v>42036</c:v>
                </c:pt>
                <c:pt idx="60">
                  <c:v>42064</c:v>
                </c:pt>
                <c:pt idx="61">
                  <c:v>42095</c:v>
                </c:pt>
                <c:pt idx="62">
                  <c:v>42125</c:v>
                </c:pt>
                <c:pt idx="63">
                  <c:v>42156</c:v>
                </c:pt>
                <c:pt idx="64">
                  <c:v>42186</c:v>
                </c:pt>
                <c:pt idx="65">
                  <c:v>42217</c:v>
                </c:pt>
                <c:pt idx="66">
                  <c:v>42248</c:v>
                </c:pt>
                <c:pt idx="67">
                  <c:v>42278</c:v>
                </c:pt>
                <c:pt idx="68">
                  <c:v>42309</c:v>
                </c:pt>
                <c:pt idx="69">
                  <c:v>42339</c:v>
                </c:pt>
                <c:pt idx="70">
                  <c:v>42370</c:v>
                </c:pt>
                <c:pt idx="71">
                  <c:v>42401</c:v>
                </c:pt>
                <c:pt idx="72">
                  <c:v>42430</c:v>
                </c:pt>
                <c:pt idx="73">
                  <c:v>42461</c:v>
                </c:pt>
                <c:pt idx="74">
                  <c:v>42491</c:v>
                </c:pt>
                <c:pt idx="75">
                  <c:v>42522</c:v>
                </c:pt>
                <c:pt idx="76">
                  <c:v>42552</c:v>
                </c:pt>
                <c:pt idx="77">
                  <c:v>42583</c:v>
                </c:pt>
                <c:pt idx="78">
                  <c:v>42614</c:v>
                </c:pt>
                <c:pt idx="79">
                  <c:v>42644</c:v>
                </c:pt>
                <c:pt idx="80">
                  <c:v>42675</c:v>
                </c:pt>
                <c:pt idx="81">
                  <c:v>42705</c:v>
                </c:pt>
                <c:pt idx="82">
                  <c:v>42736</c:v>
                </c:pt>
                <c:pt idx="83">
                  <c:v>42767</c:v>
                </c:pt>
                <c:pt idx="84">
                  <c:v>42795</c:v>
                </c:pt>
                <c:pt idx="85">
                  <c:v>42826</c:v>
                </c:pt>
                <c:pt idx="86">
                  <c:v>42856</c:v>
                </c:pt>
                <c:pt idx="87">
                  <c:v>42887</c:v>
                </c:pt>
                <c:pt idx="88">
                  <c:v>42917</c:v>
                </c:pt>
                <c:pt idx="89">
                  <c:v>42948</c:v>
                </c:pt>
                <c:pt idx="90">
                  <c:v>42979</c:v>
                </c:pt>
                <c:pt idx="91">
                  <c:v>43009</c:v>
                </c:pt>
                <c:pt idx="92">
                  <c:v>43040</c:v>
                </c:pt>
                <c:pt idx="93">
                  <c:v>43070</c:v>
                </c:pt>
                <c:pt idx="94">
                  <c:v>43101</c:v>
                </c:pt>
                <c:pt idx="95">
                  <c:v>43132</c:v>
                </c:pt>
                <c:pt idx="96">
                  <c:v>43160</c:v>
                </c:pt>
                <c:pt idx="97">
                  <c:v>43191</c:v>
                </c:pt>
                <c:pt idx="98">
                  <c:v>43221</c:v>
                </c:pt>
                <c:pt idx="99">
                  <c:v>43252</c:v>
                </c:pt>
                <c:pt idx="100">
                  <c:v>43282</c:v>
                </c:pt>
                <c:pt idx="101">
                  <c:v>43313</c:v>
                </c:pt>
                <c:pt idx="102">
                  <c:v>43344</c:v>
                </c:pt>
                <c:pt idx="103">
                  <c:v>43374</c:v>
                </c:pt>
                <c:pt idx="104">
                  <c:v>43405</c:v>
                </c:pt>
                <c:pt idx="105">
                  <c:v>43435</c:v>
                </c:pt>
                <c:pt idx="106">
                  <c:v>43466</c:v>
                </c:pt>
                <c:pt idx="107">
                  <c:v>43497</c:v>
                </c:pt>
                <c:pt idx="108">
                  <c:v>43525</c:v>
                </c:pt>
                <c:pt idx="109">
                  <c:v>43556</c:v>
                </c:pt>
                <c:pt idx="110">
                  <c:v>43586</c:v>
                </c:pt>
                <c:pt idx="111">
                  <c:v>43617</c:v>
                </c:pt>
                <c:pt idx="112">
                  <c:v>43647</c:v>
                </c:pt>
                <c:pt idx="113">
                  <c:v>43678</c:v>
                </c:pt>
                <c:pt idx="114">
                  <c:v>43709</c:v>
                </c:pt>
                <c:pt idx="115">
                  <c:v>43739</c:v>
                </c:pt>
                <c:pt idx="116">
                  <c:v>43770</c:v>
                </c:pt>
                <c:pt idx="117">
                  <c:v>43800</c:v>
                </c:pt>
                <c:pt idx="118">
                  <c:v>43831</c:v>
                </c:pt>
                <c:pt idx="119">
                  <c:v>43862</c:v>
                </c:pt>
                <c:pt idx="120">
                  <c:v>43891</c:v>
                </c:pt>
                <c:pt idx="121">
                  <c:v>43922</c:v>
                </c:pt>
                <c:pt idx="122">
                  <c:v>43952</c:v>
                </c:pt>
                <c:pt idx="123">
                  <c:v>43983</c:v>
                </c:pt>
                <c:pt idx="124">
                  <c:v>44013</c:v>
                </c:pt>
                <c:pt idx="125">
                  <c:v>44044</c:v>
                </c:pt>
                <c:pt idx="126">
                  <c:v>44075</c:v>
                </c:pt>
                <c:pt idx="127">
                  <c:v>44105</c:v>
                </c:pt>
                <c:pt idx="128">
                  <c:v>44136</c:v>
                </c:pt>
                <c:pt idx="129">
                  <c:v>44166</c:v>
                </c:pt>
                <c:pt idx="130">
                  <c:v>44197</c:v>
                </c:pt>
                <c:pt idx="131">
                  <c:v>44228</c:v>
                </c:pt>
                <c:pt idx="132">
                  <c:v>44256</c:v>
                </c:pt>
                <c:pt idx="133">
                  <c:v>44287</c:v>
                </c:pt>
                <c:pt idx="134">
                  <c:v>44317</c:v>
                </c:pt>
                <c:pt idx="135">
                  <c:v>44348</c:v>
                </c:pt>
                <c:pt idx="136">
                  <c:v>44378</c:v>
                </c:pt>
                <c:pt idx="137">
                  <c:v>44409</c:v>
                </c:pt>
                <c:pt idx="138">
                  <c:v>44440</c:v>
                </c:pt>
                <c:pt idx="139">
                  <c:v>44470</c:v>
                </c:pt>
                <c:pt idx="140">
                  <c:v>44501</c:v>
                </c:pt>
                <c:pt idx="141">
                  <c:v>44531</c:v>
                </c:pt>
                <c:pt idx="142">
                  <c:v>44562</c:v>
                </c:pt>
                <c:pt idx="143">
                  <c:v>44593</c:v>
                </c:pt>
                <c:pt idx="144">
                  <c:v>44621</c:v>
                </c:pt>
                <c:pt idx="145">
                  <c:v>44652</c:v>
                </c:pt>
                <c:pt idx="146">
                  <c:v>44682</c:v>
                </c:pt>
                <c:pt idx="147">
                  <c:v>44713</c:v>
                </c:pt>
                <c:pt idx="148">
                  <c:v>44743</c:v>
                </c:pt>
                <c:pt idx="149">
                  <c:v>44774</c:v>
                </c:pt>
                <c:pt idx="150">
                  <c:v>44805</c:v>
                </c:pt>
                <c:pt idx="151">
                  <c:v>44835</c:v>
                </c:pt>
                <c:pt idx="152">
                  <c:v>44866</c:v>
                </c:pt>
                <c:pt idx="153">
                  <c:v>44896</c:v>
                </c:pt>
                <c:pt idx="154">
                  <c:v>44927</c:v>
                </c:pt>
                <c:pt idx="155">
                  <c:v>44958</c:v>
                </c:pt>
                <c:pt idx="156">
                  <c:v>44986</c:v>
                </c:pt>
              </c:numCache>
            </c:numRef>
          </c:cat>
          <c:val>
            <c:numRef>
              <c:f>Data!$EF$31:$KF$31</c:f>
              <c:numCache>
                <c:formatCode>General</c:formatCode>
                <c:ptCount val="157"/>
                <c:pt idx="0">
                  <c:v>544</c:v>
                </c:pt>
                <c:pt idx="1">
                  <c:v>559</c:v>
                </c:pt>
                <c:pt idx="2">
                  <c:v>701</c:v>
                </c:pt>
                <c:pt idx="3">
                  <c:v>588</c:v>
                </c:pt>
                <c:pt idx="4">
                  <c:v>530</c:v>
                </c:pt>
                <c:pt idx="5">
                  <c:v>477</c:v>
                </c:pt>
                <c:pt idx="6">
                  <c:v>451</c:v>
                </c:pt>
                <c:pt idx="7">
                  <c:v>408</c:v>
                </c:pt>
                <c:pt idx="8">
                  <c:v>439</c:v>
                </c:pt>
                <c:pt idx="9">
                  <c:v>525</c:v>
                </c:pt>
                <c:pt idx="10">
                  <c:v>389</c:v>
                </c:pt>
                <c:pt idx="11">
                  <c:v>395</c:v>
                </c:pt>
                <c:pt idx="12">
                  <c:v>521</c:v>
                </c:pt>
                <c:pt idx="13">
                  <c:v>536</c:v>
                </c:pt>
                <c:pt idx="14">
                  <c:v>524</c:v>
                </c:pt>
                <c:pt idx="15">
                  <c:v>576</c:v>
                </c:pt>
                <c:pt idx="16">
                  <c:v>467</c:v>
                </c:pt>
                <c:pt idx="17">
                  <c:v>540</c:v>
                </c:pt>
                <c:pt idx="18">
                  <c:v>468</c:v>
                </c:pt>
                <c:pt idx="19">
                  <c:v>454</c:v>
                </c:pt>
                <c:pt idx="20">
                  <c:v>422</c:v>
                </c:pt>
                <c:pt idx="21">
                  <c:v>484</c:v>
                </c:pt>
                <c:pt idx="22">
                  <c:v>372</c:v>
                </c:pt>
                <c:pt idx="23">
                  <c:v>384</c:v>
                </c:pt>
                <c:pt idx="24">
                  <c:v>515</c:v>
                </c:pt>
                <c:pt idx="25">
                  <c:v>525</c:v>
                </c:pt>
                <c:pt idx="26">
                  <c:v>644</c:v>
                </c:pt>
                <c:pt idx="27">
                  <c:v>556</c:v>
                </c:pt>
                <c:pt idx="28">
                  <c:v>533</c:v>
                </c:pt>
                <c:pt idx="29">
                  <c:v>543</c:v>
                </c:pt>
                <c:pt idx="30">
                  <c:v>476</c:v>
                </c:pt>
                <c:pt idx="31">
                  <c:v>519</c:v>
                </c:pt>
                <c:pt idx="32">
                  <c:v>480</c:v>
                </c:pt>
                <c:pt idx="33">
                  <c:v>488</c:v>
                </c:pt>
                <c:pt idx="34">
                  <c:v>319</c:v>
                </c:pt>
                <c:pt idx="35">
                  <c:v>305</c:v>
                </c:pt>
                <c:pt idx="36">
                  <c:v>476</c:v>
                </c:pt>
                <c:pt idx="37">
                  <c:v>542</c:v>
                </c:pt>
                <c:pt idx="38">
                  <c:v>591</c:v>
                </c:pt>
                <c:pt idx="39">
                  <c:v>552</c:v>
                </c:pt>
                <c:pt idx="40">
                  <c:v>535</c:v>
                </c:pt>
                <c:pt idx="41">
                  <c:v>517</c:v>
                </c:pt>
                <c:pt idx="42">
                  <c:v>508</c:v>
                </c:pt>
                <c:pt idx="43">
                  <c:v>483</c:v>
                </c:pt>
                <c:pt idx="44">
                  <c:v>367</c:v>
                </c:pt>
                <c:pt idx="45">
                  <c:v>419</c:v>
                </c:pt>
                <c:pt idx="46">
                  <c:v>275</c:v>
                </c:pt>
                <c:pt idx="47">
                  <c:v>273</c:v>
                </c:pt>
                <c:pt idx="48">
                  <c:v>386</c:v>
                </c:pt>
                <c:pt idx="49">
                  <c:v>506</c:v>
                </c:pt>
                <c:pt idx="50">
                  <c:v>528</c:v>
                </c:pt>
                <c:pt idx="51">
                  <c:v>509</c:v>
                </c:pt>
                <c:pt idx="52">
                  <c:v>537</c:v>
                </c:pt>
                <c:pt idx="53">
                  <c:v>479</c:v>
                </c:pt>
                <c:pt idx="54">
                  <c:v>459</c:v>
                </c:pt>
                <c:pt idx="55">
                  <c:v>467</c:v>
                </c:pt>
                <c:pt idx="56">
                  <c:v>374</c:v>
                </c:pt>
                <c:pt idx="57">
                  <c:v>400</c:v>
                </c:pt>
                <c:pt idx="58">
                  <c:v>277</c:v>
                </c:pt>
                <c:pt idx="59">
                  <c:v>280</c:v>
                </c:pt>
                <c:pt idx="60">
                  <c:v>458</c:v>
                </c:pt>
                <c:pt idx="61">
                  <c:v>600</c:v>
                </c:pt>
                <c:pt idx="62">
                  <c:v>556</c:v>
                </c:pt>
                <c:pt idx="63">
                  <c:v>613</c:v>
                </c:pt>
                <c:pt idx="64">
                  <c:v>616</c:v>
                </c:pt>
                <c:pt idx="65">
                  <c:v>552</c:v>
                </c:pt>
                <c:pt idx="66">
                  <c:v>534</c:v>
                </c:pt>
                <c:pt idx="67">
                  <c:v>534</c:v>
                </c:pt>
                <c:pt idx="68">
                  <c:v>366</c:v>
                </c:pt>
                <c:pt idx="69">
                  <c:v>467</c:v>
                </c:pt>
                <c:pt idx="70">
                  <c:v>299</c:v>
                </c:pt>
                <c:pt idx="71">
                  <c:v>264</c:v>
                </c:pt>
                <c:pt idx="72">
                  <c:v>408</c:v>
                </c:pt>
                <c:pt idx="73">
                  <c:v>509</c:v>
                </c:pt>
                <c:pt idx="74">
                  <c:v>538</c:v>
                </c:pt>
                <c:pt idx="75">
                  <c:v>600</c:v>
                </c:pt>
                <c:pt idx="76">
                  <c:v>484</c:v>
                </c:pt>
                <c:pt idx="77">
                  <c:v>485</c:v>
                </c:pt>
                <c:pt idx="78">
                  <c:v>448</c:v>
                </c:pt>
                <c:pt idx="79">
                  <c:v>471</c:v>
                </c:pt>
                <c:pt idx="80">
                  <c:v>451</c:v>
                </c:pt>
                <c:pt idx="81">
                  <c:v>401</c:v>
                </c:pt>
                <c:pt idx="82">
                  <c:v>275</c:v>
                </c:pt>
                <c:pt idx="83">
                  <c:v>287</c:v>
                </c:pt>
                <c:pt idx="84">
                  <c:v>434</c:v>
                </c:pt>
                <c:pt idx="85">
                  <c:v>490</c:v>
                </c:pt>
                <c:pt idx="86">
                  <c:v>532</c:v>
                </c:pt>
                <c:pt idx="87">
                  <c:v>597</c:v>
                </c:pt>
                <c:pt idx="88">
                  <c:v>541</c:v>
                </c:pt>
                <c:pt idx="89">
                  <c:v>538</c:v>
                </c:pt>
                <c:pt idx="90">
                  <c:v>486</c:v>
                </c:pt>
                <c:pt idx="91">
                  <c:v>449</c:v>
                </c:pt>
                <c:pt idx="92">
                  <c:v>395</c:v>
                </c:pt>
                <c:pt idx="93">
                  <c:v>345</c:v>
                </c:pt>
                <c:pt idx="94">
                  <c:v>245</c:v>
                </c:pt>
                <c:pt idx="95">
                  <c:v>292</c:v>
                </c:pt>
                <c:pt idx="96">
                  <c:v>453</c:v>
                </c:pt>
                <c:pt idx="97">
                  <c:v>509</c:v>
                </c:pt>
                <c:pt idx="98">
                  <c:v>557</c:v>
                </c:pt>
                <c:pt idx="99">
                  <c:v>533</c:v>
                </c:pt>
                <c:pt idx="100">
                  <c:v>439</c:v>
                </c:pt>
                <c:pt idx="101">
                  <c:v>497</c:v>
                </c:pt>
                <c:pt idx="102">
                  <c:v>420</c:v>
                </c:pt>
                <c:pt idx="103">
                  <c:v>437</c:v>
                </c:pt>
                <c:pt idx="104">
                  <c:v>367</c:v>
                </c:pt>
                <c:pt idx="105">
                  <c:v>318</c:v>
                </c:pt>
                <c:pt idx="106">
                  <c:v>259</c:v>
                </c:pt>
                <c:pt idx="107">
                  <c:v>264</c:v>
                </c:pt>
                <c:pt idx="108">
                  <c:v>417</c:v>
                </c:pt>
                <c:pt idx="109">
                  <c:v>476</c:v>
                </c:pt>
                <c:pt idx="110">
                  <c:v>498</c:v>
                </c:pt>
                <c:pt idx="111">
                  <c:v>444</c:v>
                </c:pt>
                <c:pt idx="112">
                  <c:v>463</c:v>
                </c:pt>
                <c:pt idx="113">
                  <c:v>471</c:v>
                </c:pt>
                <c:pt idx="114">
                  <c:v>368</c:v>
                </c:pt>
                <c:pt idx="115">
                  <c:v>398</c:v>
                </c:pt>
                <c:pt idx="116">
                  <c:v>389</c:v>
                </c:pt>
                <c:pt idx="117">
                  <c:v>358</c:v>
                </c:pt>
                <c:pt idx="118">
                  <c:v>244</c:v>
                </c:pt>
                <c:pt idx="119">
                  <c:v>264</c:v>
                </c:pt>
                <c:pt idx="120">
                  <c:v>306</c:v>
                </c:pt>
                <c:pt idx="121">
                  <c:v>291</c:v>
                </c:pt>
                <c:pt idx="122">
                  <c:v>238</c:v>
                </c:pt>
                <c:pt idx="123">
                  <c:v>404</c:v>
                </c:pt>
                <c:pt idx="124">
                  <c:v>476</c:v>
                </c:pt>
                <c:pt idx="125">
                  <c:v>445</c:v>
                </c:pt>
                <c:pt idx="126">
                  <c:v>501</c:v>
                </c:pt>
                <c:pt idx="127">
                  <c:v>549</c:v>
                </c:pt>
                <c:pt idx="128">
                  <c:v>496</c:v>
                </c:pt>
                <c:pt idx="129">
                  <c:v>459</c:v>
                </c:pt>
                <c:pt idx="130">
                  <c:v>338</c:v>
                </c:pt>
                <c:pt idx="131">
                  <c:v>318</c:v>
                </c:pt>
                <c:pt idx="132">
                  <c:v>450</c:v>
                </c:pt>
                <c:pt idx="133">
                  <c:v>643</c:v>
                </c:pt>
                <c:pt idx="134">
                  <c:v>567</c:v>
                </c:pt>
                <c:pt idx="135">
                  <c:v>671</c:v>
                </c:pt>
                <c:pt idx="136">
                  <c:v>597</c:v>
                </c:pt>
                <c:pt idx="137">
                  <c:v>560</c:v>
                </c:pt>
                <c:pt idx="138">
                  <c:v>558</c:v>
                </c:pt>
                <c:pt idx="139">
                  <c:v>564</c:v>
                </c:pt>
                <c:pt idx="140">
                  <c:v>518</c:v>
                </c:pt>
                <c:pt idx="141">
                  <c:v>414</c:v>
                </c:pt>
                <c:pt idx="142">
                  <c:v>280</c:v>
                </c:pt>
                <c:pt idx="143">
                  <c:v>292</c:v>
                </c:pt>
                <c:pt idx="144">
                  <c:v>500</c:v>
                </c:pt>
                <c:pt idx="145">
                  <c:v>542</c:v>
                </c:pt>
                <c:pt idx="146">
                  <c:v>495</c:v>
                </c:pt>
                <c:pt idx="147">
                  <c:v>464</c:v>
                </c:pt>
                <c:pt idx="148">
                  <c:v>309</c:v>
                </c:pt>
                <c:pt idx="149">
                  <c:v>393</c:v>
                </c:pt>
                <c:pt idx="150">
                  <c:v>428</c:v>
                </c:pt>
                <c:pt idx="151">
                  <c:v>568</c:v>
                </c:pt>
                <c:pt idx="152">
                  <c:v>277</c:v>
                </c:pt>
                <c:pt idx="153">
                  <c:v>254</c:v>
                </c:pt>
                <c:pt idx="154">
                  <c:v>144</c:v>
                </c:pt>
                <c:pt idx="155">
                  <c:v>187</c:v>
                </c:pt>
                <c:pt idx="156">
                  <c:v>333</c:v>
                </c:pt>
              </c:numCache>
            </c:numRef>
          </c:val>
          <c:smooth val="0"/>
          <c:extLst>
            <c:ext xmlns:c16="http://schemas.microsoft.com/office/drawing/2014/chart" uri="{C3380CC4-5D6E-409C-BE32-E72D297353CC}">
              <c16:uniqueId val="{00000002-D3B2-4B70-B93A-689CFA9FF079}"/>
            </c:ext>
          </c:extLst>
        </c:ser>
        <c:dLbls>
          <c:showLegendKey val="0"/>
          <c:showVal val="0"/>
          <c:showCatName val="0"/>
          <c:showSerName val="0"/>
          <c:showPercent val="0"/>
          <c:showBubbleSize val="0"/>
        </c:dLbls>
        <c:smooth val="0"/>
        <c:axId val="538055152"/>
        <c:axId val="538057120"/>
      </c:lineChart>
      <c:dateAx>
        <c:axId val="538055152"/>
        <c:scaling>
          <c:orientation val="minMax"/>
        </c:scaling>
        <c:delete val="0"/>
        <c:axPos val="b"/>
        <c:numFmt formatCode="mmm\-yyyy"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057120"/>
        <c:crosses val="autoZero"/>
        <c:auto val="1"/>
        <c:lblOffset val="100"/>
        <c:baseTimeUnit val="months"/>
      </c:dateAx>
      <c:valAx>
        <c:axId val="53805712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rgbClr val="6A5541"/>
                    </a:solidFill>
                    <a:latin typeface="Arial" panose="020B0604020202020204" pitchFamily="34" charset="0"/>
                    <a:ea typeface="+mn-ea"/>
                    <a:cs typeface="Arial" panose="020B0604020202020204" pitchFamily="34" charset="0"/>
                  </a:defRPr>
                </a:pPr>
                <a:r>
                  <a:rPr lang="en-US" sz="1200" b="0" i="0" baseline="0">
                    <a:solidFill>
                      <a:srgbClr val="6A5541"/>
                    </a:solidFill>
                    <a:effectLst/>
                    <a:latin typeface="Arial" panose="020B0604020202020204" pitchFamily="34" charset="0"/>
                    <a:cs typeface="Arial" panose="020B0604020202020204" pitchFamily="34" charset="0"/>
                  </a:rPr>
                  <a:t>San José Single-Family Data</a:t>
                </a:r>
                <a:endParaRPr lang="en-US" sz="1200" b="0">
                  <a:solidFill>
                    <a:srgbClr val="6A5541"/>
                  </a:solidFill>
                  <a:effectLst/>
                  <a:latin typeface="Arial" panose="020B0604020202020204" pitchFamily="34" charset="0"/>
                  <a:cs typeface="Arial" panose="020B0604020202020204" pitchFamily="34" charset="0"/>
                </a:endParaRPr>
              </a:p>
            </c:rich>
          </c:tx>
          <c:layout>
            <c:manualLayout>
              <c:xMode val="edge"/>
              <c:yMode val="edge"/>
              <c:x val="4.2338193476999042E-3"/>
              <c:y val="0.1959199678343511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6A554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055152"/>
        <c:crosses val="autoZero"/>
        <c:crossBetween val="between"/>
      </c:valAx>
      <c:spPr>
        <a:noFill/>
        <a:ln>
          <a:noFill/>
        </a:ln>
        <a:effectLst/>
      </c:spPr>
    </c:plotArea>
    <c:legend>
      <c:legendPos val="b"/>
      <c:layout>
        <c:manualLayout>
          <c:xMode val="edge"/>
          <c:yMode val="edge"/>
          <c:x val="0.35389552039223393"/>
          <c:y val="0.94486308104432182"/>
          <c:w val="0.37440581425680569"/>
          <c:h val="3.28201651439782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6A554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205626707522813E-2"/>
          <c:y val="8.6616746436107256E-2"/>
          <c:w val="0.86369982347177754"/>
          <c:h val="0.70816196029958822"/>
        </c:manualLayout>
      </c:layout>
      <c:lineChart>
        <c:grouping val="standard"/>
        <c:varyColors val="0"/>
        <c:ser>
          <c:idx val="0"/>
          <c:order val="0"/>
          <c:tx>
            <c:strRef>
              <c:f>Data!$B$1</c:f>
              <c:strCache>
                <c:ptCount val="1"/>
                <c:pt idx="0">
                  <c:v>Federal Funds Rate</c:v>
                </c:pt>
              </c:strCache>
            </c:strRef>
          </c:tx>
          <c:spPr>
            <a:ln w="19050">
              <a:solidFill>
                <a:srgbClr val="004275"/>
              </a:solidFill>
              <a:prstDash val="solid"/>
            </a:ln>
          </c:spPr>
          <c:marker>
            <c:symbol val="none"/>
          </c:marker>
          <c:cat>
            <c:numRef>
              <c:f>Data!$A$244:$A$388</c:f>
              <c:numCache>
                <c:formatCode>mmm\-yyyy</c:formatCode>
                <c:ptCount val="145"/>
                <c:pt idx="0">
                  <c:v>40603</c:v>
                </c:pt>
                <c:pt idx="1">
                  <c:v>40634</c:v>
                </c:pt>
                <c:pt idx="2">
                  <c:v>40664</c:v>
                </c:pt>
                <c:pt idx="3">
                  <c:v>40695</c:v>
                </c:pt>
                <c:pt idx="4">
                  <c:v>40725</c:v>
                </c:pt>
                <c:pt idx="5">
                  <c:v>40756</c:v>
                </c:pt>
                <c:pt idx="6">
                  <c:v>40787</c:v>
                </c:pt>
                <c:pt idx="7">
                  <c:v>40817</c:v>
                </c:pt>
                <c:pt idx="8">
                  <c:v>40848</c:v>
                </c:pt>
                <c:pt idx="9">
                  <c:v>40878</c:v>
                </c:pt>
                <c:pt idx="10">
                  <c:v>40909</c:v>
                </c:pt>
                <c:pt idx="11">
                  <c:v>40940</c:v>
                </c:pt>
                <c:pt idx="12">
                  <c:v>40969</c:v>
                </c:pt>
                <c:pt idx="13">
                  <c:v>41000</c:v>
                </c:pt>
                <c:pt idx="14">
                  <c:v>41030</c:v>
                </c:pt>
                <c:pt idx="15">
                  <c:v>41061</c:v>
                </c:pt>
                <c:pt idx="16">
                  <c:v>41091</c:v>
                </c:pt>
                <c:pt idx="17">
                  <c:v>41122</c:v>
                </c:pt>
                <c:pt idx="18">
                  <c:v>41153</c:v>
                </c:pt>
                <c:pt idx="19">
                  <c:v>41183</c:v>
                </c:pt>
                <c:pt idx="20">
                  <c:v>41214</c:v>
                </c:pt>
                <c:pt idx="21">
                  <c:v>41244</c:v>
                </c:pt>
                <c:pt idx="22">
                  <c:v>41275</c:v>
                </c:pt>
                <c:pt idx="23">
                  <c:v>41306</c:v>
                </c:pt>
                <c:pt idx="24">
                  <c:v>41334</c:v>
                </c:pt>
                <c:pt idx="25">
                  <c:v>41365</c:v>
                </c:pt>
                <c:pt idx="26">
                  <c:v>41395</c:v>
                </c:pt>
                <c:pt idx="27">
                  <c:v>41426</c:v>
                </c:pt>
                <c:pt idx="28">
                  <c:v>41456</c:v>
                </c:pt>
                <c:pt idx="29">
                  <c:v>41487</c:v>
                </c:pt>
                <c:pt idx="30">
                  <c:v>41518</c:v>
                </c:pt>
                <c:pt idx="31">
                  <c:v>41548</c:v>
                </c:pt>
                <c:pt idx="32">
                  <c:v>41579</c:v>
                </c:pt>
                <c:pt idx="33">
                  <c:v>41609</c:v>
                </c:pt>
                <c:pt idx="34">
                  <c:v>41640</c:v>
                </c:pt>
                <c:pt idx="35">
                  <c:v>41671</c:v>
                </c:pt>
                <c:pt idx="36">
                  <c:v>41699</c:v>
                </c:pt>
                <c:pt idx="37">
                  <c:v>41730</c:v>
                </c:pt>
                <c:pt idx="38">
                  <c:v>41760</c:v>
                </c:pt>
                <c:pt idx="39">
                  <c:v>41791</c:v>
                </c:pt>
                <c:pt idx="40">
                  <c:v>41821</c:v>
                </c:pt>
                <c:pt idx="41">
                  <c:v>41852</c:v>
                </c:pt>
                <c:pt idx="42">
                  <c:v>41883</c:v>
                </c:pt>
                <c:pt idx="43">
                  <c:v>41913</c:v>
                </c:pt>
                <c:pt idx="44">
                  <c:v>41944</c:v>
                </c:pt>
                <c:pt idx="45">
                  <c:v>41974</c:v>
                </c:pt>
                <c:pt idx="46">
                  <c:v>42005</c:v>
                </c:pt>
                <c:pt idx="47">
                  <c:v>42036</c:v>
                </c:pt>
                <c:pt idx="48">
                  <c:v>42064</c:v>
                </c:pt>
                <c:pt idx="49">
                  <c:v>42095</c:v>
                </c:pt>
                <c:pt idx="50">
                  <c:v>42125</c:v>
                </c:pt>
                <c:pt idx="51">
                  <c:v>42156</c:v>
                </c:pt>
                <c:pt idx="52">
                  <c:v>42186</c:v>
                </c:pt>
                <c:pt idx="53">
                  <c:v>42217</c:v>
                </c:pt>
                <c:pt idx="54">
                  <c:v>42248</c:v>
                </c:pt>
                <c:pt idx="55">
                  <c:v>42278</c:v>
                </c:pt>
                <c:pt idx="56">
                  <c:v>42309</c:v>
                </c:pt>
                <c:pt idx="57">
                  <c:v>42339</c:v>
                </c:pt>
                <c:pt idx="58">
                  <c:v>42370</c:v>
                </c:pt>
                <c:pt idx="59">
                  <c:v>42401</c:v>
                </c:pt>
                <c:pt idx="60">
                  <c:v>42430</c:v>
                </c:pt>
                <c:pt idx="61">
                  <c:v>42461</c:v>
                </c:pt>
                <c:pt idx="62">
                  <c:v>42491</c:v>
                </c:pt>
                <c:pt idx="63">
                  <c:v>42522</c:v>
                </c:pt>
                <c:pt idx="64">
                  <c:v>42552</c:v>
                </c:pt>
                <c:pt idx="65">
                  <c:v>42583</c:v>
                </c:pt>
                <c:pt idx="66">
                  <c:v>42614</c:v>
                </c:pt>
                <c:pt idx="67">
                  <c:v>42644</c:v>
                </c:pt>
                <c:pt idx="68">
                  <c:v>42675</c:v>
                </c:pt>
                <c:pt idx="69">
                  <c:v>42705</c:v>
                </c:pt>
                <c:pt idx="70">
                  <c:v>42736</c:v>
                </c:pt>
                <c:pt idx="71">
                  <c:v>42767</c:v>
                </c:pt>
                <c:pt idx="72">
                  <c:v>42795</c:v>
                </c:pt>
                <c:pt idx="73">
                  <c:v>42826</c:v>
                </c:pt>
                <c:pt idx="74">
                  <c:v>42856</c:v>
                </c:pt>
                <c:pt idx="75">
                  <c:v>42887</c:v>
                </c:pt>
                <c:pt idx="76">
                  <c:v>42917</c:v>
                </c:pt>
                <c:pt idx="77">
                  <c:v>42948</c:v>
                </c:pt>
                <c:pt idx="78">
                  <c:v>42979</c:v>
                </c:pt>
                <c:pt idx="79">
                  <c:v>43009</c:v>
                </c:pt>
                <c:pt idx="80">
                  <c:v>43040</c:v>
                </c:pt>
                <c:pt idx="81">
                  <c:v>43070</c:v>
                </c:pt>
                <c:pt idx="82">
                  <c:v>43101</c:v>
                </c:pt>
                <c:pt idx="83">
                  <c:v>43132</c:v>
                </c:pt>
                <c:pt idx="84">
                  <c:v>43160</c:v>
                </c:pt>
                <c:pt idx="85">
                  <c:v>43191</c:v>
                </c:pt>
                <c:pt idx="86">
                  <c:v>43221</c:v>
                </c:pt>
                <c:pt idx="87">
                  <c:v>43252</c:v>
                </c:pt>
                <c:pt idx="88">
                  <c:v>43282</c:v>
                </c:pt>
                <c:pt idx="89">
                  <c:v>43313</c:v>
                </c:pt>
                <c:pt idx="90">
                  <c:v>43344</c:v>
                </c:pt>
                <c:pt idx="91">
                  <c:v>43374</c:v>
                </c:pt>
                <c:pt idx="92">
                  <c:v>43405</c:v>
                </c:pt>
                <c:pt idx="93">
                  <c:v>43435</c:v>
                </c:pt>
                <c:pt idx="94">
                  <c:v>43466</c:v>
                </c:pt>
                <c:pt idx="95">
                  <c:v>43497</c:v>
                </c:pt>
                <c:pt idx="96">
                  <c:v>43525</c:v>
                </c:pt>
                <c:pt idx="97">
                  <c:v>43556</c:v>
                </c:pt>
                <c:pt idx="98">
                  <c:v>43586</c:v>
                </c:pt>
                <c:pt idx="99">
                  <c:v>43617</c:v>
                </c:pt>
                <c:pt idx="100">
                  <c:v>43647</c:v>
                </c:pt>
                <c:pt idx="101">
                  <c:v>43678</c:v>
                </c:pt>
                <c:pt idx="102">
                  <c:v>43709</c:v>
                </c:pt>
                <c:pt idx="103">
                  <c:v>43739</c:v>
                </c:pt>
                <c:pt idx="104">
                  <c:v>43770</c:v>
                </c:pt>
                <c:pt idx="105">
                  <c:v>43800</c:v>
                </c:pt>
                <c:pt idx="106">
                  <c:v>43831</c:v>
                </c:pt>
                <c:pt idx="107">
                  <c:v>43862</c:v>
                </c:pt>
                <c:pt idx="108">
                  <c:v>43891</c:v>
                </c:pt>
                <c:pt idx="109">
                  <c:v>43922</c:v>
                </c:pt>
                <c:pt idx="110">
                  <c:v>43952</c:v>
                </c:pt>
                <c:pt idx="111">
                  <c:v>43983</c:v>
                </c:pt>
                <c:pt idx="112">
                  <c:v>44013</c:v>
                </c:pt>
                <c:pt idx="113">
                  <c:v>44044</c:v>
                </c:pt>
                <c:pt idx="114">
                  <c:v>44075</c:v>
                </c:pt>
                <c:pt idx="115">
                  <c:v>44105</c:v>
                </c:pt>
                <c:pt idx="116">
                  <c:v>44136</c:v>
                </c:pt>
                <c:pt idx="117">
                  <c:v>44166</c:v>
                </c:pt>
                <c:pt idx="118">
                  <c:v>44197</c:v>
                </c:pt>
                <c:pt idx="119">
                  <c:v>44228</c:v>
                </c:pt>
                <c:pt idx="120">
                  <c:v>44256</c:v>
                </c:pt>
                <c:pt idx="121">
                  <c:v>44287</c:v>
                </c:pt>
                <c:pt idx="122">
                  <c:v>44317</c:v>
                </c:pt>
                <c:pt idx="123">
                  <c:v>44348</c:v>
                </c:pt>
                <c:pt idx="124">
                  <c:v>44378</c:v>
                </c:pt>
                <c:pt idx="125">
                  <c:v>44409</c:v>
                </c:pt>
                <c:pt idx="126">
                  <c:v>44440</c:v>
                </c:pt>
                <c:pt idx="127">
                  <c:v>44470</c:v>
                </c:pt>
                <c:pt idx="128">
                  <c:v>44501</c:v>
                </c:pt>
                <c:pt idx="129">
                  <c:v>44531</c:v>
                </c:pt>
                <c:pt idx="130">
                  <c:v>44562</c:v>
                </c:pt>
                <c:pt idx="131">
                  <c:v>44593</c:v>
                </c:pt>
                <c:pt idx="132">
                  <c:v>44621</c:v>
                </c:pt>
                <c:pt idx="133">
                  <c:v>44652</c:v>
                </c:pt>
                <c:pt idx="134">
                  <c:v>44682</c:v>
                </c:pt>
                <c:pt idx="135">
                  <c:v>44713</c:v>
                </c:pt>
                <c:pt idx="136">
                  <c:v>44743</c:v>
                </c:pt>
                <c:pt idx="137">
                  <c:v>44774</c:v>
                </c:pt>
                <c:pt idx="138">
                  <c:v>44805</c:v>
                </c:pt>
                <c:pt idx="139">
                  <c:v>44835</c:v>
                </c:pt>
                <c:pt idx="140">
                  <c:v>44866</c:v>
                </c:pt>
                <c:pt idx="141">
                  <c:v>44896</c:v>
                </c:pt>
                <c:pt idx="142">
                  <c:v>44927</c:v>
                </c:pt>
                <c:pt idx="143">
                  <c:v>44958</c:v>
                </c:pt>
                <c:pt idx="144">
                  <c:v>44986</c:v>
                </c:pt>
              </c:numCache>
            </c:numRef>
          </c:cat>
          <c:val>
            <c:numRef>
              <c:f>Data!$B$244:$B$388</c:f>
              <c:numCache>
                <c:formatCode>0.00%</c:formatCode>
                <c:ptCount val="145"/>
                <c:pt idx="0">
                  <c:v>1.4000000000000002E-3</c:v>
                </c:pt>
                <c:pt idx="1">
                  <c:v>1E-3</c:v>
                </c:pt>
                <c:pt idx="2">
                  <c:v>8.9999999999999998E-4</c:v>
                </c:pt>
                <c:pt idx="3">
                  <c:v>8.9999999999999998E-4</c:v>
                </c:pt>
                <c:pt idx="4">
                  <c:v>7.000000000000001E-4</c:v>
                </c:pt>
                <c:pt idx="5">
                  <c:v>1E-3</c:v>
                </c:pt>
                <c:pt idx="6">
                  <c:v>8.0000000000000004E-4</c:v>
                </c:pt>
                <c:pt idx="7">
                  <c:v>7.000000000000001E-4</c:v>
                </c:pt>
                <c:pt idx="8">
                  <c:v>8.0000000000000004E-4</c:v>
                </c:pt>
                <c:pt idx="9">
                  <c:v>7.000000000000001E-4</c:v>
                </c:pt>
                <c:pt idx="10">
                  <c:v>8.0000000000000004E-4</c:v>
                </c:pt>
                <c:pt idx="11">
                  <c:v>1E-3</c:v>
                </c:pt>
                <c:pt idx="12">
                  <c:v>1.2999999999999999E-3</c:v>
                </c:pt>
                <c:pt idx="13">
                  <c:v>1.4E-3</c:v>
                </c:pt>
                <c:pt idx="14">
                  <c:v>1.6000000000000001E-3</c:v>
                </c:pt>
                <c:pt idx="15">
                  <c:v>1.6000000000000001E-3</c:v>
                </c:pt>
                <c:pt idx="16">
                  <c:v>1.6000000000000001E-3</c:v>
                </c:pt>
                <c:pt idx="17">
                  <c:v>1.2999999999999999E-3</c:v>
                </c:pt>
                <c:pt idx="18">
                  <c:v>1.4E-3</c:v>
                </c:pt>
                <c:pt idx="19">
                  <c:v>1.6000000000000001E-3</c:v>
                </c:pt>
                <c:pt idx="20">
                  <c:v>1.6000000000000001E-3</c:v>
                </c:pt>
                <c:pt idx="21">
                  <c:v>1.6000000000000001E-3</c:v>
                </c:pt>
                <c:pt idx="22">
                  <c:v>1.4E-3</c:v>
                </c:pt>
                <c:pt idx="23">
                  <c:v>1.5E-3</c:v>
                </c:pt>
                <c:pt idx="24">
                  <c:v>1.4E-3</c:v>
                </c:pt>
                <c:pt idx="25">
                  <c:v>1.5E-3</c:v>
                </c:pt>
                <c:pt idx="26">
                  <c:v>1.1000000000000001E-3</c:v>
                </c:pt>
                <c:pt idx="27">
                  <c:v>8.9999999999999998E-4</c:v>
                </c:pt>
                <c:pt idx="28">
                  <c:v>8.9999999999999998E-4</c:v>
                </c:pt>
                <c:pt idx="29">
                  <c:v>8.0000000000000004E-4</c:v>
                </c:pt>
                <c:pt idx="30">
                  <c:v>8.0000000000000004E-4</c:v>
                </c:pt>
                <c:pt idx="31">
                  <c:v>8.9999999999999998E-4</c:v>
                </c:pt>
                <c:pt idx="32">
                  <c:v>8.0000000000000004E-4</c:v>
                </c:pt>
                <c:pt idx="33">
                  <c:v>8.9999999999999998E-4</c:v>
                </c:pt>
                <c:pt idx="34">
                  <c:v>6.9999999999999999E-4</c:v>
                </c:pt>
                <c:pt idx="35">
                  <c:v>6.9999999999999999E-4</c:v>
                </c:pt>
                <c:pt idx="36">
                  <c:v>8.0000000000000004E-4</c:v>
                </c:pt>
                <c:pt idx="37">
                  <c:v>8.9999999999999998E-4</c:v>
                </c:pt>
                <c:pt idx="38">
                  <c:v>8.9999999999999998E-4</c:v>
                </c:pt>
                <c:pt idx="39">
                  <c:v>1E-3</c:v>
                </c:pt>
                <c:pt idx="40">
                  <c:v>8.9999999999999998E-4</c:v>
                </c:pt>
                <c:pt idx="41">
                  <c:v>8.9999999999999998E-4</c:v>
                </c:pt>
                <c:pt idx="42">
                  <c:v>8.9999999999999998E-4</c:v>
                </c:pt>
                <c:pt idx="43">
                  <c:v>8.9999999999999998E-4</c:v>
                </c:pt>
                <c:pt idx="44">
                  <c:v>8.9999999999999998E-4</c:v>
                </c:pt>
                <c:pt idx="45">
                  <c:v>1.1999999999999999E-3</c:v>
                </c:pt>
                <c:pt idx="46">
                  <c:v>1.1000000000000001E-3</c:v>
                </c:pt>
                <c:pt idx="47">
                  <c:v>1.1000000000000001E-3</c:v>
                </c:pt>
                <c:pt idx="48">
                  <c:v>1.1000000000000001E-3</c:v>
                </c:pt>
                <c:pt idx="49">
                  <c:v>1.1999999999999999E-3</c:v>
                </c:pt>
                <c:pt idx="50">
                  <c:v>1.1999999999999999E-3</c:v>
                </c:pt>
                <c:pt idx="51">
                  <c:v>1.2999999999999999E-3</c:v>
                </c:pt>
                <c:pt idx="52">
                  <c:v>1.2999999999999999E-3</c:v>
                </c:pt>
                <c:pt idx="53">
                  <c:v>1.4E-3</c:v>
                </c:pt>
                <c:pt idx="54">
                  <c:v>1.4E-3</c:v>
                </c:pt>
                <c:pt idx="55">
                  <c:v>1.1999999999999999E-3</c:v>
                </c:pt>
                <c:pt idx="56">
                  <c:v>1.1999999999999999E-3</c:v>
                </c:pt>
                <c:pt idx="57">
                  <c:v>2.3999999999999998E-3</c:v>
                </c:pt>
                <c:pt idx="58">
                  <c:v>3.3999999999999998E-3</c:v>
                </c:pt>
                <c:pt idx="59">
                  <c:v>3.8E-3</c:v>
                </c:pt>
                <c:pt idx="60">
                  <c:v>3.5999999999999999E-3</c:v>
                </c:pt>
                <c:pt idx="61">
                  <c:v>3.7000000000000002E-3</c:v>
                </c:pt>
                <c:pt idx="62">
                  <c:v>3.7000000000000002E-3</c:v>
                </c:pt>
                <c:pt idx="63">
                  <c:v>3.8E-3</c:v>
                </c:pt>
                <c:pt idx="64">
                  <c:v>3.8999999999999998E-3</c:v>
                </c:pt>
                <c:pt idx="65">
                  <c:v>4.0000000000000001E-3</c:v>
                </c:pt>
                <c:pt idx="66">
                  <c:v>4.0000000000000001E-3</c:v>
                </c:pt>
                <c:pt idx="67">
                  <c:v>4.0000000000000001E-3</c:v>
                </c:pt>
                <c:pt idx="68">
                  <c:v>4.1000000000000003E-3</c:v>
                </c:pt>
                <c:pt idx="69">
                  <c:v>5.4000000000000003E-3</c:v>
                </c:pt>
                <c:pt idx="70">
                  <c:v>6.4999999999999997E-3</c:v>
                </c:pt>
                <c:pt idx="71">
                  <c:v>6.6E-3</c:v>
                </c:pt>
                <c:pt idx="72">
                  <c:v>7.9000000000000008E-3</c:v>
                </c:pt>
                <c:pt idx="73">
                  <c:v>8.9999999999999993E-3</c:v>
                </c:pt>
                <c:pt idx="74">
                  <c:v>9.1000000000000004E-3</c:v>
                </c:pt>
                <c:pt idx="75">
                  <c:v>1.04E-2</c:v>
                </c:pt>
                <c:pt idx="76">
                  <c:v>1.15E-2</c:v>
                </c:pt>
                <c:pt idx="77">
                  <c:v>1.1599999999999999E-2</c:v>
                </c:pt>
                <c:pt idx="78">
                  <c:v>1.15E-2</c:v>
                </c:pt>
                <c:pt idx="79">
                  <c:v>1.15E-2</c:v>
                </c:pt>
                <c:pt idx="80">
                  <c:v>1.1599999999999999E-2</c:v>
                </c:pt>
                <c:pt idx="81">
                  <c:v>1.2999999999999999E-2</c:v>
                </c:pt>
                <c:pt idx="82">
                  <c:v>1.41E-2</c:v>
                </c:pt>
                <c:pt idx="83">
                  <c:v>1.4200000000000001E-2</c:v>
                </c:pt>
                <c:pt idx="84">
                  <c:v>1.5100000000000001E-2</c:v>
                </c:pt>
                <c:pt idx="85">
                  <c:v>1.6899999999999998E-2</c:v>
                </c:pt>
                <c:pt idx="86">
                  <c:v>1.7000000000000001E-2</c:v>
                </c:pt>
                <c:pt idx="87">
                  <c:v>1.8200000000000001E-2</c:v>
                </c:pt>
                <c:pt idx="88">
                  <c:v>1.9099999999999999E-2</c:v>
                </c:pt>
                <c:pt idx="89">
                  <c:v>1.9099999999999999E-2</c:v>
                </c:pt>
                <c:pt idx="90">
                  <c:v>1.95E-2</c:v>
                </c:pt>
                <c:pt idx="91">
                  <c:v>2.1899999999999999E-2</c:v>
                </c:pt>
                <c:pt idx="92">
                  <c:v>2.1999999999999999E-2</c:v>
                </c:pt>
                <c:pt idx="93">
                  <c:v>2.2700000000000001E-2</c:v>
                </c:pt>
                <c:pt idx="94">
                  <c:v>2.4E-2</c:v>
                </c:pt>
                <c:pt idx="95">
                  <c:v>2.4E-2</c:v>
                </c:pt>
                <c:pt idx="96">
                  <c:v>2.41E-2</c:v>
                </c:pt>
                <c:pt idx="97">
                  <c:v>2.4199999999999999E-2</c:v>
                </c:pt>
                <c:pt idx="98">
                  <c:v>2.3900000000000001E-2</c:v>
                </c:pt>
                <c:pt idx="99">
                  <c:v>2.3799999999999998E-2</c:v>
                </c:pt>
                <c:pt idx="100">
                  <c:v>2.4E-2</c:v>
                </c:pt>
                <c:pt idx="101">
                  <c:v>2.1299999999999999E-2</c:v>
                </c:pt>
                <c:pt idx="102">
                  <c:v>2.0400000000000001E-2</c:v>
                </c:pt>
                <c:pt idx="103">
                  <c:v>1.83E-2</c:v>
                </c:pt>
                <c:pt idx="104">
                  <c:v>1.55E-2</c:v>
                </c:pt>
                <c:pt idx="105">
                  <c:v>1.55E-2</c:v>
                </c:pt>
                <c:pt idx="106">
                  <c:v>1.55E-2</c:v>
                </c:pt>
                <c:pt idx="107">
                  <c:v>1.5800000000000002E-2</c:v>
                </c:pt>
                <c:pt idx="108">
                  <c:v>6.4999999999999997E-3</c:v>
                </c:pt>
                <c:pt idx="109">
                  <c:v>5.0000000000000001E-4</c:v>
                </c:pt>
                <c:pt idx="110">
                  <c:v>5.0000000000000001E-4</c:v>
                </c:pt>
                <c:pt idx="111">
                  <c:v>8.0000000000000004E-4</c:v>
                </c:pt>
                <c:pt idx="112">
                  <c:v>8.9999999999999998E-4</c:v>
                </c:pt>
                <c:pt idx="113">
                  <c:v>1E-3</c:v>
                </c:pt>
                <c:pt idx="114">
                  <c:v>8.9999999999999998E-4</c:v>
                </c:pt>
                <c:pt idx="115">
                  <c:v>8.9999999999999998E-4</c:v>
                </c:pt>
                <c:pt idx="116">
                  <c:v>8.9999999999999998E-4</c:v>
                </c:pt>
                <c:pt idx="117">
                  <c:v>8.9999999999999998E-4</c:v>
                </c:pt>
                <c:pt idx="118">
                  <c:v>8.9999999999999998E-4</c:v>
                </c:pt>
                <c:pt idx="119">
                  <c:v>8.0000000000000004E-4</c:v>
                </c:pt>
                <c:pt idx="120">
                  <c:v>6.9999999999999999E-4</c:v>
                </c:pt>
                <c:pt idx="121">
                  <c:v>6.9999999999999999E-4</c:v>
                </c:pt>
                <c:pt idx="122">
                  <c:v>5.9999999999999995E-4</c:v>
                </c:pt>
                <c:pt idx="123">
                  <c:v>8.0000000000000004E-4</c:v>
                </c:pt>
                <c:pt idx="124">
                  <c:v>1E-3</c:v>
                </c:pt>
                <c:pt idx="125">
                  <c:v>8.9999999999999998E-4</c:v>
                </c:pt>
                <c:pt idx="126">
                  <c:v>8.0000000000000004E-4</c:v>
                </c:pt>
                <c:pt idx="127">
                  <c:v>8.0000000000000004E-4</c:v>
                </c:pt>
                <c:pt idx="128">
                  <c:v>8.0000000000000004E-4</c:v>
                </c:pt>
                <c:pt idx="129">
                  <c:v>8.0000000000000004E-4</c:v>
                </c:pt>
                <c:pt idx="130">
                  <c:v>8.0000000000000004E-4</c:v>
                </c:pt>
                <c:pt idx="131">
                  <c:v>8.0000000000000004E-4</c:v>
                </c:pt>
                <c:pt idx="132">
                  <c:v>2E-3</c:v>
                </c:pt>
                <c:pt idx="133">
                  <c:v>3.3E-3</c:v>
                </c:pt>
                <c:pt idx="134">
                  <c:v>7.7000000000000002E-3</c:v>
                </c:pt>
                <c:pt idx="135">
                  <c:v>1.21E-2</c:v>
                </c:pt>
                <c:pt idx="136">
                  <c:v>1.6799999999999999E-2</c:v>
                </c:pt>
                <c:pt idx="137">
                  <c:v>2.3300000000000001E-2</c:v>
                </c:pt>
                <c:pt idx="138">
                  <c:v>2.5600000000000001E-2</c:v>
                </c:pt>
                <c:pt idx="139">
                  <c:v>3.0800000000000001E-2</c:v>
                </c:pt>
                <c:pt idx="140">
                  <c:v>3.78E-2</c:v>
                </c:pt>
                <c:pt idx="141">
                  <c:v>4.1000000000000002E-2</c:v>
                </c:pt>
                <c:pt idx="142">
                  <c:v>4.3299999999999998E-2</c:v>
                </c:pt>
                <c:pt idx="143">
                  <c:v>4.5699999999999998E-2</c:v>
                </c:pt>
                <c:pt idx="144">
                  <c:v>4.65E-2</c:v>
                </c:pt>
              </c:numCache>
            </c:numRef>
          </c:val>
          <c:smooth val="0"/>
          <c:extLst>
            <c:ext xmlns:c16="http://schemas.microsoft.com/office/drawing/2014/chart" uri="{C3380CC4-5D6E-409C-BE32-E72D297353CC}">
              <c16:uniqueId val="{00000000-DA8D-4E97-8A2F-207590AD7FE8}"/>
            </c:ext>
          </c:extLst>
        </c:ser>
        <c:ser>
          <c:idx val="2"/>
          <c:order val="1"/>
          <c:tx>
            <c:strRef>
              <c:f>Data!$C$1</c:f>
              <c:strCache>
                <c:ptCount val="1"/>
                <c:pt idx="0">
                  <c:v>30 Year Fixed Rate</c:v>
                </c:pt>
              </c:strCache>
            </c:strRef>
          </c:tx>
          <c:spPr>
            <a:ln w="19050">
              <a:solidFill>
                <a:srgbClr val="5A8560"/>
              </a:solidFill>
              <a:prstDash val="solid"/>
            </a:ln>
          </c:spPr>
          <c:marker>
            <c:symbol val="none"/>
          </c:marker>
          <c:cat>
            <c:numRef>
              <c:f>Data!$A$244:$A$388</c:f>
              <c:numCache>
                <c:formatCode>mmm\-yyyy</c:formatCode>
                <c:ptCount val="145"/>
                <c:pt idx="0">
                  <c:v>40603</c:v>
                </c:pt>
                <c:pt idx="1">
                  <c:v>40634</c:v>
                </c:pt>
                <c:pt idx="2">
                  <c:v>40664</c:v>
                </c:pt>
                <c:pt idx="3">
                  <c:v>40695</c:v>
                </c:pt>
                <c:pt idx="4">
                  <c:v>40725</c:v>
                </c:pt>
                <c:pt idx="5">
                  <c:v>40756</c:v>
                </c:pt>
                <c:pt idx="6">
                  <c:v>40787</c:v>
                </c:pt>
                <c:pt idx="7">
                  <c:v>40817</c:v>
                </c:pt>
                <c:pt idx="8">
                  <c:v>40848</c:v>
                </c:pt>
                <c:pt idx="9">
                  <c:v>40878</c:v>
                </c:pt>
                <c:pt idx="10">
                  <c:v>40909</c:v>
                </c:pt>
                <c:pt idx="11">
                  <c:v>40940</c:v>
                </c:pt>
                <c:pt idx="12">
                  <c:v>40969</c:v>
                </c:pt>
                <c:pt idx="13">
                  <c:v>41000</c:v>
                </c:pt>
                <c:pt idx="14">
                  <c:v>41030</c:v>
                </c:pt>
                <c:pt idx="15">
                  <c:v>41061</c:v>
                </c:pt>
                <c:pt idx="16">
                  <c:v>41091</c:v>
                </c:pt>
                <c:pt idx="17">
                  <c:v>41122</c:v>
                </c:pt>
                <c:pt idx="18">
                  <c:v>41153</c:v>
                </c:pt>
                <c:pt idx="19">
                  <c:v>41183</c:v>
                </c:pt>
                <c:pt idx="20">
                  <c:v>41214</c:v>
                </c:pt>
                <c:pt idx="21">
                  <c:v>41244</c:v>
                </c:pt>
                <c:pt idx="22">
                  <c:v>41275</c:v>
                </c:pt>
                <c:pt idx="23">
                  <c:v>41306</c:v>
                </c:pt>
                <c:pt idx="24">
                  <c:v>41334</c:v>
                </c:pt>
                <c:pt idx="25">
                  <c:v>41365</c:v>
                </c:pt>
                <c:pt idx="26">
                  <c:v>41395</c:v>
                </c:pt>
                <c:pt idx="27">
                  <c:v>41426</c:v>
                </c:pt>
                <c:pt idx="28">
                  <c:v>41456</c:v>
                </c:pt>
                <c:pt idx="29">
                  <c:v>41487</c:v>
                </c:pt>
                <c:pt idx="30">
                  <c:v>41518</c:v>
                </c:pt>
                <c:pt idx="31">
                  <c:v>41548</c:v>
                </c:pt>
                <c:pt idx="32">
                  <c:v>41579</c:v>
                </c:pt>
                <c:pt idx="33">
                  <c:v>41609</c:v>
                </c:pt>
                <c:pt idx="34">
                  <c:v>41640</c:v>
                </c:pt>
                <c:pt idx="35">
                  <c:v>41671</c:v>
                </c:pt>
                <c:pt idx="36">
                  <c:v>41699</c:v>
                </c:pt>
                <c:pt idx="37">
                  <c:v>41730</c:v>
                </c:pt>
                <c:pt idx="38">
                  <c:v>41760</c:v>
                </c:pt>
                <c:pt idx="39">
                  <c:v>41791</c:v>
                </c:pt>
                <c:pt idx="40">
                  <c:v>41821</c:v>
                </c:pt>
                <c:pt idx="41">
                  <c:v>41852</c:v>
                </c:pt>
                <c:pt idx="42">
                  <c:v>41883</c:v>
                </c:pt>
                <c:pt idx="43">
                  <c:v>41913</c:v>
                </c:pt>
                <c:pt idx="44">
                  <c:v>41944</c:v>
                </c:pt>
                <c:pt idx="45">
                  <c:v>41974</c:v>
                </c:pt>
                <c:pt idx="46">
                  <c:v>42005</c:v>
                </c:pt>
                <c:pt idx="47">
                  <c:v>42036</c:v>
                </c:pt>
                <c:pt idx="48">
                  <c:v>42064</c:v>
                </c:pt>
                <c:pt idx="49">
                  <c:v>42095</c:v>
                </c:pt>
                <c:pt idx="50">
                  <c:v>42125</c:v>
                </c:pt>
                <c:pt idx="51">
                  <c:v>42156</c:v>
                </c:pt>
                <c:pt idx="52">
                  <c:v>42186</c:v>
                </c:pt>
                <c:pt idx="53">
                  <c:v>42217</c:v>
                </c:pt>
                <c:pt idx="54">
                  <c:v>42248</c:v>
                </c:pt>
                <c:pt idx="55">
                  <c:v>42278</c:v>
                </c:pt>
                <c:pt idx="56">
                  <c:v>42309</c:v>
                </c:pt>
                <c:pt idx="57">
                  <c:v>42339</c:v>
                </c:pt>
                <c:pt idx="58">
                  <c:v>42370</c:v>
                </c:pt>
                <c:pt idx="59">
                  <c:v>42401</c:v>
                </c:pt>
                <c:pt idx="60">
                  <c:v>42430</c:v>
                </c:pt>
                <c:pt idx="61">
                  <c:v>42461</c:v>
                </c:pt>
                <c:pt idx="62">
                  <c:v>42491</c:v>
                </c:pt>
                <c:pt idx="63">
                  <c:v>42522</c:v>
                </c:pt>
                <c:pt idx="64">
                  <c:v>42552</c:v>
                </c:pt>
                <c:pt idx="65">
                  <c:v>42583</c:v>
                </c:pt>
                <c:pt idx="66">
                  <c:v>42614</c:v>
                </c:pt>
                <c:pt idx="67">
                  <c:v>42644</c:v>
                </c:pt>
                <c:pt idx="68">
                  <c:v>42675</c:v>
                </c:pt>
                <c:pt idx="69">
                  <c:v>42705</c:v>
                </c:pt>
                <c:pt idx="70">
                  <c:v>42736</c:v>
                </c:pt>
                <c:pt idx="71">
                  <c:v>42767</c:v>
                </c:pt>
                <c:pt idx="72">
                  <c:v>42795</c:v>
                </c:pt>
                <c:pt idx="73">
                  <c:v>42826</c:v>
                </c:pt>
                <c:pt idx="74">
                  <c:v>42856</c:v>
                </c:pt>
                <c:pt idx="75">
                  <c:v>42887</c:v>
                </c:pt>
                <c:pt idx="76">
                  <c:v>42917</c:v>
                </c:pt>
                <c:pt idx="77">
                  <c:v>42948</c:v>
                </c:pt>
                <c:pt idx="78">
                  <c:v>42979</c:v>
                </c:pt>
                <c:pt idx="79">
                  <c:v>43009</c:v>
                </c:pt>
                <c:pt idx="80">
                  <c:v>43040</c:v>
                </c:pt>
                <c:pt idx="81">
                  <c:v>43070</c:v>
                </c:pt>
                <c:pt idx="82">
                  <c:v>43101</c:v>
                </c:pt>
                <c:pt idx="83">
                  <c:v>43132</c:v>
                </c:pt>
                <c:pt idx="84">
                  <c:v>43160</c:v>
                </c:pt>
                <c:pt idx="85">
                  <c:v>43191</c:v>
                </c:pt>
                <c:pt idx="86">
                  <c:v>43221</c:v>
                </c:pt>
                <c:pt idx="87">
                  <c:v>43252</c:v>
                </c:pt>
                <c:pt idx="88">
                  <c:v>43282</c:v>
                </c:pt>
                <c:pt idx="89">
                  <c:v>43313</c:v>
                </c:pt>
                <c:pt idx="90">
                  <c:v>43344</c:v>
                </c:pt>
                <c:pt idx="91">
                  <c:v>43374</c:v>
                </c:pt>
                <c:pt idx="92">
                  <c:v>43405</c:v>
                </c:pt>
                <c:pt idx="93">
                  <c:v>43435</c:v>
                </c:pt>
                <c:pt idx="94">
                  <c:v>43466</c:v>
                </c:pt>
                <c:pt idx="95">
                  <c:v>43497</c:v>
                </c:pt>
                <c:pt idx="96">
                  <c:v>43525</c:v>
                </c:pt>
                <c:pt idx="97">
                  <c:v>43556</c:v>
                </c:pt>
                <c:pt idx="98">
                  <c:v>43586</c:v>
                </c:pt>
                <c:pt idx="99">
                  <c:v>43617</c:v>
                </c:pt>
                <c:pt idx="100">
                  <c:v>43647</c:v>
                </c:pt>
                <c:pt idx="101">
                  <c:v>43678</c:v>
                </c:pt>
                <c:pt idx="102">
                  <c:v>43709</c:v>
                </c:pt>
                <c:pt idx="103">
                  <c:v>43739</c:v>
                </c:pt>
                <c:pt idx="104">
                  <c:v>43770</c:v>
                </c:pt>
                <c:pt idx="105">
                  <c:v>43800</c:v>
                </c:pt>
                <c:pt idx="106">
                  <c:v>43831</c:v>
                </c:pt>
                <c:pt idx="107">
                  <c:v>43862</c:v>
                </c:pt>
                <c:pt idx="108">
                  <c:v>43891</c:v>
                </c:pt>
                <c:pt idx="109">
                  <c:v>43922</c:v>
                </c:pt>
                <c:pt idx="110">
                  <c:v>43952</c:v>
                </c:pt>
                <c:pt idx="111">
                  <c:v>43983</c:v>
                </c:pt>
                <c:pt idx="112">
                  <c:v>44013</c:v>
                </c:pt>
                <c:pt idx="113">
                  <c:v>44044</c:v>
                </c:pt>
                <c:pt idx="114">
                  <c:v>44075</c:v>
                </c:pt>
                <c:pt idx="115">
                  <c:v>44105</c:v>
                </c:pt>
                <c:pt idx="116">
                  <c:v>44136</c:v>
                </c:pt>
                <c:pt idx="117">
                  <c:v>44166</c:v>
                </c:pt>
                <c:pt idx="118">
                  <c:v>44197</c:v>
                </c:pt>
                <c:pt idx="119">
                  <c:v>44228</c:v>
                </c:pt>
                <c:pt idx="120">
                  <c:v>44256</c:v>
                </c:pt>
                <c:pt idx="121">
                  <c:v>44287</c:v>
                </c:pt>
                <c:pt idx="122">
                  <c:v>44317</c:v>
                </c:pt>
                <c:pt idx="123">
                  <c:v>44348</c:v>
                </c:pt>
                <c:pt idx="124">
                  <c:v>44378</c:v>
                </c:pt>
                <c:pt idx="125">
                  <c:v>44409</c:v>
                </c:pt>
                <c:pt idx="126">
                  <c:v>44440</c:v>
                </c:pt>
                <c:pt idx="127">
                  <c:v>44470</c:v>
                </c:pt>
                <c:pt idx="128">
                  <c:v>44501</c:v>
                </c:pt>
                <c:pt idx="129">
                  <c:v>44531</c:v>
                </c:pt>
                <c:pt idx="130">
                  <c:v>44562</c:v>
                </c:pt>
                <c:pt idx="131">
                  <c:v>44593</c:v>
                </c:pt>
                <c:pt idx="132">
                  <c:v>44621</c:v>
                </c:pt>
                <c:pt idx="133">
                  <c:v>44652</c:v>
                </c:pt>
                <c:pt idx="134">
                  <c:v>44682</c:v>
                </c:pt>
                <c:pt idx="135">
                  <c:v>44713</c:v>
                </c:pt>
                <c:pt idx="136">
                  <c:v>44743</c:v>
                </c:pt>
                <c:pt idx="137">
                  <c:v>44774</c:v>
                </c:pt>
                <c:pt idx="138">
                  <c:v>44805</c:v>
                </c:pt>
                <c:pt idx="139">
                  <c:v>44835</c:v>
                </c:pt>
                <c:pt idx="140">
                  <c:v>44866</c:v>
                </c:pt>
                <c:pt idx="141">
                  <c:v>44896</c:v>
                </c:pt>
                <c:pt idx="142">
                  <c:v>44927</c:v>
                </c:pt>
                <c:pt idx="143">
                  <c:v>44958</c:v>
                </c:pt>
                <c:pt idx="144">
                  <c:v>44986</c:v>
                </c:pt>
              </c:numCache>
            </c:numRef>
          </c:cat>
          <c:val>
            <c:numRef>
              <c:f>Data!$C$244:$C$388</c:f>
              <c:numCache>
                <c:formatCode>0.00%</c:formatCode>
                <c:ptCount val="145"/>
                <c:pt idx="0">
                  <c:v>4.8399999999999999E-2</c:v>
                </c:pt>
                <c:pt idx="1">
                  <c:v>4.8399999999999999E-2</c:v>
                </c:pt>
                <c:pt idx="2">
                  <c:v>4.6399999999999997E-2</c:v>
                </c:pt>
                <c:pt idx="3">
                  <c:v>4.5100000000000001E-2</c:v>
                </c:pt>
                <c:pt idx="4">
                  <c:v>4.5499999999999999E-2</c:v>
                </c:pt>
                <c:pt idx="5">
                  <c:v>4.2700000000000002E-2</c:v>
                </c:pt>
                <c:pt idx="6">
                  <c:v>4.1099999999999998E-2</c:v>
                </c:pt>
                <c:pt idx="7">
                  <c:v>4.07E-2</c:v>
                </c:pt>
                <c:pt idx="8">
                  <c:v>3.9900000000000005E-2</c:v>
                </c:pt>
                <c:pt idx="9">
                  <c:v>3.9599999999999996E-2</c:v>
                </c:pt>
                <c:pt idx="10">
                  <c:v>3.9199999999999999E-2</c:v>
                </c:pt>
                <c:pt idx="11">
                  <c:v>3.8900000000000004E-2</c:v>
                </c:pt>
                <c:pt idx="12">
                  <c:v>3.95E-2</c:v>
                </c:pt>
                <c:pt idx="13">
                  <c:v>3.9100000000000003E-2</c:v>
                </c:pt>
                <c:pt idx="14">
                  <c:v>3.7999999999999999E-2</c:v>
                </c:pt>
                <c:pt idx="15">
                  <c:v>3.6799999999999999E-2</c:v>
                </c:pt>
                <c:pt idx="16">
                  <c:v>3.5499999999999997E-2</c:v>
                </c:pt>
                <c:pt idx="17">
                  <c:v>3.6000000000000004E-2</c:v>
                </c:pt>
                <c:pt idx="18">
                  <c:v>3.4700000000000002E-2</c:v>
                </c:pt>
                <c:pt idx="19">
                  <c:v>3.3799999999999997E-2</c:v>
                </c:pt>
                <c:pt idx="20">
                  <c:v>3.3500000000000002E-2</c:v>
                </c:pt>
                <c:pt idx="21">
                  <c:v>3.3500000000000002E-2</c:v>
                </c:pt>
                <c:pt idx="22">
                  <c:v>3.4099999999999998E-2</c:v>
                </c:pt>
                <c:pt idx="23">
                  <c:v>3.5299999999999998E-2</c:v>
                </c:pt>
                <c:pt idx="24">
                  <c:v>3.5699999999999996E-2</c:v>
                </c:pt>
                <c:pt idx="25">
                  <c:v>3.4500000000000003E-2</c:v>
                </c:pt>
                <c:pt idx="26">
                  <c:v>3.5400000000000001E-2</c:v>
                </c:pt>
                <c:pt idx="27">
                  <c:v>4.07E-2</c:v>
                </c:pt>
                <c:pt idx="28">
                  <c:v>4.3700000000000003E-2</c:v>
                </c:pt>
                <c:pt idx="29">
                  <c:v>4.4600000000000001E-2</c:v>
                </c:pt>
                <c:pt idx="30">
                  <c:v>4.4900000000000002E-2</c:v>
                </c:pt>
                <c:pt idx="31">
                  <c:v>4.19E-2</c:v>
                </c:pt>
                <c:pt idx="32">
                  <c:v>4.2599999999999999E-2</c:v>
                </c:pt>
                <c:pt idx="33">
                  <c:v>4.4600000000000001E-2</c:v>
                </c:pt>
                <c:pt idx="34">
                  <c:v>4.4299999999999999E-2</c:v>
                </c:pt>
                <c:pt idx="35">
                  <c:v>4.2999999999999997E-2</c:v>
                </c:pt>
                <c:pt idx="36">
                  <c:v>4.3400000000000001E-2</c:v>
                </c:pt>
                <c:pt idx="37">
                  <c:v>4.3400000000000001E-2</c:v>
                </c:pt>
                <c:pt idx="38">
                  <c:v>4.1900000000000007E-2</c:v>
                </c:pt>
                <c:pt idx="39">
                  <c:v>4.1599999999999998E-2</c:v>
                </c:pt>
                <c:pt idx="40">
                  <c:v>4.1300000000000003E-2</c:v>
                </c:pt>
                <c:pt idx="41">
                  <c:v>4.1200000000000001E-2</c:v>
                </c:pt>
                <c:pt idx="42">
                  <c:v>4.1599999999999998E-2</c:v>
                </c:pt>
                <c:pt idx="43">
                  <c:v>4.0399999999999998E-2</c:v>
                </c:pt>
                <c:pt idx="44">
                  <c:v>0.04</c:v>
                </c:pt>
                <c:pt idx="45">
                  <c:v>3.8599999999999995E-2</c:v>
                </c:pt>
                <c:pt idx="46">
                  <c:v>3.6699999999999997E-2</c:v>
                </c:pt>
                <c:pt idx="47">
                  <c:v>3.7100000000000001E-2</c:v>
                </c:pt>
                <c:pt idx="48">
                  <c:v>3.7100000000000001E-2</c:v>
                </c:pt>
                <c:pt idx="49">
                  <c:v>3.6699999999999997E-2</c:v>
                </c:pt>
                <c:pt idx="50">
                  <c:v>3.8399999999999997E-2</c:v>
                </c:pt>
                <c:pt idx="51">
                  <c:v>3.9800000000000002E-2</c:v>
                </c:pt>
                <c:pt idx="52">
                  <c:v>4.0500000000000001E-2</c:v>
                </c:pt>
                <c:pt idx="53">
                  <c:v>3.9100000000000003E-2</c:v>
                </c:pt>
                <c:pt idx="54">
                  <c:v>3.8900000000000004E-2</c:v>
                </c:pt>
                <c:pt idx="55">
                  <c:v>3.7999999999999999E-2</c:v>
                </c:pt>
                <c:pt idx="56">
                  <c:v>3.9399999999999998E-2</c:v>
                </c:pt>
                <c:pt idx="57">
                  <c:v>3.9599999999999996E-2</c:v>
                </c:pt>
                <c:pt idx="58">
                  <c:v>3.8699999999999998E-2</c:v>
                </c:pt>
                <c:pt idx="59">
                  <c:v>3.6600000000000001E-2</c:v>
                </c:pt>
                <c:pt idx="60">
                  <c:v>3.6900000000000002E-2</c:v>
                </c:pt>
                <c:pt idx="61">
                  <c:v>3.61E-2</c:v>
                </c:pt>
                <c:pt idx="62">
                  <c:v>3.5999999999999997E-2</c:v>
                </c:pt>
                <c:pt idx="63">
                  <c:v>3.5700000000000003E-2</c:v>
                </c:pt>
                <c:pt idx="64">
                  <c:v>3.44E-2</c:v>
                </c:pt>
                <c:pt idx="65">
                  <c:v>3.44E-2</c:v>
                </c:pt>
                <c:pt idx="66">
                  <c:v>3.4599999999999999E-2</c:v>
                </c:pt>
                <c:pt idx="67">
                  <c:v>3.4700000000000002E-2</c:v>
                </c:pt>
                <c:pt idx="68">
                  <c:v>3.7699999999999997E-2</c:v>
                </c:pt>
                <c:pt idx="69">
                  <c:v>4.2000000000000003E-2</c:v>
                </c:pt>
                <c:pt idx="70">
                  <c:v>4.1500000000000002E-2</c:v>
                </c:pt>
                <c:pt idx="71">
                  <c:v>4.1700000000000001E-2</c:v>
                </c:pt>
                <c:pt idx="72">
                  <c:v>4.2000000000000003E-2</c:v>
                </c:pt>
                <c:pt idx="73">
                  <c:v>4.0500000000000001E-2</c:v>
                </c:pt>
                <c:pt idx="74">
                  <c:v>4.0099999999999997E-2</c:v>
                </c:pt>
                <c:pt idx="75">
                  <c:v>3.9E-2</c:v>
                </c:pt>
                <c:pt idx="76">
                  <c:v>3.9699999999999999E-2</c:v>
                </c:pt>
                <c:pt idx="77">
                  <c:v>3.8800000000000001E-2</c:v>
                </c:pt>
                <c:pt idx="78">
                  <c:v>3.8100000000000002E-2</c:v>
                </c:pt>
                <c:pt idx="79">
                  <c:v>3.9E-2</c:v>
                </c:pt>
                <c:pt idx="80">
                  <c:v>3.9199999999999999E-2</c:v>
                </c:pt>
                <c:pt idx="81">
                  <c:v>3.95E-2</c:v>
                </c:pt>
                <c:pt idx="82">
                  <c:v>4.0300000000000002E-2</c:v>
                </c:pt>
                <c:pt idx="83">
                  <c:v>4.3299999999999998E-2</c:v>
                </c:pt>
                <c:pt idx="84">
                  <c:v>4.4400000000000002E-2</c:v>
                </c:pt>
                <c:pt idx="85">
                  <c:v>4.4699999999999997E-2</c:v>
                </c:pt>
                <c:pt idx="86">
                  <c:v>4.5899999999999996E-2</c:v>
                </c:pt>
                <c:pt idx="87">
                  <c:v>4.5700000000000005E-2</c:v>
                </c:pt>
                <c:pt idx="88">
                  <c:v>4.53E-2</c:v>
                </c:pt>
                <c:pt idx="89">
                  <c:v>4.5499999999999999E-2</c:v>
                </c:pt>
                <c:pt idx="90">
                  <c:v>4.6300000000000001E-2</c:v>
                </c:pt>
                <c:pt idx="91">
                  <c:v>4.8300000000000003E-2</c:v>
                </c:pt>
                <c:pt idx="92">
                  <c:v>4.87E-2</c:v>
                </c:pt>
                <c:pt idx="93">
                  <c:v>4.6399999999999997E-2</c:v>
                </c:pt>
                <c:pt idx="94">
                  <c:v>4.4600000000000001E-2</c:v>
                </c:pt>
                <c:pt idx="95">
                  <c:v>4.3700000000000003E-2</c:v>
                </c:pt>
                <c:pt idx="96">
                  <c:v>4.2699999999999995E-2</c:v>
                </c:pt>
                <c:pt idx="97">
                  <c:v>4.1399999999999999E-2</c:v>
                </c:pt>
                <c:pt idx="98">
                  <c:v>4.07E-2</c:v>
                </c:pt>
                <c:pt idx="99">
                  <c:v>3.7999999999999999E-2</c:v>
                </c:pt>
                <c:pt idx="100">
                  <c:v>3.7699999999999997E-2</c:v>
                </c:pt>
                <c:pt idx="101">
                  <c:v>3.6200000000000003E-2</c:v>
                </c:pt>
                <c:pt idx="102">
                  <c:v>3.61E-2</c:v>
                </c:pt>
                <c:pt idx="103">
                  <c:v>3.6900000000000002E-2</c:v>
                </c:pt>
                <c:pt idx="104">
                  <c:v>3.7000000000000005E-2</c:v>
                </c:pt>
                <c:pt idx="105">
                  <c:v>3.7200000000000004E-2</c:v>
                </c:pt>
                <c:pt idx="106">
                  <c:v>3.6200000000000003E-2</c:v>
                </c:pt>
                <c:pt idx="107">
                  <c:v>3.4700000000000002E-2</c:v>
                </c:pt>
                <c:pt idx="108">
                  <c:v>3.4500000000000003E-2</c:v>
                </c:pt>
                <c:pt idx="109">
                  <c:v>3.3099999999999997E-2</c:v>
                </c:pt>
                <c:pt idx="110">
                  <c:v>3.2300000000000002E-2</c:v>
                </c:pt>
                <c:pt idx="111">
                  <c:v>3.1600000000000003E-2</c:v>
                </c:pt>
                <c:pt idx="112">
                  <c:v>3.0200000000000001E-2</c:v>
                </c:pt>
                <c:pt idx="113">
                  <c:v>2.9399999999999999E-2</c:v>
                </c:pt>
                <c:pt idx="114">
                  <c:v>2.8900000000000002E-2</c:v>
                </c:pt>
                <c:pt idx="115">
                  <c:v>2.8300000000000002E-2</c:v>
                </c:pt>
                <c:pt idx="116">
                  <c:v>2.7699999999999999E-2</c:v>
                </c:pt>
                <c:pt idx="117">
                  <c:v>2.6800000000000001E-2</c:v>
                </c:pt>
                <c:pt idx="118">
                  <c:v>2.7400000000000001E-2</c:v>
                </c:pt>
                <c:pt idx="119">
                  <c:v>2.81E-2</c:v>
                </c:pt>
                <c:pt idx="120">
                  <c:v>3.0800000000000001E-2</c:v>
                </c:pt>
                <c:pt idx="121">
                  <c:v>3.0600000000000002E-2</c:v>
                </c:pt>
                <c:pt idx="122">
                  <c:v>2.9600000000000001E-2</c:v>
                </c:pt>
                <c:pt idx="123">
                  <c:v>2.98E-2</c:v>
                </c:pt>
                <c:pt idx="124">
                  <c:v>2.87E-2</c:v>
                </c:pt>
                <c:pt idx="125">
                  <c:v>2.8399999999999998E-2</c:v>
                </c:pt>
                <c:pt idx="126">
                  <c:v>2.8999999999999998E-2</c:v>
                </c:pt>
                <c:pt idx="127">
                  <c:v>3.0699999999999998E-2</c:v>
                </c:pt>
                <c:pt idx="128">
                  <c:v>3.0699999999999998E-2</c:v>
                </c:pt>
                <c:pt idx="129">
                  <c:v>3.1E-2</c:v>
                </c:pt>
                <c:pt idx="130">
                  <c:v>3.4500000000000003E-2</c:v>
                </c:pt>
                <c:pt idx="131">
                  <c:v>3.7599999999999995E-2</c:v>
                </c:pt>
                <c:pt idx="132">
                  <c:v>4.1700000000000001E-2</c:v>
                </c:pt>
                <c:pt idx="133">
                  <c:v>4.9800000000000004E-2</c:v>
                </c:pt>
                <c:pt idx="134">
                  <c:v>5.2300000000000006E-2</c:v>
                </c:pt>
                <c:pt idx="135">
                  <c:v>5.5199999999999999E-2</c:v>
                </c:pt>
                <c:pt idx="136">
                  <c:v>5.4100000000000002E-2</c:v>
                </c:pt>
                <c:pt idx="137">
                  <c:v>5.2200000000000003E-2</c:v>
                </c:pt>
                <c:pt idx="138">
                  <c:v>6.1100000000000002E-2</c:v>
                </c:pt>
                <c:pt idx="139">
                  <c:v>7.0800000000000002E-2</c:v>
                </c:pt>
                <c:pt idx="140">
                  <c:v>6.5799999999999997E-2</c:v>
                </c:pt>
                <c:pt idx="141">
                  <c:v>6.4199999999999993E-2</c:v>
                </c:pt>
                <c:pt idx="142">
                  <c:v>6.13E-2</c:v>
                </c:pt>
                <c:pt idx="143">
                  <c:v>6.5000000000000002E-2</c:v>
                </c:pt>
                <c:pt idx="144">
                  <c:v>6.3200000000000006E-2</c:v>
                </c:pt>
              </c:numCache>
            </c:numRef>
          </c:val>
          <c:smooth val="0"/>
          <c:extLst>
            <c:ext xmlns:c16="http://schemas.microsoft.com/office/drawing/2014/chart" uri="{C3380CC4-5D6E-409C-BE32-E72D297353CC}">
              <c16:uniqueId val="{00000001-DA8D-4E97-8A2F-207590AD7FE8}"/>
            </c:ext>
          </c:extLst>
        </c:ser>
        <c:ser>
          <c:idx val="1"/>
          <c:order val="2"/>
          <c:tx>
            <c:strRef>
              <c:f>Data!$D$1</c:f>
              <c:strCache>
                <c:ptCount val="1"/>
                <c:pt idx="0">
                  <c:v>5/1 Hybrid ARM Freddie Mac</c:v>
                </c:pt>
              </c:strCache>
            </c:strRef>
          </c:tx>
          <c:marker>
            <c:symbol val="none"/>
          </c:marker>
          <c:cat>
            <c:numRef>
              <c:f>Data!$A$244:$A$388</c:f>
              <c:numCache>
                <c:formatCode>mmm\-yyyy</c:formatCode>
                <c:ptCount val="145"/>
                <c:pt idx="0">
                  <c:v>40603</c:v>
                </c:pt>
                <c:pt idx="1">
                  <c:v>40634</c:v>
                </c:pt>
                <c:pt idx="2">
                  <c:v>40664</c:v>
                </c:pt>
                <c:pt idx="3">
                  <c:v>40695</c:v>
                </c:pt>
                <c:pt idx="4">
                  <c:v>40725</c:v>
                </c:pt>
                <c:pt idx="5">
                  <c:v>40756</c:v>
                </c:pt>
                <c:pt idx="6">
                  <c:v>40787</c:v>
                </c:pt>
                <c:pt idx="7">
                  <c:v>40817</c:v>
                </c:pt>
                <c:pt idx="8">
                  <c:v>40848</c:v>
                </c:pt>
                <c:pt idx="9">
                  <c:v>40878</c:v>
                </c:pt>
                <c:pt idx="10">
                  <c:v>40909</c:v>
                </c:pt>
                <c:pt idx="11">
                  <c:v>40940</c:v>
                </c:pt>
                <c:pt idx="12">
                  <c:v>40969</c:v>
                </c:pt>
                <c:pt idx="13">
                  <c:v>41000</c:v>
                </c:pt>
                <c:pt idx="14">
                  <c:v>41030</c:v>
                </c:pt>
                <c:pt idx="15">
                  <c:v>41061</c:v>
                </c:pt>
                <c:pt idx="16">
                  <c:v>41091</c:v>
                </c:pt>
                <c:pt idx="17">
                  <c:v>41122</c:v>
                </c:pt>
                <c:pt idx="18">
                  <c:v>41153</c:v>
                </c:pt>
                <c:pt idx="19">
                  <c:v>41183</c:v>
                </c:pt>
                <c:pt idx="20">
                  <c:v>41214</c:v>
                </c:pt>
                <c:pt idx="21">
                  <c:v>41244</c:v>
                </c:pt>
                <c:pt idx="22">
                  <c:v>41275</c:v>
                </c:pt>
                <c:pt idx="23">
                  <c:v>41306</c:v>
                </c:pt>
                <c:pt idx="24">
                  <c:v>41334</c:v>
                </c:pt>
                <c:pt idx="25">
                  <c:v>41365</c:v>
                </c:pt>
                <c:pt idx="26">
                  <c:v>41395</c:v>
                </c:pt>
                <c:pt idx="27">
                  <c:v>41426</c:v>
                </c:pt>
                <c:pt idx="28">
                  <c:v>41456</c:v>
                </c:pt>
                <c:pt idx="29">
                  <c:v>41487</c:v>
                </c:pt>
                <c:pt idx="30">
                  <c:v>41518</c:v>
                </c:pt>
                <c:pt idx="31">
                  <c:v>41548</c:v>
                </c:pt>
                <c:pt idx="32">
                  <c:v>41579</c:v>
                </c:pt>
                <c:pt idx="33">
                  <c:v>41609</c:v>
                </c:pt>
                <c:pt idx="34">
                  <c:v>41640</c:v>
                </c:pt>
                <c:pt idx="35">
                  <c:v>41671</c:v>
                </c:pt>
                <c:pt idx="36">
                  <c:v>41699</c:v>
                </c:pt>
                <c:pt idx="37">
                  <c:v>41730</c:v>
                </c:pt>
                <c:pt idx="38">
                  <c:v>41760</c:v>
                </c:pt>
                <c:pt idx="39">
                  <c:v>41791</c:v>
                </c:pt>
                <c:pt idx="40">
                  <c:v>41821</c:v>
                </c:pt>
                <c:pt idx="41">
                  <c:v>41852</c:v>
                </c:pt>
                <c:pt idx="42">
                  <c:v>41883</c:v>
                </c:pt>
                <c:pt idx="43">
                  <c:v>41913</c:v>
                </c:pt>
                <c:pt idx="44">
                  <c:v>41944</c:v>
                </c:pt>
                <c:pt idx="45">
                  <c:v>41974</c:v>
                </c:pt>
                <c:pt idx="46">
                  <c:v>42005</c:v>
                </c:pt>
                <c:pt idx="47">
                  <c:v>42036</c:v>
                </c:pt>
                <c:pt idx="48">
                  <c:v>42064</c:v>
                </c:pt>
                <c:pt idx="49">
                  <c:v>42095</c:v>
                </c:pt>
                <c:pt idx="50">
                  <c:v>42125</c:v>
                </c:pt>
                <c:pt idx="51">
                  <c:v>42156</c:v>
                </c:pt>
                <c:pt idx="52">
                  <c:v>42186</c:v>
                </c:pt>
                <c:pt idx="53">
                  <c:v>42217</c:v>
                </c:pt>
                <c:pt idx="54">
                  <c:v>42248</c:v>
                </c:pt>
                <c:pt idx="55">
                  <c:v>42278</c:v>
                </c:pt>
                <c:pt idx="56">
                  <c:v>42309</c:v>
                </c:pt>
                <c:pt idx="57">
                  <c:v>42339</c:v>
                </c:pt>
                <c:pt idx="58">
                  <c:v>42370</c:v>
                </c:pt>
                <c:pt idx="59">
                  <c:v>42401</c:v>
                </c:pt>
                <c:pt idx="60">
                  <c:v>42430</c:v>
                </c:pt>
                <c:pt idx="61">
                  <c:v>42461</c:v>
                </c:pt>
                <c:pt idx="62">
                  <c:v>42491</c:v>
                </c:pt>
                <c:pt idx="63">
                  <c:v>42522</c:v>
                </c:pt>
                <c:pt idx="64">
                  <c:v>42552</c:v>
                </c:pt>
                <c:pt idx="65">
                  <c:v>42583</c:v>
                </c:pt>
                <c:pt idx="66">
                  <c:v>42614</c:v>
                </c:pt>
                <c:pt idx="67">
                  <c:v>42644</c:v>
                </c:pt>
                <c:pt idx="68">
                  <c:v>42675</c:v>
                </c:pt>
                <c:pt idx="69">
                  <c:v>42705</c:v>
                </c:pt>
                <c:pt idx="70">
                  <c:v>42736</c:v>
                </c:pt>
                <c:pt idx="71">
                  <c:v>42767</c:v>
                </c:pt>
                <c:pt idx="72">
                  <c:v>42795</c:v>
                </c:pt>
                <c:pt idx="73">
                  <c:v>42826</c:v>
                </c:pt>
                <c:pt idx="74">
                  <c:v>42856</c:v>
                </c:pt>
                <c:pt idx="75">
                  <c:v>42887</c:v>
                </c:pt>
                <c:pt idx="76">
                  <c:v>42917</c:v>
                </c:pt>
                <c:pt idx="77">
                  <c:v>42948</c:v>
                </c:pt>
                <c:pt idx="78">
                  <c:v>42979</c:v>
                </c:pt>
                <c:pt idx="79">
                  <c:v>43009</c:v>
                </c:pt>
                <c:pt idx="80">
                  <c:v>43040</c:v>
                </c:pt>
                <c:pt idx="81">
                  <c:v>43070</c:v>
                </c:pt>
                <c:pt idx="82">
                  <c:v>43101</c:v>
                </c:pt>
                <c:pt idx="83">
                  <c:v>43132</c:v>
                </c:pt>
                <c:pt idx="84">
                  <c:v>43160</c:v>
                </c:pt>
                <c:pt idx="85">
                  <c:v>43191</c:v>
                </c:pt>
                <c:pt idx="86">
                  <c:v>43221</c:v>
                </c:pt>
                <c:pt idx="87">
                  <c:v>43252</c:v>
                </c:pt>
                <c:pt idx="88">
                  <c:v>43282</c:v>
                </c:pt>
                <c:pt idx="89">
                  <c:v>43313</c:v>
                </c:pt>
                <c:pt idx="90">
                  <c:v>43344</c:v>
                </c:pt>
                <c:pt idx="91">
                  <c:v>43374</c:v>
                </c:pt>
                <c:pt idx="92">
                  <c:v>43405</c:v>
                </c:pt>
                <c:pt idx="93">
                  <c:v>43435</c:v>
                </c:pt>
                <c:pt idx="94">
                  <c:v>43466</c:v>
                </c:pt>
                <c:pt idx="95">
                  <c:v>43497</c:v>
                </c:pt>
                <c:pt idx="96">
                  <c:v>43525</c:v>
                </c:pt>
                <c:pt idx="97">
                  <c:v>43556</c:v>
                </c:pt>
                <c:pt idx="98">
                  <c:v>43586</c:v>
                </c:pt>
                <c:pt idx="99">
                  <c:v>43617</c:v>
                </c:pt>
                <c:pt idx="100">
                  <c:v>43647</c:v>
                </c:pt>
                <c:pt idx="101">
                  <c:v>43678</c:v>
                </c:pt>
                <c:pt idx="102">
                  <c:v>43709</c:v>
                </c:pt>
                <c:pt idx="103">
                  <c:v>43739</c:v>
                </c:pt>
                <c:pt idx="104">
                  <c:v>43770</c:v>
                </c:pt>
                <c:pt idx="105">
                  <c:v>43800</c:v>
                </c:pt>
                <c:pt idx="106">
                  <c:v>43831</c:v>
                </c:pt>
                <c:pt idx="107">
                  <c:v>43862</c:v>
                </c:pt>
                <c:pt idx="108">
                  <c:v>43891</c:v>
                </c:pt>
                <c:pt idx="109">
                  <c:v>43922</c:v>
                </c:pt>
                <c:pt idx="110">
                  <c:v>43952</c:v>
                </c:pt>
                <c:pt idx="111">
                  <c:v>43983</c:v>
                </c:pt>
                <c:pt idx="112">
                  <c:v>44013</c:v>
                </c:pt>
                <c:pt idx="113">
                  <c:v>44044</c:v>
                </c:pt>
                <c:pt idx="114">
                  <c:v>44075</c:v>
                </c:pt>
                <c:pt idx="115">
                  <c:v>44105</c:v>
                </c:pt>
                <c:pt idx="116">
                  <c:v>44136</c:v>
                </c:pt>
                <c:pt idx="117">
                  <c:v>44166</c:v>
                </c:pt>
                <c:pt idx="118">
                  <c:v>44197</c:v>
                </c:pt>
                <c:pt idx="119">
                  <c:v>44228</c:v>
                </c:pt>
                <c:pt idx="120">
                  <c:v>44256</c:v>
                </c:pt>
                <c:pt idx="121">
                  <c:v>44287</c:v>
                </c:pt>
                <c:pt idx="122">
                  <c:v>44317</c:v>
                </c:pt>
                <c:pt idx="123">
                  <c:v>44348</c:v>
                </c:pt>
                <c:pt idx="124">
                  <c:v>44378</c:v>
                </c:pt>
                <c:pt idx="125">
                  <c:v>44409</c:v>
                </c:pt>
                <c:pt idx="126">
                  <c:v>44440</c:v>
                </c:pt>
                <c:pt idx="127">
                  <c:v>44470</c:v>
                </c:pt>
                <c:pt idx="128">
                  <c:v>44501</c:v>
                </c:pt>
                <c:pt idx="129">
                  <c:v>44531</c:v>
                </c:pt>
                <c:pt idx="130">
                  <c:v>44562</c:v>
                </c:pt>
                <c:pt idx="131">
                  <c:v>44593</c:v>
                </c:pt>
                <c:pt idx="132">
                  <c:v>44621</c:v>
                </c:pt>
                <c:pt idx="133">
                  <c:v>44652</c:v>
                </c:pt>
                <c:pt idx="134">
                  <c:v>44682</c:v>
                </c:pt>
                <c:pt idx="135">
                  <c:v>44713</c:v>
                </c:pt>
                <c:pt idx="136">
                  <c:v>44743</c:v>
                </c:pt>
                <c:pt idx="137">
                  <c:v>44774</c:v>
                </c:pt>
                <c:pt idx="138">
                  <c:v>44805</c:v>
                </c:pt>
                <c:pt idx="139">
                  <c:v>44835</c:v>
                </c:pt>
                <c:pt idx="140">
                  <c:v>44866</c:v>
                </c:pt>
                <c:pt idx="141">
                  <c:v>44896</c:v>
                </c:pt>
                <c:pt idx="142">
                  <c:v>44927</c:v>
                </c:pt>
                <c:pt idx="143">
                  <c:v>44958</c:v>
                </c:pt>
                <c:pt idx="144">
                  <c:v>44986</c:v>
                </c:pt>
              </c:numCache>
            </c:numRef>
          </c:cat>
          <c:val>
            <c:numRef>
              <c:f>Data!$D$244:$D$388</c:f>
              <c:numCache>
                <c:formatCode>0.00%</c:formatCode>
                <c:ptCount val="145"/>
                <c:pt idx="0">
                  <c:v>3.6700000000000003E-2</c:v>
                </c:pt>
                <c:pt idx="1">
                  <c:v>3.6600000000000001E-2</c:v>
                </c:pt>
                <c:pt idx="2">
                  <c:v>3.44E-2</c:v>
                </c:pt>
                <c:pt idx="3">
                  <c:v>3.2899999999999999E-2</c:v>
                </c:pt>
                <c:pt idx="4">
                  <c:v>3.2800000000000003E-2</c:v>
                </c:pt>
                <c:pt idx="5">
                  <c:v>3.1199999999999999E-2</c:v>
                </c:pt>
                <c:pt idx="6">
                  <c:v>2.9899999999999999E-2</c:v>
                </c:pt>
                <c:pt idx="7">
                  <c:v>3.0300000000000001E-2</c:v>
                </c:pt>
                <c:pt idx="8">
                  <c:v>2.9600000000000001E-2</c:v>
                </c:pt>
                <c:pt idx="9">
                  <c:v>2.8799999999999999E-2</c:v>
                </c:pt>
                <c:pt idx="10">
                  <c:v>2.8400000000000002E-2</c:v>
                </c:pt>
                <c:pt idx="11">
                  <c:v>2.81E-2</c:v>
                </c:pt>
                <c:pt idx="12">
                  <c:v>2.87E-2</c:v>
                </c:pt>
                <c:pt idx="13">
                  <c:v>2.8400000000000002E-2</c:v>
                </c:pt>
                <c:pt idx="14">
                  <c:v>2.8299999999999999E-2</c:v>
                </c:pt>
                <c:pt idx="15">
                  <c:v>2.8000000000000001E-2</c:v>
                </c:pt>
                <c:pt idx="16">
                  <c:v>2.7400000000000001E-2</c:v>
                </c:pt>
                <c:pt idx="17">
                  <c:v>2.7699999999999999E-2</c:v>
                </c:pt>
                <c:pt idx="18">
                  <c:v>2.7400000000000001E-2</c:v>
                </c:pt>
                <c:pt idx="19">
                  <c:v>2.7400000000000001E-2</c:v>
                </c:pt>
                <c:pt idx="20">
                  <c:v>2.7300000000000001E-2</c:v>
                </c:pt>
                <c:pt idx="21">
                  <c:v>2.7E-2</c:v>
                </c:pt>
                <c:pt idx="22">
                  <c:v>2.6800000000000001E-2</c:v>
                </c:pt>
                <c:pt idx="23">
                  <c:v>2.63E-2</c:v>
                </c:pt>
                <c:pt idx="24">
                  <c:v>2.63E-2</c:v>
                </c:pt>
                <c:pt idx="25">
                  <c:v>2.6100000000000002E-2</c:v>
                </c:pt>
                <c:pt idx="26">
                  <c:v>2.6100000000000002E-2</c:v>
                </c:pt>
                <c:pt idx="27">
                  <c:v>2.8500000000000001E-2</c:v>
                </c:pt>
                <c:pt idx="28">
                  <c:v>3.1699999999999999E-2</c:v>
                </c:pt>
                <c:pt idx="29">
                  <c:v>3.2099999999999997E-2</c:v>
                </c:pt>
                <c:pt idx="30">
                  <c:v>3.1699999999999999E-2</c:v>
                </c:pt>
                <c:pt idx="31">
                  <c:v>3.0200000000000001E-2</c:v>
                </c:pt>
                <c:pt idx="32">
                  <c:v>2.9700000000000001E-2</c:v>
                </c:pt>
                <c:pt idx="33">
                  <c:v>2.9700000000000001E-2</c:v>
                </c:pt>
                <c:pt idx="34">
                  <c:v>3.1140000000000001E-2</c:v>
                </c:pt>
                <c:pt idx="35">
                  <c:v>3.065E-2</c:v>
                </c:pt>
                <c:pt idx="36">
                  <c:v>3.0599999999999999E-2</c:v>
                </c:pt>
                <c:pt idx="37">
                  <c:v>3.0700000000000002E-2</c:v>
                </c:pt>
                <c:pt idx="38">
                  <c:v>3.0099999999999998E-2</c:v>
                </c:pt>
                <c:pt idx="39">
                  <c:v>2.9899999999999999E-2</c:v>
                </c:pt>
                <c:pt idx="40">
                  <c:v>2.9899999999999999E-2</c:v>
                </c:pt>
                <c:pt idx="41">
                  <c:v>2.9700000000000001E-2</c:v>
                </c:pt>
                <c:pt idx="42">
                  <c:v>3.0300000000000001E-2</c:v>
                </c:pt>
                <c:pt idx="43">
                  <c:v>2.98E-2</c:v>
                </c:pt>
                <c:pt idx="44">
                  <c:v>0.03</c:v>
                </c:pt>
                <c:pt idx="45">
                  <c:v>2.98E-2</c:v>
                </c:pt>
                <c:pt idx="46">
                  <c:v>2.8899999999999999E-2</c:v>
                </c:pt>
                <c:pt idx="47">
                  <c:v>2.9399999999999999E-2</c:v>
                </c:pt>
                <c:pt idx="48">
                  <c:v>2.9649999999999999E-2</c:v>
                </c:pt>
                <c:pt idx="49">
                  <c:v>2.8639999999999999E-2</c:v>
                </c:pt>
                <c:pt idx="50">
                  <c:v>2.8924999999999999E-2</c:v>
                </c:pt>
                <c:pt idx="51">
                  <c:v>2.9899999999999999E-2</c:v>
                </c:pt>
                <c:pt idx="52">
                  <c:v>2.9600000000000001E-2</c:v>
                </c:pt>
                <c:pt idx="53">
                  <c:v>2.93E-2</c:v>
                </c:pt>
                <c:pt idx="54">
                  <c:v>2.9175E-2</c:v>
                </c:pt>
                <c:pt idx="55">
                  <c:v>2.8899999999999999E-2</c:v>
                </c:pt>
                <c:pt idx="56">
                  <c:v>0.03</c:v>
                </c:pt>
                <c:pt idx="57">
                  <c:v>3.04E-2</c:v>
                </c:pt>
                <c:pt idx="58">
                  <c:v>2.9774999999999999E-2</c:v>
                </c:pt>
                <c:pt idx="59">
                  <c:v>2.8299999999999999E-2</c:v>
                </c:pt>
                <c:pt idx="60">
                  <c:v>2.896E-2</c:v>
                </c:pt>
                <c:pt idx="61">
                  <c:v>2.8324999999999999E-2</c:v>
                </c:pt>
                <c:pt idx="62">
                  <c:v>2.8125000000000001E-2</c:v>
                </c:pt>
                <c:pt idx="63">
                  <c:v>2.776E-2</c:v>
                </c:pt>
                <c:pt idx="64">
                  <c:v>2.75E-2</c:v>
                </c:pt>
                <c:pt idx="65">
                  <c:v>2.75E-2</c:v>
                </c:pt>
                <c:pt idx="66">
                  <c:v>2.81E-2</c:v>
                </c:pt>
                <c:pt idx="67">
                  <c:v>2.8300000000000002E-2</c:v>
                </c:pt>
                <c:pt idx="68">
                  <c:v>2.9900000000000003E-2</c:v>
                </c:pt>
                <c:pt idx="69">
                  <c:v>3.2300000000000002E-2</c:v>
                </c:pt>
                <c:pt idx="70">
                  <c:v>3.2400000000000005E-2</c:v>
                </c:pt>
                <c:pt idx="71">
                  <c:v>3.2000000000000001E-2</c:v>
                </c:pt>
                <c:pt idx="72">
                  <c:v>3.2099999999999997E-2</c:v>
                </c:pt>
                <c:pt idx="73">
                  <c:v>3.15E-2</c:v>
                </c:pt>
                <c:pt idx="74">
                  <c:v>3.1200000000000002E-2</c:v>
                </c:pt>
                <c:pt idx="75">
                  <c:v>3.1400000000000004E-2</c:v>
                </c:pt>
                <c:pt idx="76">
                  <c:v>3.2199999999999999E-2</c:v>
                </c:pt>
                <c:pt idx="77">
                  <c:v>3.15E-2</c:v>
                </c:pt>
                <c:pt idx="78">
                  <c:v>3.1600000000000003E-2</c:v>
                </c:pt>
                <c:pt idx="79">
                  <c:v>3.1800000000000002E-2</c:v>
                </c:pt>
                <c:pt idx="80">
                  <c:v>3.2399999999999998E-2</c:v>
                </c:pt>
                <c:pt idx="81">
                  <c:v>3.39E-2</c:v>
                </c:pt>
                <c:pt idx="82">
                  <c:v>3.4700000000000002E-2</c:v>
                </c:pt>
                <c:pt idx="83">
                  <c:v>3.6000000000000004E-2</c:v>
                </c:pt>
                <c:pt idx="84">
                  <c:v>3.6499999999999998E-2</c:v>
                </c:pt>
                <c:pt idx="85">
                  <c:v>3.6600000000000001E-2</c:v>
                </c:pt>
                <c:pt idx="86">
                  <c:v>3.7900000000000003E-2</c:v>
                </c:pt>
                <c:pt idx="87">
                  <c:v>3.8199999999999998E-2</c:v>
                </c:pt>
                <c:pt idx="88">
                  <c:v>3.8399999999999997E-2</c:v>
                </c:pt>
                <c:pt idx="89">
                  <c:v>3.8699999999999998E-2</c:v>
                </c:pt>
                <c:pt idx="90">
                  <c:v>3.9399999999999998E-2</c:v>
                </c:pt>
                <c:pt idx="91">
                  <c:v>4.0800000000000003E-2</c:v>
                </c:pt>
                <c:pt idx="92">
                  <c:v>4.1100000000000005E-2</c:v>
                </c:pt>
                <c:pt idx="93">
                  <c:v>4.0199999999999993E-2</c:v>
                </c:pt>
                <c:pt idx="94">
                  <c:v>3.9100000000000003E-2</c:v>
                </c:pt>
                <c:pt idx="95">
                  <c:v>3.8699999999999998E-2</c:v>
                </c:pt>
                <c:pt idx="96">
                  <c:v>3.8300000000000001E-2</c:v>
                </c:pt>
                <c:pt idx="97">
                  <c:v>3.7499999999999999E-2</c:v>
                </c:pt>
                <c:pt idx="98">
                  <c:v>3.6499999999999998E-2</c:v>
                </c:pt>
                <c:pt idx="99">
                  <c:v>3.4799999999999998E-2</c:v>
                </c:pt>
                <c:pt idx="100">
                  <c:v>3.4700000000000002E-2</c:v>
                </c:pt>
                <c:pt idx="101">
                  <c:v>3.3599999999999998E-2</c:v>
                </c:pt>
                <c:pt idx="102">
                  <c:v>3.3799999999999997E-2</c:v>
                </c:pt>
                <c:pt idx="103">
                  <c:v>3.3799999999999997E-2</c:v>
                </c:pt>
                <c:pt idx="104">
                  <c:v>3.4099999999999998E-2</c:v>
                </c:pt>
                <c:pt idx="105">
                  <c:v>3.39E-2</c:v>
                </c:pt>
                <c:pt idx="106">
                  <c:v>3.3300000000000003E-2</c:v>
                </c:pt>
                <c:pt idx="107">
                  <c:v>3.2599999999999997E-2</c:v>
                </c:pt>
                <c:pt idx="108">
                  <c:v>3.1600000000000003E-2</c:v>
                </c:pt>
                <c:pt idx="109">
                  <c:v>3.3099999999999997E-2</c:v>
                </c:pt>
                <c:pt idx="110">
                  <c:v>3.1600000000000003E-2</c:v>
                </c:pt>
                <c:pt idx="111">
                  <c:v>3.0899999999999997E-2</c:v>
                </c:pt>
                <c:pt idx="112">
                  <c:v>3.0200000000000001E-2</c:v>
                </c:pt>
                <c:pt idx="113">
                  <c:v>2.9100000000000001E-2</c:v>
                </c:pt>
                <c:pt idx="114">
                  <c:v>2.98E-2</c:v>
                </c:pt>
                <c:pt idx="115">
                  <c:v>2.8900000000000002E-2</c:v>
                </c:pt>
                <c:pt idx="116">
                  <c:v>0.03</c:v>
                </c:pt>
                <c:pt idx="117">
                  <c:v>2.7900000000000001E-2</c:v>
                </c:pt>
                <c:pt idx="118">
                  <c:v>2.87E-2</c:v>
                </c:pt>
                <c:pt idx="119">
                  <c:v>2.8300000000000002E-2</c:v>
                </c:pt>
                <c:pt idx="120">
                  <c:v>2.7799999999999998E-2</c:v>
                </c:pt>
                <c:pt idx="121">
                  <c:v>2.81E-2</c:v>
                </c:pt>
                <c:pt idx="122">
                  <c:v>2.6200000000000001E-2</c:v>
                </c:pt>
                <c:pt idx="123">
                  <c:v>2.5600000000000001E-2</c:v>
                </c:pt>
                <c:pt idx="124">
                  <c:v>2.4899999999999999E-2</c:v>
                </c:pt>
                <c:pt idx="125">
                  <c:v>2.4199999999999999E-2</c:v>
                </c:pt>
                <c:pt idx="126">
                  <c:v>2.4500000000000001E-2</c:v>
                </c:pt>
                <c:pt idx="127">
                  <c:v>2.5399999999999999E-2</c:v>
                </c:pt>
                <c:pt idx="128">
                  <c:v>2.5100000000000001E-2</c:v>
                </c:pt>
                <c:pt idx="129">
                  <c:v>2.4300000000000002E-2</c:v>
                </c:pt>
                <c:pt idx="130">
                  <c:v>2.5699999999999997E-2</c:v>
                </c:pt>
                <c:pt idx="131">
                  <c:v>2.87E-2</c:v>
                </c:pt>
                <c:pt idx="132">
                  <c:v>3.1899999999999998E-2</c:v>
                </c:pt>
                <c:pt idx="133">
                  <c:v>3.7000000000000005E-2</c:v>
                </c:pt>
                <c:pt idx="134">
                  <c:v>4.0599999999999997E-2</c:v>
                </c:pt>
                <c:pt idx="135">
                  <c:v>4.2799999999999998E-2</c:v>
                </c:pt>
                <c:pt idx="136">
                  <c:v>4.2900000000000001E-2</c:v>
                </c:pt>
                <c:pt idx="137">
                  <c:v>4.36E-2</c:v>
                </c:pt>
                <c:pt idx="138">
                  <c:v>5.2999999999999999E-2</c:v>
                </c:pt>
                <c:pt idx="139">
                  <c:v>5.96E-2</c:v>
                </c:pt>
                <c:pt idx="140">
                  <c:v>6.0600000000000001E-2</c:v>
                </c:pt>
              </c:numCache>
            </c:numRef>
          </c:val>
          <c:smooth val="0"/>
          <c:extLst>
            <c:ext xmlns:c16="http://schemas.microsoft.com/office/drawing/2014/chart" uri="{C3380CC4-5D6E-409C-BE32-E72D297353CC}">
              <c16:uniqueId val="{00000002-DA8D-4E97-8A2F-207590AD7FE8}"/>
            </c:ext>
          </c:extLst>
        </c:ser>
        <c:ser>
          <c:idx val="3"/>
          <c:order val="3"/>
          <c:tx>
            <c:strRef>
              <c:f>Data!$E$1</c:f>
              <c:strCache>
                <c:ptCount val="1"/>
                <c:pt idx="0">
                  <c:v>5/1 Hybrid ARM Bankrate</c:v>
                </c:pt>
              </c:strCache>
            </c:strRef>
          </c:tx>
          <c:spPr>
            <a:ln w="50800">
              <a:solidFill>
                <a:schemeClr val="accent4"/>
              </a:solidFill>
            </a:ln>
          </c:spPr>
          <c:marker>
            <c:symbol val="none"/>
          </c:marker>
          <c:cat>
            <c:numRef>
              <c:f>Data!$A$244:$A$388</c:f>
              <c:numCache>
                <c:formatCode>mmm\-yyyy</c:formatCode>
                <c:ptCount val="145"/>
                <c:pt idx="0">
                  <c:v>40603</c:v>
                </c:pt>
                <c:pt idx="1">
                  <c:v>40634</c:v>
                </c:pt>
                <c:pt idx="2">
                  <c:v>40664</c:v>
                </c:pt>
                <c:pt idx="3">
                  <c:v>40695</c:v>
                </c:pt>
                <c:pt idx="4">
                  <c:v>40725</c:v>
                </c:pt>
                <c:pt idx="5">
                  <c:v>40756</c:v>
                </c:pt>
                <c:pt idx="6">
                  <c:v>40787</c:v>
                </c:pt>
                <c:pt idx="7">
                  <c:v>40817</c:v>
                </c:pt>
                <c:pt idx="8">
                  <c:v>40848</c:v>
                </c:pt>
                <c:pt idx="9">
                  <c:v>40878</c:v>
                </c:pt>
                <c:pt idx="10">
                  <c:v>40909</c:v>
                </c:pt>
                <c:pt idx="11">
                  <c:v>40940</c:v>
                </c:pt>
                <c:pt idx="12">
                  <c:v>40969</c:v>
                </c:pt>
                <c:pt idx="13">
                  <c:v>41000</c:v>
                </c:pt>
                <c:pt idx="14">
                  <c:v>41030</c:v>
                </c:pt>
                <c:pt idx="15">
                  <c:v>41061</c:v>
                </c:pt>
                <c:pt idx="16">
                  <c:v>41091</c:v>
                </c:pt>
                <c:pt idx="17">
                  <c:v>41122</c:v>
                </c:pt>
                <c:pt idx="18">
                  <c:v>41153</c:v>
                </c:pt>
                <c:pt idx="19">
                  <c:v>41183</c:v>
                </c:pt>
                <c:pt idx="20">
                  <c:v>41214</c:v>
                </c:pt>
                <c:pt idx="21">
                  <c:v>41244</c:v>
                </c:pt>
                <c:pt idx="22">
                  <c:v>41275</c:v>
                </c:pt>
                <c:pt idx="23">
                  <c:v>41306</c:v>
                </c:pt>
                <c:pt idx="24">
                  <c:v>41334</c:v>
                </c:pt>
                <c:pt idx="25">
                  <c:v>41365</c:v>
                </c:pt>
                <c:pt idx="26">
                  <c:v>41395</c:v>
                </c:pt>
                <c:pt idx="27">
                  <c:v>41426</c:v>
                </c:pt>
                <c:pt idx="28">
                  <c:v>41456</c:v>
                </c:pt>
                <c:pt idx="29">
                  <c:v>41487</c:v>
                </c:pt>
                <c:pt idx="30">
                  <c:v>41518</c:v>
                </c:pt>
                <c:pt idx="31">
                  <c:v>41548</c:v>
                </c:pt>
                <c:pt idx="32">
                  <c:v>41579</c:v>
                </c:pt>
                <c:pt idx="33">
                  <c:v>41609</c:v>
                </c:pt>
                <c:pt idx="34">
                  <c:v>41640</c:v>
                </c:pt>
                <c:pt idx="35">
                  <c:v>41671</c:v>
                </c:pt>
                <c:pt idx="36">
                  <c:v>41699</c:v>
                </c:pt>
                <c:pt idx="37">
                  <c:v>41730</c:v>
                </c:pt>
                <c:pt idx="38">
                  <c:v>41760</c:v>
                </c:pt>
                <c:pt idx="39">
                  <c:v>41791</c:v>
                </c:pt>
                <c:pt idx="40">
                  <c:v>41821</c:v>
                </c:pt>
                <c:pt idx="41">
                  <c:v>41852</c:v>
                </c:pt>
                <c:pt idx="42">
                  <c:v>41883</c:v>
                </c:pt>
                <c:pt idx="43">
                  <c:v>41913</c:v>
                </c:pt>
                <c:pt idx="44">
                  <c:v>41944</c:v>
                </c:pt>
                <c:pt idx="45">
                  <c:v>41974</c:v>
                </c:pt>
                <c:pt idx="46">
                  <c:v>42005</c:v>
                </c:pt>
                <c:pt idx="47">
                  <c:v>42036</c:v>
                </c:pt>
                <c:pt idx="48">
                  <c:v>42064</c:v>
                </c:pt>
                <c:pt idx="49">
                  <c:v>42095</c:v>
                </c:pt>
                <c:pt idx="50">
                  <c:v>42125</c:v>
                </c:pt>
                <c:pt idx="51">
                  <c:v>42156</c:v>
                </c:pt>
                <c:pt idx="52">
                  <c:v>42186</c:v>
                </c:pt>
                <c:pt idx="53">
                  <c:v>42217</c:v>
                </c:pt>
                <c:pt idx="54">
                  <c:v>42248</c:v>
                </c:pt>
                <c:pt idx="55">
                  <c:v>42278</c:v>
                </c:pt>
                <c:pt idx="56">
                  <c:v>42309</c:v>
                </c:pt>
                <c:pt idx="57">
                  <c:v>42339</c:v>
                </c:pt>
                <c:pt idx="58">
                  <c:v>42370</c:v>
                </c:pt>
                <c:pt idx="59">
                  <c:v>42401</c:v>
                </c:pt>
                <c:pt idx="60">
                  <c:v>42430</c:v>
                </c:pt>
                <c:pt idx="61">
                  <c:v>42461</c:v>
                </c:pt>
                <c:pt idx="62">
                  <c:v>42491</c:v>
                </c:pt>
                <c:pt idx="63">
                  <c:v>42522</c:v>
                </c:pt>
                <c:pt idx="64">
                  <c:v>42552</c:v>
                </c:pt>
                <c:pt idx="65">
                  <c:v>42583</c:v>
                </c:pt>
                <c:pt idx="66">
                  <c:v>42614</c:v>
                </c:pt>
                <c:pt idx="67">
                  <c:v>42644</c:v>
                </c:pt>
                <c:pt idx="68">
                  <c:v>42675</c:v>
                </c:pt>
                <c:pt idx="69">
                  <c:v>42705</c:v>
                </c:pt>
                <c:pt idx="70">
                  <c:v>42736</c:v>
                </c:pt>
                <c:pt idx="71">
                  <c:v>42767</c:v>
                </c:pt>
                <c:pt idx="72">
                  <c:v>42795</c:v>
                </c:pt>
                <c:pt idx="73">
                  <c:v>42826</c:v>
                </c:pt>
                <c:pt idx="74">
                  <c:v>42856</c:v>
                </c:pt>
                <c:pt idx="75">
                  <c:v>42887</c:v>
                </c:pt>
                <c:pt idx="76">
                  <c:v>42917</c:v>
                </c:pt>
                <c:pt idx="77">
                  <c:v>42948</c:v>
                </c:pt>
                <c:pt idx="78">
                  <c:v>42979</c:v>
                </c:pt>
                <c:pt idx="79">
                  <c:v>43009</c:v>
                </c:pt>
                <c:pt idx="80">
                  <c:v>43040</c:v>
                </c:pt>
                <c:pt idx="81">
                  <c:v>43070</c:v>
                </c:pt>
                <c:pt idx="82">
                  <c:v>43101</c:v>
                </c:pt>
                <c:pt idx="83">
                  <c:v>43132</c:v>
                </c:pt>
                <c:pt idx="84">
                  <c:v>43160</c:v>
                </c:pt>
                <c:pt idx="85">
                  <c:v>43191</c:v>
                </c:pt>
                <c:pt idx="86">
                  <c:v>43221</c:v>
                </c:pt>
                <c:pt idx="87">
                  <c:v>43252</c:v>
                </c:pt>
                <c:pt idx="88">
                  <c:v>43282</c:v>
                </c:pt>
                <c:pt idx="89">
                  <c:v>43313</c:v>
                </c:pt>
                <c:pt idx="90">
                  <c:v>43344</c:v>
                </c:pt>
                <c:pt idx="91">
                  <c:v>43374</c:v>
                </c:pt>
                <c:pt idx="92">
                  <c:v>43405</c:v>
                </c:pt>
                <c:pt idx="93">
                  <c:v>43435</c:v>
                </c:pt>
                <c:pt idx="94">
                  <c:v>43466</c:v>
                </c:pt>
                <c:pt idx="95">
                  <c:v>43497</c:v>
                </c:pt>
                <c:pt idx="96">
                  <c:v>43525</c:v>
                </c:pt>
                <c:pt idx="97">
                  <c:v>43556</c:v>
                </c:pt>
                <c:pt idx="98">
                  <c:v>43586</c:v>
                </c:pt>
                <c:pt idx="99">
                  <c:v>43617</c:v>
                </c:pt>
                <c:pt idx="100">
                  <c:v>43647</c:v>
                </c:pt>
                <c:pt idx="101">
                  <c:v>43678</c:v>
                </c:pt>
                <c:pt idx="102">
                  <c:v>43709</c:v>
                </c:pt>
                <c:pt idx="103">
                  <c:v>43739</c:v>
                </c:pt>
                <c:pt idx="104">
                  <c:v>43770</c:v>
                </c:pt>
                <c:pt idx="105">
                  <c:v>43800</c:v>
                </c:pt>
                <c:pt idx="106">
                  <c:v>43831</c:v>
                </c:pt>
                <c:pt idx="107">
                  <c:v>43862</c:v>
                </c:pt>
                <c:pt idx="108">
                  <c:v>43891</c:v>
                </c:pt>
                <c:pt idx="109">
                  <c:v>43922</c:v>
                </c:pt>
                <c:pt idx="110">
                  <c:v>43952</c:v>
                </c:pt>
                <c:pt idx="111">
                  <c:v>43983</c:v>
                </c:pt>
                <c:pt idx="112">
                  <c:v>44013</c:v>
                </c:pt>
                <c:pt idx="113">
                  <c:v>44044</c:v>
                </c:pt>
                <c:pt idx="114">
                  <c:v>44075</c:v>
                </c:pt>
                <c:pt idx="115">
                  <c:v>44105</c:v>
                </c:pt>
                <c:pt idx="116">
                  <c:v>44136</c:v>
                </c:pt>
                <c:pt idx="117">
                  <c:v>44166</c:v>
                </c:pt>
                <c:pt idx="118">
                  <c:v>44197</c:v>
                </c:pt>
                <c:pt idx="119">
                  <c:v>44228</c:v>
                </c:pt>
                <c:pt idx="120">
                  <c:v>44256</c:v>
                </c:pt>
                <c:pt idx="121">
                  <c:v>44287</c:v>
                </c:pt>
                <c:pt idx="122">
                  <c:v>44317</c:v>
                </c:pt>
                <c:pt idx="123">
                  <c:v>44348</c:v>
                </c:pt>
                <c:pt idx="124">
                  <c:v>44378</c:v>
                </c:pt>
                <c:pt idx="125">
                  <c:v>44409</c:v>
                </c:pt>
                <c:pt idx="126">
                  <c:v>44440</c:v>
                </c:pt>
                <c:pt idx="127">
                  <c:v>44470</c:v>
                </c:pt>
                <c:pt idx="128">
                  <c:v>44501</c:v>
                </c:pt>
                <c:pt idx="129">
                  <c:v>44531</c:v>
                </c:pt>
                <c:pt idx="130">
                  <c:v>44562</c:v>
                </c:pt>
                <c:pt idx="131">
                  <c:v>44593</c:v>
                </c:pt>
                <c:pt idx="132">
                  <c:v>44621</c:v>
                </c:pt>
                <c:pt idx="133">
                  <c:v>44652</c:v>
                </c:pt>
                <c:pt idx="134">
                  <c:v>44682</c:v>
                </c:pt>
                <c:pt idx="135">
                  <c:v>44713</c:v>
                </c:pt>
                <c:pt idx="136">
                  <c:v>44743</c:v>
                </c:pt>
                <c:pt idx="137">
                  <c:v>44774</c:v>
                </c:pt>
                <c:pt idx="138">
                  <c:v>44805</c:v>
                </c:pt>
                <c:pt idx="139">
                  <c:v>44835</c:v>
                </c:pt>
                <c:pt idx="140">
                  <c:v>44866</c:v>
                </c:pt>
                <c:pt idx="141">
                  <c:v>44896</c:v>
                </c:pt>
                <c:pt idx="142">
                  <c:v>44927</c:v>
                </c:pt>
                <c:pt idx="143">
                  <c:v>44958</c:v>
                </c:pt>
                <c:pt idx="144">
                  <c:v>44986</c:v>
                </c:pt>
              </c:numCache>
            </c:numRef>
          </c:cat>
          <c:val>
            <c:numRef>
              <c:f>Data!$E$244:$E$388</c:f>
              <c:numCache>
                <c:formatCode>General</c:formatCode>
                <c:ptCount val="145"/>
                <c:pt idx="141" formatCode="0.00%">
                  <c:v>5.45E-2</c:v>
                </c:pt>
                <c:pt idx="142" formatCode="0.00%">
                  <c:v>5.4199999999999998E-2</c:v>
                </c:pt>
                <c:pt idx="143" formatCode="0.00%">
                  <c:v>5.67E-2</c:v>
                </c:pt>
                <c:pt idx="144" formatCode="0.00%">
                  <c:v>5.7000000000000002E-2</c:v>
                </c:pt>
              </c:numCache>
            </c:numRef>
          </c:val>
          <c:smooth val="0"/>
          <c:extLst>
            <c:ext xmlns:c16="http://schemas.microsoft.com/office/drawing/2014/chart" uri="{C3380CC4-5D6E-409C-BE32-E72D297353CC}">
              <c16:uniqueId val="{00000003-DA8D-4E97-8A2F-207590AD7FE8}"/>
            </c:ext>
          </c:extLst>
        </c:ser>
        <c:dLbls>
          <c:showLegendKey val="0"/>
          <c:showVal val="0"/>
          <c:showCatName val="0"/>
          <c:showSerName val="0"/>
          <c:showPercent val="0"/>
          <c:showBubbleSize val="0"/>
        </c:dLbls>
        <c:smooth val="0"/>
        <c:axId val="647798704"/>
        <c:axId val="1"/>
      </c:lineChart>
      <c:dateAx>
        <c:axId val="647798704"/>
        <c:scaling>
          <c:orientation val="minMax"/>
        </c:scaling>
        <c:delete val="0"/>
        <c:axPos val="b"/>
        <c:numFmt formatCode="mmm\-yyyy" sourceLinked="0"/>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
        <c:crosses val="autoZero"/>
        <c:auto val="1"/>
        <c:lblOffset val="100"/>
        <c:baseTimeUnit val="months"/>
        <c:majorUnit val="1"/>
        <c:majorTimeUnit val="years"/>
      </c:dateAx>
      <c:valAx>
        <c:axId val="1"/>
        <c:scaling>
          <c:orientation val="minMax"/>
        </c:scaling>
        <c:delete val="0"/>
        <c:axPos val="l"/>
        <c:title>
          <c:tx>
            <c:rich>
              <a:bodyPr/>
              <a:lstStyle/>
              <a:p>
                <a:pPr>
                  <a:defRPr sz="1000" b="0" i="0" u="none" strike="noStrike" baseline="0">
                    <a:solidFill>
                      <a:srgbClr val="808080"/>
                    </a:solidFill>
                    <a:latin typeface="Arial"/>
                    <a:ea typeface="Arial"/>
                    <a:cs typeface="Arial"/>
                  </a:defRPr>
                </a:pPr>
                <a:r>
                  <a:rPr lang="en-US"/>
                  <a:t>Interest Rate</a:t>
                </a:r>
              </a:p>
            </c:rich>
          </c:tx>
          <c:layout>
            <c:manualLayout>
              <c:xMode val="edge"/>
              <c:yMode val="edge"/>
              <c:x val="1.8454724409448819E-3"/>
              <c:y val="0.38118895580125656"/>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47798704"/>
        <c:crosses val="autoZero"/>
        <c:crossBetween val="between"/>
      </c:valAx>
      <c:spPr>
        <a:noFill/>
        <a:ln w="25400">
          <a:noFill/>
        </a:ln>
      </c:spPr>
    </c:plotArea>
    <c:legend>
      <c:legendPos val="r"/>
      <c:layout>
        <c:manualLayout>
          <c:xMode val="edge"/>
          <c:yMode val="edge"/>
          <c:x val="9.6975057842295764E-2"/>
          <c:y val="0.95281780707289632"/>
          <c:w val="0.80362249039071532"/>
          <c:h val="4.7182192927103621E-2"/>
        </c:manualLayout>
      </c:layout>
      <c:overlay val="0"/>
      <c:spPr>
        <a:solidFill>
          <a:srgbClr val="FFFFFF"/>
        </a:solidFill>
        <a:ln w="25400">
          <a:noFill/>
        </a:ln>
      </c:spPr>
      <c:txPr>
        <a:bodyPr/>
        <a:lstStyle/>
        <a:p>
          <a:pPr>
            <a:defRPr sz="920" b="0" i="0" u="none" strike="noStrike" baseline="0">
              <a:solidFill>
                <a:srgbClr val="80808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874027310462849E-2"/>
          <c:y val="1.2139605462822459E-2"/>
          <c:w val="0.92897325609629189"/>
          <c:h val="0.8845252689392582"/>
        </c:manualLayout>
      </c:layout>
      <c:barChart>
        <c:barDir val="col"/>
        <c:grouping val="stacked"/>
        <c:varyColors val="0"/>
        <c:ser>
          <c:idx val="1"/>
          <c:order val="1"/>
          <c:tx>
            <c:strRef>
              <c:f>'CY Chart Data'!$A$4</c:f>
              <c:strCache>
                <c:ptCount val="1"/>
                <c:pt idx="0">
                  <c:v>MF Affordable</c:v>
                </c:pt>
              </c:strCache>
            </c:strRef>
          </c:tx>
          <c:spPr>
            <a:solidFill>
              <a:srgbClr val="0078B2"/>
            </a:solidFill>
            <a:ln>
              <a:noFill/>
            </a:ln>
            <a:effectLst/>
          </c:spPr>
          <c:invertIfNegative val="0"/>
          <c:dPt>
            <c:idx val="0"/>
            <c:invertIfNegative val="0"/>
            <c:bubble3D val="0"/>
            <c:spPr>
              <a:solidFill>
                <a:srgbClr val="0078B2"/>
              </a:solidFill>
              <a:ln>
                <a:solidFill>
                  <a:srgbClr val="00B0F0"/>
                </a:solidFill>
              </a:ln>
              <a:effectLst/>
            </c:spPr>
            <c:extLst>
              <c:ext xmlns:c16="http://schemas.microsoft.com/office/drawing/2014/chart" uri="{C3380CC4-5D6E-409C-BE32-E72D297353CC}">
                <c16:uniqueId val="{00000001-6134-4767-A091-20342558FC7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'CY Chart Data'!$A$2:$O$2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 YTD</c:v>
                </c:pt>
              </c:strCache>
              <c:extLst/>
            </c:strRef>
          </c:cat>
          <c:val>
            <c:numRef>
              <c:f>'CY Chart Data'!$A$4:$O$4</c:f>
              <c:numCache>
                <c:formatCode>#,##0_);[Red]\(#,##0\)</c:formatCode>
                <c:ptCount val="14"/>
                <c:pt idx="0">
                  <c:v>458</c:v>
                </c:pt>
                <c:pt idx="1">
                  <c:v>0</c:v>
                </c:pt>
                <c:pt idx="2">
                  <c:v>399</c:v>
                </c:pt>
                <c:pt idx="3">
                  <c:v>494</c:v>
                </c:pt>
                <c:pt idx="4">
                  <c:v>506</c:v>
                </c:pt>
                <c:pt idx="5">
                  <c:v>70</c:v>
                </c:pt>
                <c:pt idx="6">
                  <c:v>314</c:v>
                </c:pt>
                <c:pt idx="7">
                  <c:v>475</c:v>
                </c:pt>
                <c:pt idx="8">
                  <c:v>1446</c:v>
                </c:pt>
                <c:pt idx="9">
                  <c:v>853</c:v>
                </c:pt>
                <c:pt idx="10">
                  <c:v>663</c:v>
                </c:pt>
                <c:pt idx="11">
                  <c:v>728</c:v>
                </c:pt>
                <c:pt idx="12">
                  <c:v>459</c:v>
                </c:pt>
                <c:pt idx="13">
                  <c:v>122</c:v>
                </c:pt>
              </c:numCache>
              <c:extLst/>
            </c:numRef>
          </c:val>
          <c:extLst>
            <c:ext xmlns:c16="http://schemas.microsoft.com/office/drawing/2014/chart" uri="{C3380CC4-5D6E-409C-BE32-E72D297353CC}">
              <c16:uniqueId val="{00000002-6134-4767-A091-20342558FC72}"/>
            </c:ext>
          </c:extLst>
        </c:ser>
        <c:ser>
          <c:idx val="2"/>
          <c:order val="2"/>
          <c:tx>
            <c:strRef>
              <c:f>'CY Chart Data'!$A$5</c:f>
              <c:strCache>
                <c:ptCount val="1"/>
                <c:pt idx="0">
                  <c:v>MF Market</c:v>
                </c:pt>
              </c:strCache>
            </c:strRef>
          </c:tx>
          <c:spPr>
            <a:solidFill>
              <a:srgbClr val="E27A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'CY Chart Data'!$A$2:$O$2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 YTD</c:v>
                </c:pt>
              </c:strCache>
              <c:extLst/>
            </c:strRef>
          </c:cat>
          <c:val>
            <c:numRef>
              <c:f>'CY Chart Data'!$A$5:$O$5</c:f>
              <c:numCache>
                <c:formatCode>#,##0_);[Red]\(#,##0\)</c:formatCode>
                <c:ptCount val="14"/>
                <c:pt idx="0">
                  <c:v>1922</c:v>
                </c:pt>
                <c:pt idx="1">
                  <c:v>1053</c:v>
                </c:pt>
                <c:pt idx="2">
                  <c:v>2905</c:v>
                </c:pt>
                <c:pt idx="3">
                  <c:v>2935</c:v>
                </c:pt>
                <c:pt idx="4">
                  <c:v>3560</c:v>
                </c:pt>
                <c:pt idx="5">
                  <c:v>1789</c:v>
                </c:pt>
                <c:pt idx="6">
                  <c:v>1548</c:v>
                </c:pt>
                <c:pt idx="7">
                  <c:v>2421</c:v>
                </c:pt>
                <c:pt idx="8">
                  <c:v>1212</c:v>
                </c:pt>
                <c:pt idx="9">
                  <c:v>1004</c:v>
                </c:pt>
                <c:pt idx="10">
                  <c:v>273</c:v>
                </c:pt>
                <c:pt idx="11">
                  <c:v>408</c:v>
                </c:pt>
                <c:pt idx="12">
                  <c:v>792</c:v>
                </c:pt>
                <c:pt idx="13">
                  <c:v>542</c:v>
                </c:pt>
              </c:numCache>
              <c:extLst/>
            </c:numRef>
          </c:val>
          <c:extLst>
            <c:ext xmlns:c16="http://schemas.microsoft.com/office/drawing/2014/chart" uri="{C3380CC4-5D6E-409C-BE32-E72D297353CC}">
              <c16:uniqueId val="{00000003-6134-4767-A091-20342558FC72}"/>
            </c:ext>
          </c:extLst>
        </c:ser>
        <c:ser>
          <c:idx val="4"/>
          <c:order val="3"/>
          <c:tx>
            <c:strRef>
              <c:f>'CY Chart Data'!$A$6</c:f>
              <c:strCache>
                <c:ptCount val="1"/>
                <c:pt idx="0">
                  <c:v>1-4 Units /Second Units</c:v>
                </c:pt>
              </c:strCache>
            </c:strRef>
          </c:tx>
          <c:spPr>
            <a:solidFill>
              <a:srgbClr val="662D6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'CY Chart Data'!$A$2:$O$2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 YTD</c:v>
                </c:pt>
              </c:strCache>
              <c:extLst/>
            </c:strRef>
          </c:cat>
          <c:val>
            <c:numRef>
              <c:f>'CY Chart Data'!$A$6:$O$6</c:f>
              <c:numCache>
                <c:formatCode>#,##0_);[Red]\(#,##0\)</c:formatCode>
                <c:ptCount val="14"/>
                <c:pt idx="0">
                  <c:v>78</c:v>
                </c:pt>
                <c:pt idx="1">
                  <c:v>90</c:v>
                </c:pt>
                <c:pt idx="2">
                  <c:v>193</c:v>
                </c:pt>
                <c:pt idx="3">
                  <c:v>276</c:v>
                </c:pt>
                <c:pt idx="4">
                  <c:v>394</c:v>
                </c:pt>
                <c:pt idx="5">
                  <c:v>161</c:v>
                </c:pt>
                <c:pt idx="6">
                  <c:v>226</c:v>
                </c:pt>
                <c:pt idx="7">
                  <c:v>201</c:v>
                </c:pt>
                <c:pt idx="8">
                  <c:v>315</c:v>
                </c:pt>
                <c:pt idx="9">
                  <c:v>568</c:v>
                </c:pt>
                <c:pt idx="10">
                  <c:v>444</c:v>
                </c:pt>
                <c:pt idx="11">
                  <c:v>535</c:v>
                </c:pt>
                <c:pt idx="12">
                  <c:v>541</c:v>
                </c:pt>
                <c:pt idx="13">
                  <c:v>137</c:v>
                </c:pt>
              </c:numCache>
              <c:extLst/>
            </c:numRef>
          </c:val>
          <c:extLst>
            <c:ext xmlns:c16="http://schemas.microsoft.com/office/drawing/2014/chart" uri="{C3380CC4-5D6E-409C-BE32-E72D297353CC}">
              <c16:uniqueId val="{00000004-6134-4767-A091-20342558FC72}"/>
            </c:ext>
          </c:extLst>
        </c:ser>
        <c:dLbls>
          <c:showLegendKey val="0"/>
          <c:showVal val="0"/>
          <c:showCatName val="0"/>
          <c:showSerName val="0"/>
          <c:showPercent val="0"/>
          <c:showBubbleSize val="0"/>
        </c:dLbls>
        <c:gapWidth val="150"/>
        <c:overlap val="100"/>
        <c:axId val="518403272"/>
        <c:axId val="455007856"/>
      </c:barChart>
      <c:lineChart>
        <c:grouping val="standard"/>
        <c:varyColors val="0"/>
        <c:ser>
          <c:idx val="0"/>
          <c:order val="0"/>
          <c:tx>
            <c:strRef>
              <c:f>'CY Chart Data'!$A$3</c:f>
              <c:strCache>
                <c:ptCount val="1"/>
                <c:pt idx="0">
                  <c:v>Annual RHNA Goal</c:v>
                </c:pt>
              </c:strCache>
            </c:strRef>
          </c:tx>
          <c:spPr>
            <a:ln w="25400" cap="rnd">
              <a:solidFill>
                <a:srgbClr val="A283A9"/>
              </a:solidFill>
              <a:round/>
            </a:ln>
            <a:effectLst/>
          </c:spPr>
          <c:marker>
            <c:symbol val="none"/>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34-4767-A091-20342558FC72}"/>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34-4767-A091-20342558FC72}"/>
                </c:ext>
              </c:extLst>
            </c:dLbl>
            <c:spPr>
              <a:noFill/>
              <a:ln>
                <a:noFill/>
              </a:ln>
              <a:effectLst/>
            </c:spPr>
            <c:txPr>
              <a:bodyPr rot="0" spcFirstLastPara="1" vertOverflow="ellipsis" vert="horz" wrap="square" lIns="38100" tIns="19050" rIns="38100" bIns="19050" anchor="ctr" anchorCtr="1">
                <a:spAutoFit/>
              </a:bodyPr>
              <a:lstStyle/>
              <a:p>
                <a:pPr>
                  <a:defRPr sz="1200" b="1" i="1" u="none" strike="noStrike" kern="1200" baseline="0">
                    <a:solidFill>
                      <a:srgbClr val="FF0000"/>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'CY Chart Data'!$A$2:$O$2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 YTD</c:v>
                </c:pt>
              </c:strCache>
              <c:extLst/>
            </c:strRef>
          </c:cat>
          <c:val>
            <c:numRef>
              <c:f>'CY Chart Data'!$A$3:$O$3</c:f>
              <c:numCache>
                <c:formatCode>_(* #,##0_);_(* \(#,##0\);_(* "-"??_);_(@_)</c:formatCode>
                <c:ptCount val="14"/>
                <c:pt idx="0">
                  <c:v>3987</c:v>
                </c:pt>
                <c:pt idx="1">
                  <c:v>3987</c:v>
                </c:pt>
                <c:pt idx="2">
                  <c:v>3987</c:v>
                </c:pt>
                <c:pt idx="3">
                  <c:v>3987</c:v>
                </c:pt>
                <c:pt idx="4">
                  <c:v>3987</c:v>
                </c:pt>
                <c:pt idx="5">
                  <c:v>3987</c:v>
                </c:pt>
                <c:pt idx="6">
                  <c:v>3987</c:v>
                </c:pt>
                <c:pt idx="7">
                  <c:v>3987</c:v>
                </c:pt>
                <c:pt idx="8">
                  <c:v>3987</c:v>
                </c:pt>
                <c:pt idx="9">
                  <c:v>3987</c:v>
                </c:pt>
                <c:pt idx="10">
                  <c:v>3987</c:v>
                </c:pt>
                <c:pt idx="11">
                  <c:v>3987</c:v>
                </c:pt>
                <c:pt idx="12">
                  <c:v>3987</c:v>
                </c:pt>
                <c:pt idx="13">
                  <c:v>7775</c:v>
                </c:pt>
              </c:numCache>
              <c:extLst/>
            </c:numRef>
          </c:val>
          <c:smooth val="0"/>
          <c:extLst>
            <c:ext xmlns:c16="http://schemas.microsoft.com/office/drawing/2014/chart" uri="{C3380CC4-5D6E-409C-BE32-E72D297353CC}">
              <c16:uniqueId val="{00000007-6134-4767-A091-20342558FC72}"/>
            </c:ext>
          </c:extLst>
        </c:ser>
        <c:ser>
          <c:idx val="5"/>
          <c:order val="4"/>
          <c:tx>
            <c:strRef>
              <c:f>'CY Chart Data'!$A$7</c:f>
              <c:strCache>
                <c:ptCount val="1"/>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'CY Chart Data'!$A$2:$O$2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 YTD</c:v>
                </c:pt>
              </c:strCache>
              <c:extLst/>
            </c:strRef>
          </c:cat>
          <c:val>
            <c:numRef>
              <c:f>'CY Chart Data'!$A$7:$O$7</c:f>
              <c:numCache>
                <c:formatCode>#,##0_);[Red]\(#,##0\)</c:formatCode>
                <c:ptCount val="14"/>
                <c:pt idx="0">
                  <c:v>2458</c:v>
                </c:pt>
                <c:pt idx="1">
                  <c:v>1143</c:v>
                </c:pt>
                <c:pt idx="2">
                  <c:v>3497</c:v>
                </c:pt>
                <c:pt idx="3">
                  <c:v>3705</c:v>
                </c:pt>
                <c:pt idx="4">
                  <c:v>4460</c:v>
                </c:pt>
                <c:pt idx="5">
                  <c:v>2020</c:v>
                </c:pt>
                <c:pt idx="6">
                  <c:v>2088</c:v>
                </c:pt>
                <c:pt idx="7">
                  <c:v>3097</c:v>
                </c:pt>
                <c:pt idx="8">
                  <c:v>2973</c:v>
                </c:pt>
                <c:pt idx="9">
                  <c:v>2425</c:v>
                </c:pt>
                <c:pt idx="10">
                  <c:v>1380</c:v>
                </c:pt>
                <c:pt idx="11">
                  <c:v>1671</c:v>
                </c:pt>
                <c:pt idx="12">
                  <c:v>1792</c:v>
                </c:pt>
                <c:pt idx="13">
                  <c:v>801</c:v>
                </c:pt>
              </c:numCache>
              <c:extLst/>
            </c:numRef>
          </c:val>
          <c:smooth val="0"/>
          <c:extLst>
            <c:ext xmlns:c16="http://schemas.microsoft.com/office/drawing/2014/chart" uri="{C3380CC4-5D6E-409C-BE32-E72D297353CC}">
              <c16:uniqueId val="{00000008-6134-4767-A091-20342558FC72}"/>
            </c:ext>
          </c:extLst>
        </c:ser>
        <c:dLbls>
          <c:showLegendKey val="0"/>
          <c:showVal val="0"/>
          <c:showCatName val="0"/>
          <c:showSerName val="0"/>
          <c:showPercent val="0"/>
          <c:showBubbleSize val="0"/>
        </c:dLbls>
        <c:marker val="1"/>
        <c:smooth val="0"/>
        <c:axId val="518403272"/>
        <c:axId val="455007856"/>
      </c:lineChart>
      <c:catAx>
        <c:axId val="518403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007856"/>
        <c:crosses val="autoZero"/>
        <c:auto val="1"/>
        <c:lblAlgn val="ctr"/>
        <c:lblOffset val="100"/>
        <c:noMultiLvlLbl val="0"/>
      </c:catAx>
      <c:valAx>
        <c:axId val="45500785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403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[Permits Quarterly Data Chart 2018.xlsx]Second Units!PivotTable2</c:name>
    <c:fmtId val="29"/>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lang="en-US"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lang="en-US"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lang="en-US"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8247594050743659E-2"/>
          <c:y val="0.12075916922573822"/>
          <c:w val="0.87296730477497642"/>
          <c:h val="0.71958606272578152"/>
        </c:manualLayout>
      </c:layout>
      <c:barChart>
        <c:barDir val="col"/>
        <c:grouping val="clustered"/>
        <c:varyColors val="0"/>
        <c:dLbls>
          <c:showLegendKey val="0"/>
          <c:showVal val="0"/>
          <c:showCatName val="0"/>
          <c:showSerName val="0"/>
          <c:showPercent val="0"/>
          <c:showBubbleSize val="0"/>
        </c:dLbls>
        <c:gapWidth val="219"/>
        <c:overlap val="-27"/>
        <c:axId val="486738912"/>
        <c:axId val="486739568"/>
      </c:barChart>
      <c:catAx>
        <c:axId val="48673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86739568"/>
        <c:crosses val="autoZero"/>
        <c:auto val="1"/>
        <c:lblAlgn val="ctr"/>
        <c:lblOffset val="100"/>
        <c:noMultiLvlLbl val="0"/>
      </c:catAx>
      <c:valAx>
        <c:axId val="486739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8673891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789347901151416E-2"/>
          <c:y val="3.0383797604672184E-2"/>
          <c:w val="0.87487550637866662"/>
          <c:h val="0.82456921109889858"/>
        </c:manualLayout>
      </c:layout>
      <c:barChart>
        <c:barDir val="col"/>
        <c:grouping val="clustered"/>
        <c:varyColors val="0"/>
        <c:ser>
          <c:idx val="0"/>
          <c:order val="0"/>
          <c:tx>
            <c:strRef>
              <c:f>'Second Units'!$D$24</c:f>
              <c:strCache>
                <c:ptCount val="1"/>
                <c:pt idx="0">
                  <c:v>Applications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'Second Units'!$C$25:$C$33</c:f>
              <c:strCache>
                <c:ptCount val="9"/>
                <c:pt idx="0">
                  <c:v>2015</c:v>
                </c:pt>
                <c:pt idx="1">
                  <c:v>2016</c:v>
                </c:pt>
                <c:pt idx="2">
                  <c:v>2017</c:v>
                </c:pt>
                <c:pt idx="3">
                  <c:v>2018</c:v>
                </c:pt>
                <c:pt idx="4">
                  <c:v>2019</c:v>
                </c:pt>
                <c:pt idx="5">
                  <c:v>2020</c:v>
                </c:pt>
                <c:pt idx="6">
                  <c:v>2021</c:v>
                </c:pt>
                <c:pt idx="7">
                  <c:v>2022</c:v>
                </c:pt>
                <c:pt idx="8">
                  <c:v>2023 YTD</c:v>
                </c:pt>
              </c:strCache>
            </c:strRef>
          </c:cat>
          <c:val>
            <c:numRef>
              <c:f>'Second Units'!$D$25:$D$33</c:f>
              <c:numCache>
                <c:formatCode>#,##0_);[Red]\(#,##0\)</c:formatCode>
                <c:ptCount val="9"/>
                <c:pt idx="0">
                  <c:v>17</c:v>
                </c:pt>
                <c:pt idx="1">
                  <c:v>9</c:v>
                </c:pt>
                <c:pt idx="2">
                  <c:v>167</c:v>
                </c:pt>
                <c:pt idx="3">
                  <c:v>273</c:v>
                </c:pt>
                <c:pt idx="4">
                  <c:v>430</c:v>
                </c:pt>
                <c:pt idx="5">
                  <c:v>381</c:v>
                </c:pt>
                <c:pt idx="6">
                  <c:v>573</c:v>
                </c:pt>
                <c:pt idx="7">
                  <c:v>585</c:v>
                </c:pt>
                <c:pt idx="8">
                  <c:v>148</c:v>
                </c:pt>
              </c:numCache>
            </c:numRef>
          </c:val>
          <c:extLst>
            <c:ext xmlns:c16="http://schemas.microsoft.com/office/drawing/2014/chart" uri="{C3380CC4-5D6E-409C-BE32-E72D297353CC}">
              <c16:uniqueId val="{00000000-C44B-4F4D-BC7D-A204EAD61CE0}"/>
            </c:ext>
          </c:extLst>
        </c:ser>
        <c:ser>
          <c:idx val="1"/>
          <c:order val="1"/>
          <c:tx>
            <c:strRef>
              <c:f>'Second Units'!$E$24</c:f>
              <c:strCache>
                <c:ptCount val="1"/>
                <c:pt idx="0">
                  <c:v>Issued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E27A2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'Second Units'!$C$25:$C$33</c:f>
              <c:strCache>
                <c:ptCount val="9"/>
                <c:pt idx="0">
                  <c:v>2015</c:v>
                </c:pt>
                <c:pt idx="1">
                  <c:v>2016</c:v>
                </c:pt>
                <c:pt idx="2">
                  <c:v>2017</c:v>
                </c:pt>
                <c:pt idx="3">
                  <c:v>2018</c:v>
                </c:pt>
                <c:pt idx="4">
                  <c:v>2019</c:v>
                </c:pt>
                <c:pt idx="5">
                  <c:v>2020</c:v>
                </c:pt>
                <c:pt idx="6">
                  <c:v>2021</c:v>
                </c:pt>
                <c:pt idx="7">
                  <c:v>2022</c:v>
                </c:pt>
                <c:pt idx="8">
                  <c:v>2023 YTD</c:v>
                </c:pt>
              </c:strCache>
            </c:strRef>
          </c:cat>
          <c:val>
            <c:numRef>
              <c:f>'Second Units'!$E$25:$E$33</c:f>
              <c:numCache>
                <c:formatCode>#,##0_);[Red]\(#,##0\)</c:formatCode>
                <c:ptCount val="9"/>
                <c:pt idx="0">
                  <c:v>17</c:v>
                </c:pt>
                <c:pt idx="1">
                  <c:v>38</c:v>
                </c:pt>
                <c:pt idx="2">
                  <c:v>92</c:v>
                </c:pt>
                <c:pt idx="3">
                  <c:v>190</c:v>
                </c:pt>
                <c:pt idx="4">
                  <c:v>416</c:v>
                </c:pt>
                <c:pt idx="5">
                  <c:v>331</c:v>
                </c:pt>
                <c:pt idx="6">
                  <c:v>420</c:v>
                </c:pt>
                <c:pt idx="7">
                  <c:v>449</c:v>
                </c:pt>
                <c:pt idx="8">
                  <c:v>111</c:v>
                </c:pt>
              </c:numCache>
            </c:numRef>
          </c:val>
          <c:extLst>
            <c:ext xmlns:c16="http://schemas.microsoft.com/office/drawing/2014/chart" uri="{C3380CC4-5D6E-409C-BE32-E72D297353CC}">
              <c16:uniqueId val="{00000001-C44B-4F4D-BC7D-A204EAD61CE0}"/>
            </c:ext>
          </c:extLst>
        </c:ser>
        <c:dLbls>
          <c:showLegendKey val="0"/>
          <c:showVal val="0"/>
          <c:showCatName val="0"/>
          <c:showSerName val="0"/>
          <c:showPercent val="0"/>
          <c:showBubbleSize val="0"/>
        </c:dLbls>
        <c:gapWidth val="219"/>
        <c:overlap val="-27"/>
        <c:axId val="598395072"/>
        <c:axId val="598395400"/>
      </c:barChart>
      <c:lineChart>
        <c:grouping val="standard"/>
        <c:varyColors val="0"/>
        <c:ser>
          <c:idx val="2"/>
          <c:order val="2"/>
          <c:tx>
            <c:strRef>
              <c:f>'Second Units'!$G$24</c:f>
              <c:strCache>
                <c:ptCount val="1"/>
                <c:pt idx="0">
                  <c:v>Cumulative Completed</c:v>
                </c:pt>
              </c:strCache>
            </c:strRef>
          </c:tx>
          <c:spPr>
            <a:ln w="28575" cap="rnd">
              <a:solidFill>
                <a:schemeClr val="accent3"/>
              </a:solidFill>
              <a:round/>
            </a:ln>
            <a:effectLst/>
          </c:spPr>
          <c:marker>
            <c:symbol val="square"/>
            <c:size val="5"/>
            <c:spPr>
              <a:solidFill>
                <a:srgbClr val="FF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effectLst>
                      <a:glow rad="127000">
                        <a:schemeClr val="bg1"/>
                      </a:glow>
                    </a:effectLst>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'Second Units'!$C$25:$C$32</c:f>
              <c:strCache>
                <c:ptCount val="8"/>
                <c:pt idx="0">
                  <c:v>2015</c:v>
                </c:pt>
                <c:pt idx="1">
                  <c:v>2016</c:v>
                </c:pt>
                <c:pt idx="2">
                  <c:v>2017</c:v>
                </c:pt>
                <c:pt idx="3">
                  <c:v>2018</c:v>
                </c:pt>
                <c:pt idx="4">
                  <c:v>2019</c:v>
                </c:pt>
                <c:pt idx="5">
                  <c:v>2020</c:v>
                </c:pt>
                <c:pt idx="6">
                  <c:v>2021</c:v>
                </c:pt>
                <c:pt idx="7">
                  <c:v>2022</c:v>
                </c:pt>
              </c:strCache>
            </c:strRef>
          </c:cat>
          <c:val>
            <c:numRef>
              <c:f>'Second Units'!$G$25:$G$33</c:f>
              <c:numCache>
                <c:formatCode>#,##0_);[Red]\(#,##0\)</c:formatCode>
                <c:ptCount val="9"/>
                <c:pt idx="0">
                  <c:v>8</c:v>
                </c:pt>
                <c:pt idx="1">
                  <c:v>13</c:v>
                </c:pt>
                <c:pt idx="2">
                  <c:v>90</c:v>
                </c:pt>
                <c:pt idx="3">
                  <c:v>244</c:v>
                </c:pt>
                <c:pt idx="4">
                  <c:v>477</c:v>
                </c:pt>
                <c:pt idx="5">
                  <c:v>681</c:v>
                </c:pt>
                <c:pt idx="6">
                  <c:v>956</c:v>
                </c:pt>
                <c:pt idx="7">
                  <c:v>1280</c:v>
                </c:pt>
                <c:pt idx="8">
                  <c:v>1343</c:v>
                </c:pt>
              </c:numCache>
            </c:numRef>
          </c:val>
          <c:smooth val="0"/>
          <c:extLst>
            <c:ext xmlns:c16="http://schemas.microsoft.com/office/drawing/2014/chart" uri="{C3380CC4-5D6E-409C-BE32-E72D297353CC}">
              <c16:uniqueId val="{00000002-C44B-4F4D-BC7D-A204EAD61CE0}"/>
            </c:ext>
          </c:extLst>
        </c:ser>
        <c:dLbls>
          <c:showLegendKey val="0"/>
          <c:showVal val="0"/>
          <c:showCatName val="0"/>
          <c:showSerName val="0"/>
          <c:showPercent val="0"/>
          <c:showBubbleSize val="0"/>
        </c:dLbls>
        <c:marker val="1"/>
        <c:smooth val="0"/>
        <c:axId val="598400320"/>
        <c:axId val="598399992"/>
      </c:lineChart>
      <c:catAx>
        <c:axId val="59839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8395400"/>
        <c:crosses val="autoZero"/>
        <c:auto val="1"/>
        <c:lblAlgn val="ctr"/>
        <c:lblOffset val="100"/>
        <c:noMultiLvlLbl val="0"/>
      </c:catAx>
      <c:valAx>
        <c:axId val="598395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Annual Permits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8395072"/>
        <c:crosses val="autoZero"/>
        <c:crossBetween val="between"/>
      </c:valAx>
      <c:valAx>
        <c:axId val="598399992"/>
        <c:scaling>
          <c:orientation val="minMax"/>
        </c:scaling>
        <c:delete val="0"/>
        <c:axPos val="r"/>
        <c:title>
          <c:tx>
            <c:rich>
              <a:bodyPr rot="-540000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r>
                  <a:rPr lang="en-US" sz="1400" b="1" baseline="0">
                    <a:solidFill>
                      <a:schemeClr val="bg1">
                        <a:lumMod val="50000"/>
                      </a:schemeClr>
                    </a:solidFill>
                  </a:rPr>
                  <a:t>Cumulative Completed Units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en-US"/>
            </a:p>
          </c:txPr>
        </c:title>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8400320"/>
        <c:crosses val="max"/>
        <c:crossBetween val="between"/>
      </c:valAx>
      <c:catAx>
        <c:axId val="598400320"/>
        <c:scaling>
          <c:orientation val="minMax"/>
        </c:scaling>
        <c:delete val="1"/>
        <c:axPos val="b"/>
        <c:numFmt formatCode="General" sourceLinked="1"/>
        <c:majorTickMark val="out"/>
        <c:minorTickMark val="none"/>
        <c:tickLblPos val="nextTo"/>
        <c:crossAx val="5983999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605383941142319E-2"/>
          <c:y val="0.13262027863699441"/>
          <c:w val="0.89011792542809265"/>
          <c:h val="0.60211800302571861"/>
        </c:manualLayout>
      </c:layout>
      <c:lineChart>
        <c:grouping val="standard"/>
        <c:varyColors val="0"/>
        <c:ser>
          <c:idx val="1"/>
          <c:order val="0"/>
          <c:tx>
            <c:v>Studio</c:v>
          </c:tx>
          <c:spPr>
            <a:ln w="19050">
              <a:solidFill>
                <a:srgbClr val="0078B2"/>
              </a:solidFill>
              <a:prstDash val="solid"/>
            </a:ln>
          </c:spPr>
          <c:marker>
            <c:symbol val="none"/>
          </c:marker>
          <c:cat>
            <c:strRef>
              <c:f>Data!$AD$3:$CT$3</c:f>
              <c:strCache>
                <c:ptCount val="69"/>
                <c:pt idx="0">
                  <c:v>1st Qtr-2006</c:v>
                </c:pt>
                <c:pt idx="1">
                  <c:v>2nd Qtr-2006</c:v>
                </c:pt>
                <c:pt idx="2">
                  <c:v>3rd Qtr-2006</c:v>
                </c:pt>
                <c:pt idx="3">
                  <c:v>4th Qtr-2006</c:v>
                </c:pt>
                <c:pt idx="4">
                  <c:v>1st Qtr-2007</c:v>
                </c:pt>
                <c:pt idx="5">
                  <c:v>2nd Qtr-2007</c:v>
                </c:pt>
                <c:pt idx="6">
                  <c:v>3rd Qtr-2007</c:v>
                </c:pt>
                <c:pt idx="7">
                  <c:v>4th Qtr-2007</c:v>
                </c:pt>
                <c:pt idx="8">
                  <c:v>1st Qtr-2008</c:v>
                </c:pt>
                <c:pt idx="9">
                  <c:v>2nd Qtr-2008</c:v>
                </c:pt>
                <c:pt idx="10">
                  <c:v>3rd Qtr-2008</c:v>
                </c:pt>
                <c:pt idx="11">
                  <c:v>4th Qtr-2008</c:v>
                </c:pt>
                <c:pt idx="12">
                  <c:v>1st Qtr-2009</c:v>
                </c:pt>
                <c:pt idx="13">
                  <c:v>2nd Qtr-2009</c:v>
                </c:pt>
                <c:pt idx="14">
                  <c:v>3rd Qtr-2009</c:v>
                </c:pt>
                <c:pt idx="15">
                  <c:v>4th Qtr-2009</c:v>
                </c:pt>
                <c:pt idx="16">
                  <c:v>1st Qtr-2010</c:v>
                </c:pt>
                <c:pt idx="17">
                  <c:v>2nd Qtr-2010</c:v>
                </c:pt>
                <c:pt idx="18">
                  <c:v>3rd Qtr-2010</c:v>
                </c:pt>
                <c:pt idx="19">
                  <c:v>4th Qtr-2010</c:v>
                </c:pt>
                <c:pt idx="20">
                  <c:v>1st Qtr-2011</c:v>
                </c:pt>
                <c:pt idx="21">
                  <c:v>2nd Qtr-2011</c:v>
                </c:pt>
                <c:pt idx="22">
                  <c:v>3rd Qtr-2011</c:v>
                </c:pt>
                <c:pt idx="23">
                  <c:v>4th Qtr-2011</c:v>
                </c:pt>
                <c:pt idx="24">
                  <c:v>1st Qtr-2012</c:v>
                </c:pt>
                <c:pt idx="25">
                  <c:v>2nd Qtr-2012</c:v>
                </c:pt>
                <c:pt idx="26">
                  <c:v>3rd Qtr-2012</c:v>
                </c:pt>
                <c:pt idx="27">
                  <c:v>4th Qtr-2012</c:v>
                </c:pt>
                <c:pt idx="28">
                  <c:v>1st Qtr-2013</c:v>
                </c:pt>
                <c:pt idx="29">
                  <c:v>2nd Qtr-2013</c:v>
                </c:pt>
                <c:pt idx="30">
                  <c:v>3rd Qtr-2013</c:v>
                </c:pt>
                <c:pt idx="31">
                  <c:v>4th Qtr-2013</c:v>
                </c:pt>
                <c:pt idx="32">
                  <c:v>1st Qtr-2014</c:v>
                </c:pt>
                <c:pt idx="33">
                  <c:v>2nd Qtr-2014</c:v>
                </c:pt>
                <c:pt idx="34">
                  <c:v>3rd Qtr-2014</c:v>
                </c:pt>
                <c:pt idx="35">
                  <c:v>4th Qtr-2014</c:v>
                </c:pt>
                <c:pt idx="36">
                  <c:v>1st Qtr-2015</c:v>
                </c:pt>
                <c:pt idx="37">
                  <c:v>2nd Qtr-2015</c:v>
                </c:pt>
                <c:pt idx="38">
                  <c:v>3rd Qtr-2015</c:v>
                </c:pt>
                <c:pt idx="39">
                  <c:v>4th Qtr-2015</c:v>
                </c:pt>
                <c:pt idx="40">
                  <c:v>1st Qtr-2016</c:v>
                </c:pt>
                <c:pt idx="41">
                  <c:v>2nd Qtr-2016</c:v>
                </c:pt>
                <c:pt idx="42">
                  <c:v>3rd Qtr-2016</c:v>
                </c:pt>
                <c:pt idx="43">
                  <c:v>4th Qtr-2016</c:v>
                </c:pt>
                <c:pt idx="44">
                  <c:v>1st Qtr-2017</c:v>
                </c:pt>
                <c:pt idx="45">
                  <c:v>2nd Qtr-2017</c:v>
                </c:pt>
                <c:pt idx="46">
                  <c:v>3rd Qtr-2017</c:v>
                </c:pt>
                <c:pt idx="47">
                  <c:v>4th Qtr-2017</c:v>
                </c:pt>
                <c:pt idx="48">
                  <c:v>1st Qtr-2018</c:v>
                </c:pt>
                <c:pt idx="49">
                  <c:v>2nd Qtr-2018</c:v>
                </c:pt>
                <c:pt idx="50">
                  <c:v>3rd Qtr-2018</c:v>
                </c:pt>
                <c:pt idx="51">
                  <c:v>4th Qtr-2018</c:v>
                </c:pt>
                <c:pt idx="52">
                  <c:v>1st Qtr-2019</c:v>
                </c:pt>
                <c:pt idx="53">
                  <c:v>2nd Qtr-2019</c:v>
                </c:pt>
                <c:pt idx="54">
                  <c:v>3rd Qtr-2019</c:v>
                </c:pt>
                <c:pt idx="55">
                  <c:v>4th Qtr-2019</c:v>
                </c:pt>
                <c:pt idx="56">
                  <c:v>1st Qtr-2020</c:v>
                </c:pt>
                <c:pt idx="57">
                  <c:v>2nd Qtr-2020</c:v>
                </c:pt>
                <c:pt idx="58">
                  <c:v>3rd Qtr-2020</c:v>
                </c:pt>
                <c:pt idx="59">
                  <c:v>4th Qtr-2020</c:v>
                </c:pt>
                <c:pt idx="60">
                  <c:v>1st Qtr-2021</c:v>
                </c:pt>
                <c:pt idx="61">
                  <c:v>2nd Qtr-2021</c:v>
                </c:pt>
                <c:pt idx="62">
                  <c:v>3rd Qtr-2021</c:v>
                </c:pt>
                <c:pt idx="63">
                  <c:v>4th Qtr-2021</c:v>
                </c:pt>
                <c:pt idx="64">
                  <c:v>1st Qtr-2022</c:v>
                </c:pt>
                <c:pt idx="65">
                  <c:v>2nd Qtr-2022</c:v>
                </c:pt>
                <c:pt idx="66">
                  <c:v>3rd Qtr-2022</c:v>
                </c:pt>
                <c:pt idx="67">
                  <c:v>4th Qtr-2022</c:v>
                </c:pt>
                <c:pt idx="68">
                  <c:v>1st Qtr-2023</c:v>
                </c:pt>
              </c:strCache>
            </c:strRef>
          </c:cat>
          <c:val>
            <c:numRef>
              <c:f>Data!$AD$5:$CT$5</c:f>
              <c:numCache>
                <c:formatCode>_(* #,##0_);_(* \(#,##0\);_(* "-"??_);_(@_)</c:formatCode>
                <c:ptCount val="69"/>
                <c:pt idx="0">
                  <c:v>973</c:v>
                </c:pt>
                <c:pt idx="1">
                  <c:v>999</c:v>
                </c:pt>
                <c:pt idx="2">
                  <c:v>1013</c:v>
                </c:pt>
                <c:pt idx="3">
                  <c:v>1040</c:v>
                </c:pt>
                <c:pt idx="4">
                  <c:v>1068</c:v>
                </c:pt>
                <c:pt idx="5">
                  <c:v>1089</c:v>
                </c:pt>
                <c:pt idx="6">
                  <c:v>1121</c:v>
                </c:pt>
                <c:pt idx="7">
                  <c:v>1110</c:v>
                </c:pt>
                <c:pt idx="8">
                  <c:v>1129</c:v>
                </c:pt>
                <c:pt idx="9">
                  <c:v>1147</c:v>
                </c:pt>
                <c:pt idx="10">
                  <c:v>1160</c:v>
                </c:pt>
                <c:pt idx="11">
                  <c:v>1143</c:v>
                </c:pt>
                <c:pt idx="12">
                  <c:v>1134</c:v>
                </c:pt>
                <c:pt idx="13">
                  <c:v>1086</c:v>
                </c:pt>
                <c:pt idx="14">
                  <c:v>1076</c:v>
                </c:pt>
                <c:pt idx="15">
                  <c:v>1062</c:v>
                </c:pt>
                <c:pt idx="16">
                  <c:v>1070</c:v>
                </c:pt>
                <c:pt idx="17">
                  <c:v>1073</c:v>
                </c:pt>
                <c:pt idx="18">
                  <c:v>1088</c:v>
                </c:pt>
                <c:pt idx="19">
                  <c:v>1093</c:v>
                </c:pt>
                <c:pt idx="20">
                  <c:v>1098</c:v>
                </c:pt>
                <c:pt idx="21">
                  <c:v>1121</c:v>
                </c:pt>
                <c:pt idx="22">
                  <c:v>1145</c:v>
                </c:pt>
                <c:pt idx="23">
                  <c:v>1172</c:v>
                </c:pt>
                <c:pt idx="24">
                  <c:v>1192</c:v>
                </c:pt>
                <c:pt idx="25">
                  <c:v>1213</c:v>
                </c:pt>
                <c:pt idx="26">
                  <c:v>1241</c:v>
                </c:pt>
                <c:pt idx="27">
                  <c:v>1358</c:v>
                </c:pt>
                <c:pt idx="28">
                  <c:v>1381</c:v>
                </c:pt>
                <c:pt idx="29">
                  <c:v>1379</c:v>
                </c:pt>
                <c:pt idx="30">
                  <c:v>1411</c:v>
                </c:pt>
                <c:pt idx="31">
                  <c:v>1451</c:v>
                </c:pt>
                <c:pt idx="32">
                  <c:v>1487</c:v>
                </c:pt>
                <c:pt idx="33">
                  <c:v>1553</c:v>
                </c:pt>
                <c:pt idx="34">
                  <c:v>1574</c:v>
                </c:pt>
                <c:pt idx="35">
                  <c:v>1597</c:v>
                </c:pt>
                <c:pt idx="36">
                  <c:v>1642</c:v>
                </c:pt>
                <c:pt idx="37">
                  <c:v>1766</c:v>
                </c:pt>
                <c:pt idx="38">
                  <c:v>1807</c:v>
                </c:pt>
                <c:pt idx="39">
                  <c:v>1739</c:v>
                </c:pt>
                <c:pt idx="40">
                  <c:v>1737</c:v>
                </c:pt>
                <c:pt idx="41">
                  <c:v>1801</c:v>
                </c:pt>
                <c:pt idx="42">
                  <c:v>1803</c:v>
                </c:pt>
                <c:pt idx="43">
                  <c:v>1794</c:v>
                </c:pt>
                <c:pt idx="44">
                  <c:v>1799</c:v>
                </c:pt>
                <c:pt idx="45">
                  <c:v>1835</c:v>
                </c:pt>
                <c:pt idx="46">
                  <c:v>1871</c:v>
                </c:pt>
                <c:pt idx="47">
                  <c:v>1817</c:v>
                </c:pt>
                <c:pt idx="48">
                  <c:v>1858</c:v>
                </c:pt>
                <c:pt idx="49">
                  <c:v>1927</c:v>
                </c:pt>
                <c:pt idx="50">
                  <c:v>1979</c:v>
                </c:pt>
                <c:pt idx="51">
                  <c:v>1936</c:v>
                </c:pt>
                <c:pt idx="52">
                  <c:v>1970</c:v>
                </c:pt>
                <c:pt idx="53">
                  <c:v>2017</c:v>
                </c:pt>
                <c:pt idx="54">
                  <c:v>1978</c:v>
                </c:pt>
                <c:pt idx="55">
                  <c:v>1958</c:v>
                </c:pt>
                <c:pt idx="56">
                  <c:v>2013</c:v>
                </c:pt>
                <c:pt idx="57">
                  <c:v>1919</c:v>
                </c:pt>
                <c:pt idx="58">
                  <c:v>1857</c:v>
                </c:pt>
                <c:pt idx="59">
                  <c:v>1794</c:v>
                </c:pt>
                <c:pt idx="60">
                  <c:v>1807</c:v>
                </c:pt>
                <c:pt idx="61">
                  <c:v>1905</c:v>
                </c:pt>
                <c:pt idx="62">
                  <c:v>2006</c:v>
                </c:pt>
                <c:pt idx="63">
                  <c:v>1963</c:v>
                </c:pt>
                <c:pt idx="64">
                  <c:v>1994</c:v>
                </c:pt>
                <c:pt idx="65">
                  <c:v>2131</c:v>
                </c:pt>
                <c:pt idx="66">
                  <c:v>2135</c:v>
                </c:pt>
                <c:pt idx="67">
                  <c:v>2061</c:v>
                </c:pt>
                <c:pt idx="68">
                  <c:v>2072</c:v>
                </c:pt>
              </c:numCache>
            </c:numRef>
          </c:val>
          <c:smooth val="0"/>
          <c:extLst>
            <c:ext xmlns:c16="http://schemas.microsoft.com/office/drawing/2014/chart" uri="{C3380CC4-5D6E-409C-BE32-E72D297353CC}">
              <c16:uniqueId val="{00000000-E001-49C3-9F34-BE09BC4A33C2}"/>
            </c:ext>
          </c:extLst>
        </c:ser>
        <c:ser>
          <c:idx val="0"/>
          <c:order val="1"/>
          <c:tx>
            <c:v>1Bdrm</c:v>
          </c:tx>
          <c:spPr>
            <a:ln w="19050">
              <a:solidFill>
                <a:srgbClr val="84AF7E"/>
              </a:solidFill>
              <a:prstDash val="solid"/>
            </a:ln>
          </c:spPr>
          <c:marker>
            <c:symbol val="none"/>
          </c:marker>
          <c:cat>
            <c:strRef>
              <c:f>Data!$AD$3:$CT$3</c:f>
              <c:strCache>
                <c:ptCount val="69"/>
                <c:pt idx="0">
                  <c:v>1st Qtr-2006</c:v>
                </c:pt>
                <c:pt idx="1">
                  <c:v>2nd Qtr-2006</c:v>
                </c:pt>
                <c:pt idx="2">
                  <c:v>3rd Qtr-2006</c:v>
                </c:pt>
                <c:pt idx="3">
                  <c:v>4th Qtr-2006</c:v>
                </c:pt>
                <c:pt idx="4">
                  <c:v>1st Qtr-2007</c:v>
                </c:pt>
                <c:pt idx="5">
                  <c:v>2nd Qtr-2007</c:v>
                </c:pt>
                <c:pt idx="6">
                  <c:v>3rd Qtr-2007</c:v>
                </c:pt>
                <c:pt idx="7">
                  <c:v>4th Qtr-2007</c:v>
                </c:pt>
                <c:pt idx="8">
                  <c:v>1st Qtr-2008</c:v>
                </c:pt>
                <c:pt idx="9">
                  <c:v>2nd Qtr-2008</c:v>
                </c:pt>
                <c:pt idx="10">
                  <c:v>3rd Qtr-2008</c:v>
                </c:pt>
                <c:pt idx="11">
                  <c:v>4th Qtr-2008</c:v>
                </c:pt>
                <c:pt idx="12">
                  <c:v>1st Qtr-2009</c:v>
                </c:pt>
                <c:pt idx="13">
                  <c:v>2nd Qtr-2009</c:v>
                </c:pt>
                <c:pt idx="14">
                  <c:v>3rd Qtr-2009</c:v>
                </c:pt>
                <c:pt idx="15">
                  <c:v>4th Qtr-2009</c:v>
                </c:pt>
                <c:pt idx="16">
                  <c:v>1st Qtr-2010</c:v>
                </c:pt>
                <c:pt idx="17">
                  <c:v>2nd Qtr-2010</c:v>
                </c:pt>
                <c:pt idx="18">
                  <c:v>3rd Qtr-2010</c:v>
                </c:pt>
                <c:pt idx="19">
                  <c:v>4th Qtr-2010</c:v>
                </c:pt>
                <c:pt idx="20">
                  <c:v>1st Qtr-2011</c:v>
                </c:pt>
                <c:pt idx="21">
                  <c:v>2nd Qtr-2011</c:v>
                </c:pt>
                <c:pt idx="22">
                  <c:v>3rd Qtr-2011</c:v>
                </c:pt>
                <c:pt idx="23">
                  <c:v>4th Qtr-2011</c:v>
                </c:pt>
                <c:pt idx="24">
                  <c:v>1st Qtr-2012</c:v>
                </c:pt>
                <c:pt idx="25">
                  <c:v>2nd Qtr-2012</c:v>
                </c:pt>
                <c:pt idx="26">
                  <c:v>3rd Qtr-2012</c:v>
                </c:pt>
                <c:pt idx="27">
                  <c:v>4th Qtr-2012</c:v>
                </c:pt>
                <c:pt idx="28">
                  <c:v>1st Qtr-2013</c:v>
                </c:pt>
                <c:pt idx="29">
                  <c:v>2nd Qtr-2013</c:v>
                </c:pt>
                <c:pt idx="30">
                  <c:v>3rd Qtr-2013</c:v>
                </c:pt>
                <c:pt idx="31">
                  <c:v>4th Qtr-2013</c:v>
                </c:pt>
                <c:pt idx="32">
                  <c:v>1st Qtr-2014</c:v>
                </c:pt>
                <c:pt idx="33">
                  <c:v>2nd Qtr-2014</c:v>
                </c:pt>
                <c:pt idx="34">
                  <c:v>3rd Qtr-2014</c:v>
                </c:pt>
                <c:pt idx="35">
                  <c:v>4th Qtr-2014</c:v>
                </c:pt>
                <c:pt idx="36">
                  <c:v>1st Qtr-2015</c:v>
                </c:pt>
                <c:pt idx="37">
                  <c:v>2nd Qtr-2015</c:v>
                </c:pt>
                <c:pt idx="38">
                  <c:v>3rd Qtr-2015</c:v>
                </c:pt>
                <c:pt idx="39">
                  <c:v>4th Qtr-2015</c:v>
                </c:pt>
                <c:pt idx="40">
                  <c:v>1st Qtr-2016</c:v>
                </c:pt>
                <c:pt idx="41">
                  <c:v>2nd Qtr-2016</c:v>
                </c:pt>
                <c:pt idx="42">
                  <c:v>3rd Qtr-2016</c:v>
                </c:pt>
                <c:pt idx="43">
                  <c:v>4th Qtr-2016</c:v>
                </c:pt>
                <c:pt idx="44">
                  <c:v>1st Qtr-2017</c:v>
                </c:pt>
                <c:pt idx="45">
                  <c:v>2nd Qtr-2017</c:v>
                </c:pt>
                <c:pt idx="46">
                  <c:v>3rd Qtr-2017</c:v>
                </c:pt>
                <c:pt idx="47">
                  <c:v>4th Qtr-2017</c:v>
                </c:pt>
                <c:pt idx="48">
                  <c:v>1st Qtr-2018</c:v>
                </c:pt>
                <c:pt idx="49">
                  <c:v>2nd Qtr-2018</c:v>
                </c:pt>
                <c:pt idx="50">
                  <c:v>3rd Qtr-2018</c:v>
                </c:pt>
                <c:pt idx="51">
                  <c:v>4th Qtr-2018</c:v>
                </c:pt>
                <c:pt idx="52">
                  <c:v>1st Qtr-2019</c:v>
                </c:pt>
                <c:pt idx="53">
                  <c:v>2nd Qtr-2019</c:v>
                </c:pt>
                <c:pt idx="54">
                  <c:v>3rd Qtr-2019</c:v>
                </c:pt>
                <c:pt idx="55">
                  <c:v>4th Qtr-2019</c:v>
                </c:pt>
                <c:pt idx="56">
                  <c:v>1st Qtr-2020</c:v>
                </c:pt>
                <c:pt idx="57">
                  <c:v>2nd Qtr-2020</c:v>
                </c:pt>
                <c:pt idx="58">
                  <c:v>3rd Qtr-2020</c:v>
                </c:pt>
                <c:pt idx="59">
                  <c:v>4th Qtr-2020</c:v>
                </c:pt>
                <c:pt idx="60">
                  <c:v>1st Qtr-2021</c:v>
                </c:pt>
                <c:pt idx="61">
                  <c:v>2nd Qtr-2021</c:v>
                </c:pt>
                <c:pt idx="62">
                  <c:v>3rd Qtr-2021</c:v>
                </c:pt>
                <c:pt idx="63">
                  <c:v>4th Qtr-2021</c:v>
                </c:pt>
                <c:pt idx="64">
                  <c:v>1st Qtr-2022</c:v>
                </c:pt>
                <c:pt idx="65">
                  <c:v>2nd Qtr-2022</c:v>
                </c:pt>
                <c:pt idx="66">
                  <c:v>3rd Qtr-2022</c:v>
                </c:pt>
                <c:pt idx="67">
                  <c:v>4th Qtr-2022</c:v>
                </c:pt>
                <c:pt idx="68">
                  <c:v>1st Qtr-2023</c:v>
                </c:pt>
              </c:strCache>
            </c:strRef>
          </c:cat>
          <c:val>
            <c:numRef>
              <c:f>Data!$AD$6:$CT$6</c:f>
              <c:numCache>
                <c:formatCode>_(* #,##0_);_(* \(#,##0\);_(* "-"??_);_(@_)</c:formatCode>
                <c:ptCount val="69"/>
                <c:pt idx="0">
                  <c:v>1184</c:v>
                </c:pt>
                <c:pt idx="1">
                  <c:v>1213</c:v>
                </c:pt>
                <c:pt idx="2">
                  <c:v>1236</c:v>
                </c:pt>
                <c:pt idx="3">
                  <c:v>1262</c:v>
                </c:pt>
                <c:pt idx="4">
                  <c:v>1289</c:v>
                </c:pt>
                <c:pt idx="5">
                  <c:v>1326</c:v>
                </c:pt>
                <c:pt idx="6">
                  <c:v>1365</c:v>
                </c:pt>
                <c:pt idx="7">
                  <c:v>1371</c:v>
                </c:pt>
                <c:pt idx="8">
                  <c:v>1404</c:v>
                </c:pt>
                <c:pt idx="9">
                  <c:v>1426</c:v>
                </c:pt>
                <c:pt idx="10">
                  <c:v>1444</c:v>
                </c:pt>
                <c:pt idx="11">
                  <c:v>1425</c:v>
                </c:pt>
                <c:pt idx="12">
                  <c:v>1396</c:v>
                </c:pt>
                <c:pt idx="13">
                  <c:v>1347</c:v>
                </c:pt>
                <c:pt idx="14">
                  <c:v>1332</c:v>
                </c:pt>
                <c:pt idx="15">
                  <c:v>1303</c:v>
                </c:pt>
                <c:pt idx="16">
                  <c:v>1312</c:v>
                </c:pt>
                <c:pt idx="17">
                  <c:v>1331</c:v>
                </c:pt>
                <c:pt idx="18">
                  <c:v>1349</c:v>
                </c:pt>
                <c:pt idx="19">
                  <c:v>1354</c:v>
                </c:pt>
                <c:pt idx="20">
                  <c:v>1361</c:v>
                </c:pt>
                <c:pt idx="21">
                  <c:v>1400</c:v>
                </c:pt>
                <c:pt idx="22">
                  <c:v>1416</c:v>
                </c:pt>
                <c:pt idx="23">
                  <c:v>1427</c:v>
                </c:pt>
                <c:pt idx="24">
                  <c:v>1452</c:v>
                </c:pt>
                <c:pt idx="25">
                  <c:v>1490</c:v>
                </c:pt>
                <c:pt idx="26">
                  <c:v>1515</c:v>
                </c:pt>
                <c:pt idx="27">
                  <c:v>1549</c:v>
                </c:pt>
                <c:pt idx="28">
                  <c:v>1574</c:v>
                </c:pt>
                <c:pt idx="29">
                  <c:v>1611</c:v>
                </c:pt>
                <c:pt idx="30">
                  <c:v>1634</c:v>
                </c:pt>
                <c:pt idx="31">
                  <c:v>1670</c:v>
                </c:pt>
                <c:pt idx="32">
                  <c:v>1708</c:v>
                </c:pt>
                <c:pt idx="33">
                  <c:v>1759</c:v>
                </c:pt>
                <c:pt idx="34">
                  <c:v>1783</c:v>
                </c:pt>
                <c:pt idx="35">
                  <c:v>1812</c:v>
                </c:pt>
                <c:pt idx="36">
                  <c:v>1885</c:v>
                </c:pt>
                <c:pt idx="37">
                  <c:v>1998</c:v>
                </c:pt>
                <c:pt idx="38">
                  <c:v>2012</c:v>
                </c:pt>
                <c:pt idx="39">
                  <c:v>2001</c:v>
                </c:pt>
                <c:pt idx="40">
                  <c:v>1973</c:v>
                </c:pt>
                <c:pt idx="41">
                  <c:v>2041</c:v>
                </c:pt>
                <c:pt idx="42">
                  <c:v>2013</c:v>
                </c:pt>
                <c:pt idx="43">
                  <c:v>1989</c:v>
                </c:pt>
                <c:pt idx="44">
                  <c:v>2043</c:v>
                </c:pt>
                <c:pt idx="45">
                  <c:v>2112</c:v>
                </c:pt>
                <c:pt idx="46">
                  <c:v>2102</c:v>
                </c:pt>
                <c:pt idx="47">
                  <c:v>2052</c:v>
                </c:pt>
                <c:pt idx="48">
                  <c:v>2126</c:v>
                </c:pt>
                <c:pt idx="49">
                  <c:v>2213</c:v>
                </c:pt>
                <c:pt idx="50">
                  <c:v>2203</c:v>
                </c:pt>
                <c:pt idx="51">
                  <c:v>2154</c:v>
                </c:pt>
                <c:pt idx="52">
                  <c:v>2213</c:v>
                </c:pt>
                <c:pt idx="53">
                  <c:v>2225</c:v>
                </c:pt>
                <c:pt idx="54">
                  <c:v>2251</c:v>
                </c:pt>
                <c:pt idx="55">
                  <c:v>2236</c:v>
                </c:pt>
                <c:pt idx="56">
                  <c:v>2298</c:v>
                </c:pt>
                <c:pt idx="57">
                  <c:v>2207</c:v>
                </c:pt>
                <c:pt idx="58">
                  <c:v>2130</c:v>
                </c:pt>
                <c:pt idx="59">
                  <c:v>2054</c:v>
                </c:pt>
                <c:pt idx="60">
                  <c:v>2056</c:v>
                </c:pt>
                <c:pt idx="61">
                  <c:v>2193</c:v>
                </c:pt>
                <c:pt idx="62">
                  <c:v>2280</c:v>
                </c:pt>
                <c:pt idx="63">
                  <c:v>2266</c:v>
                </c:pt>
                <c:pt idx="64">
                  <c:v>2333</c:v>
                </c:pt>
                <c:pt idx="65">
                  <c:v>2471</c:v>
                </c:pt>
                <c:pt idx="66">
                  <c:v>2441</c:v>
                </c:pt>
                <c:pt idx="67">
                  <c:v>2364</c:v>
                </c:pt>
                <c:pt idx="68">
                  <c:v>2376</c:v>
                </c:pt>
              </c:numCache>
            </c:numRef>
          </c:val>
          <c:smooth val="0"/>
          <c:extLst>
            <c:ext xmlns:c16="http://schemas.microsoft.com/office/drawing/2014/chart" uri="{C3380CC4-5D6E-409C-BE32-E72D297353CC}">
              <c16:uniqueId val="{00000001-E001-49C3-9F34-BE09BC4A33C2}"/>
            </c:ext>
          </c:extLst>
        </c:ser>
        <c:ser>
          <c:idx val="2"/>
          <c:order val="2"/>
          <c:tx>
            <c:v>2 Bdrm</c:v>
          </c:tx>
          <c:spPr>
            <a:ln w="19050">
              <a:solidFill>
                <a:srgbClr val="662D64"/>
              </a:solidFill>
              <a:prstDash val="solid"/>
            </a:ln>
          </c:spPr>
          <c:marker>
            <c:symbol val="none"/>
          </c:marker>
          <c:cat>
            <c:strRef>
              <c:f>Data!$AD$3:$CT$3</c:f>
              <c:strCache>
                <c:ptCount val="69"/>
                <c:pt idx="0">
                  <c:v>1st Qtr-2006</c:v>
                </c:pt>
                <c:pt idx="1">
                  <c:v>2nd Qtr-2006</c:v>
                </c:pt>
                <c:pt idx="2">
                  <c:v>3rd Qtr-2006</c:v>
                </c:pt>
                <c:pt idx="3">
                  <c:v>4th Qtr-2006</c:v>
                </c:pt>
                <c:pt idx="4">
                  <c:v>1st Qtr-2007</c:v>
                </c:pt>
                <c:pt idx="5">
                  <c:v>2nd Qtr-2007</c:v>
                </c:pt>
                <c:pt idx="6">
                  <c:v>3rd Qtr-2007</c:v>
                </c:pt>
                <c:pt idx="7">
                  <c:v>4th Qtr-2007</c:v>
                </c:pt>
                <c:pt idx="8">
                  <c:v>1st Qtr-2008</c:v>
                </c:pt>
                <c:pt idx="9">
                  <c:v>2nd Qtr-2008</c:v>
                </c:pt>
                <c:pt idx="10">
                  <c:v>3rd Qtr-2008</c:v>
                </c:pt>
                <c:pt idx="11">
                  <c:v>4th Qtr-2008</c:v>
                </c:pt>
                <c:pt idx="12">
                  <c:v>1st Qtr-2009</c:v>
                </c:pt>
                <c:pt idx="13">
                  <c:v>2nd Qtr-2009</c:v>
                </c:pt>
                <c:pt idx="14">
                  <c:v>3rd Qtr-2009</c:v>
                </c:pt>
                <c:pt idx="15">
                  <c:v>4th Qtr-2009</c:v>
                </c:pt>
                <c:pt idx="16">
                  <c:v>1st Qtr-2010</c:v>
                </c:pt>
                <c:pt idx="17">
                  <c:v>2nd Qtr-2010</c:v>
                </c:pt>
                <c:pt idx="18">
                  <c:v>3rd Qtr-2010</c:v>
                </c:pt>
                <c:pt idx="19">
                  <c:v>4th Qtr-2010</c:v>
                </c:pt>
                <c:pt idx="20">
                  <c:v>1st Qtr-2011</c:v>
                </c:pt>
                <c:pt idx="21">
                  <c:v>2nd Qtr-2011</c:v>
                </c:pt>
                <c:pt idx="22">
                  <c:v>3rd Qtr-2011</c:v>
                </c:pt>
                <c:pt idx="23">
                  <c:v>4th Qtr-2011</c:v>
                </c:pt>
                <c:pt idx="24">
                  <c:v>1st Qtr-2012</c:v>
                </c:pt>
                <c:pt idx="25">
                  <c:v>2nd Qtr-2012</c:v>
                </c:pt>
                <c:pt idx="26">
                  <c:v>3rd Qtr-2012</c:v>
                </c:pt>
                <c:pt idx="27">
                  <c:v>4th Qtr-2012</c:v>
                </c:pt>
                <c:pt idx="28">
                  <c:v>1st Qtr-2013</c:v>
                </c:pt>
                <c:pt idx="29">
                  <c:v>2nd Qtr-2013</c:v>
                </c:pt>
                <c:pt idx="30">
                  <c:v>3rd Qtr-2013</c:v>
                </c:pt>
                <c:pt idx="31">
                  <c:v>4th Qtr-2013</c:v>
                </c:pt>
                <c:pt idx="32">
                  <c:v>1st Qtr-2014</c:v>
                </c:pt>
                <c:pt idx="33">
                  <c:v>2nd Qtr-2014</c:v>
                </c:pt>
                <c:pt idx="34">
                  <c:v>3rd Qtr-2014</c:v>
                </c:pt>
                <c:pt idx="35">
                  <c:v>4th Qtr-2014</c:v>
                </c:pt>
                <c:pt idx="36">
                  <c:v>1st Qtr-2015</c:v>
                </c:pt>
                <c:pt idx="37">
                  <c:v>2nd Qtr-2015</c:v>
                </c:pt>
                <c:pt idx="38">
                  <c:v>3rd Qtr-2015</c:v>
                </c:pt>
                <c:pt idx="39">
                  <c:v>4th Qtr-2015</c:v>
                </c:pt>
                <c:pt idx="40">
                  <c:v>1st Qtr-2016</c:v>
                </c:pt>
                <c:pt idx="41">
                  <c:v>2nd Qtr-2016</c:v>
                </c:pt>
                <c:pt idx="42">
                  <c:v>3rd Qtr-2016</c:v>
                </c:pt>
                <c:pt idx="43">
                  <c:v>4th Qtr-2016</c:v>
                </c:pt>
                <c:pt idx="44">
                  <c:v>1st Qtr-2017</c:v>
                </c:pt>
                <c:pt idx="45">
                  <c:v>2nd Qtr-2017</c:v>
                </c:pt>
                <c:pt idx="46">
                  <c:v>3rd Qtr-2017</c:v>
                </c:pt>
                <c:pt idx="47">
                  <c:v>4th Qtr-2017</c:v>
                </c:pt>
                <c:pt idx="48">
                  <c:v>1st Qtr-2018</c:v>
                </c:pt>
                <c:pt idx="49">
                  <c:v>2nd Qtr-2018</c:v>
                </c:pt>
                <c:pt idx="50">
                  <c:v>3rd Qtr-2018</c:v>
                </c:pt>
                <c:pt idx="51">
                  <c:v>4th Qtr-2018</c:v>
                </c:pt>
                <c:pt idx="52">
                  <c:v>1st Qtr-2019</c:v>
                </c:pt>
                <c:pt idx="53">
                  <c:v>2nd Qtr-2019</c:v>
                </c:pt>
                <c:pt idx="54">
                  <c:v>3rd Qtr-2019</c:v>
                </c:pt>
                <c:pt idx="55">
                  <c:v>4th Qtr-2019</c:v>
                </c:pt>
                <c:pt idx="56">
                  <c:v>1st Qtr-2020</c:v>
                </c:pt>
                <c:pt idx="57">
                  <c:v>2nd Qtr-2020</c:v>
                </c:pt>
                <c:pt idx="58">
                  <c:v>3rd Qtr-2020</c:v>
                </c:pt>
                <c:pt idx="59">
                  <c:v>4th Qtr-2020</c:v>
                </c:pt>
                <c:pt idx="60">
                  <c:v>1st Qtr-2021</c:v>
                </c:pt>
                <c:pt idx="61">
                  <c:v>2nd Qtr-2021</c:v>
                </c:pt>
                <c:pt idx="62">
                  <c:v>3rd Qtr-2021</c:v>
                </c:pt>
                <c:pt idx="63">
                  <c:v>4th Qtr-2021</c:v>
                </c:pt>
                <c:pt idx="64">
                  <c:v>1st Qtr-2022</c:v>
                </c:pt>
                <c:pt idx="65">
                  <c:v>2nd Qtr-2022</c:v>
                </c:pt>
                <c:pt idx="66">
                  <c:v>3rd Qtr-2022</c:v>
                </c:pt>
                <c:pt idx="67">
                  <c:v>4th Qtr-2022</c:v>
                </c:pt>
                <c:pt idx="68">
                  <c:v>1st Qtr-2023</c:v>
                </c:pt>
              </c:strCache>
            </c:strRef>
          </c:cat>
          <c:val>
            <c:numRef>
              <c:f>Data!$AD$7:$CT$7</c:f>
              <c:numCache>
                <c:formatCode>_(* #,##0_);_(* \(#,##0\);_(* "-"??_);_(@_)</c:formatCode>
                <c:ptCount val="69"/>
                <c:pt idx="0">
                  <c:v>1511</c:v>
                </c:pt>
                <c:pt idx="1">
                  <c:v>1547</c:v>
                </c:pt>
                <c:pt idx="2">
                  <c:v>1584</c:v>
                </c:pt>
                <c:pt idx="3">
                  <c:v>1634</c:v>
                </c:pt>
                <c:pt idx="4">
                  <c:v>1656</c:v>
                </c:pt>
                <c:pt idx="5">
                  <c:v>1706</c:v>
                </c:pt>
                <c:pt idx="6">
                  <c:v>1764</c:v>
                </c:pt>
                <c:pt idx="7">
                  <c:v>1767</c:v>
                </c:pt>
                <c:pt idx="8">
                  <c:v>1814</c:v>
                </c:pt>
                <c:pt idx="9">
                  <c:v>1842</c:v>
                </c:pt>
                <c:pt idx="10">
                  <c:v>1868</c:v>
                </c:pt>
                <c:pt idx="11">
                  <c:v>1847</c:v>
                </c:pt>
                <c:pt idx="12">
                  <c:v>1809</c:v>
                </c:pt>
                <c:pt idx="13">
                  <c:v>1753</c:v>
                </c:pt>
                <c:pt idx="14">
                  <c:v>1707</c:v>
                </c:pt>
                <c:pt idx="15">
                  <c:v>1675</c:v>
                </c:pt>
                <c:pt idx="16">
                  <c:v>1679</c:v>
                </c:pt>
                <c:pt idx="17">
                  <c:v>1721</c:v>
                </c:pt>
                <c:pt idx="18">
                  <c:v>1730</c:v>
                </c:pt>
                <c:pt idx="19">
                  <c:v>1743</c:v>
                </c:pt>
                <c:pt idx="20">
                  <c:v>1756</c:v>
                </c:pt>
                <c:pt idx="21">
                  <c:v>1788</c:v>
                </c:pt>
                <c:pt idx="22">
                  <c:v>1815</c:v>
                </c:pt>
                <c:pt idx="23">
                  <c:v>1828</c:v>
                </c:pt>
                <c:pt idx="24">
                  <c:v>1852</c:v>
                </c:pt>
                <c:pt idx="25">
                  <c:v>1905</c:v>
                </c:pt>
                <c:pt idx="26">
                  <c:v>1926</c:v>
                </c:pt>
                <c:pt idx="27">
                  <c:v>1974</c:v>
                </c:pt>
                <c:pt idx="28">
                  <c:v>2018</c:v>
                </c:pt>
                <c:pt idx="29">
                  <c:v>2085</c:v>
                </c:pt>
                <c:pt idx="30">
                  <c:v>2085</c:v>
                </c:pt>
                <c:pt idx="31">
                  <c:v>2126</c:v>
                </c:pt>
                <c:pt idx="32">
                  <c:v>2164</c:v>
                </c:pt>
                <c:pt idx="33">
                  <c:v>2226</c:v>
                </c:pt>
                <c:pt idx="34">
                  <c:v>2255</c:v>
                </c:pt>
                <c:pt idx="35">
                  <c:v>2295</c:v>
                </c:pt>
                <c:pt idx="36">
                  <c:v>2366</c:v>
                </c:pt>
                <c:pt idx="37">
                  <c:v>2500</c:v>
                </c:pt>
                <c:pt idx="38">
                  <c:v>2535</c:v>
                </c:pt>
                <c:pt idx="39">
                  <c:v>2492</c:v>
                </c:pt>
                <c:pt idx="40">
                  <c:v>2477</c:v>
                </c:pt>
                <c:pt idx="41">
                  <c:v>2569</c:v>
                </c:pt>
                <c:pt idx="42">
                  <c:v>2519</c:v>
                </c:pt>
                <c:pt idx="43">
                  <c:v>2452</c:v>
                </c:pt>
                <c:pt idx="44">
                  <c:v>2556</c:v>
                </c:pt>
                <c:pt idx="45">
                  <c:v>2604</c:v>
                </c:pt>
                <c:pt idx="46">
                  <c:v>2607</c:v>
                </c:pt>
                <c:pt idx="47">
                  <c:v>2524</c:v>
                </c:pt>
                <c:pt idx="48">
                  <c:v>2626</c:v>
                </c:pt>
                <c:pt idx="49">
                  <c:v>2753</c:v>
                </c:pt>
                <c:pt idx="50">
                  <c:v>2705</c:v>
                </c:pt>
                <c:pt idx="51">
                  <c:v>2674</c:v>
                </c:pt>
                <c:pt idx="52">
                  <c:v>2723</c:v>
                </c:pt>
                <c:pt idx="53">
                  <c:v>2776</c:v>
                </c:pt>
                <c:pt idx="54">
                  <c:v>2759</c:v>
                </c:pt>
                <c:pt idx="55">
                  <c:v>2738</c:v>
                </c:pt>
                <c:pt idx="56">
                  <c:v>2808</c:v>
                </c:pt>
                <c:pt idx="57">
                  <c:v>2711</c:v>
                </c:pt>
                <c:pt idx="58">
                  <c:v>2652</c:v>
                </c:pt>
                <c:pt idx="59">
                  <c:v>2564</c:v>
                </c:pt>
                <c:pt idx="60">
                  <c:v>2589</c:v>
                </c:pt>
                <c:pt idx="61">
                  <c:v>2724</c:v>
                </c:pt>
                <c:pt idx="62">
                  <c:v>2802</c:v>
                </c:pt>
                <c:pt idx="63">
                  <c:v>2792</c:v>
                </c:pt>
                <c:pt idx="64">
                  <c:v>2898</c:v>
                </c:pt>
                <c:pt idx="65">
                  <c:v>3043</c:v>
                </c:pt>
                <c:pt idx="66">
                  <c:v>3016</c:v>
                </c:pt>
                <c:pt idx="67">
                  <c:v>2939</c:v>
                </c:pt>
                <c:pt idx="68">
                  <c:v>2997</c:v>
                </c:pt>
              </c:numCache>
            </c:numRef>
          </c:val>
          <c:smooth val="0"/>
          <c:extLst>
            <c:ext xmlns:c16="http://schemas.microsoft.com/office/drawing/2014/chart" uri="{C3380CC4-5D6E-409C-BE32-E72D297353CC}">
              <c16:uniqueId val="{00000002-E001-49C3-9F34-BE09BC4A33C2}"/>
            </c:ext>
          </c:extLst>
        </c:ser>
        <c:ser>
          <c:idx val="3"/>
          <c:order val="3"/>
          <c:tx>
            <c:v>3 Bdrm</c:v>
          </c:tx>
          <c:spPr>
            <a:ln w="19050">
              <a:solidFill>
                <a:srgbClr val="DFAC56"/>
              </a:solidFill>
              <a:prstDash val="solid"/>
            </a:ln>
          </c:spPr>
          <c:marker>
            <c:symbol val="none"/>
          </c:marker>
          <c:cat>
            <c:strRef>
              <c:f>Data!$AD$3:$CT$3</c:f>
              <c:strCache>
                <c:ptCount val="69"/>
                <c:pt idx="0">
                  <c:v>1st Qtr-2006</c:v>
                </c:pt>
                <c:pt idx="1">
                  <c:v>2nd Qtr-2006</c:v>
                </c:pt>
                <c:pt idx="2">
                  <c:v>3rd Qtr-2006</c:v>
                </c:pt>
                <c:pt idx="3">
                  <c:v>4th Qtr-2006</c:v>
                </c:pt>
                <c:pt idx="4">
                  <c:v>1st Qtr-2007</c:v>
                </c:pt>
                <c:pt idx="5">
                  <c:v>2nd Qtr-2007</c:v>
                </c:pt>
                <c:pt idx="6">
                  <c:v>3rd Qtr-2007</c:v>
                </c:pt>
                <c:pt idx="7">
                  <c:v>4th Qtr-2007</c:v>
                </c:pt>
                <c:pt idx="8">
                  <c:v>1st Qtr-2008</c:v>
                </c:pt>
                <c:pt idx="9">
                  <c:v>2nd Qtr-2008</c:v>
                </c:pt>
                <c:pt idx="10">
                  <c:v>3rd Qtr-2008</c:v>
                </c:pt>
                <c:pt idx="11">
                  <c:v>4th Qtr-2008</c:v>
                </c:pt>
                <c:pt idx="12">
                  <c:v>1st Qtr-2009</c:v>
                </c:pt>
                <c:pt idx="13">
                  <c:v>2nd Qtr-2009</c:v>
                </c:pt>
                <c:pt idx="14">
                  <c:v>3rd Qtr-2009</c:v>
                </c:pt>
                <c:pt idx="15">
                  <c:v>4th Qtr-2009</c:v>
                </c:pt>
                <c:pt idx="16">
                  <c:v>1st Qtr-2010</c:v>
                </c:pt>
                <c:pt idx="17">
                  <c:v>2nd Qtr-2010</c:v>
                </c:pt>
                <c:pt idx="18">
                  <c:v>3rd Qtr-2010</c:v>
                </c:pt>
                <c:pt idx="19">
                  <c:v>4th Qtr-2010</c:v>
                </c:pt>
                <c:pt idx="20">
                  <c:v>1st Qtr-2011</c:v>
                </c:pt>
                <c:pt idx="21">
                  <c:v>2nd Qtr-2011</c:v>
                </c:pt>
                <c:pt idx="22">
                  <c:v>3rd Qtr-2011</c:v>
                </c:pt>
                <c:pt idx="23">
                  <c:v>4th Qtr-2011</c:v>
                </c:pt>
                <c:pt idx="24">
                  <c:v>1st Qtr-2012</c:v>
                </c:pt>
                <c:pt idx="25">
                  <c:v>2nd Qtr-2012</c:v>
                </c:pt>
                <c:pt idx="26">
                  <c:v>3rd Qtr-2012</c:v>
                </c:pt>
                <c:pt idx="27">
                  <c:v>4th Qtr-2012</c:v>
                </c:pt>
                <c:pt idx="28">
                  <c:v>1st Qtr-2013</c:v>
                </c:pt>
                <c:pt idx="29">
                  <c:v>2nd Qtr-2013</c:v>
                </c:pt>
                <c:pt idx="30">
                  <c:v>3rd Qtr-2013</c:v>
                </c:pt>
                <c:pt idx="31">
                  <c:v>4th Qtr-2013</c:v>
                </c:pt>
                <c:pt idx="32">
                  <c:v>1st Qtr-2014</c:v>
                </c:pt>
                <c:pt idx="33">
                  <c:v>2nd Qtr-2014</c:v>
                </c:pt>
                <c:pt idx="34">
                  <c:v>3rd Qtr-2014</c:v>
                </c:pt>
                <c:pt idx="35">
                  <c:v>4th Qtr-2014</c:v>
                </c:pt>
                <c:pt idx="36">
                  <c:v>1st Qtr-2015</c:v>
                </c:pt>
                <c:pt idx="37">
                  <c:v>2nd Qtr-2015</c:v>
                </c:pt>
                <c:pt idx="38">
                  <c:v>3rd Qtr-2015</c:v>
                </c:pt>
                <c:pt idx="39">
                  <c:v>4th Qtr-2015</c:v>
                </c:pt>
                <c:pt idx="40">
                  <c:v>1st Qtr-2016</c:v>
                </c:pt>
                <c:pt idx="41">
                  <c:v>2nd Qtr-2016</c:v>
                </c:pt>
                <c:pt idx="42">
                  <c:v>3rd Qtr-2016</c:v>
                </c:pt>
                <c:pt idx="43">
                  <c:v>4th Qtr-2016</c:v>
                </c:pt>
                <c:pt idx="44">
                  <c:v>1st Qtr-2017</c:v>
                </c:pt>
                <c:pt idx="45">
                  <c:v>2nd Qtr-2017</c:v>
                </c:pt>
                <c:pt idx="46">
                  <c:v>3rd Qtr-2017</c:v>
                </c:pt>
                <c:pt idx="47">
                  <c:v>4th Qtr-2017</c:v>
                </c:pt>
                <c:pt idx="48">
                  <c:v>1st Qtr-2018</c:v>
                </c:pt>
                <c:pt idx="49">
                  <c:v>2nd Qtr-2018</c:v>
                </c:pt>
                <c:pt idx="50">
                  <c:v>3rd Qtr-2018</c:v>
                </c:pt>
                <c:pt idx="51">
                  <c:v>4th Qtr-2018</c:v>
                </c:pt>
                <c:pt idx="52">
                  <c:v>1st Qtr-2019</c:v>
                </c:pt>
                <c:pt idx="53">
                  <c:v>2nd Qtr-2019</c:v>
                </c:pt>
                <c:pt idx="54">
                  <c:v>3rd Qtr-2019</c:v>
                </c:pt>
                <c:pt idx="55">
                  <c:v>4th Qtr-2019</c:v>
                </c:pt>
                <c:pt idx="56">
                  <c:v>1st Qtr-2020</c:v>
                </c:pt>
                <c:pt idx="57">
                  <c:v>2nd Qtr-2020</c:v>
                </c:pt>
                <c:pt idx="58">
                  <c:v>3rd Qtr-2020</c:v>
                </c:pt>
                <c:pt idx="59">
                  <c:v>4th Qtr-2020</c:v>
                </c:pt>
                <c:pt idx="60">
                  <c:v>1st Qtr-2021</c:v>
                </c:pt>
                <c:pt idx="61">
                  <c:v>2nd Qtr-2021</c:v>
                </c:pt>
                <c:pt idx="62">
                  <c:v>3rd Qtr-2021</c:v>
                </c:pt>
                <c:pt idx="63">
                  <c:v>4th Qtr-2021</c:v>
                </c:pt>
                <c:pt idx="64">
                  <c:v>1st Qtr-2022</c:v>
                </c:pt>
                <c:pt idx="65">
                  <c:v>2nd Qtr-2022</c:v>
                </c:pt>
                <c:pt idx="66">
                  <c:v>3rd Qtr-2022</c:v>
                </c:pt>
                <c:pt idx="67">
                  <c:v>4th Qtr-2022</c:v>
                </c:pt>
                <c:pt idx="68">
                  <c:v>1st Qtr-2023</c:v>
                </c:pt>
              </c:strCache>
            </c:strRef>
          </c:cat>
          <c:val>
            <c:numRef>
              <c:f>Data!$AD$8:$CT$8</c:f>
              <c:numCache>
                <c:formatCode>_(* #,##0_);_(* \(#,##0\);_(* "-"??_);_(@_)</c:formatCode>
                <c:ptCount val="69"/>
                <c:pt idx="0">
                  <c:v>1778</c:v>
                </c:pt>
                <c:pt idx="1">
                  <c:v>1830</c:v>
                </c:pt>
                <c:pt idx="2">
                  <c:v>1858</c:v>
                </c:pt>
                <c:pt idx="3">
                  <c:v>1945</c:v>
                </c:pt>
                <c:pt idx="4">
                  <c:v>1989</c:v>
                </c:pt>
                <c:pt idx="5">
                  <c:v>2037</c:v>
                </c:pt>
                <c:pt idx="6">
                  <c:v>2123</c:v>
                </c:pt>
                <c:pt idx="7">
                  <c:v>2082</c:v>
                </c:pt>
                <c:pt idx="8">
                  <c:v>2230</c:v>
                </c:pt>
                <c:pt idx="9">
                  <c:v>2281</c:v>
                </c:pt>
                <c:pt idx="10">
                  <c:v>2316</c:v>
                </c:pt>
                <c:pt idx="11">
                  <c:v>2286</c:v>
                </c:pt>
                <c:pt idx="12">
                  <c:v>2278</c:v>
                </c:pt>
                <c:pt idx="13">
                  <c:v>2225</c:v>
                </c:pt>
                <c:pt idx="14">
                  <c:v>2192</c:v>
                </c:pt>
                <c:pt idx="15">
                  <c:v>2133</c:v>
                </c:pt>
                <c:pt idx="16">
                  <c:v>2182</c:v>
                </c:pt>
                <c:pt idx="17">
                  <c:v>2190</c:v>
                </c:pt>
                <c:pt idx="18">
                  <c:v>2194</c:v>
                </c:pt>
                <c:pt idx="19">
                  <c:v>2169</c:v>
                </c:pt>
                <c:pt idx="20">
                  <c:v>2178</c:v>
                </c:pt>
                <c:pt idx="21">
                  <c:v>2219</c:v>
                </c:pt>
                <c:pt idx="22">
                  <c:v>2266</c:v>
                </c:pt>
                <c:pt idx="23">
                  <c:v>2307</c:v>
                </c:pt>
                <c:pt idx="24">
                  <c:v>2341</c:v>
                </c:pt>
                <c:pt idx="25">
                  <c:v>2397</c:v>
                </c:pt>
                <c:pt idx="26">
                  <c:v>2427</c:v>
                </c:pt>
                <c:pt idx="27">
                  <c:v>2447</c:v>
                </c:pt>
                <c:pt idx="28">
                  <c:v>2481</c:v>
                </c:pt>
                <c:pt idx="29">
                  <c:v>2560</c:v>
                </c:pt>
                <c:pt idx="30">
                  <c:v>2592</c:v>
                </c:pt>
                <c:pt idx="31">
                  <c:v>2640</c:v>
                </c:pt>
                <c:pt idx="32">
                  <c:v>2723</c:v>
                </c:pt>
                <c:pt idx="33">
                  <c:v>2827</c:v>
                </c:pt>
                <c:pt idx="34">
                  <c:v>2858</c:v>
                </c:pt>
                <c:pt idx="35">
                  <c:v>2884</c:v>
                </c:pt>
                <c:pt idx="36">
                  <c:v>2965</c:v>
                </c:pt>
                <c:pt idx="37">
                  <c:v>3089</c:v>
                </c:pt>
                <c:pt idx="38">
                  <c:v>3111</c:v>
                </c:pt>
                <c:pt idx="39">
                  <c:v>3073</c:v>
                </c:pt>
                <c:pt idx="40">
                  <c:v>3091</c:v>
                </c:pt>
                <c:pt idx="41">
                  <c:v>3148</c:v>
                </c:pt>
                <c:pt idx="42">
                  <c:v>3153</c:v>
                </c:pt>
                <c:pt idx="43">
                  <c:v>3084</c:v>
                </c:pt>
                <c:pt idx="44">
                  <c:v>3137</c:v>
                </c:pt>
                <c:pt idx="45">
                  <c:v>3223</c:v>
                </c:pt>
                <c:pt idx="46">
                  <c:v>3262</c:v>
                </c:pt>
                <c:pt idx="47">
                  <c:v>3188</c:v>
                </c:pt>
                <c:pt idx="48">
                  <c:v>3257</c:v>
                </c:pt>
                <c:pt idx="49">
                  <c:v>3379</c:v>
                </c:pt>
                <c:pt idx="50">
                  <c:v>3300</c:v>
                </c:pt>
                <c:pt idx="51">
                  <c:v>3354</c:v>
                </c:pt>
                <c:pt idx="52">
                  <c:v>3310</c:v>
                </c:pt>
                <c:pt idx="53">
                  <c:v>3400</c:v>
                </c:pt>
                <c:pt idx="54">
                  <c:v>3378</c:v>
                </c:pt>
                <c:pt idx="55">
                  <c:v>3384</c:v>
                </c:pt>
                <c:pt idx="56">
                  <c:v>3488</c:v>
                </c:pt>
                <c:pt idx="57">
                  <c:v>3418</c:v>
                </c:pt>
                <c:pt idx="58">
                  <c:v>3348</c:v>
                </c:pt>
                <c:pt idx="59">
                  <c:v>3261</c:v>
                </c:pt>
                <c:pt idx="60">
                  <c:v>3276</c:v>
                </c:pt>
                <c:pt idx="61">
                  <c:v>3418</c:v>
                </c:pt>
                <c:pt idx="62">
                  <c:v>3512</c:v>
                </c:pt>
                <c:pt idx="63">
                  <c:v>3474</c:v>
                </c:pt>
                <c:pt idx="64">
                  <c:v>3557</c:v>
                </c:pt>
                <c:pt idx="65">
                  <c:v>3647</c:v>
                </c:pt>
                <c:pt idx="66">
                  <c:v>3719</c:v>
                </c:pt>
                <c:pt idx="67">
                  <c:v>3622</c:v>
                </c:pt>
                <c:pt idx="68">
                  <c:v>3715</c:v>
                </c:pt>
              </c:numCache>
            </c:numRef>
          </c:val>
          <c:smooth val="0"/>
          <c:extLst>
            <c:ext xmlns:c16="http://schemas.microsoft.com/office/drawing/2014/chart" uri="{C3380CC4-5D6E-409C-BE32-E72D297353CC}">
              <c16:uniqueId val="{00000003-E001-49C3-9F34-BE09BC4A33C2}"/>
            </c:ext>
          </c:extLst>
        </c:ser>
        <c:ser>
          <c:idx val="4"/>
          <c:order val="4"/>
          <c:tx>
            <c:v>Average</c:v>
          </c:tx>
          <c:spPr>
            <a:ln w="19050">
              <a:solidFill>
                <a:srgbClr val="FF0000"/>
              </a:solidFill>
              <a:prstDash val="solid"/>
            </a:ln>
          </c:spPr>
          <c:marker>
            <c:symbol val="none"/>
          </c:marker>
          <c:cat>
            <c:strRef>
              <c:f>Data!$AD$3:$CT$3</c:f>
              <c:strCache>
                <c:ptCount val="69"/>
                <c:pt idx="0">
                  <c:v>1st Qtr-2006</c:v>
                </c:pt>
                <c:pt idx="1">
                  <c:v>2nd Qtr-2006</c:v>
                </c:pt>
                <c:pt idx="2">
                  <c:v>3rd Qtr-2006</c:v>
                </c:pt>
                <c:pt idx="3">
                  <c:v>4th Qtr-2006</c:v>
                </c:pt>
                <c:pt idx="4">
                  <c:v>1st Qtr-2007</c:v>
                </c:pt>
                <c:pt idx="5">
                  <c:v>2nd Qtr-2007</c:v>
                </c:pt>
                <c:pt idx="6">
                  <c:v>3rd Qtr-2007</c:v>
                </c:pt>
                <c:pt idx="7">
                  <c:v>4th Qtr-2007</c:v>
                </c:pt>
                <c:pt idx="8">
                  <c:v>1st Qtr-2008</c:v>
                </c:pt>
                <c:pt idx="9">
                  <c:v>2nd Qtr-2008</c:v>
                </c:pt>
                <c:pt idx="10">
                  <c:v>3rd Qtr-2008</c:v>
                </c:pt>
                <c:pt idx="11">
                  <c:v>4th Qtr-2008</c:v>
                </c:pt>
                <c:pt idx="12">
                  <c:v>1st Qtr-2009</c:v>
                </c:pt>
                <c:pt idx="13">
                  <c:v>2nd Qtr-2009</c:v>
                </c:pt>
                <c:pt idx="14">
                  <c:v>3rd Qtr-2009</c:v>
                </c:pt>
                <c:pt idx="15">
                  <c:v>4th Qtr-2009</c:v>
                </c:pt>
                <c:pt idx="16">
                  <c:v>1st Qtr-2010</c:v>
                </c:pt>
                <c:pt idx="17">
                  <c:v>2nd Qtr-2010</c:v>
                </c:pt>
                <c:pt idx="18">
                  <c:v>3rd Qtr-2010</c:v>
                </c:pt>
                <c:pt idx="19">
                  <c:v>4th Qtr-2010</c:v>
                </c:pt>
                <c:pt idx="20">
                  <c:v>1st Qtr-2011</c:v>
                </c:pt>
                <c:pt idx="21">
                  <c:v>2nd Qtr-2011</c:v>
                </c:pt>
                <c:pt idx="22">
                  <c:v>3rd Qtr-2011</c:v>
                </c:pt>
                <c:pt idx="23">
                  <c:v>4th Qtr-2011</c:v>
                </c:pt>
                <c:pt idx="24">
                  <c:v>1st Qtr-2012</c:v>
                </c:pt>
                <c:pt idx="25">
                  <c:v>2nd Qtr-2012</c:v>
                </c:pt>
                <c:pt idx="26">
                  <c:v>3rd Qtr-2012</c:v>
                </c:pt>
                <c:pt idx="27">
                  <c:v>4th Qtr-2012</c:v>
                </c:pt>
                <c:pt idx="28">
                  <c:v>1st Qtr-2013</c:v>
                </c:pt>
                <c:pt idx="29">
                  <c:v>2nd Qtr-2013</c:v>
                </c:pt>
                <c:pt idx="30">
                  <c:v>3rd Qtr-2013</c:v>
                </c:pt>
                <c:pt idx="31">
                  <c:v>4th Qtr-2013</c:v>
                </c:pt>
                <c:pt idx="32">
                  <c:v>1st Qtr-2014</c:v>
                </c:pt>
                <c:pt idx="33">
                  <c:v>2nd Qtr-2014</c:v>
                </c:pt>
                <c:pt idx="34">
                  <c:v>3rd Qtr-2014</c:v>
                </c:pt>
                <c:pt idx="35">
                  <c:v>4th Qtr-2014</c:v>
                </c:pt>
                <c:pt idx="36">
                  <c:v>1st Qtr-2015</c:v>
                </c:pt>
                <c:pt idx="37">
                  <c:v>2nd Qtr-2015</c:v>
                </c:pt>
                <c:pt idx="38">
                  <c:v>3rd Qtr-2015</c:v>
                </c:pt>
                <c:pt idx="39">
                  <c:v>4th Qtr-2015</c:v>
                </c:pt>
                <c:pt idx="40">
                  <c:v>1st Qtr-2016</c:v>
                </c:pt>
                <c:pt idx="41">
                  <c:v>2nd Qtr-2016</c:v>
                </c:pt>
                <c:pt idx="42">
                  <c:v>3rd Qtr-2016</c:v>
                </c:pt>
                <c:pt idx="43">
                  <c:v>4th Qtr-2016</c:v>
                </c:pt>
                <c:pt idx="44">
                  <c:v>1st Qtr-2017</c:v>
                </c:pt>
                <c:pt idx="45">
                  <c:v>2nd Qtr-2017</c:v>
                </c:pt>
                <c:pt idx="46">
                  <c:v>3rd Qtr-2017</c:v>
                </c:pt>
                <c:pt idx="47">
                  <c:v>4th Qtr-2017</c:v>
                </c:pt>
                <c:pt idx="48">
                  <c:v>1st Qtr-2018</c:v>
                </c:pt>
                <c:pt idx="49">
                  <c:v>2nd Qtr-2018</c:v>
                </c:pt>
                <c:pt idx="50">
                  <c:v>3rd Qtr-2018</c:v>
                </c:pt>
                <c:pt idx="51">
                  <c:v>4th Qtr-2018</c:v>
                </c:pt>
                <c:pt idx="52">
                  <c:v>1st Qtr-2019</c:v>
                </c:pt>
                <c:pt idx="53">
                  <c:v>2nd Qtr-2019</c:v>
                </c:pt>
                <c:pt idx="54">
                  <c:v>3rd Qtr-2019</c:v>
                </c:pt>
                <c:pt idx="55">
                  <c:v>4th Qtr-2019</c:v>
                </c:pt>
                <c:pt idx="56">
                  <c:v>1st Qtr-2020</c:v>
                </c:pt>
                <c:pt idx="57">
                  <c:v>2nd Qtr-2020</c:v>
                </c:pt>
                <c:pt idx="58">
                  <c:v>3rd Qtr-2020</c:v>
                </c:pt>
                <c:pt idx="59">
                  <c:v>4th Qtr-2020</c:v>
                </c:pt>
                <c:pt idx="60">
                  <c:v>1st Qtr-2021</c:v>
                </c:pt>
                <c:pt idx="61">
                  <c:v>2nd Qtr-2021</c:v>
                </c:pt>
                <c:pt idx="62">
                  <c:v>3rd Qtr-2021</c:v>
                </c:pt>
                <c:pt idx="63">
                  <c:v>4th Qtr-2021</c:v>
                </c:pt>
                <c:pt idx="64">
                  <c:v>1st Qtr-2022</c:v>
                </c:pt>
                <c:pt idx="65">
                  <c:v>2nd Qtr-2022</c:v>
                </c:pt>
                <c:pt idx="66">
                  <c:v>3rd Qtr-2022</c:v>
                </c:pt>
                <c:pt idx="67">
                  <c:v>4th Qtr-2022</c:v>
                </c:pt>
                <c:pt idx="68">
                  <c:v>1st Qtr-2023</c:v>
                </c:pt>
              </c:strCache>
            </c:strRef>
          </c:cat>
          <c:val>
            <c:numRef>
              <c:f>Data!$AD$4:$CT$4</c:f>
              <c:numCache>
                <c:formatCode>_(* #,##0_);_(* \(#,##0\);_(* "-"??_);_(@_)</c:formatCode>
                <c:ptCount val="69"/>
                <c:pt idx="0">
                  <c:v>1336</c:v>
                </c:pt>
                <c:pt idx="1">
                  <c:v>1369</c:v>
                </c:pt>
                <c:pt idx="2">
                  <c:v>1397</c:v>
                </c:pt>
                <c:pt idx="3">
                  <c:v>1439</c:v>
                </c:pt>
                <c:pt idx="4">
                  <c:v>1465</c:v>
                </c:pt>
                <c:pt idx="5">
                  <c:v>1507</c:v>
                </c:pt>
                <c:pt idx="6">
                  <c:v>1555</c:v>
                </c:pt>
                <c:pt idx="7">
                  <c:v>1556</c:v>
                </c:pt>
                <c:pt idx="8">
                  <c:v>1602</c:v>
                </c:pt>
                <c:pt idx="9">
                  <c:v>1628</c:v>
                </c:pt>
                <c:pt idx="10">
                  <c:v>1650</c:v>
                </c:pt>
                <c:pt idx="11">
                  <c:v>1630</c:v>
                </c:pt>
                <c:pt idx="12">
                  <c:v>1599</c:v>
                </c:pt>
                <c:pt idx="13">
                  <c:v>1547</c:v>
                </c:pt>
                <c:pt idx="14">
                  <c:v>1518</c:v>
                </c:pt>
                <c:pt idx="15">
                  <c:v>1488</c:v>
                </c:pt>
                <c:pt idx="16">
                  <c:v>1496</c:v>
                </c:pt>
                <c:pt idx="17">
                  <c:v>1523</c:v>
                </c:pt>
                <c:pt idx="18">
                  <c:v>1537</c:v>
                </c:pt>
                <c:pt idx="19">
                  <c:v>1544</c:v>
                </c:pt>
                <c:pt idx="20">
                  <c:v>1553</c:v>
                </c:pt>
                <c:pt idx="21">
                  <c:v>1587</c:v>
                </c:pt>
                <c:pt idx="22">
                  <c:v>1610</c:v>
                </c:pt>
                <c:pt idx="23">
                  <c:v>1625</c:v>
                </c:pt>
                <c:pt idx="24">
                  <c:v>1649</c:v>
                </c:pt>
                <c:pt idx="25">
                  <c:v>1693</c:v>
                </c:pt>
                <c:pt idx="26">
                  <c:v>1717</c:v>
                </c:pt>
                <c:pt idx="27">
                  <c:v>1759</c:v>
                </c:pt>
                <c:pt idx="28">
                  <c:v>1793</c:v>
                </c:pt>
                <c:pt idx="29">
                  <c:v>1841</c:v>
                </c:pt>
                <c:pt idx="30">
                  <c:v>1855</c:v>
                </c:pt>
                <c:pt idx="31">
                  <c:v>1895</c:v>
                </c:pt>
                <c:pt idx="32">
                  <c:v>1936</c:v>
                </c:pt>
                <c:pt idx="33">
                  <c:v>1996</c:v>
                </c:pt>
                <c:pt idx="34">
                  <c:v>2022</c:v>
                </c:pt>
                <c:pt idx="35">
                  <c:v>2055</c:v>
                </c:pt>
                <c:pt idx="36">
                  <c:v>2125</c:v>
                </c:pt>
                <c:pt idx="37">
                  <c:v>2246</c:v>
                </c:pt>
                <c:pt idx="38">
                  <c:v>2271</c:v>
                </c:pt>
                <c:pt idx="39">
                  <c:v>2243</c:v>
                </c:pt>
                <c:pt idx="40">
                  <c:v>2226</c:v>
                </c:pt>
                <c:pt idx="41">
                  <c:v>2303</c:v>
                </c:pt>
                <c:pt idx="42">
                  <c:v>2269</c:v>
                </c:pt>
                <c:pt idx="43">
                  <c:v>2225</c:v>
                </c:pt>
                <c:pt idx="44">
                  <c:v>2296</c:v>
                </c:pt>
                <c:pt idx="45">
                  <c:v>2353</c:v>
                </c:pt>
                <c:pt idx="46">
                  <c:v>2358</c:v>
                </c:pt>
                <c:pt idx="47">
                  <c:v>2291</c:v>
                </c:pt>
                <c:pt idx="48">
                  <c:v>2376</c:v>
                </c:pt>
                <c:pt idx="49">
                  <c:v>2479</c:v>
                </c:pt>
                <c:pt idx="50">
                  <c:v>2452</c:v>
                </c:pt>
                <c:pt idx="51">
                  <c:v>2417</c:v>
                </c:pt>
                <c:pt idx="52">
                  <c:v>2463</c:v>
                </c:pt>
                <c:pt idx="53">
                  <c:v>2511</c:v>
                </c:pt>
                <c:pt idx="54">
                  <c:v>2501</c:v>
                </c:pt>
                <c:pt idx="55">
                  <c:v>2480</c:v>
                </c:pt>
                <c:pt idx="56">
                  <c:v>2542</c:v>
                </c:pt>
                <c:pt idx="57">
                  <c:v>2452</c:v>
                </c:pt>
                <c:pt idx="58">
                  <c:v>2382</c:v>
                </c:pt>
                <c:pt idx="59">
                  <c:v>2299</c:v>
                </c:pt>
                <c:pt idx="60">
                  <c:v>2315</c:v>
                </c:pt>
                <c:pt idx="61">
                  <c:v>2446</c:v>
                </c:pt>
                <c:pt idx="62">
                  <c:v>2531</c:v>
                </c:pt>
                <c:pt idx="63">
                  <c:v>2515</c:v>
                </c:pt>
                <c:pt idx="64">
                  <c:v>2595</c:v>
                </c:pt>
                <c:pt idx="65">
                  <c:v>2732</c:v>
                </c:pt>
                <c:pt idx="66">
                  <c:v>2711</c:v>
                </c:pt>
                <c:pt idx="67">
                  <c:v>2634</c:v>
                </c:pt>
                <c:pt idx="68">
                  <c:v>2669</c:v>
                </c:pt>
              </c:numCache>
            </c:numRef>
          </c:val>
          <c:smooth val="0"/>
          <c:extLst>
            <c:ext xmlns:c16="http://schemas.microsoft.com/office/drawing/2014/chart" uri="{C3380CC4-5D6E-409C-BE32-E72D297353CC}">
              <c16:uniqueId val="{00000004-E001-49C3-9F34-BE09BC4A33C2}"/>
            </c:ext>
          </c:extLst>
        </c:ser>
        <c:dLbls>
          <c:showLegendKey val="0"/>
          <c:showVal val="0"/>
          <c:showCatName val="0"/>
          <c:showSerName val="0"/>
          <c:showPercent val="0"/>
          <c:showBubbleSize val="0"/>
        </c:dLbls>
        <c:smooth val="0"/>
        <c:axId val="256929568"/>
        <c:axId val="1"/>
      </c:lineChart>
      <c:catAx>
        <c:axId val="256929568"/>
        <c:scaling>
          <c:orientation val="minMax"/>
        </c:scaling>
        <c:delete val="0"/>
        <c:axPos val="b"/>
        <c:numFmt formatCode="General" sourceLinked="1"/>
        <c:majorTickMark val="none"/>
        <c:minorTickMark val="none"/>
        <c:tickLblPos val="nextTo"/>
        <c:spPr>
          <a:ln w="3175">
            <a:solidFill>
              <a:srgbClr val="000000"/>
            </a:solidFill>
            <a:prstDash val="solid"/>
          </a:ln>
        </c:spPr>
        <c:txPr>
          <a:bodyPr rot="-5400000" vert="horz"/>
          <a:lstStyle/>
          <a:p>
            <a:pPr>
              <a:defRPr sz="1000" b="1" i="0" u="none" strike="noStrike" baseline="0">
                <a:solidFill>
                  <a:srgbClr val="000000"/>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4000"/>
          <c:min val="800"/>
        </c:scaling>
        <c:delete val="0"/>
        <c:axPos val="l"/>
        <c:majorGridlines>
          <c:spPr>
            <a:ln w="1270">
              <a:solidFill>
                <a:schemeClr val="bg1">
                  <a:lumMod val="75000"/>
                </a:schemeClr>
              </a:solidFill>
            </a:ln>
          </c:spPr>
        </c:majorGridlines>
        <c:title>
          <c:tx>
            <c:rich>
              <a:bodyPr/>
              <a:lstStyle/>
              <a:p>
                <a:pPr>
                  <a:defRPr sz="1200" b="0" i="0" u="none" strike="noStrike" baseline="0">
                    <a:solidFill>
                      <a:srgbClr val="564031"/>
                    </a:solidFill>
                    <a:latin typeface="Arial" panose="020B0604020202020204" pitchFamily="34" charset="0"/>
                    <a:ea typeface="Arial"/>
                    <a:cs typeface="Arial" panose="020B0604020202020204" pitchFamily="34" charset="0"/>
                  </a:defRPr>
                </a:pPr>
                <a:r>
                  <a:rPr lang="en-US" sz="1200" b="0">
                    <a:solidFill>
                      <a:srgbClr val="564031"/>
                    </a:solidFill>
                    <a:latin typeface="Arial" panose="020B0604020202020204" pitchFamily="34" charset="0"/>
                    <a:cs typeface="Arial" panose="020B0604020202020204" pitchFamily="34" charset="0"/>
                  </a:rPr>
                  <a:t>Average Effective</a:t>
                </a:r>
                <a:r>
                  <a:rPr lang="en-US" sz="1200" b="0" baseline="0">
                    <a:solidFill>
                      <a:srgbClr val="564031"/>
                    </a:solidFill>
                    <a:latin typeface="Arial" panose="020B0604020202020204" pitchFamily="34" charset="0"/>
                    <a:cs typeface="Arial" panose="020B0604020202020204" pitchFamily="34" charset="0"/>
                  </a:rPr>
                  <a:t> Market Rents for SJ</a:t>
                </a:r>
                <a:endParaRPr lang="en-US" sz="1200" b="0">
                  <a:solidFill>
                    <a:srgbClr val="564031"/>
                  </a:solidFill>
                  <a:latin typeface="Arial" panose="020B0604020202020204" pitchFamily="34" charset="0"/>
                  <a:cs typeface="Arial" panose="020B0604020202020204" pitchFamily="34" charset="0"/>
                </a:endParaRPr>
              </a:p>
            </c:rich>
          </c:tx>
          <c:layout>
            <c:manualLayout>
              <c:xMode val="edge"/>
              <c:yMode val="edge"/>
              <c:x val="3.0357535660014025E-4"/>
              <c:y val="0.1642429887668041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256929568"/>
        <c:crosses val="autoZero"/>
        <c:crossBetween val="between"/>
        <c:majorUnit val="300"/>
        <c:minorUnit val="40"/>
      </c:valAx>
      <c:spPr>
        <a:noFill/>
        <a:ln w="25400">
          <a:noFill/>
        </a:ln>
      </c:spPr>
    </c:plotArea>
    <c:legend>
      <c:legendPos val="r"/>
      <c:layout>
        <c:manualLayout>
          <c:xMode val="edge"/>
          <c:yMode val="edge"/>
          <c:x val="0.25089628238951195"/>
          <c:y val="0.95123885311353862"/>
          <c:w val="0.54092526690391463"/>
          <c:h val="3.1591737545564991E-2"/>
        </c:manualLayout>
      </c:layout>
      <c:overlay val="0"/>
      <c:spPr>
        <a:noFill/>
        <a:ln w="25400">
          <a:noFill/>
        </a:ln>
      </c:spPr>
      <c:txPr>
        <a:bodyPr/>
        <a:lstStyle/>
        <a:p>
          <a:pPr>
            <a:defRPr sz="1200" b="0" i="0" u="none" strike="noStrike" baseline="0">
              <a:solidFill>
                <a:srgbClr val="564031"/>
              </a:solidFill>
              <a:latin typeface="Arial" panose="020B0604020202020204" pitchFamily="34" charset="0"/>
              <a:ea typeface="Arial"/>
              <a:cs typeface="Arial" panose="020B0604020202020204" pitchFamily="34" charset="0"/>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362595658032498E-2"/>
          <c:y val="2.4260133226945906E-2"/>
          <c:w val="0.89761824562051118"/>
          <c:h val="0.81685659153577872"/>
        </c:manualLayout>
      </c:layout>
      <c:lineChart>
        <c:grouping val="standard"/>
        <c:varyColors val="0"/>
        <c:ser>
          <c:idx val="0"/>
          <c:order val="0"/>
          <c:tx>
            <c:v>Class A</c:v>
          </c:tx>
          <c:spPr>
            <a:ln w="28575" cap="rnd">
              <a:solidFill>
                <a:srgbClr val="0078B2"/>
              </a:solidFill>
              <a:round/>
            </a:ln>
            <a:effectLst/>
          </c:spPr>
          <c:marker>
            <c:symbol val="none"/>
          </c:marker>
          <c:cat>
            <c:strRef>
              <c:f>AllClass!$A$10:$A$94</c:f>
              <c:strCache>
                <c:ptCount val="85"/>
                <c:pt idx="0">
                  <c:v>2002 Q1</c:v>
                </c:pt>
                <c:pt idx="1">
                  <c:v>2002 Q2</c:v>
                </c:pt>
                <c:pt idx="2">
                  <c:v>2002 Q3</c:v>
                </c:pt>
                <c:pt idx="3">
                  <c:v>2002 Q4</c:v>
                </c:pt>
                <c:pt idx="4">
                  <c:v>2003 Q1</c:v>
                </c:pt>
                <c:pt idx="5">
                  <c:v>2003 Q2</c:v>
                </c:pt>
                <c:pt idx="6">
                  <c:v>2003 Q3</c:v>
                </c:pt>
                <c:pt idx="7">
                  <c:v>2003 Q4</c:v>
                </c:pt>
                <c:pt idx="8">
                  <c:v>2004 Q1</c:v>
                </c:pt>
                <c:pt idx="9">
                  <c:v>2004 Q2</c:v>
                </c:pt>
                <c:pt idx="10">
                  <c:v>2004 Q3</c:v>
                </c:pt>
                <c:pt idx="11">
                  <c:v>2004 Q4</c:v>
                </c:pt>
                <c:pt idx="12">
                  <c:v>2005 Q1</c:v>
                </c:pt>
                <c:pt idx="13">
                  <c:v>2005 Q2</c:v>
                </c:pt>
                <c:pt idx="14">
                  <c:v>2005 Q3</c:v>
                </c:pt>
                <c:pt idx="15">
                  <c:v>2005 Q4</c:v>
                </c:pt>
                <c:pt idx="16">
                  <c:v>2006 Q1</c:v>
                </c:pt>
                <c:pt idx="17">
                  <c:v>2006 Q2</c:v>
                </c:pt>
                <c:pt idx="18">
                  <c:v>2006 Q3</c:v>
                </c:pt>
                <c:pt idx="19">
                  <c:v>2006 Q4</c:v>
                </c:pt>
                <c:pt idx="20">
                  <c:v>2007 Q1</c:v>
                </c:pt>
                <c:pt idx="21">
                  <c:v>2007 Q2</c:v>
                </c:pt>
                <c:pt idx="22">
                  <c:v>2007 Q3</c:v>
                </c:pt>
                <c:pt idx="23">
                  <c:v>2007 Q4</c:v>
                </c:pt>
                <c:pt idx="24">
                  <c:v>2008 Q1</c:v>
                </c:pt>
                <c:pt idx="25">
                  <c:v>2008 Q2</c:v>
                </c:pt>
                <c:pt idx="26">
                  <c:v>2008 Q3</c:v>
                </c:pt>
                <c:pt idx="27">
                  <c:v>2008 Q4</c:v>
                </c:pt>
                <c:pt idx="28">
                  <c:v>2009 Q1</c:v>
                </c:pt>
                <c:pt idx="29">
                  <c:v>2009 Q2</c:v>
                </c:pt>
                <c:pt idx="30">
                  <c:v>2009 Q3</c:v>
                </c:pt>
                <c:pt idx="31">
                  <c:v>2009 Q4</c:v>
                </c:pt>
                <c:pt idx="32">
                  <c:v>2010 Q1</c:v>
                </c:pt>
                <c:pt idx="33">
                  <c:v>2010 Q2</c:v>
                </c:pt>
                <c:pt idx="34">
                  <c:v>2010 Q3</c:v>
                </c:pt>
                <c:pt idx="35">
                  <c:v>2010 Q4</c:v>
                </c:pt>
                <c:pt idx="36">
                  <c:v>2011 Q1</c:v>
                </c:pt>
                <c:pt idx="37">
                  <c:v>2011 Q2</c:v>
                </c:pt>
                <c:pt idx="38">
                  <c:v>2011 Q3</c:v>
                </c:pt>
                <c:pt idx="39">
                  <c:v>2011 Q4</c:v>
                </c:pt>
                <c:pt idx="40">
                  <c:v>2012 Q1</c:v>
                </c:pt>
                <c:pt idx="41">
                  <c:v>2012 Q2</c:v>
                </c:pt>
                <c:pt idx="42">
                  <c:v>2012 Q3</c:v>
                </c:pt>
                <c:pt idx="43">
                  <c:v>2012 Q4</c:v>
                </c:pt>
                <c:pt idx="44">
                  <c:v>2013 Q1</c:v>
                </c:pt>
                <c:pt idx="45">
                  <c:v>2013 Q2</c:v>
                </c:pt>
                <c:pt idx="46">
                  <c:v>2013 Q3</c:v>
                </c:pt>
                <c:pt idx="47">
                  <c:v>2013 Q4</c:v>
                </c:pt>
                <c:pt idx="48">
                  <c:v>2014 Q1</c:v>
                </c:pt>
                <c:pt idx="49">
                  <c:v>2014 Q2</c:v>
                </c:pt>
                <c:pt idx="50">
                  <c:v>2014 Q3</c:v>
                </c:pt>
                <c:pt idx="51">
                  <c:v>2014 Q4</c:v>
                </c:pt>
                <c:pt idx="52">
                  <c:v>2015 Q1</c:v>
                </c:pt>
                <c:pt idx="53">
                  <c:v>2015 Q2</c:v>
                </c:pt>
                <c:pt idx="54">
                  <c:v>2015 Q3</c:v>
                </c:pt>
                <c:pt idx="55">
                  <c:v>2015 Q4</c:v>
                </c:pt>
                <c:pt idx="56">
                  <c:v>2016 Q1</c:v>
                </c:pt>
                <c:pt idx="57">
                  <c:v>2016 Q2</c:v>
                </c:pt>
                <c:pt idx="58">
                  <c:v>2016 Q3</c:v>
                </c:pt>
                <c:pt idx="59">
                  <c:v>2016 Q4</c:v>
                </c:pt>
                <c:pt idx="60">
                  <c:v>2017 Q1</c:v>
                </c:pt>
                <c:pt idx="61">
                  <c:v>2017 Q2</c:v>
                </c:pt>
                <c:pt idx="62">
                  <c:v>2017 Q3</c:v>
                </c:pt>
                <c:pt idx="63">
                  <c:v>2017 Q4</c:v>
                </c:pt>
                <c:pt idx="64">
                  <c:v>2018 Q1</c:v>
                </c:pt>
                <c:pt idx="65">
                  <c:v>2018 Q2</c:v>
                </c:pt>
                <c:pt idx="66">
                  <c:v>2018 Q3</c:v>
                </c:pt>
                <c:pt idx="67">
                  <c:v>2018 Q4</c:v>
                </c:pt>
                <c:pt idx="68">
                  <c:v>2019 Q1</c:v>
                </c:pt>
                <c:pt idx="69">
                  <c:v>2019 Q2</c:v>
                </c:pt>
                <c:pt idx="70">
                  <c:v>2019 Q3</c:v>
                </c:pt>
                <c:pt idx="71">
                  <c:v>2019 Q4</c:v>
                </c:pt>
                <c:pt idx="72">
                  <c:v>2020 Q1</c:v>
                </c:pt>
                <c:pt idx="73">
                  <c:v>2020 Q2</c:v>
                </c:pt>
                <c:pt idx="74">
                  <c:v>2020 Q3</c:v>
                </c:pt>
                <c:pt idx="75">
                  <c:v>2020 Q4</c:v>
                </c:pt>
                <c:pt idx="76">
                  <c:v>2021 Q1</c:v>
                </c:pt>
                <c:pt idx="77">
                  <c:v>2021 Q2</c:v>
                </c:pt>
                <c:pt idx="78">
                  <c:v>2021 Q3</c:v>
                </c:pt>
                <c:pt idx="79">
                  <c:v>2021 Q4</c:v>
                </c:pt>
                <c:pt idx="80">
                  <c:v>2022 Q1</c:v>
                </c:pt>
                <c:pt idx="81">
                  <c:v>2022 Q2</c:v>
                </c:pt>
                <c:pt idx="82">
                  <c:v>2022 Q3</c:v>
                </c:pt>
                <c:pt idx="83">
                  <c:v>2022 Q4</c:v>
                </c:pt>
                <c:pt idx="84">
                  <c:v>2023 Q1</c:v>
                </c:pt>
              </c:strCache>
            </c:strRef>
          </c:cat>
          <c:val>
            <c:numRef>
              <c:f>ClassA!$H$10:$H$94</c:f>
              <c:numCache>
                <c:formatCode>\$##,###,##0_);[Red]\(\$##,###,##0\)</c:formatCode>
                <c:ptCount val="85"/>
                <c:pt idx="0">
                  <c:v>2704</c:v>
                </c:pt>
                <c:pt idx="1">
                  <c:v>2580</c:v>
                </c:pt>
                <c:pt idx="2">
                  <c:v>2475</c:v>
                </c:pt>
                <c:pt idx="3">
                  <c:v>2380</c:v>
                </c:pt>
                <c:pt idx="4">
                  <c:v>2410</c:v>
                </c:pt>
                <c:pt idx="5">
                  <c:v>2413</c:v>
                </c:pt>
                <c:pt idx="6">
                  <c:v>2363</c:v>
                </c:pt>
                <c:pt idx="7">
                  <c:v>2297</c:v>
                </c:pt>
                <c:pt idx="8">
                  <c:v>2244</c:v>
                </c:pt>
                <c:pt idx="9">
                  <c:v>2217</c:v>
                </c:pt>
                <c:pt idx="10">
                  <c:v>2189</c:v>
                </c:pt>
                <c:pt idx="11">
                  <c:v>2171</c:v>
                </c:pt>
                <c:pt idx="12">
                  <c:v>2172</c:v>
                </c:pt>
                <c:pt idx="13">
                  <c:v>2190</c:v>
                </c:pt>
                <c:pt idx="14">
                  <c:v>2222</c:v>
                </c:pt>
                <c:pt idx="15">
                  <c:v>2240</c:v>
                </c:pt>
                <c:pt idx="16">
                  <c:v>2263</c:v>
                </c:pt>
                <c:pt idx="17">
                  <c:v>2311</c:v>
                </c:pt>
                <c:pt idx="18">
                  <c:v>2362</c:v>
                </c:pt>
                <c:pt idx="19">
                  <c:v>2380</c:v>
                </c:pt>
                <c:pt idx="20">
                  <c:v>2432</c:v>
                </c:pt>
                <c:pt idx="21">
                  <c:v>2504</c:v>
                </c:pt>
                <c:pt idx="22">
                  <c:v>2557</c:v>
                </c:pt>
                <c:pt idx="23">
                  <c:v>2583</c:v>
                </c:pt>
                <c:pt idx="24">
                  <c:v>2627</c:v>
                </c:pt>
                <c:pt idx="25">
                  <c:v>2664</c:v>
                </c:pt>
                <c:pt idx="26">
                  <c:v>2665</c:v>
                </c:pt>
                <c:pt idx="27">
                  <c:v>2605</c:v>
                </c:pt>
                <c:pt idx="28">
                  <c:v>2547</c:v>
                </c:pt>
                <c:pt idx="29">
                  <c:v>2494</c:v>
                </c:pt>
                <c:pt idx="30">
                  <c:v>2462</c:v>
                </c:pt>
                <c:pt idx="31">
                  <c:v>2409</c:v>
                </c:pt>
                <c:pt idx="32">
                  <c:v>2389</c:v>
                </c:pt>
                <c:pt idx="33">
                  <c:v>2431</c:v>
                </c:pt>
                <c:pt idx="34">
                  <c:v>2470</c:v>
                </c:pt>
                <c:pt idx="35">
                  <c:v>2478</c:v>
                </c:pt>
                <c:pt idx="36">
                  <c:v>2488</c:v>
                </c:pt>
                <c:pt idx="37">
                  <c:v>2498</c:v>
                </c:pt>
                <c:pt idx="38">
                  <c:v>2506</c:v>
                </c:pt>
                <c:pt idx="39">
                  <c:v>2518</c:v>
                </c:pt>
                <c:pt idx="40">
                  <c:v>2528</c:v>
                </c:pt>
                <c:pt idx="41">
                  <c:v>2545</c:v>
                </c:pt>
                <c:pt idx="42">
                  <c:v>2542</c:v>
                </c:pt>
                <c:pt idx="43">
                  <c:v>2554</c:v>
                </c:pt>
                <c:pt idx="44">
                  <c:v>2567</c:v>
                </c:pt>
                <c:pt idx="45">
                  <c:v>2592</c:v>
                </c:pt>
                <c:pt idx="46">
                  <c:v>2573</c:v>
                </c:pt>
                <c:pt idx="47">
                  <c:v>2606</c:v>
                </c:pt>
                <c:pt idx="48">
                  <c:v>2626</c:v>
                </c:pt>
                <c:pt idx="49">
                  <c:v>2643</c:v>
                </c:pt>
                <c:pt idx="50">
                  <c:v>2697</c:v>
                </c:pt>
                <c:pt idx="51">
                  <c:v>2707</c:v>
                </c:pt>
                <c:pt idx="52">
                  <c:v>2713</c:v>
                </c:pt>
                <c:pt idx="53">
                  <c:v>2829</c:v>
                </c:pt>
                <c:pt idx="54">
                  <c:v>2865</c:v>
                </c:pt>
                <c:pt idx="55">
                  <c:v>2835</c:v>
                </c:pt>
                <c:pt idx="56">
                  <c:v>2802</c:v>
                </c:pt>
                <c:pt idx="57">
                  <c:v>2916</c:v>
                </c:pt>
                <c:pt idx="58">
                  <c:v>2871</c:v>
                </c:pt>
                <c:pt idx="59">
                  <c:v>2859</c:v>
                </c:pt>
                <c:pt idx="60">
                  <c:v>2906</c:v>
                </c:pt>
                <c:pt idx="61">
                  <c:v>2972</c:v>
                </c:pt>
                <c:pt idx="62">
                  <c:v>2937</c:v>
                </c:pt>
                <c:pt idx="63">
                  <c:v>2916</c:v>
                </c:pt>
                <c:pt idx="64">
                  <c:v>3010</c:v>
                </c:pt>
                <c:pt idx="65">
                  <c:v>3120</c:v>
                </c:pt>
                <c:pt idx="66">
                  <c:v>3063</c:v>
                </c:pt>
                <c:pt idx="67">
                  <c:v>3004</c:v>
                </c:pt>
                <c:pt idx="68">
                  <c:v>3086</c:v>
                </c:pt>
                <c:pt idx="69">
                  <c:v>3133</c:v>
                </c:pt>
                <c:pt idx="70">
                  <c:v>3121</c:v>
                </c:pt>
                <c:pt idx="71">
                  <c:v>3010</c:v>
                </c:pt>
                <c:pt idx="72">
                  <c:v>3057</c:v>
                </c:pt>
                <c:pt idx="73">
                  <c:v>2870</c:v>
                </c:pt>
                <c:pt idx="74">
                  <c:v>2756</c:v>
                </c:pt>
                <c:pt idx="75">
                  <c:v>2586</c:v>
                </c:pt>
                <c:pt idx="76">
                  <c:v>2664</c:v>
                </c:pt>
                <c:pt idx="77">
                  <c:v>2924</c:v>
                </c:pt>
                <c:pt idx="78" formatCode="&quot;$&quot;#,##0_);[Red]\(&quot;$&quot;#,##0\)">
                  <c:v>3107</c:v>
                </c:pt>
                <c:pt idx="79" formatCode="&quot;$&quot;#,##0_);[Red]\(&quot;$&quot;#,##0\)">
                  <c:v>3051</c:v>
                </c:pt>
                <c:pt idx="80" formatCode="&quot;$&quot;#,##0_);[Red]\(&quot;$&quot;#,##0\)">
                  <c:v>3177</c:v>
                </c:pt>
                <c:pt idx="81" formatCode="&quot;$&quot;#,##0_);[Red]\(&quot;$&quot;#,##0\)">
                  <c:v>3426</c:v>
                </c:pt>
                <c:pt idx="82" formatCode="&quot;$&quot;#,##0_);[Red]\(&quot;$&quot;#,##0\)">
                  <c:v>3318</c:v>
                </c:pt>
                <c:pt idx="83" formatCode="&quot;$&quot;#,##0_);[Red]\(&quot;$&quot;#,##0\)">
                  <c:v>3192</c:v>
                </c:pt>
                <c:pt idx="84" formatCode="&quot;$&quot;#,##0_);[Red]\(&quot;$&quot;#,##0\)">
                  <c:v>3209</c:v>
                </c:pt>
              </c:numCache>
            </c:numRef>
          </c:val>
          <c:smooth val="0"/>
          <c:extLst>
            <c:ext xmlns:c16="http://schemas.microsoft.com/office/drawing/2014/chart" uri="{C3380CC4-5D6E-409C-BE32-E72D297353CC}">
              <c16:uniqueId val="{00000000-8D73-4123-95A7-7251F73D2D2A}"/>
            </c:ext>
          </c:extLst>
        </c:ser>
        <c:ser>
          <c:idx val="1"/>
          <c:order val="1"/>
          <c:tx>
            <c:v>Class B</c:v>
          </c:tx>
          <c:spPr>
            <a:ln w="28575" cap="rnd">
              <a:solidFill>
                <a:srgbClr val="A283A9"/>
              </a:solidFill>
              <a:round/>
            </a:ln>
            <a:effectLst/>
          </c:spPr>
          <c:marker>
            <c:symbol val="none"/>
          </c:marker>
          <c:cat>
            <c:strRef>
              <c:f>AllClass!$A$10:$A$94</c:f>
              <c:strCache>
                <c:ptCount val="85"/>
                <c:pt idx="0">
                  <c:v>2002 Q1</c:v>
                </c:pt>
                <c:pt idx="1">
                  <c:v>2002 Q2</c:v>
                </c:pt>
                <c:pt idx="2">
                  <c:v>2002 Q3</c:v>
                </c:pt>
                <c:pt idx="3">
                  <c:v>2002 Q4</c:v>
                </c:pt>
                <c:pt idx="4">
                  <c:v>2003 Q1</c:v>
                </c:pt>
                <c:pt idx="5">
                  <c:v>2003 Q2</c:v>
                </c:pt>
                <c:pt idx="6">
                  <c:v>2003 Q3</c:v>
                </c:pt>
                <c:pt idx="7">
                  <c:v>2003 Q4</c:v>
                </c:pt>
                <c:pt idx="8">
                  <c:v>2004 Q1</c:v>
                </c:pt>
                <c:pt idx="9">
                  <c:v>2004 Q2</c:v>
                </c:pt>
                <c:pt idx="10">
                  <c:v>2004 Q3</c:v>
                </c:pt>
                <c:pt idx="11">
                  <c:v>2004 Q4</c:v>
                </c:pt>
                <c:pt idx="12">
                  <c:v>2005 Q1</c:v>
                </c:pt>
                <c:pt idx="13">
                  <c:v>2005 Q2</c:v>
                </c:pt>
                <c:pt idx="14">
                  <c:v>2005 Q3</c:v>
                </c:pt>
                <c:pt idx="15">
                  <c:v>2005 Q4</c:v>
                </c:pt>
                <c:pt idx="16">
                  <c:v>2006 Q1</c:v>
                </c:pt>
                <c:pt idx="17">
                  <c:v>2006 Q2</c:v>
                </c:pt>
                <c:pt idx="18">
                  <c:v>2006 Q3</c:v>
                </c:pt>
                <c:pt idx="19">
                  <c:v>2006 Q4</c:v>
                </c:pt>
                <c:pt idx="20">
                  <c:v>2007 Q1</c:v>
                </c:pt>
                <c:pt idx="21">
                  <c:v>2007 Q2</c:v>
                </c:pt>
                <c:pt idx="22">
                  <c:v>2007 Q3</c:v>
                </c:pt>
                <c:pt idx="23">
                  <c:v>2007 Q4</c:v>
                </c:pt>
                <c:pt idx="24">
                  <c:v>2008 Q1</c:v>
                </c:pt>
                <c:pt idx="25">
                  <c:v>2008 Q2</c:v>
                </c:pt>
                <c:pt idx="26">
                  <c:v>2008 Q3</c:v>
                </c:pt>
                <c:pt idx="27">
                  <c:v>2008 Q4</c:v>
                </c:pt>
                <c:pt idx="28">
                  <c:v>2009 Q1</c:v>
                </c:pt>
                <c:pt idx="29">
                  <c:v>2009 Q2</c:v>
                </c:pt>
                <c:pt idx="30">
                  <c:v>2009 Q3</c:v>
                </c:pt>
                <c:pt idx="31">
                  <c:v>2009 Q4</c:v>
                </c:pt>
                <c:pt idx="32">
                  <c:v>2010 Q1</c:v>
                </c:pt>
                <c:pt idx="33">
                  <c:v>2010 Q2</c:v>
                </c:pt>
                <c:pt idx="34">
                  <c:v>2010 Q3</c:v>
                </c:pt>
                <c:pt idx="35">
                  <c:v>2010 Q4</c:v>
                </c:pt>
                <c:pt idx="36">
                  <c:v>2011 Q1</c:v>
                </c:pt>
                <c:pt idx="37">
                  <c:v>2011 Q2</c:v>
                </c:pt>
                <c:pt idx="38">
                  <c:v>2011 Q3</c:v>
                </c:pt>
                <c:pt idx="39">
                  <c:v>2011 Q4</c:v>
                </c:pt>
                <c:pt idx="40">
                  <c:v>2012 Q1</c:v>
                </c:pt>
                <c:pt idx="41">
                  <c:v>2012 Q2</c:v>
                </c:pt>
                <c:pt idx="42">
                  <c:v>2012 Q3</c:v>
                </c:pt>
                <c:pt idx="43">
                  <c:v>2012 Q4</c:v>
                </c:pt>
                <c:pt idx="44">
                  <c:v>2013 Q1</c:v>
                </c:pt>
                <c:pt idx="45">
                  <c:v>2013 Q2</c:v>
                </c:pt>
                <c:pt idx="46">
                  <c:v>2013 Q3</c:v>
                </c:pt>
                <c:pt idx="47">
                  <c:v>2013 Q4</c:v>
                </c:pt>
                <c:pt idx="48">
                  <c:v>2014 Q1</c:v>
                </c:pt>
                <c:pt idx="49">
                  <c:v>2014 Q2</c:v>
                </c:pt>
                <c:pt idx="50">
                  <c:v>2014 Q3</c:v>
                </c:pt>
                <c:pt idx="51">
                  <c:v>2014 Q4</c:v>
                </c:pt>
                <c:pt idx="52">
                  <c:v>2015 Q1</c:v>
                </c:pt>
                <c:pt idx="53">
                  <c:v>2015 Q2</c:v>
                </c:pt>
                <c:pt idx="54">
                  <c:v>2015 Q3</c:v>
                </c:pt>
                <c:pt idx="55">
                  <c:v>2015 Q4</c:v>
                </c:pt>
                <c:pt idx="56">
                  <c:v>2016 Q1</c:v>
                </c:pt>
                <c:pt idx="57">
                  <c:v>2016 Q2</c:v>
                </c:pt>
                <c:pt idx="58">
                  <c:v>2016 Q3</c:v>
                </c:pt>
                <c:pt idx="59">
                  <c:v>2016 Q4</c:v>
                </c:pt>
                <c:pt idx="60">
                  <c:v>2017 Q1</c:v>
                </c:pt>
                <c:pt idx="61">
                  <c:v>2017 Q2</c:v>
                </c:pt>
                <c:pt idx="62">
                  <c:v>2017 Q3</c:v>
                </c:pt>
                <c:pt idx="63">
                  <c:v>2017 Q4</c:v>
                </c:pt>
                <c:pt idx="64">
                  <c:v>2018 Q1</c:v>
                </c:pt>
                <c:pt idx="65">
                  <c:v>2018 Q2</c:v>
                </c:pt>
                <c:pt idx="66">
                  <c:v>2018 Q3</c:v>
                </c:pt>
                <c:pt idx="67">
                  <c:v>2018 Q4</c:v>
                </c:pt>
                <c:pt idx="68">
                  <c:v>2019 Q1</c:v>
                </c:pt>
                <c:pt idx="69">
                  <c:v>2019 Q2</c:v>
                </c:pt>
                <c:pt idx="70">
                  <c:v>2019 Q3</c:v>
                </c:pt>
                <c:pt idx="71">
                  <c:v>2019 Q4</c:v>
                </c:pt>
                <c:pt idx="72">
                  <c:v>2020 Q1</c:v>
                </c:pt>
                <c:pt idx="73">
                  <c:v>2020 Q2</c:v>
                </c:pt>
                <c:pt idx="74">
                  <c:v>2020 Q3</c:v>
                </c:pt>
                <c:pt idx="75">
                  <c:v>2020 Q4</c:v>
                </c:pt>
                <c:pt idx="76">
                  <c:v>2021 Q1</c:v>
                </c:pt>
                <c:pt idx="77">
                  <c:v>2021 Q2</c:v>
                </c:pt>
                <c:pt idx="78">
                  <c:v>2021 Q3</c:v>
                </c:pt>
                <c:pt idx="79">
                  <c:v>2021 Q4</c:v>
                </c:pt>
                <c:pt idx="80">
                  <c:v>2022 Q1</c:v>
                </c:pt>
                <c:pt idx="81">
                  <c:v>2022 Q2</c:v>
                </c:pt>
                <c:pt idx="82">
                  <c:v>2022 Q3</c:v>
                </c:pt>
                <c:pt idx="83">
                  <c:v>2022 Q4</c:v>
                </c:pt>
                <c:pt idx="84">
                  <c:v>2023 Q1</c:v>
                </c:pt>
              </c:strCache>
            </c:strRef>
          </c:cat>
          <c:val>
            <c:numRef>
              <c:f>ClassB!$H$10:$H$94</c:f>
              <c:numCache>
                <c:formatCode>\$##,###,##0_);[Red]\(\$##,###,##0\)</c:formatCode>
                <c:ptCount val="85"/>
                <c:pt idx="0">
                  <c:v>1868</c:v>
                </c:pt>
                <c:pt idx="1">
                  <c:v>1809</c:v>
                </c:pt>
                <c:pt idx="2">
                  <c:v>1784</c:v>
                </c:pt>
                <c:pt idx="3">
                  <c:v>1737</c:v>
                </c:pt>
                <c:pt idx="4">
                  <c:v>1706</c:v>
                </c:pt>
                <c:pt idx="5">
                  <c:v>1685</c:v>
                </c:pt>
                <c:pt idx="6">
                  <c:v>1676</c:v>
                </c:pt>
                <c:pt idx="7">
                  <c:v>1644</c:v>
                </c:pt>
                <c:pt idx="8">
                  <c:v>1627</c:v>
                </c:pt>
                <c:pt idx="9">
                  <c:v>1623</c:v>
                </c:pt>
                <c:pt idx="10">
                  <c:v>1622</c:v>
                </c:pt>
                <c:pt idx="11">
                  <c:v>1620</c:v>
                </c:pt>
                <c:pt idx="12">
                  <c:v>1615</c:v>
                </c:pt>
                <c:pt idx="13">
                  <c:v>1628</c:v>
                </c:pt>
                <c:pt idx="14">
                  <c:v>1648</c:v>
                </c:pt>
                <c:pt idx="15">
                  <c:v>1650</c:v>
                </c:pt>
                <c:pt idx="16">
                  <c:v>1672</c:v>
                </c:pt>
                <c:pt idx="17">
                  <c:v>1707</c:v>
                </c:pt>
                <c:pt idx="18">
                  <c:v>1735</c:v>
                </c:pt>
                <c:pt idx="19">
                  <c:v>1759</c:v>
                </c:pt>
                <c:pt idx="20">
                  <c:v>1792</c:v>
                </c:pt>
                <c:pt idx="21">
                  <c:v>1827</c:v>
                </c:pt>
                <c:pt idx="22">
                  <c:v>1859</c:v>
                </c:pt>
                <c:pt idx="23">
                  <c:v>1869</c:v>
                </c:pt>
                <c:pt idx="24">
                  <c:v>1905</c:v>
                </c:pt>
                <c:pt idx="25">
                  <c:v>1919</c:v>
                </c:pt>
                <c:pt idx="26">
                  <c:v>1932</c:v>
                </c:pt>
                <c:pt idx="27">
                  <c:v>1909</c:v>
                </c:pt>
                <c:pt idx="28">
                  <c:v>1876</c:v>
                </c:pt>
                <c:pt idx="29">
                  <c:v>1820</c:v>
                </c:pt>
                <c:pt idx="30">
                  <c:v>1791</c:v>
                </c:pt>
                <c:pt idx="31">
                  <c:v>1763</c:v>
                </c:pt>
                <c:pt idx="32">
                  <c:v>1773</c:v>
                </c:pt>
                <c:pt idx="33">
                  <c:v>1795</c:v>
                </c:pt>
                <c:pt idx="34">
                  <c:v>1809</c:v>
                </c:pt>
                <c:pt idx="35">
                  <c:v>1816</c:v>
                </c:pt>
                <c:pt idx="36">
                  <c:v>1826</c:v>
                </c:pt>
                <c:pt idx="37">
                  <c:v>1861</c:v>
                </c:pt>
                <c:pt idx="38">
                  <c:v>1884</c:v>
                </c:pt>
                <c:pt idx="39">
                  <c:v>1902</c:v>
                </c:pt>
                <c:pt idx="40">
                  <c:v>1923</c:v>
                </c:pt>
                <c:pt idx="41">
                  <c:v>1970</c:v>
                </c:pt>
                <c:pt idx="42">
                  <c:v>1994</c:v>
                </c:pt>
                <c:pt idx="43">
                  <c:v>2001</c:v>
                </c:pt>
                <c:pt idx="44">
                  <c:v>2042</c:v>
                </c:pt>
                <c:pt idx="45">
                  <c:v>2104</c:v>
                </c:pt>
                <c:pt idx="46">
                  <c:v>2118</c:v>
                </c:pt>
                <c:pt idx="47">
                  <c:v>2125</c:v>
                </c:pt>
                <c:pt idx="48">
                  <c:v>2154</c:v>
                </c:pt>
                <c:pt idx="49">
                  <c:v>2185</c:v>
                </c:pt>
                <c:pt idx="50">
                  <c:v>2202</c:v>
                </c:pt>
                <c:pt idx="51">
                  <c:v>2220</c:v>
                </c:pt>
                <c:pt idx="52">
                  <c:v>2310</c:v>
                </c:pt>
                <c:pt idx="53">
                  <c:v>2404</c:v>
                </c:pt>
                <c:pt idx="54">
                  <c:v>2421</c:v>
                </c:pt>
                <c:pt idx="55">
                  <c:v>2398</c:v>
                </c:pt>
                <c:pt idx="56">
                  <c:v>2406</c:v>
                </c:pt>
                <c:pt idx="57">
                  <c:v>2460</c:v>
                </c:pt>
                <c:pt idx="58">
                  <c:v>2399</c:v>
                </c:pt>
                <c:pt idx="59">
                  <c:v>2325</c:v>
                </c:pt>
                <c:pt idx="60">
                  <c:v>2430</c:v>
                </c:pt>
                <c:pt idx="61">
                  <c:v>2490</c:v>
                </c:pt>
                <c:pt idx="62">
                  <c:v>2460</c:v>
                </c:pt>
                <c:pt idx="63">
                  <c:v>2426</c:v>
                </c:pt>
                <c:pt idx="64">
                  <c:v>2508</c:v>
                </c:pt>
                <c:pt idx="65">
                  <c:v>2610</c:v>
                </c:pt>
                <c:pt idx="66">
                  <c:v>2580</c:v>
                </c:pt>
                <c:pt idx="67">
                  <c:v>2556</c:v>
                </c:pt>
                <c:pt idx="68">
                  <c:v>2604</c:v>
                </c:pt>
                <c:pt idx="69">
                  <c:v>2662</c:v>
                </c:pt>
                <c:pt idx="70">
                  <c:v>2631</c:v>
                </c:pt>
                <c:pt idx="71">
                  <c:v>2622</c:v>
                </c:pt>
                <c:pt idx="72">
                  <c:v>2663</c:v>
                </c:pt>
                <c:pt idx="73">
                  <c:v>2563</c:v>
                </c:pt>
                <c:pt idx="74">
                  <c:v>2430</c:v>
                </c:pt>
                <c:pt idx="75">
                  <c:v>2423</c:v>
                </c:pt>
                <c:pt idx="76">
                  <c:v>2449</c:v>
                </c:pt>
                <c:pt idx="77">
                  <c:v>2595</c:v>
                </c:pt>
                <c:pt idx="78" formatCode="&quot;$&quot;#,##0_);\(&quot;$&quot;#,##0\)">
                  <c:v>2630</c:v>
                </c:pt>
                <c:pt idx="79" formatCode="&quot;$&quot;#,##0_);\(&quot;$&quot;#,##0\)">
                  <c:v>2627</c:v>
                </c:pt>
                <c:pt idx="80" formatCode="&quot;$&quot;#,##0_);[Red]\(&quot;$&quot;#,##0\)">
                  <c:v>2756</c:v>
                </c:pt>
                <c:pt idx="81" formatCode="&quot;$&quot;#,##0_);[Red]\(&quot;$&quot;#,##0\)">
                  <c:v>2916</c:v>
                </c:pt>
                <c:pt idx="82" formatCode="&quot;$&quot;#,##0_);[Red]\(&quot;$&quot;#,##0\)">
                  <c:v>2906</c:v>
                </c:pt>
                <c:pt idx="83" formatCode="&quot;$&quot;#,##0_);[Red]\(&quot;$&quot;#,##0\)">
                  <c:v>2779</c:v>
                </c:pt>
                <c:pt idx="84" formatCode="&quot;$&quot;#,##0_);[Red]\(&quot;$&quot;#,##0\)">
                  <c:v>2851</c:v>
                </c:pt>
              </c:numCache>
            </c:numRef>
          </c:val>
          <c:smooth val="0"/>
          <c:extLst>
            <c:ext xmlns:c16="http://schemas.microsoft.com/office/drawing/2014/chart" uri="{C3380CC4-5D6E-409C-BE32-E72D297353CC}">
              <c16:uniqueId val="{00000001-8D73-4123-95A7-7251F73D2D2A}"/>
            </c:ext>
          </c:extLst>
        </c:ser>
        <c:ser>
          <c:idx val="2"/>
          <c:order val="2"/>
          <c:tx>
            <c:v>Class C</c:v>
          </c:tx>
          <c:spPr>
            <a:ln w="28575" cap="rnd">
              <a:solidFill>
                <a:srgbClr val="84AF7E"/>
              </a:solidFill>
              <a:round/>
            </a:ln>
            <a:effectLst/>
          </c:spPr>
          <c:marker>
            <c:symbol val="none"/>
          </c:marker>
          <c:cat>
            <c:strRef>
              <c:f>AllClass!$A$10:$A$94</c:f>
              <c:strCache>
                <c:ptCount val="85"/>
                <c:pt idx="0">
                  <c:v>2002 Q1</c:v>
                </c:pt>
                <c:pt idx="1">
                  <c:v>2002 Q2</c:v>
                </c:pt>
                <c:pt idx="2">
                  <c:v>2002 Q3</c:v>
                </c:pt>
                <c:pt idx="3">
                  <c:v>2002 Q4</c:v>
                </c:pt>
                <c:pt idx="4">
                  <c:v>2003 Q1</c:v>
                </c:pt>
                <c:pt idx="5">
                  <c:v>2003 Q2</c:v>
                </c:pt>
                <c:pt idx="6">
                  <c:v>2003 Q3</c:v>
                </c:pt>
                <c:pt idx="7">
                  <c:v>2003 Q4</c:v>
                </c:pt>
                <c:pt idx="8">
                  <c:v>2004 Q1</c:v>
                </c:pt>
                <c:pt idx="9">
                  <c:v>2004 Q2</c:v>
                </c:pt>
                <c:pt idx="10">
                  <c:v>2004 Q3</c:v>
                </c:pt>
                <c:pt idx="11">
                  <c:v>2004 Q4</c:v>
                </c:pt>
                <c:pt idx="12">
                  <c:v>2005 Q1</c:v>
                </c:pt>
                <c:pt idx="13">
                  <c:v>2005 Q2</c:v>
                </c:pt>
                <c:pt idx="14">
                  <c:v>2005 Q3</c:v>
                </c:pt>
                <c:pt idx="15">
                  <c:v>2005 Q4</c:v>
                </c:pt>
                <c:pt idx="16">
                  <c:v>2006 Q1</c:v>
                </c:pt>
                <c:pt idx="17">
                  <c:v>2006 Q2</c:v>
                </c:pt>
                <c:pt idx="18">
                  <c:v>2006 Q3</c:v>
                </c:pt>
                <c:pt idx="19">
                  <c:v>2006 Q4</c:v>
                </c:pt>
                <c:pt idx="20">
                  <c:v>2007 Q1</c:v>
                </c:pt>
                <c:pt idx="21">
                  <c:v>2007 Q2</c:v>
                </c:pt>
                <c:pt idx="22">
                  <c:v>2007 Q3</c:v>
                </c:pt>
                <c:pt idx="23">
                  <c:v>2007 Q4</c:v>
                </c:pt>
                <c:pt idx="24">
                  <c:v>2008 Q1</c:v>
                </c:pt>
                <c:pt idx="25">
                  <c:v>2008 Q2</c:v>
                </c:pt>
                <c:pt idx="26">
                  <c:v>2008 Q3</c:v>
                </c:pt>
                <c:pt idx="27">
                  <c:v>2008 Q4</c:v>
                </c:pt>
                <c:pt idx="28">
                  <c:v>2009 Q1</c:v>
                </c:pt>
                <c:pt idx="29">
                  <c:v>2009 Q2</c:v>
                </c:pt>
                <c:pt idx="30">
                  <c:v>2009 Q3</c:v>
                </c:pt>
                <c:pt idx="31">
                  <c:v>2009 Q4</c:v>
                </c:pt>
                <c:pt idx="32">
                  <c:v>2010 Q1</c:v>
                </c:pt>
                <c:pt idx="33">
                  <c:v>2010 Q2</c:v>
                </c:pt>
                <c:pt idx="34">
                  <c:v>2010 Q3</c:v>
                </c:pt>
                <c:pt idx="35">
                  <c:v>2010 Q4</c:v>
                </c:pt>
                <c:pt idx="36">
                  <c:v>2011 Q1</c:v>
                </c:pt>
                <c:pt idx="37">
                  <c:v>2011 Q2</c:v>
                </c:pt>
                <c:pt idx="38">
                  <c:v>2011 Q3</c:v>
                </c:pt>
                <c:pt idx="39">
                  <c:v>2011 Q4</c:v>
                </c:pt>
                <c:pt idx="40">
                  <c:v>2012 Q1</c:v>
                </c:pt>
                <c:pt idx="41">
                  <c:v>2012 Q2</c:v>
                </c:pt>
                <c:pt idx="42">
                  <c:v>2012 Q3</c:v>
                </c:pt>
                <c:pt idx="43">
                  <c:v>2012 Q4</c:v>
                </c:pt>
                <c:pt idx="44">
                  <c:v>2013 Q1</c:v>
                </c:pt>
                <c:pt idx="45">
                  <c:v>2013 Q2</c:v>
                </c:pt>
                <c:pt idx="46">
                  <c:v>2013 Q3</c:v>
                </c:pt>
                <c:pt idx="47">
                  <c:v>2013 Q4</c:v>
                </c:pt>
                <c:pt idx="48">
                  <c:v>2014 Q1</c:v>
                </c:pt>
                <c:pt idx="49">
                  <c:v>2014 Q2</c:v>
                </c:pt>
                <c:pt idx="50">
                  <c:v>2014 Q3</c:v>
                </c:pt>
                <c:pt idx="51">
                  <c:v>2014 Q4</c:v>
                </c:pt>
                <c:pt idx="52">
                  <c:v>2015 Q1</c:v>
                </c:pt>
                <c:pt idx="53">
                  <c:v>2015 Q2</c:v>
                </c:pt>
                <c:pt idx="54">
                  <c:v>2015 Q3</c:v>
                </c:pt>
                <c:pt idx="55">
                  <c:v>2015 Q4</c:v>
                </c:pt>
                <c:pt idx="56">
                  <c:v>2016 Q1</c:v>
                </c:pt>
                <c:pt idx="57">
                  <c:v>2016 Q2</c:v>
                </c:pt>
                <c:pt idx="58">
                  <c:v>2016 Q3</c:v>
                </c:pt>
                <c:pt idx="59">
                  <c:v>2016 Q4</c:v>
                </c:pt>
                <c:pt idx="60">
                  <c:v>2017 Q1</c:v>
                </c:pt>
                <c:pt idx="61">
                  <c:v>2017 Q2</c:v>
                </c:pt>
                <c:pt idx="62">
                  <c:v>2017 Q3</c:v>
                </c:pt>
                <c:pt idx="63">
                  <c:v>2017 Q4</c:v>
                </c:pt>
                <c:pt idx="64">
                  <c:v>2018 Q1</c:v>
                </c:pt>
                <c:pt idx="65">
                  <c:v>2018 Q2</c:v>
                </c:pt>
                <c:pt idx="66">
                  <c:v>2018 Q3</c:v>
                </c:pt>
                <c:pt idx="67">
                  <c:v>2018 Q4</c:v>
                </c:pt>
                <c:pt idx="68">
                  <c:v>2019 Q1</c:v>
                </c:pt>
                <c:pt idx="69">
                  <c:v>2019 Q2</c:v>
                </c:pt>
                <c:pt idx="70">
                  <c:v>2019 Q3</c:v>
                </c:pt>
                <c:pt idx="71">
                  <c:v>2019 Q4</c:v>
                </c:pt>
                <c:pt idx="72">
                  <c:v>2020 Q1</c:v>
                </c:pt>
                <c:pt idx="73">
                  <c:v>2020 Q2</c:v>
                </c:pt>
                <c:pt idx="74">
                  <c:v>2020 Q3</c:v>
                </c:pt>
                <c:pt idx="75">
                  <c:v>2020 Q4</c:v>
                </c:pt>
                <c:pt idx="76">
                  <c:v>2021 Q1</c:v>
                </c:pt>
                <c:pt idx="77">
                  <c:v>2021 Q2</c:v>
                </c:pt>
                <c:pt idx="78">
                  <c:v>2021 Q3</c:v>
                </c:pt>
                <c:pt idx="79">
                  <c:v>2021 Q4</c:v>
                </c:pt>
                <c:pt idx="80">
                  <c:v>2022 Q1</c:v>
                </c:pt>
                <c:pt idx="81">
                  <c:v>2022 Q2</c:v>
                </c:pt>
                <c:pt idx="82">
                  <c:v>2022 Q3</c:v>
                </c:pt>
                <c:pt idx="83">
                  <c:v>2022 Q4</c:v>
                </c:pt>
                <c:pt idx="84">
                  <c:v>2023 Q1</c:v>
                </c:pt>
              </c:strCache>
            </c:strRef>
          </c:cat>
          <c:val>
            <c:numRef>
              <c:f>ClassC!$H$10:$H$94</c:f>
              <c:numCache>
                <c:formatCode>\$##,###,##0_);[Red]\(\$##,###,##0\)</c:formatCode>
                <c:ptCount val="85"/>
                <c:pt idx="0">
                  <c:v>1414</c:v>
                </c:pt>
                <c:pt idx="1">
                  <c:v>1364</c:v>
                </c:pt>
                <c:pt idx="2">
                  <c:v>1344</c:v>
                </c:pt>
                <c:pt idx="3">
                  <c:v>1305</c:v>
                </c:pt>
                <c:pt idx="4">
                  <c:v>1288</c:v>
                </c:pt>
                <c:pt idx="5">
                  <c:v>1264</c:v>
                </c:pt>
                <c:pt idx="6">
                  <c:v>1244</c:v>
                </c:pt>
                <c:pt idx="7">
                  <c:v>1216</c:v>
                </c:pt>
                <c:pt idx="8">
                  <c:v>1199</c:v>
                </c:pt>
                <c:pt idx="9">
                  <c:v>1186</c:v>
                </c:pt>
                <c:pt idx="10">
                  <c:v>1183</c:v>
                </c:pt>
                <c:pt idx="11">
                  <c:v>1176</c:v>
                </c:pt>
                <c:pt idx="12">
                  <c:v>1175</c:v>
                </c:pt>
                <c:pt idx="13">
                  <c:v>1186</c:v>
                </c:pt>
                <c:pt idx="14">
                  <c:v>1196</c:v>
                </c:pt>
                <c:pt idx="15">
                  <c:v>1198</c:v>
                </c:pt>
                <c:pt idx="16">
                  <c:v>1211</c:v>
                </c:pt>
                <c:pt idx="17">
                  <c:v>1235</c:v>
                </c:pt>
                <c:pt idx="18">
                  <c:v>1260</c:v>
                </c:pt>
                <c:pt idx="19">
                  <c:v>1277</c:v>
                </c:pt>
                <c:pt idx="20">
                  <c:v>1295</c:v>
                </c:pt>
                <c:pt idx="21">
                  <c:v>1330</c:v>
                </c:pt>
                <c:pt idx="22">
                  <c:v>1364</c:v>
                </c:pt>
                <c:pt idx="23">
                  <c:v>1378</c:v>
                </c:pt>
                <c:pt idx="24">
                  <c:v>1395</c:v>
                </c:pt>
                <c:pt idx="25">
                  <c:v>1415</c:v>
                </c:pt>
                <c:pt idx="26">
                  <c:v>1427</c:v>
                </c:pt>
                <c:pt idx="27">
                  <c:v>1414</c:v>
                </c:pt>
                <c:pt idx="28">
                  <c:v>1386</c:v>
                </c:pt>
                <c:pt idx="29">
                  <c:v>1355</c:v>
                </c:pt>
                <c:pt idx="30">
                  <c:v>1340</c:v>
                </c:pt>
                <c:pt idx="31">
                  <c:v>1303</c:v>
                </c:pt>
                <c:pt idx="32">
                  <c:v>1301</c:v>
                </c:pt>
                <c:pt idx="33">
                  <c:v>1320</c:v>
                </c:pt>
                <c:pt idx="34">
                  <c:v>1334</c:v>
                </c:pt>
                <c:pt idx="35">
                  <c:v>1333</c:v>
                </c:pt>
                <c:pt idx="36">
                  <c:v>1336</c:v>
                </c:pt>
                <c:pt idx="37">
                  <c:v>1359</c:v>
                </c:pt>
                <c:pt idx="38">
                  <c:v>1379</c:v>
                </c:pt>
                <c:pt idx="39">
                  <c:v>1391</c:v>
                </c:pt>
                <c:pt idx="40">
                  <c:v>1404</c:v>
                </c:pt>
                <c:pt idx="41">
                  <c:v>1429</c:v>
                </c:pt>
                <c:pt idx="42">
                  <c:v>1451</c:v>
                </c:pt>
                <c:pt idx="43">
                  <c:v>1461</c:v>
                </c:pt>
                <c:pt idx="44">
                  <c:v>1482</c:v>
                </c:pt>
                <c:pt idx="45">
                  <c:v>1514</c:v>
                </c:pt>
                <c:pt idx="46">
                  <c:v>1538</c:v>
                </c:pt>
                <c:pt idx="47">
                  <c:v>1550</c:v>
                </c:pt>
                <c:pt idx="48">
                  <c:v>1567</c:v>
                </c:pt>
                <c:pt idx="49">
                  <c:v>1600</c:v>
                </c:pt>
                <c:pt idx="50">
                  <c:v>1628</c:v>
                </c:pt>
                <c:pt idx="51">
                  <c:v>1649</c:v>
                </c:pt>
                <c:pt idx="52">
                  <c:v>1695</c:v>
                </c:pt>
                <c:pt idx="53">
                  <c:v>1760</c:v>
                </c:pt>
                <c:pt idx="54">
                  <c:v>1796</c:v>
                </c:pt>
                <c:pt idx="55">
                  <c:v>1797</c:v>
                </c:pt>
                <c:pt idx="56">
                  <c:v>1806</c:v>
                </c:pt>
                <c:pt idx="57">
                  <c:v>1831</c:v>
                </c:pt>
                <c:pt idx="58">
                  <c:v>1835</c:v>
                </c:pt>
                <c:pt idx="59">
                  <c:v>1822</c:v>
                </c:pt>
                <c:pt idx="60">
                  <c:v>1836</c:v>
                </c:pt>
                <c:pt idx="61">
                  <c:v>1874</c:v>
                </c:pt>
                <c:pt idx="62">
                  <c:v>1873</c:v>
                </c:pt>
                <c:pt idx="63">
                  <c:v>1868</c:v>
                </c:pt>
                <c:pt idx="64">
                  <c:v>1893</c:v>
                </c:pt>
                <c:pt idx="65">
                  <c:v>1923</c:v>
                </c:pt>
                <c:pt idx="66">
                  <c:v>1934</c:v>
                </c:pt>
                <c:pt idx="67">
                  <c:v>1922</c:v>
                </c:pt>
                <c:pt idx="68">
                  <c:v>1928</c:v>
                </c:pt>
                <c:pt idx="69">
                  <c:v>1953</c:v>
                </c:pt>
                <c:pt idx="70">
                  <c:v>1967</c:v>
                </c:pt>
                <c:pt idx="71">
                  <c:v>1974</c:v>
                </c:pt>
                <c:pt idx="72">
                  <c:v>1982</c:v>
                </c:pt>
                <c:pt idx="73">
                  <c:v>1959</c:v>
                </c:pt>
                <c:pt idx="74">
                  <c:v>1944</c:v>
                </c:pt>
                <c:pt idx="75">
                  <c:v>1925</c:v>
                </c:pt>
                <c:pt idx="76">
                  <c:v>1924</c:v>
                </c:pt>
                <c:pt idx="77">
                  <c:v>1949</c:v>
                </c:pt>
                <c:pt idx="78">
                  <c:v>1985</c:v>
                </c:pt>
                <c:pt idx="79">
                  <c:v>1987</c:v>
                </c:pt>
                <c:pt idx="80" formatCode="&quot;$&quot;#,##0_);[Red]\(&quot;$&quot;#,##0\)">
                  <c:v>1999</c:v>
                </c:pt>
                <c:pt idx="81" formatCode="&quot;$&quot;#,##0_);[Red]\(&quot;$&quot;#,##0\)">
                  <c:v>2037</c:v>
                </c:pt>
                <c:pt idx="82" formatCode="&quot;$&quot;#,##0_);[Red]\(&quot;$&quot;#,##0\)">
                  <c:v>2058</c:v>
                </c:pt>
                <c:pt idx="83" formatCode="&quot;$&quot;#,##0_);[Red]\(&quot;$&quot;#,##0\)">
                  <c:v>2057</c:v>
                </c:pt>
                <c:pt idx="84" formatCode="&quot;$&quot;#,##0_);[Red]\(&quot;$&quot;#,##0\)">
                  <c:v>2069</c:v>
                </c:pt>
              </c:numCache>
            </c:numRef>
          </c:val>
          <c:smooth val="0"/>
          <c:extLst>
            <c:ext xmlns:c16="http://schemas.microsoft.com/office/drawing/2014/chart" uri="{C3380CC4-5D6E-409C-BE32-E72D297353CC}">
              <c16:uniqueId val="{00000002-8D73-4123-95A7-7251F73D2D2A}"/>
            </c:ext>
          </c:extLst>
        </c:ser>
        <c:ser>
          <c:idx val="3"/>
          <c:order val="3"/>
          <c:tx>
            <c:v>Class F</c:v>
          </c:tx>
          <c:spPr>
            <a:ln w="28575" cap="rnd">
              <a:solidFill>
                <a:schemeClr val="accent6"/>
              </a:solidFill>
              <a:round/>
            </a:ln>
            <a:effectLst/>
          </c:spPr>
          <c:marker>
            <c:symbol val="none"/>
          </c:marker>
          <c:cat>
            <c:strRef>
              <c:f>AllClass!$A$10:$A$94</c:f>
              <c:strCache>
                <c:ptCount val="85"/>
                <c:pt idx="0">
                  <c:v>2002 Q1</c:v>
                </c:pt>
                <c:pt idx="1">
                  <c:v>2002 Q2</c:v>
                </c:pt>
                <c:pt idx="2">
                  <c:v>2002 Q3</c:v>
                </c:pt>
                <c:pt idx="3">
                  <c:v>2002 Q4</c:v>
                </c:pt>
                <c:pt idx="4">
                  <c:v>2003 Q1</c:v>
                </c:pt>
                <c:pt idx="5">
                  <c:v>2003 Q2</c:v>
                </c:pt>
                <c:pt idx="6">
                  <c:v>2003 Q3</c:v>
                </c:pt>
                <c:pt idx="7">
                  <c:v>2003 Q4</c:v>
                </c:pt>
                <c:pt idx="8">
                  <c:v>2004 Q1</c:v>
                </c:pt>
                <c:pt idx="9">
                  <c:v>2004 Q2</c:v>
                </c:pt>
                <c:pt idx="10">
                  <c:v>2004 Q3</c:v>
                </c:pt>
                <c:pt idx="11">
                  <c:v>2004 Q4</c:v>
                </c:pt>
                <c:pt idx="12">
                  <c:v>2005 Q1</c:v>
                </c:pt>
                <c:pt idx="13">
                  <c:v>2005 Q2</c:v>
                </c:pt>
                <c:pt idx="14">
                  <c:v>2005 Q3</c:v>
                </c:pt>
                <c:pt idx="15">
                  <c:v>2005 Q4</c:v>
                </c:pt>
                <c:pt idx="16">
                  <c:v>2006 Q1</c:v>
                </c:pt>
                <c:pt idx="17">
                  <c:v>2006 Q2</c:v>
                </c:pt>
                <c:pt idx="18">
                  <c:v>2006 Q3</c:v>
                </c:pt>
                <c:pt idx="19">
                  <c:v>2006 Q4</c:v>
                </c:pt>
                <c:pt idx="20">
                  <c:v>2007 Q1</c:v>
                </c:pt>
                <c:pt idx="21">
                  <c:v>2007 Q2</c:v>
                </c:pt>
                <c:pt idx="22">
                  <c:v>2007 Q3</c:v>
                </c:pt>
                <c:pt idx="23">
                  <c:v>2007 Q4</c:v>
                </c:pt>
                <c:pt idx="24">
                  <c:v>2008 Q1</c:v>
                </c:pt>
                <c:pt idx="25">
                  <c:v>2008 Q2</c:v>
                </c:pt>
                <c:pt idx="26">
                  <c:v>2008 Q3</c:v>
                </c:pt>
                <c:pt idx="27">
                  <c:v>2008 Q4</c:v>
                </c:pt>
                <c:pt idx="28">
                  <c:v>2009 Q1</c:v>
                </c:pt>
                <c:pt idx="29">
                  <c:v>2009 Q2</c:v>
                </c:pt>
                <c:pt idx="30">
                  <c:v>2009 Q3</c:v>
                </c:pt>
                <c:pt idx="31">
                  <c:v>2009 Q4</c:v>
                </c:pt>
                <c:pt idx="32">
                  <c:v>2010 Q1</c:v>
                </c:pt>
                <c:pt idx="33">
                  <c:v>2010 Q2</c:v>
                </c:pt>
                <c:pt idx="34">
                  <c:v>2010 Q3</c:v>
                </c:pt>
                <c:pt idx="35">
                  <c:v>2010 Q4</c:v>
                </c:pt>
                <c:pt idx="36">
                  <c:v>2011 Q1</c:v>
                </c:pt>
                <c:pt idx="37">
                  <c:v>2011 Q2</c:v>
                </c:pt>
                <c:pt idx="38">
                  <c:v>2011 Q3</c:v>
                </c:pt>
                <c:pt idx="39">
                  <c:v>2011 Q4</c:v>
                </c:pt>
                <c:pt idx="40">
                  <c:v>2012 Q1</c:v>
                </c:pt>
                <c:pt idx="41">
                  <c:v>2012 Q2</c:v>
                </c:pt>
                <c:pt idx="42">
                  <c:v>2012 Q3</c:v>
                </c:pt>
                <c:pt idx="43">
                  <c:v>2012 Q4</c:v>
                </c:pt>
                <c:pt idx="44">
                  <c:v>2013 Q1</c:v>
                </c:pt>
                <c:pt idx="45">
                  <c:v>2013 Q2</c:v>
                </c:pt>
                <c:pt idx="46">
                  <c:v>2013 Q3</c:v>
                </c:pt>
                <c:pt idx="47">
                  <c:v>2013 Q4</c:v>
                </c:pt>
                <c:pt idx="48">
                  <c:v>2014 Q1</c:v>
                </c:pt>
                <c:pt idx="49">
                  <c:v>2014 Q2</c:v>
                </c:pt>
                <c:pt idx="50">
                  <c:v>2014 Q3</c:v>
                </c:pt>
                <c:pt idx="51">
                  <c:v>2014 Q4</c:v>
                </c:pt>
                <c:pt idx="52">
                  <c:v>2015 Q1</c:v>
                </c:pt>
                <c:pt idx="53">
                  <c:v>2015 Q2</c:v>
                </c:pt>
                <c:pt idx="54">
                  <c:v>2015 Q3</c:v>
                </c:pt>
                <c:pt idx="55">
                  <c:v>2015 Q4</c:v>
                </c:pt>
                <c:pt idx="56">
                  <c:v>2016 Q1</c:v>
                </c:pt>
                <c:pt idx="57">
                  <c:v>2016 Q2</c:v>
                </c:pt>
                <c:pt idx="58">
                  <c:v>2016 Q3</c:v>
                </c:pt>
                <c:pt idx="59">
                  <c:v>2016 Q4</c:v>
                </c:pt>
                <c:pt idx="60">
                  <c:v>2017 Q1</c:v>
                </c:pt>
                <c:pt idx="61">
                  <c:v>2017 Q2</c:v>
                </c:pt>
                <c:pt idx="62">
                  <c:v>2017 Q3</c:v>
                </c:pt>
                <c:pt idx="63">
                  <c:v>2017 Q4</c:v>
                </c:pt>
                <c:pt idx="64">
                  <c:v>2018 Q1</c:v>
                </c:pt>
                <c:pt idx="65">
                  <c:v>2018 Q2</c:v>
                </c:pt>
                <c:pt idx="66">
                  <c:v>2018 Q3</c:v>
                </c:pt>
                <c:pt idx="67">
                  <c:v>2018 Q4</c:v>
                </c:pt>
                <c:pt idx="68">
                  <c:v>2019 Q1</c:v>
                </c:pt>
                <c:pt idx="69">
                  <c:v>2019 Q2</c:v>
                </c:pt>
                <c:pt idx="70">
                  <c:v>2019 Q3</c:v>
                </c:pt>
                <c:pt idx="71">
                  <c:v>2019 Q4</c:v>
                </c:pt>
                <c:pt idx="72">
                  <c:v>2020 Q1</c:v>
                </c:pt>
                <c:pt idx="73">
                  <c:v>2020 Q2</c:v>
                </c:pt>
                <c:pt idx="74">
                  <c:v>2020 Q3</c:v>
                </c:pt>
                <c:pt idx="75">
                  <c:v>2020 Q4</c:v>
                </c:pt>
                <c:pt idx="76">
                  <c:v>2021 Q1</c:v>
                </c:pt>
                <c:pt idx="77">
                  <c:v>2021 Q2</c:v>
                </c:pt>
                <c:pt idx="78">
                  <c:v>2021 Q3</c:v>
                </c:pt>
                <c:pt idx="79">
                  <c:v>2021 Q4</c:v>
                </c:pt>
                <c:pt idx="80">
                  <c:v>2022 Q1</c:v>
                </c:pt>
                <c:pt idx="81">
                  <c:v>2022 Q2</c:v>
                </c:pt>
                <c:pt idx="82">
                  <c:v>2022 Q3</c:v>
                </c:pt>
                <c:pt idx="83">
                  <c:v>2022 Q4</c:v>
                </c:pt>
                <c:pt idx="84">
                  <c:v>2023 Q1</c:v>
                </c:pt>
              </c:strCache>
            </c:strRef>
          </c:cat>
          <c:val>
            <c:numRef>
              <c:f>ClassF!$H$10:$H$94</c:f>
              <c:numCache>
                <c:formatCode>\$##,###,##0_);[Red]\(\$##,###,##0\)</c:formatCode>
                <c:ptCount val="85"/>
                <c:pt idx="0">
                  <c:v>1123</c:v>
                </c:pt>
                <c:pt idx="1">
                  <c:v>1072</c:v>
                </c:pt>
                <c:pt idx="2">
                  <c:v>1029</c:v>
                </c:pt>
                <c:pt idx="3">
                  <c:v>990</c:v>
                </c:pt>
                <c:pt idx="4">
                  <c:v>1030</c:v>
                </c:pt>
                <c:pt idx="5">
                  <c:v>1041</c:v>
                </c:pt>
                <c:pt idx="6">
                  <c:v>1017</c:v>
                </c:pt>
                <c:pt idx="7">
                  <c:v>988</c:v>
                </c:pt>
                <c:pt idx="8">
                  <c:v>965</c:v>
                </c:pt>
                <c:pt idx="9">
                  <c:v>950</c:v>
                </c:pt>
                <c:pt idx="10">
                  <c:v>937</c:v>
                </c:pt>
                <c:pt idx="11">
                  <c:v>927</c:v>
                </c:pt>
                <c:pt idx="12">
                  <c:v>927</c:v>
                </c:pt>
                <c:pt idx="13">
                  <c:v>934</c:v>
                </c:pt>
                <c:pt idx="14">
                  <c:v>950</c:v>
                </c:pt>
                <c:pt idx="15">
                  <c:v>958</c:v>
                </c:pt>
                <c:pt idx="16">
                  <c:v>969</c:v>
                </c:pt>
                <c:pt idx="17">
                  <c:v>993</c:v>
                </c:pt>
                <c:pt idx="18">
                  <c:v>1016</c:v>
                </c:pt>
                <c:pt idx="19">
                  <c:v>1024</c:v>
                </c:pt>
                <c:pt idx="20">
                  <c:v>1049</c:v>
                </c:pt>
                <c:pt idx="21">
                  <c:v>1083</c:v>
                </c:pt>
                <c:pt idx="22">
                  <c:v>1106</c:v>
                </c:pt>
                <c:pt idx="23">
                  <c:v>1118</c:v>
                </c:pt>
                <c:pt idx="24">
                  <c:v>1136</c:v>
                </c:pt>
                <c:pt idx="25">
                  <c:v>1152</c:v>
                </c:pt>
                <c:pt idx="26">
                  <c:v>1164</c:v>
                </c:pt>
                <c:pt idx="27">
                  <c:v>1145</c:v>
                </c:pt>
                <c:pt idx="28">
                  <c:v>1126</c:v>
                </c:pt>
                <c:pt idx="29">
                  <c:v>1109</c:v>
                </c:pt>
                <c:pt idx="30">
                  <c:v>1100</c:v>
                </c:pt>
                <c:pt idx="31">
                  <c:v>1087</c:v>
                </c:pt>
                <c:pt idx="32">
                  <c:v>1079</c:v>
                </c:pt>
                <c:pt idx="33">
                  <c:v>1089</c:v>
                </c:pt>
                <c:pt idx="34">
                  <c:v>1101</c:v>
                </c:pt>
                <c:pt idx="35">
                  <c:v>1101</c:v>
                </c:pt>
                <c:pt idx="36">
                  <c:v>1102</c:v>
                </c:pt>
                <c:pt idx="37">
                  <c:v>1109</c:v>
                </c:pt>
                <c:pt idx="38">
                  <c:v>1113</c:v>
                </c:pt>
                <c:pt idx="39">
                  <c:v>1118</c:v>
                </c:pt>
                <c:pt idx="40">
                  <c:v>1123</c:v>
                </c:pt>
                <c:pt idx="41">
                  <c:v>1135</c:v>
                </c:pt>
                <c:pt idx="42">
                  <c:v>1150</c:v>
                </c:pt>
                <c:pt idx="43">
                  <c:v>1159</c:v>
                </c:pt>
                <c:pt idx="44">
                  <c:v>1167</c:v>
                </c:pt>
                <c:pt idx="45">
                  <c:v>1175</c:v>
                </c:pt>
                <c:pt idx="46">
                  <c:v>1190</c:v>
                </c:pt>
                <c:pt idx="47">
                  <c:v>1196</c:v>
                </c:pt>
                <c:pt idx="48">
                  <c:v>1205</c:v>
                </c:pt>
                <c:pt idx="49">
                  <c:v>1220</c:v>
                </c:pt>
                <c:pt idx="50">
                  <c:v>1234</c:v>
                </c:pt>
                <c:pt idx="51">
                  <c:v>1237</c:v>
                </c:pt>
                <c:pt idx="52">
                  <c:v>1248</c:v>
                </c:pt>
                <c:pt idx="53">
                  <c:v>1270</c:v>
                </c:pt>
                <c:pt idx="54">
                  <c:v>1286</c:v>
                </c:pt>
                <c:pt idx="55">
                  <c:v>1293</c:v>
                </c:pt>
                <c:pt idx="56">
                  <c:v>1302</c:v>
                </c:pt>
                <c:pt idx="57">
                  <c:v>1309</c:v>
                </c:pt>
                <c:pt idx="58">
                  <c:v>1321</c:v>
                </c:pt>
                <c:pt idx="59">
                  <c:v>1324</c:v>
                </c:pt>
                <c:pt idx="60">
                  <c:v>1329</c:v>
                </c:pt>
                <c:pt idx="61">
                  <c:v>1336</c:v>
                </c:pt>
                <c:pt idx="62">
                  <c:v>1342</c:v>
                </c:pt>
                <c:pt idx="63">
                  <c:v>1347</c:v>
                </c:pt>
                <c:pt idx="64">
                  <c:v>1350</c:v>
                </c:pt>
                <c:pt idx="65">
                  <c:v>1353</c:v>
                </c:pt>
                <c:pt idx="66">
                  <c:v>1356</c:v>
                </c:pt>
                <c:pt idx="67">
                  <c:v>1357</c:v>
                </c:pt>
                <c:pt idx="68">
                  <c:v>1359</c:v>
                </c:pt>
                <c:pt idx="69">
                  <c:v>1362</c:v>
                </c:pt>
                <c:pt idx="70">
                  <c:v>1363</c:v>
                </c:pt>
                <c:pt idx="71">
                  <c:v>1363</c:v>
                </c:pt>
                <c:pt idx="72">
                  <c:v>1366</c:v>
                </c:pt>
                <c:pt idx="73">
                  <c:v>1375</c:v>
                </c:pt>
                <c:pt idx="74">
                  <c:v>1375</c:v>
                </c:pt>
                <c:pt idx="75">
                  <c:v>1382</c:v>
                </c:pt>
                <c:pt idx="76">
                  <c:v>1385</c:v>
                </c:pt>
                <c:pt idx="77">
                  <c:v>1387</c:v>
                </c:pt>
                <c:pt idx="78">
                  <c:v>1594</c:v>
                </c:pt>
                <c:pt idx="79">
                  <c:v>1595</c:v>
                </c:pt>
                <c:pt idx="80" formatCode="&quot;$&quot;#,##0_);[Red]\(&quot;$&quot;#,##0\)">
                  <c:v>1596</c:v>
                </c:pt>
                <c:pt idx="81" formatCode="&quot;$&quot;#,##0_);[Red]\(&quot;$&quot;#,##0\)">
                  <c:v>1599</c:v>
                </c:pt>
                <c:pt idx="82" formatCode="&quot;$&quot;#,##0_);[Red]\(&quot;$&quot;#,##0\)">
                  <c:v>1600</c:v>
                </c:pt>
                <c:pt idx="83" formatCode="&quot;$&quot;#,##0_);[Red]\(&quot;$&quot;#,##0\)">
                  <c:v>1602</c:v>
                </c:pt>
                <c:pt idx="84" formatCode="&quot;$&quot;#,##0_);[Red]\(&quot;$&quot;#,##0\)">
                  <c:v>1604</c:v>
                </c:pt>
              </c:numCache>
            </c:numRef>
          </c:val>
          <c:smooth val="0"/>
          <c:extLst>
            <c:ext xmlns:c16="http://schemas.microsoft.com/office/drawing/2014/chart" uri="{C3380CC4-5D6E-409C-BE32-E72D297353CC}">
              <c16:uniqueId val="{00000003-8D73-4123-95A7-7251F73D2D2A}"/>
            </c:ext>
          </c:extLst>
        </c:ser>
        <c:ser>
          <c:idx val="4"/>
          <c:order val="4"/>
          <c:tx>
            <c:v>All Class</c:v>
          </c:tx>
          <c:spPr>
            <a:ln w="28575" cap="rnd">
              <a:solidFill>
                <a:srgbClr val="FF0000"/>
              </a:solidFill>
              <a:round/>
            </a:ln>
            <a:effectLst/>
          </c:spPr>
          <c:marker>
            <c:symbol val="none"/>
          </c:marker>
          <c:cat>
            <c:strRef>
              <c:f>AllClass!$A$10:$A$94</c:f>
              <c:strCache>
                <c:ptCount val="85"/>
                <c:pt idx="0">
                  <c:v>2002 Q1</c:v>
                </c:pt>
                <c:pt idx="1">
                  <c:v>2002 Q2</c:v>
                </c:pt>
                <c:pt idx="2">
                  <c:v>2002 Q3</c:v>
                </c:pt>
                <c:pt idx="3">
                  <c:v>2002 Q4</c:v>
                </c:pt>
                <c:pt idx="4">
                  <c:v>2003 Q1</c:v>
                </c:pt>
                <c:pt idx="5">
                  <c:v>2003 Q2</c:v>
                </c:pt>
                <c:pt idx="6">
                  <c:v>2003 Q3</c:v>
                </c:pt>
                <c:pt idx="7">
                  <c:v>2003 Q4</c:v>
                </c:pt>
                <c:pt idx="8">
                  <c:v>2004 Q1</c:v>
                </c:pt>
                <c:pt idx="9">
                  <c:v>2004 Q2</c:v>
                </c:pt>
                <c:pt idx="10">
                  <c:v>2004 Q3</c:v>
                </c:pt>
                <c:pt idx="11">
                  <c:v>2004 Q4</c:v>
                </c:pt>
                <c:pt idx="12">
                  <c:v>2005 Q1</c:v>
                </c:pt>
                <c:pt idx="13">
                  <c:v>2005 Q2</c:v>
                </c:pt>
                <c:pt idx="14">
                  <c:v>2005 Q3</c:v>
                </c:pt>
                <c:pt idx="15">
                  <c:v>2005 Q4</c:v>
                </c:pt>
                <c:pt idx="16">
                  <c:v>2006 Q1</c:v>
                </c:pt>
                <c:pt idx="17">
                  <c:v>2006 Q2</c:v>
                </c:pt>
                <c:pt idx="18">
                  <c:v>2006 Q3</c:v>
                </c:pt>
                <c:pt idx="19">
                  <c:v>2006 Q4</c:v>
                </c:pt>
                <c:pt idx="20">
                  <c:v>2007 Q1</c:v>
                </c:pt>
                <c:pt idx="21">
                  <c:v>2007 Q2</c:v>
                </c:pt>
                <c:pt idx="22">
                  <c:v>2007 Q3</c:v>
                </c:pt>
                <c:pt idx="23">
                  <c:v>2007 Q4</c:v>
                </c:pt>
                <c:pt idx="24">
                  <c:v>2008 Q1</c:v>
                </c:pt>
                <c:pt idx="25">
                  <c:v>2008 Q2</c:v>
                </c:pt>
                <c:pt idx="26">
                  <c:v>2008 Q3</c:v>
                </c:pt>
                <c:pt idx="27">
                  <c:v>2008 Q4</c:v>
                </c:pt>
                <c:pt idx="28">
                  <c:v>2009 Q1</c:v>
                </c:pt>
                <c:pt idx="29">
                  <c:v>2009 Q2</c:v>
                </c:pt>
                <c:pt idx="30">
                  <c:v>2009 Q3</c:v>
                </c:pt>
                <c:pt idx="31">
                  <c:v>2009 Q4</c:v>
                </c:pt>
                <c:pt idx="32">
                  <c:v>2010 Q1</c:v>
                </c:pt>
                <c:pt idx="33">
                  <c:v>2010 Q2</c:v>
                </c:pt>
                <c:pt idx="34">
                  <c:v>2010 Q3</c:v>
                </c:pt>
                <c:pt idx="35">
                  <c:v>2010 Q4</c:v>
                </c:pt>
                <c:pt idx="36">
                  <c:v>2011 Q1</c:v>
                </c:pt>
                <c:pt idx="37">
                  <c:v>2011 Q2</c:v>
                </c:pt>
                <c:pt idx="38">
                  <c:v>2011 Q3</c:v>
                </c:pt>
                <c:pt idx="39">
                  <c:v>2011 Q4</c:v>
                </c:pt>
                <c:pt idx="40">
                  <c:v>2012 Q1</c:v>
                </c:pt>
                <c:pt idx="41">
                  <c:v>2012 Q2</c:v>
                </c:pt>
                <c:pt idx="42">
                  <c:v>2012 Q3</c:v>
                </c:pt>
                <c:pt idx="43">
                  <c:v>2012 Q4</c:v>
                </c:pt>
                <c:pt idx="44">
                  <c:v>2013 Q1</c:v>
                </c:pt>
                <c:pt idx="45">
                  <c:v>2013 Q2</c:v>
                </c:pt>
                <c:pt idx="46">
                  <c:v>2013 Q3</c:v>
                </c:pt>
                <c:pt idx="47">
                  <c:v>2013 Q4</c:v>
                </c:pt>
                <c:pt idx="48">
                  <c:v>2014 Q1</c:v>
                </c:pt>
                <c:pt idx="49">
                  <c:v>2014 Q2</c:v>
                </c:pt>
                <c:pt idx="50">
                  <c:v>2014 Q3</c:v>
                </c:pt>
                <c:pt idx="51">
                  <c:v>2014 Q4</c:v>
                </c:pt>
                <c:pt idx="52">
                  <c:v>2015 Q1</c:v>
                </c:pt>
                <c:pt idx="53">
                  <c:v>2015 Q2</c:v>
                </c:pt>
                <c:pt idx="54">
                  <c:v>2015 Q3</c:v>
                </c:pt>
                <c:pt idx="55">
                  <c:v>2015 Q4</c:v>
                </c:pt>
                <c:pt idx="56">
                  <c:v>2016 Q1</c:v>
                </c:pt>
                <c:pt idx="57">
                  <c:v>2016 Q2</c:v>
                </c:pt>
                <c:pt idx="58">
                  <c:v>2016 Q3</c:v>
                </c:pt>
                <c:pt idx="59">
                  <c:v>2016 Q4</c:v>
                </c:pt>
                <c:pt idx="60">
                  <c:v>2017 Q1</c:v>
                </c:pt>
                <c:pt idx="61">
                  <c:v>2017 Q2</c:v>
                </c:pt>
                <c:pt idx="62">
                  <c:v>2017 Q3</c:v>
                </c:pt>
                <c:pt idx="63">
                  <c:v>2017 Q4</c:v>
                </c:pt>
                <c:pt idx="64">
                  <c:v>2018 Q1</c:v>
                </c:pt>
                <c:pt idx="65">
                  <c:v>2018 Q2</c:v>
                </c:pt>
                <c:pt idx="66">
                  <c:v>2018 Q3</c:v>
                </c:pt>
                <c:pt idx="67">
                  <c:v>2018 Q4</c:v>
                </c:pt>
                <c:pt idx="68">
                  <c:v>2019 Q1</c:v>
                </c:pt>
                <c:pt idx="69">
                  <c:v>2019 Q2</c:v>
                </c:pt>
                <c:pt idx="70">
                  <c:v>2019 Q3</c:v>
                </c:pt>
                <c:pt idx="71">
                  <c:v>2019 Q4</c:v>
                </c:pt>
                <c:pt idx="72">
                  <c:v>2020 Q1</c:v>
                </c:pt>
                <c:pt idx="73">
                  <c:v>2020 Q2</c:v>
                </c:pt>
                <c:pt idx="74">
                  <c:v>2020 Q3</c:v>
                </c:pt>
                <c:pt idx="75">
                  <c:v>2020 Q4</c:v>
                </c:pt>
                <c:pt idx="76">
                  <c:v>2021 Q1</c:v>
                </c:pt>
                <c:pt idx="77">
                  <c:v>2021 Q2</c:v>
                </c:pt>
                <c:pt idx="78">
                  <c:v>2021 Q3</c:v>
                </c:pt>
                <c:pt idx="79">
                  <c:v>2021 Q4</c:v>
                </c:pt>
                <c:pt idx="80">
                  <c:v>2022 Q1</c:v>
                </c:pt>
                <c:pt idx="81">
                  <c:v>2022 Q2</c:v>
                </c:pt>
                <c:pt idx="82">
                  <c:v>2022 Q3</c:v>
                </c:pt>
                <c:pt idx="83">
                  <c:v>2022 Q4</c:v>
                </c:pt>
                <c:pt idx="84">
                  <c:v>2023 Q1</c:v>
                </c:pt>
              </c:strCache>
            </c:strRef>
          </c:cat>
          <c:val>
            <c:numRef>
              <c:f>AllClass!$H$10:$H$94</c:f>
              <c:numCache>
                <c:formatCode>\$##,###,##0_);[Red]\(\$##,###,##0\)</c:formatCode>
                <c:ptCount val="85"/>
                <c:pt idx="0">
                  <c:v>1923</c:v>
                </c:pt>
                <c:pt idx="1">
                  <c:v>1850</c:v>
                </c:pt>
                <c:pt idx="2">
                  <c:v>1805</c:v>
                </c:pt>
                <c:pt idx="3">
                  <c:v>1749</c:v>
                </c:pt>
                <c:pt idx="4">
                  <c:v>1739</c:v>
                </c:pt>
                <c:pt idx="5">
                  <c:v>1723</c:v>
                </c:pt>
                <c:pt idx="6">
                  <c:v>1700</c:v>
                </c:pt>
                <c:pt idx="7">
                  <c:v>1660</c:v>
                </c:pt>
                <c:pt idx="8">
                  <c:v>1634</c:v>
                </c:pt>
                <c:pt idx="9">
                  <c:v>1620</c:v>
                </c:pt>
                <c:pt idx="10">
                  <c:v>1612</c:v>
                </c:pt>
                <c:pt idx="11">
                  <c:v>1604</c:v>
                </c:pt>
                <c:pt idx="12">
                  <c:v>1602</c:v>
                </c:pt>
                <c:pt idx="13">
                  <c:v>1615</c:v>
                </c:pt>
                <c:pt idx="14">
                  <c:v>1635</c:v>
                </c:pt>
                <c:pt idx="15">
                  <c:v>1641</c:v>
                </c:pt>
                <c:pt idx="16">
                  <c:v>1660</c:v>
                </c:pt>
                <c:pt idx="17">
                  <c:v>1695</c:v>
                </c:pt>
                <c:pt idx="18">
                  <c:v>1728</c:v>
                </c:pt>
                <c:pt idx="19">
                  <c:v>1747</c:v>
                </c:pt>
                <c:pt idx="20">
                  <c:v>1780</c:v>
                </c:pt>
                <c:pt idx="21">
                  <c:v>1825</c:v>
                </c:pt>
                <c:pt idx="22">
                  <c:v>1863</c:v>
                </c:pt>
                <c:pt idx="23">
                  <c:v>1878</c:v>
                </c:pt>
                <c:pt idx="24">
                  <c:v>1909</c:v>
                </c:pt>
                <c:pt idx="25">
                  <c:v>1932</c:v>
                </c:pt>
                <c:pt idx="26">
                  <c:v>1941</c:v>
                </c:pt>
                <c:pt idx="27">
                  <c:v>1912</c:v>
                </c:pt>
                <c:pt idx="28">
                  <c:v>1874</c:v>
                </c:pt>
                <c:pt idx="29">
                  <c:v>1828</c:v>
                </c:pt>
                <c:pt idx="30">
                  <c:v>1804</c:v>
                </c:pt>
                <c:pt idx="31">
                  <c:v>1766</c:v>
                </c:pt>
                <c:pt idx="32">
                  <c:v>1763</c:v>
                </c:pt>
                <c:pt idx="33">
                  <c:v>1790</c:v>
                </c:pt>
                <c:pt idx="34">
                  <c:v>1810</c:v>
                </c:pt>
                <c:pt idx="35">
                  <c:v>1815</c:v>
                </c:pt>
                <c:pt idx="36">
                  <c:v>1822</c:v>
                </c:pt>
                <c:pt idx="37">
                  <c:v>1846</c:v>
                </c:pt>
                <c:pt idx="38">
                  <c:v>1864</c:v>
                </c:pt>
                <c:pt idx="39">
                  <c:v>1879</c:v>
                </c:pt>
                <c:pt idx="40">
                  <c:v>1894</c:v>
                </c:pt>
                <c:pt idx="41">
                  <c:v>1925</c:v>
                </c:pt>
                <c:pt idx="42">
                  <c:v>1942</c:v>
                </c:pt>
                <c:pt idx="43">
                  <c:v>1950</c:v>
                </c:pt>
                <c:pt idx="44">
                  <c:v>1977</c:v>
                </c:pt>
                <c:pt idx="45">
                  <c:v>2019</c:v>
                </c:pt>
                <c:pt idx="46">
                  <c:v>2028</c:v>
                </c:pt>
                <c:pt idx="47">
                  <c:v>2043</c:v>
                </c:pt>
                <c:pt idx="48">
                  <c:v>2066</c:v>
                </c:pt>
                <c:pt idx="49">
                  <c:v>2094</c:v>
                </c:pt>
                <c:pt idx="50">
                  <c:v>2124</c:v>
                </c:pt>
                <c:pt idx="51">
                  <c:v>2142</c:v>
                </c:pt>
                <c:pt idx="52">
                  <c:v>2194</c:v>
                </c:pt>
                <c:pt idx="53">
                  <c:v>2283</c:v>
                </c:pt>
                <c:pt idx="54">
                  <c:v>2312</c:v>
                </c:pt>
                <c:pt idx="55">
                  <c:v>2295</c:v>
                </c:pt>
                <c:pt idx="56">
                  <c:v>2293</c:v>
                </c:pt>
                <c:pt idx="57">
                  <c:v>2352</c:v>
                </c:pt>
                <c:pt idx="58">
                  <c:v>2319</c:v>
                </c:pt>
                <c:pt idx="59">
                  <c:v>2283</c:v>
                </c:pt>
                <c:pt idx="60">
                  <c:v>2340</c:v>
                </c:pt>
                <c:pt idx="61">
                  <c:v>2394</c:v>
                </c:pt>
                <c:pt idx="62">
                  <c:v>2373</c:v>
                </c:pt>
                <c:pt idx="63">
                  <c:v>2353</c:v>
                </c:pt>
                <c:pt idx="64">
                  <c:v>2417</c:v>
                </c:pt>
                <c:pt idx="65">
                  <c:v>2495</c:v>
                </c:pt>
                <c:pt idx="66">
                  <c:v>2473</c:v>
                </c:pt>
                <c:pt idx="67">
                  <c:v>2444</c:v>
                </c:pt>
                <c:pt idx="68">
                  <c:v>2486</c:v>
                </c:pt>
                <c:pt idx="69">
                  <c:v>2529</c:v>
                </c:pt>
                <c:pt idx="70">
                  <c:v>2519</c:v>
                </c:pt>
                <c:pt idx="71">
                  <c:v>2490</c:v>
                </c:pt>
                <c:pt idx="72">
                  <c:v>2520</c:v>
                </c:pt>
                <c:pt idx="73">
                  <c:v>2425</c:v>
                </c:pt>
                <c:pt idx="74">
                  <c:v>2340</c:v>
                </c:pt>
                <c:pt idx="75">
                  <c:v>2285</c:v>
                </c:pt>
                <c:pt idx="76">
                  <c:v>2315</c:v>
                </c:pt>
                <c:pt idx="77">
                  <c:v>2446</c:v>
                </c:pt>
                <c:pt idx="78">
                  <c:v>2531</c:v>
                </c:pt>
                <c:pt idx="79">
                  <c:v>2515</c:v>
                </c:pt>
                <c:pt idx="80" formatCode="&quot;$&quot;#,##0_);[Red]\(&quot;$&quot;#,##0\)">
                  <c:v>2595</c:v>
                </c:pt>
                <c:pt idx="81" formatCode="&quot;$&quot;#,##0_);[Red]\(&quot;$&quot;#,##0\)">
                  <c:v>2732</c:v>
                </c:pt>
                <c:pt idx="82" formatCode="&quot;$&quot;#,##0_);[Red]\(&quot;$&quot;#,##0\)">
                  <c:v>2711</c:v>
                </c:pt>
                <c:pt idx="83" formatCode="&quot;$&quot;#,##0_);[Red]\(&quot;$&quot;#,##0\)">
                  <c:v>2634</c:v>
                </c:pt>
                <c:pt idx="84" formatCode="&quot;$&quot;#,##0_);[Red]\(&quot;$&quot;#,##0\)">
                  <c:v>2669</c:v>
                </c:pt>
              </c:numCache>
            </c:numRef>
          </c:val>
          <c:smooth val="0"/>
          <c:extLst>
            <c:ext xmlns:c16="http://schemas.microsoft.com/office/drawing/2014/chart" uri="{C3380CC4-5D6E-409C-BE32-E72D297353CC}">
              <c16:uniqueId val="{00000004-8D73-4123-95A7-7251F73D2D2A}"/>
            </c:ext>
          </c:extLst>
        </c:ser>
        <c:dLbls>
          <c:showLegendKey val="0"/>
          <c:showVal val="0"/>
          <c:showCatName val="0"/>
          <c:showSerName val="0"/>
          <c:showPercent val="0"/>
          <c:showBubbleSize val="0"/>
        </c:dLbls>
        <c:smooth val="0"/>
        <c:axId val="633210872"/>
        <c:axId val="633226616"/>
      </c:lineChart>
      <c:catAx>
        <c:axId val="633210872"/>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633226616"/>
        <c:crosses val="autoZero"/>
        <c:auto val="1"/>
        <c:lblAlgn val="ctr"/>
        <c:lblOffset val="100"/>
        <c:tickLblSkip val="4"/>
        <c:tickMarkSkip val="4"/>
        <c:noMultiLvlLbl val="0"/>
      </c:catAx>
      <c:valAx>
        <c:axId val="633226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564031"/>
                    </a:solidFill>
                    <a:latin typeface="Arial" panose="020B0604020202020204" pitchFamily="34" charset="0"/>
                    <a:ea typeface="+mn-ea"/>
                    <a:cs typeface="Arial" panose="020B0604020202020204" pitchFamily="34" charset="0"/>
                  </a:defRPr>
                </a:pPr>
                <a:r>
                  <a:rPr lang="en-US" sz="1200">
                    <a:solidFill>
                      <a:srgbClr val="564031"/>
                    </a:solidFill>
                    <a:latin typeface="Arial" panose="020B0604020202020204" pitchFamily="34" charset="0"/>
                    <a:cs typeface="Arial" panose="020B0604020202020204" pitchFamily="34" charset="0"/>
                  </a:rPr>
                  <a:t>Quarterly Average Effective Rent for SJ</a:t>
                </a:r>
              </a:p>
            </c:rich>
          </c:tx>
          <c:layout>
            <c:manualLayout>
              <c:xMode val="edge"/>
              <c:yMode val="edge"/>
              <c:x val="2.2984977733213341E-3"/>
              <c:y val="0.1617472182613453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564031"/>
                  </a:solidFill>
                  <a:latin typeface="Arial" panose="020B0604020202020204" pitchFamily="34" charset="0"/>
                  <a:ea typeface="+mn-ea"/>
                  <a:cs typeface="Arial" panose="020B0604020202020204" pitchFamily="34" charset="0"/>
                </a:defRPr>
              </a:pPr>
              <a:endParaRPr lang="en-US"/>
            </a:p>
          </c:txPr>
        </c:title>
        <c:numFmt formatCode="\$##,###,##0_);[Red]\(\$##,###,##0\)"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3210872"/>
        <c:crosses val="autoZero"/>
        <c:crossBetween val="between"/>
      </c:valAx>
      <c:spPr>
        <a:noFill/>
        <a:ln>
          <a:noFill/>
        </a:ln>
        <a:effectLst/>
      </c:spPr>
    </c:plotArea>
    <c:legend>
      <c:legendPos val="b"/>
      <c:layout>
        <c:manualLayout>
          <c:xMode val="edge"/>
          <c:yMode val="edge"/>
          <c:x val="0.22354372562027616"/>
          <c:y val="0.93740516006585384"/>
          <c:w val="0.55319811236229044"/>
          <c:h val="3.6694949583628955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6403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899508398170428E-2"/>
          <c:y val="7.5080082789433455E-2"/>
          <c:w val="0.89581905085083913"/>
          <c:h val="0.64838871075932525"/>
        </c:manualLayout>
      </c:layout>
      <c:lineChart>
        <c:grouping val="standard"/>
        <c:varyColors val="0"/>
        <c:ser>
          <c:idx val="1"/>
          <c:order val="0"/>
          <c:tx>
            <c:v>Studio</c:v>
          </c:tx>
          <c:spPr>
            <a:ln w="19050">
              <a:solidFill>
                <a:srgbClr val="0078B2"/>
              </a:solidFill>
              <a:prstDash val="solid"/>
            </a:ln>
          </c:spPr>
          <c:marker>
            <c:symbol val="none"/>
          </c:marker>
          <c:cat>
            <c:strRef>
              <c:f>Data!$AD$3:$CT$3</c:f>
              <c:strCache>
                <c:ptCount val="69"/>
                <c:pt idx="0">
                  <c:v>1st Qtr-2006</c:v>
                </c:pt>
                <c:pt idx="1">
                  <c:v>2nd Qtr-2006</c:v>
                </c:pt>
                <c:pt idx="2">
                  <c:v>3rd Qtr-2006</c:v>
                </c:pt>
                <c:pt idx="3">
                  <c:v>4th Qtr-2006</c:v>
                </c:pt>
                <c:pt idx="4">
                  <c:v>1st Qtr-2007</c:v>
                </c:pt>
                <c:pt idx="5">
                  <c:v>2nd Qtr-2007</c:v>
                </c:pt>
                <c:pt idx="6">
                  <c:v>3rd Qtr-2007</c:v>
                </c:pt>
                <c:pt idx="7">
                  <c:v>4th Qtr-2007</c:v>
                </c:pt>
                <c:pt idx="8">
                  <c:v>1st Qtr-2008</c:v>
                </c:pt>
                <c:pt idx="9">
                  <c:v>2nd Qtr-2008</c:v>
                </c:pt>
                <c:pt idx="10">
                  <c:v>3rd Qtr-2008</c:v>
                </c:pt>
                <c:pt idx="11">
                  <c:v>4th Qtr-2008</c:v>
                </c:pt>
                <c:pt idx="12">
                  <c:v>1st Qtr-2009</c:v>
                </c:pt>
                <c:pt idx="13">
                  <c:v>2nd Qtr-2009</c:v>
                </c:pt>
                <c:pt idx="14">
                  <c:v>3rd Qtr-2009</c:v>
                </c:pt>
                <c:pt idx="15">
                  <c:v>4th Qtr-2009</c:v>
                </c:pt>
                <c:pt idx="16">
                  <c:v>1st Qtr-2010</c:v>
                </c:pt>
                <c:pt idx="17">
                  <c:v>2nd Qtr-2010</c:v>
                </c:pt>
                <c:pt idx="18">
                  <c:v>3rd Qtr-2010</c:v>
                </c:pt>
                <c:pt idx="19">
                  <c:v>4th Qtr-2010</c:v>
                </c:pt>
                <c:pt idx="20">
                  <c:v>1st Qtr-2011</c:v>
                </c:pt>
                <c:pt idx="21">
                  <c:v>2nd Qtr-2011</c:v>
                </c:pt>
                <c:pt idx="22">
                  <c:v>3rd Qtr-2011</c:v>
                </c:pt>
                <c:pt idx="23">
                  <c:v>4th Qtr-2011</c:v>
                </c:pt>
                <c:pt idx="24">
                  <c:v>1st Qtr-2012</c:v>
                </c:pt>
                <c:pt idx="25">
                  <c:v>2nd Qtr-2012</c:v>
                </c:pt>
                <c:pt idx="26">
                  <c:v>3rd Qtr-2012</c:v>
                </c:pt>
                <c:pt idx="27">
                  <c:v>4th Qtr-2012</c:v>
                </c:pt>
                <c:pt idx="28">
                  <c:v>1st Qtr-2013</c:v>
                </c:pt>
                <c:pt idx="29">
                  <c:v>2nd Qtr-2013</c:v>
                </c:pt>
                <c:pt idx="30">
                  <c:v>3rd Qtr-2013</c:v>
                </c:pt>
                <c:pt idx="31">
                  <c:v>4th Qtr-2013</c:v>
                </c:pt>
                <c:pt idx="32">
                  <c:v>1st Qtr-2014</c:v>
                </c:pt>
                <c:pt idx="33">
                  <c:v>2nd Qtr-2014</c:v>
                </c:pt>
                <c:pt idx="34">
                  <c:v>3rd Qtr-2014</c:v>
                </c:pt>
                <c:pt idx="35">
                  <c:v>4th Qtr-2014</c:v>
                </c:pt>
                <c:pt idx="36">
                  <c:v>1st Qtr-2015</c:v>
                </c:pt>
                <c:pt idx="37">
                  <c:v>2nd Qtr-2015</c:v>
                </c:pt>
                <c:pt idx="38">
                  <c:v>3rd Qtr-2015</c:v>
                </c:pt>
                <c:pt idx="39">
                  <c:v>4th Qtr-2015</c:v>
                </c:pt>
                <c:pt idx="40">
                  <c:v>1st Qtr-2016</c:v>
                </c:pt>
                <c:pt idx="41">
                  <c:v>2nd Qtr-2016</c:v>
                </c:pt>
                <c:pt idx="42">
                  <c:v>3rd Qtr-2016</c:v>
                </c:pt>
                <c:pt idx="43">
                  <c:v>4th Qtr-2016</c:v>
                </c:pt>
                <c:pt idx="44">
                  <c:v>1st Qtr-2017</c:v>
                </c:pt>
                <c:pt idx="45">
                  <c:v>2nd Qtr-2017</c:v>
                </c:pt>
                <c:pt idx="46">
                  <c:v>3rd Qtr-2017</c:v>
                </c:pt>
                <c:pt idx="47">
                  <c:v>4th Qtr-2017</c:v>
                </c:pt>
                <c:pt idx="48">
                  <c:v>1st Qtr-2018</c:v>
                </c:pt>
                <c:pt idx="49">
                  <c:v>2nd Qtr-2018</c:v>
                </c:pt>
                <c:pt idx="50">
                  <c:v>3rd Qtr-2018</c:v>
                </c:pt>
                <c:pt idx="51">
                  <c:v>4th Qtr-2018</c:v>
                </c:pt>
                <c:pt idx="52">
                  <c:v>1st Qtr-2019</c:v>
                </c:pt>
                <c:pt idx="53">
                  <c:v>2nd Qtr-2019</c:v>
                </c:pt>
                <c:pt idx="54">
                  <c:v>3rd Qtr-2019</c:v>
                </c:pt>
                <c:pt idx="55">
                  <c:v>4th Qtr-2019</c:v>
                </c:pt>
                <c:pt idx="56">
                  <c:v>1st Qtr-2020</c:v>
                </c:pt>
                <c:pt idx="57">
                  <c:v>2nd Qtr-2020</c:v>
                </c:pt>
                <c:pt idx="58">
                  <c:v>3rd Qtr-2020</c:v>
                </c:pt>
                <c:pt idx="59">
                  <c:v>4th Qtr-2020</c:v>
                </c:pt>
                <c:pt idx="60">
                  <c:v>1st Qtr-2021</c:v>
                </c:pt>
                <c:pt idx="61">
                  <c:v>2nd Qtr-2021</c:v>
                </c:pt>
                <c:pt idx="62">
                  <c:v>3rd Qtr-2021</c:v>
                </c:pt>
                <c:pt idx="63">
                  <c:v>4th Qtr-2021</c:v>
                </c:pt>
                <c:pt idx="64">
                  <c:v>1st Qtr-2022</c:v>
                </c:pt>
                <c:pt idx="65">
                  <c:v>2nd Qtr-2022</c:v>
                </c:pt>
                <c:pt idx="66">
                  <c:v>3rd Qtr-2022</c:v>
                </c:pt>
                <c:pt idx="67">
                  <c:v>4th Qtr-2022</c:v>
                </c:pt>
                <c:pt idx="68">
                  <c:v>1st Qtr-2023</c:v>
                </c:pt>
              </c:strCache>
            </c:strRef>
          </c:cat>
          <c:val>
            <c:numRef>
              <c:f>Data!$AD$14:$CT$14</c:f>
              <c:numCache>
                <c:formatCode>0.0##\%;[Red]\(0.0##\%\)</c:formatCode>
                <c:ptCount val="69"/>
                <c:pt idx="0">
                  <c:v>4.9000000000000004</c:v>
                </c:pt>
                <c:pt idx="1">
                  <c:v>4.0999999999999996</c:v>
                </c:pt>
                <c:pt idx="2">
                  <c:v>3.6</c:v>
                </c:pt>
                <c:pt idx="3">
                  <c:v>3.4</c:v>
                </c:pt>
                <c:pt idx="4">
                  <c:v>3.3</c:v>
                </c:pt>
                <c:pt idx="5">
                  <c:v>3.4</c:v>
                </c:pt>
                <c:pt idx="6">
                  <c:v>3.5</c:v>
                </c:pt>
                <c:pt idx="7">
                  <c:v>3.6</c:v>
                </c:pt>
                <c:pt idx="8">
                  <c:v>3.7</c:v>
                </c:pt>
                <c:pt idx="9">
                  <c:v>3.9</c:v>
                </c:pt>
                <c:pt idx="10">
                  <c:v>4.0999999999999996</c:v>
                </c:pt>
                <c:pt idx="11">
                  <c:v>4.4000000000000004</c:v>
                </c:pt>
                <c:pt idx="12">
                  <c:v>4.9000000000000004</c:v>
                </c:pt>
                <c:pt idx="13">
                  <c:v>5.4</c:v>
                </c:pt>
                <c:pt idx="14">
                  <c:v>5.4</c:v>
                </c:pt>
                <c:pt idx="15">
                  <c:v>5.3</c:v>
                </c:pt>
                <c:pt idx="16">
                  <c:v>5.2</c:v>
                </c:pt>
                <c:pt idx="17">
                  <c:v>5</c:v>
                </c:pt>
                <c:pt idx="18">
                  <c:v>4.8</c:v>
                </c:pt>
                <c:pt idx="19">
                  <c:v>4.7</c:v>
                </c:pt>
                <c:pt idx="20">
                  <c:v>4.7</c:v>
                </c:pt>
                <c:pt idx="21">
                  <c:v>5.4</c:v>
                </c:pt>
                <c:pt idx="22">
                  <c:v>5.6</c:v>
                </c:pt>
                <c:pt idx="23">
                  <c:v>5.7</c:v>
                </c:pt>
                <c:pt idx="24">
                  <c:v>5.9</c:v>
                </c:pt>
                <c:pt idx="25">
                  <c:v>6.1</c:v>
                </c:pt>
                <c:pt idx="26">
                  <c:v>6</c:v>
                </c:pt>
                <c:pt idx="27">
                  <c:v>10.3</c:v>
                </c:pt>
                <c:pt idx="28">
                  <c:v>7.7</c:v>
                </c:pt>
                <c:pt idx="29">
                  <c:v>4.7</c:v>
                </c:pt>
                <c:pt idx="30">
                  <c:v>7.6</c:v>
                </c:pt>
                <c:pt idx="31">
                  <c:v>7</c:v>
                </c:pt>
                <c:pt idx="32">
                  <c:v>8.5</c:v>
                </c:pt>
                <c:pt idx="33">
                  <c:v>7.5</c:v>
                </c:pt>
                <c:pt idx="34">
                  <c:v>5.9</c:v>
                </c:pt>
                <c:pt idx="35">
                  <c:v>5.0999999999999996</c:v>
                </c:pt>
                <c:pt idx="36">
                  <c:v>5.8</c:v>
                </c:pt>
                <c:pt idx="37">
                  <c:v>7.2</c:v>
                </c:pt>
                <c:pt idx="38">
                  <c:v>6.3</c:v>
                </c:pt>
                <c:pt idx="39">
                  <c:v>5.7</c:v>
                </c:pt>
                <c:pt idx="40">
                  <c:v>5</c:v>
                </c:pt>
                <c:pt idx="41">
                  <c:v>5.2</c:v>
                </c:pt>
                <c:pt idx="42">
                  <c:v>6.2</c:v>
                </c:pt>
                <c:pt idx="43">
                  <c:v>6.1</c:v>
                </c:pt>
                <c:pt idx="44">
                  <c:v>6.1</c:v>
                </c:pt>
                <c:pt idx="45">
                  <c:v>5.2</c:v>
                </c:pt>
                <c:pt idx="46">
                  <c:v>4.9000000000000004</c:v>
                </c:pt>
                <c:pt idx="47">
                  <c:v>4.5999999999999996</c:v>
                </c:pt>
                <c:pt idx="48">
                  <c:v>5.3</c:v>
                </c:pt>
                <c:pt idx="49">
                  <c:v>5.8</c:v>
                </c:pt>
                <c:pt idx="50">
                  <c:v>4.7</c:v>
                </c:pt>
                <c:pt idx="51">
                  <c:v>4.7</c:v>
                </c:pt>
                <c:pt idx="52">
                  <c:v>4.4000000000000004</c:v>
                </c:pt>
                <c:pt idx="53">
                  <c:v>4.7</c:v>
                </c:pt>
                <c:pt idx="54">
                  <c:v>4.8</c:v>
                </c:pt>
                <c:pt idx="55">
                  <c:v>5.7</c:v>
                </c:pt>
                <c:pt idx="56">
                  <c:v>5.2</c:v>
                </c:pt>
                <c:pt idx="57">
                  <c:v>6.3</c:v>
                </c:pt>
                <c:pt idx="58">
                  <c:v>6.4</c:v>
                </c:pt>
                <c:pt idx="59">
                  <c:v>7.1</c:v>
                </c:pt>
                <c:pt idx="60">
                  <c:v>7.9</c:v>
                </c:pt>
                <c:pt idx="61">
                  <c:v>5.7</c:v>
                </c:pt>
                <c:pt idx="62">
                  <c:v>6.2</c:v>
                </c:pt>
                <c:pt idx="63">
                  <c:v>5.8</c:v>
                </c:pt>
                <c:pt idx="64">
                  <c:v>4.9000000000000004</c:v>
                </c:pt>
                <c:pt idx="65">
                  <c:v>3.8</c:v>
                </c:pt>
                <c:pt idx="66">
                  <c:v>5.2</c:v>
                </c:pt>
                <c:pt idx="67">
                  <c:v>5.6</c:v>
                </c:pt>
                <c:pt idx="68">
                  <c:v>5</c:v>
                </c:pt>
              </c:numCache>
            </c:numRef>
          </c:val>
          <c:smooth val="0"/>
          <c:extLst>
            <c:ext xmlns:c16="http://schemas.microsoft.com/office/drawing/2014/chart" uri="{C3380CC4-5D6E-409C-BE32-E72D297353CC}">
              <c16:uniqueId val="{00000000-1D24-44D0-9350-8378CD9F4CFF}"/>
            </c:ext>
          </c:extLst>
        </c:ser>
        <c:ser>
          <c:idx val="0"/>
          <c:order val="1"/>
          <c:tx>
            <c:v>1 Bdrm</c:v>
          </c:tx>
          <c:spPr>
            <a:ln w="19050">
              <a:solidFill>
                <a:srgbClr val="84AF7E"/>
              </a:solidFill>
              <a:prstDash val="solid"/>
            </a:ln>
          </c:spPr>
          <c:marker>
            <c:symbol val="none"/>
          </c:marker>
          <c:cat>
            <c:strRef>
              <c:f>Data!$AD$3:$CT$3</c:f>
              <c:strCache>
                <c:ptCount val="69"/>
                <c:pt idx="0">
                  <c:v>1st Qtr-2006</c:v>
                </c:pt>
                <c:pt idx="1">
                  <c:v>2nd Qtr-2006</c:v>
                </c:pt>
                <c:pt idx="2">
                  <c:v>3rd Qtr-2006</c:v>
                </c:pt>
                <c:pt idx="3">
                  <c:v>4th Qtr-2006</c:v>
                </c:pt>
                <c:pt idx="4">
                  <c:v>1st Qtr-2007</c:v>
                </c:pt>
                <c:pt idx="5">
                  <c:v>2nd Qtr-2007</c:v>
                </c:pt>
                <c:pt idx="6">
                  <c:v>3rd Qtr-2007</c:v>
                </c:pt>
                <c:pt idx="7">
                  <c:v>4th Qtr-2007</c:v>
                </c:pt>
                <c:pt idx="8">
                  <c:v>1st Qtr-2008</c:v>
                </c:pt>
                <c:pt idx="9">
                  <c:v>2nd Qtr-2008</c:v>
                </c:pt>
                <c:pt idx="10">
                  <c:v>3rd Qtr-2008</c:v>
                </c:pt>
                <c:pt idx="11">
                  <c:v>4th Qtr-2008</c:v>
                </c:pt>
                <c:pt idx="12">
                  <c:v>1st Qtr-2009</c:v>
                </c:pt>
                <c:pt idx="13">
                  <c:v>2nd Qtr-2009</c:v>
                </c:pt>
                <c:pt idx="14">
                  <c:v>3rd Qtr-2009</c:v>
                </c:pt>
                <c:pt idx="15">
                  <c:v>4th Qtr-2009</c:v>
                </c:pt>
                <c:pt idx="16">
                  <c:v>1st Qtr-2010</c:v>
                </c:pt>
                <c:pt idx="17">
                  <c:v>2nd Qtr-2010</c:v>
                </c:pt>
                <c:pt idx="18">
                  <c:v>3rd Qtr-2010</c:v>
                </c:pt>
                <c:pt idx="19">
                  <c:v>4th Qtr-2010</c:v>
                </c:pt>
                <c:pt idx="20">
                  <c:v>1st Qtr-2011</c:v>
                </c:pt>
                <c:pt idx="21">
                  <c:v>2nd Qtr-2011</c:v>
                </c:pt>
                <c:pt idx="22">
                  <c:v>3rd Qtr-2011</c:v>
                </c:pt>
                <c:pt idx="23">
                  <c:v>4th Qtr-2011</c:v>
                </c:pt>
                <c:pt idx="24">
                  <c:v>1st Qtr-2012</c:v>
                </c:pt>
                <c:pt idx="25">
                  <c:v>2nd Qtr-2012</c:v>
                </c:pt>
                <c:pt idx="26">
                  <c:v>3rd Qtr-2012</c:v>
                </c:pt>
                <c:pt idx="27">
                  <c:v>4th Qtr-2012</c:v>
                </c:pt>
                <c:pt idx="28">
                  <c:v>1st Qtr-2013</c:v>
                </c:pt>
                <c:pt idx="29">
                  <c:v>2nd Qtr-2013</c:v>
                </c:pt>
                <c:pt idx="30">
                  <c:v>3rd Qtr-2013</c:v>
                </c:pt>
                <c:pt idx="31">
                  <c:v>4th Qtr-2013</c:v>
                </c:pt>
                <c:pt idx="32">
                  <c:v>1st Qtr-2014</c:v>
                </c:pt>
                <c:pt idx="33">
                  <c:v>2nd Qtr-2014</c:v>
                </c:pt>
                <c:pt idx="34">
                  <c:v>3rd Qtr-2014</c:v>
                </c:pt>
                <c:pt idx="35">
                  <c:v>4th Qtr-2014</c:v>
                </c:pt>
                <c:pt idx="36">
                  <c:v>1st Qtr-2015</c:v>
                </c:pt>
                <c:pt idx="37">
                  <c:v>2nd Qtr-2015</c:v>
                </c:pt>
                <c:pt idx="38">
                  <c:v>3rd Qtr-2015</c:v>
                </c:pt>
                <c:pt idx="39">
                  <c:v>4th Qtr-2015</c:v>
                </c:pt>
                <c:pt idx="40">
                  <c:v>1st Qtr-2016</c:v>
                </c:pt>
                <c:pt idx="41">
                  <c:v>2nd Qtr-2016</c:v>
                </c:pt>
                <c:pt idx="42">
                  <c:v>3rd Qtr-2016</c:v>
                </c:pt>
                <c:pt idx="43">
                  <c:v>4th Qtr-2016</c:v>
                </c:pt>
                <c:pt idx="44">
                  <c:v>1st Qtr-2017</c:v>
                </c:pt>
                <c:pt idx="45">
                  <c:v>2nd Qtr-2017</c:v>
                </c:pt>
                <c:pt idx="46">
                  <c:v>3rd Qtr-2017</c:v>
                </c:pt>
                <c:pt idx="47">
                  <c:v>4th Qtr-2017</c:v>
                </c:pt>
                <c:pt idx="48">
                  <c:v>1st Qtr-2018</c:v>
                </c:pt>
                <c:pt idx="49">
                  <c:v>2nd Qtr-2018</c:v>
                </c:pt>
                <c:pt idx="50">
                  <c:v>3rd Qtr-2018</c:v>
                </c:pt>
                <c:pt idx="51">
                  <c:v>4th Qtr-2018</c:v>
                </c:pt>
                <c:pt idx="52">
                  <c:v>1st Qtr-2019</c:v>
                </c:pt>
                <c:pt idx="53">
                  <c:v>2nd Qtr-2019</c:v>
                </c:pt>
                <c:pt idx="54">
                  <c:v>3rd Qtr-2019</c:v>
                </c:pt>
                <c:pt idx="55">
                  <c:v>4th Qtr-2019</c:v>
                </c:pt>
                <c:pt idx="56">
                  <c:v>1st Qtr-2020</c:v>
                </c:pt>
                <c:pt idx="57">
                  <c:v>2nd Qtr-2020</c:v>
                </c:pt>
                <c:pt idx="58">
                  <c:v>3rd Qtr-2020</c:v>
                </c:pt>
                <c:pt idx="59">
                  <c:v>4th Qtr-2020</c:v>
                </c:pt>
                <c:pt idx="60">
                  <c:v>1st Qtr-2021</c:v>
                </c:pt>
                <c:pt idx="61">
                  <c:v>2nd Qtr-2021</c:v>
                </c:pt>
                <c:pt idx="62">
                  <c:v>3rd Qtr-2021</c:v>
                </c:pt>
                <c:pt idx="63">
                  <c:v>4th Qtr-2021</c:v>
                </c:pt>
                <c:pt idx="64">
                  <c:v>1st Qtr-2022</c:v>
                </c:pt>
                <c:pt idx="65">
                  <c:v>2nd Qtr-2022</c:v>
                </c:pt>
                <c:pt idx="66">
                  <c:v>3rd Qtr-2022</c:v>
                </c:pt>
                <c:pt idx="67">
                  <c:v>4th Qtr-2022</c:v>
                </c:pt>
                <c:pt idx="68">
                  <c:v>1st Qtr-2023</c:v>
                </c:pt>
              </c:strCache>
            </c:strRef>
          </c:cat>
          <c:val>
            <c:numRef>
              <c:f>Data!$AD$15:$CT$15</c:f>
              <c:numCache>
                <c:formatCode>0.0##\%;[Red]\(0.0##\%\)</c:formatCode>
                <c:ptCount val="69"/>
                <c:pt idx="0">
                  <c:v>4.3</c:v>
                </c:pt>
                <c:pt idx="1">
                  <c:v>3.8</c:v>
                </c:pt>
                <c:pt idx="2">
                  <c:v>3.4</c:v>
                </c:pt>
                <c:pt idx="3">
                  <c:v>3.2</c:v>
                </c:pt>
                <c:pt idx="4">
                  <c:v>3.1</c:v>
                </c:pt>
                <c:pt idx="5">
                  <c:v>3.1</c:v>
                </c:pt>
                <c:pt idx="6">
                  <c:v>3.2</c:v>
                </c:pt>
                <c:pt idx="7">
                  <c:v>3.3</c:v>
                </c:pt>
                <c:pt idx="8">
                  <c:v>4.3</c:v>
                </c:pt>
                <c:pt idx="9">
                  <c:v>4.4000000000000004</c:v>
                </c:pt>
                <c:pt idx="10">
                  <c:v>4.7</c:v>
                </c:pt>
                <c:pt idx="11">
                  <c:v>4.8</c:v>
                </c:pt>
                <c:pt idx="12">
                  <c:v>5</c:v>
                </c:pt>
                <c:pt idx="13">
                  <c:v>5.3</c:v>
                </c:pt>
                <c:pt idx="14">
                  <c:v>5.4</c:v>
                </c:pt>
                <c:pt idx="15">
                  <c:v>5.5</c:v>
                </c:pt>
                <c:pt idx="16">
                  <c:v>5.3</c:v>
                </c:pt>
                <c:pt idx="17">
                  <c:v>5.0999999999999996</c:v>
                </c:pt>
                <c:pt idx="18">
                  <c:v>4.9000000000000004</c:v>
                </c:pt>
                <c:pt idx="19">
                  <c:v>4.8</c:v>
                </c:pt>
                <c:pt idx="20">
                  <c:v>4.7</c:v>
                </c:pt>
                <c:pt idx="21">
                  <c:v>5.3</c:v>
                </c:pt>
                <c:pt idx="22">
                  <c:v>5.4</c:v>
                </c:pt>
                <c:pt idx="23">
                  <c:v>5.4</c:v>
                </c:pt>
                <c:pt idx="24">
                  <c:v>5.5</c:v>
                </c:pt>
                <c:pt idx="25">
                  <c:v>5.5</c:v>
                </c:pt>
                <c:pt idx="26">
                  <c:v>5.2</c:v>
                </c:pt>
                <c:pt idx="27">
                  <c:v>6.8</c:v>
                </c:pt>
                <c:pt idx="28">
                  <c:v>5.7</c:v>
                </c:pt>
                <c:pt idx="29">
                  <c:v>4.5999999999999996</c:v>
                </c:pt>
                <c:pt idx="30">
                  <c:v>6.1</c:v>
                </c:pt>
                <c:pt idx="31">
                  <c:v>6.3</c:v>
                </c:pt>
                <c:pt idx="32">
                  <c:v>7.3</c:v>
                </c:pt>
                <c:pt idx="33">
                  <c:v>8.6</c:v>
                </c:pt>
                <c:pt idx="34">
                  <c:v>7</c:v>
                </c:pt>
                <c:pt idx="35">
                  <c:v>6.5</c:v>
                </c:pt>
                <c:pt idx="36">
                  <c:v>6.5</c:v>
                </c:pt>
                <c:pt idx="37">
                  <c:v>7.7</c:v>
                </c:pt>
                <c:pt idx="38">
                  <c:v>7.7</c:v>
                </c:pt>
                <c:pt idx="39">
                  <c:v>8</c:v>
                </c:pt>
                <c:pt idx="40">
                  <c:v>6.5</c:v>
                </c:pt>
                <c:pt idx="41">
                  <c:v>5.8</c:v>
                </c:pt>
                <c:pt idx="42">
                  <c:v>5.9</c:v>
                </c:pt>
                <c:pt idx="43">
                  <c:v>5.5</c:v>
                </c:pt>
                <c:pt idx="44">
                  <c:v>5.3</c:v>
                </c:pt>
                <c:pt idx="45">
                  <c:v>5.0999999999999996</c:v>
                </c:pt>
                <c:pt idx="46">
                  <c:v>5.0999999999999996</c:v>
                </c:pt>
                <c:pt idx="47">
                  <c:v>5.2</c:v>
                </c:pt>
                <c:pt idx="48">
                  <c:v>5.4</c:v>
                </c:pt>
                <c:pt idx="49">
                  <c:v>5.0999999999999996</c:v>
                </c:pt>
                <c:pt idx="50">
                  <c:v>4.3</c:v>
                </c:pt>
                <c:pt idx="51">
                  <c:v>4.8</c:v>
                </c:pt>
                <c:pt idx="52">
                  <c:v>4.7</c:v>
                </c:pt>
                <c:pt idx="53">
                  <c:v>4.5</c:v>
                </c:pt>
                <c:pt idx="54">
                  <c:v>4.5</c:v>
                </c:pt>
                <c:pt idx="55">
                  <c:v>5.3</c:v>
                </c:pt>
                <c:pt idx="56">
                  <c:v>7.2</c:v>
                </c:pt>
                <c:pt idx="57">
                  <c:v>9</c:v>
                </c:pt>
                <c:pt idx="58">
                  <c:v>8.5</c:v>
                </c:pt>
                <c:pt idx="59">
                  <c:v>10.199999999999999</c:v>
                </c:pt>
                <c:pt idx="60">
                  <c:v>9.3000000000000007</c:v>
                </c:pt>
                <c:pt idx="61">
                  <c:v>7.3</c:v>
                </c:pt>
                <c:pt idx="62">
                  <c:v>7</c:v>
                </c:pt>
                <c:pt idx="63">
                  <c:v>6.7</c:v>
                </c:pt>
                <c:pt idx="64">
                  <c:v>5.6</c:v>
                </c:pt>
                <c:pt idx="65">
                  <c:v>4.3</c:v>
                </c:pt>
                <c:pt idx="66">
                  <c:v>5.3</c:v>
                </c:pt>
                <c:pt idx="67">
                  <c:v>5.8</c:v>
                </c:pt>
                <c:pt idx="68">
                  <c:v>5.2</c:v>
                </c:pt>
              </c:numCache>
            </c:numRef>
          </c:val>
          <c:smooth val="0"/>
          <c:extLst>
            <c:ext xmlns:c16="http://schemas.microsoft.com/office/drawing/2014/chart" uri="{C3380CC4-5D6E-409C-BE32-E72D297353CC}">
              <c16:uniqueId val="{00000001-1D24-44D0-9350-8378CD9F4CFF}"/>
            </c:ext>
          </c:extLst>
        </c:ser>
        <c:ser>
          <c:idx val="2"/>
          <c:order val="2"/>
          <c:tx>
            <c:v>2 Bdrm</c:v>
          </c:tx>
          <c:spPr>
            <a:ln w="19050">
              <a:solidFill>
                <a:srgbClr val="662D64"/>
              </a:solidFill>
              <a:prstDash val="solid"/>
            </a:ln>
          </c:spPr>
          <c:marker>
            <c:symbol val="none"/>
          </c:marker>
          <c:cat>
            <c:strRef>
              <c:f>Data!$AD$3:$CT$3</c:f>
              <c:strCache>
                <c:ptCount val="69"/>
                <c:pt idx="0">
                  <c:v>1st Qtr-2006</c:v>
                </c:pt>
                <c:pt idx="1">
                  <c:v>2nd Qtr-2006</c:v>
                </c:pt>
                <c:pt idx="2">
                  <c:v>3rd Qtr-2006</c:v>
                </c:pt>
                <c:pt idx="3">
                  <c:v>4th Qtr-2006</c:v>
                </c:pt>
                <c:pt idx="4">
                  <c:v>1st Qtr-2007</c:v>
                </c:pt>
                <c:pt idx="5">
                  <c:v>2nd Qtr-2007</c:v>
                </c:pt>
                <c:pt idx="6">
                  <c:v>3rd Qtr-2007</c:v>
                </c:pt>
                <c:pt idx="7">
                  <c:v>4th Qtr-2007</c:v>
                </c:pt>
                <c:pt idx="8">
                  <c:v>1st Qtr-2008</c:v>
                </c:pt>
                <c:pt idx="9">
                  <c:v>2nd Qtr-2008</c:v>
                </c:pt>
                <c:pt idx="10">
                  <c:v>3rd Qtr-2008</c:v>
                </c:pt>
                <c:pt idx="11">
                  <c:v>4th Qtr-2008</c:v>
                </c:pt>
                <c:pt idx="12">
                  <c:v>1st Qtr-2009</c:v>
                </c:pt>
                <c:pt idx="13">
                  <c:v>2nd Qtr-2009</c:v>
                </c:pt>
                <c:pt idx="14">
                  <c:v>3rd Qtr-2009</c:v>
                </c:pt>
                <c:pt idx="15">
                  <c:v>4th Qtr-2009</c:v>
                </c:pt>
                <c:pt idx="16">
                  <c:v>1st Qtr-2010</c:v>
                </c:pt>
                <c:pt idx="17">
                  <c:v>2nd Qtr-2010</c:v>
                </c:pt>
                <c:pt idx="18">
                  <c:v>3rd Qtr-2010</c:v>
                </c:pt>
                <c:pt idx="19">
                  <c:v>4th Qtr-2010</c:v>
                </c:pt>
                <c:pt idx="20">
                  <c:v>1st Qtr-2011</c:v>
                </c:pt>
                <c:pt idx="21">
                  <c:v>2nd Qtr-2011</c:v>
                </c:pt>
                <c:pt idx="22">
                  <c:v>3rd Qtr-2011</c:v>
                </c:pt>
                <c:pt idx="23">
                  <c:v>4th Qtr-2011</c:v>
                </c:pt>
                <c:pt idx="24">
                  <c:v>1st Qtr-2012</c:v>
                </c:pt>
                <c:pt idx="25">
                  <c:v>2nd Qtr-2012</c:v>
                </c:pt>
                <c:pt idx="26">
                  <c:v>3rd Qtr-2012</c:v>
                </c:pt>
                <c:pt idx="27">
                  <c:v>4th Qtr-2012</c:v>
                </c:pt>
                <c:pt idx="28">
                  <c:v>1st Qtr-2013</c:v>
                </c:pt>
                <c:pt idx="29">
                  <c:v>2nd Qtr-2013</c:v>
                </c:pt>
                <c:pt idx="30">
                  <c:v>3rd Qtr-2013</c:v>
                </c:pt>
                <c:pt idx="31">
                  <c:v>4th Qtr-2013</c:v>
                </c:pt>
                <c:pt idx="32">
                  <c:v>1st Qtr-2014</c:v>
                </c:pt>
                <c:pt idx="33">
                  <c:v>2nd Qtr-2014</c:v>
                </c:pt>
                <c:pt idx="34">
                  <c:v>3rd Qtr-2014</c:v>
                </c:pt>
                <c:pt idx="35">
                  <c:v>4th Qtr-2014</c:v>
                </c:pt>
                <c:pt idx="36">
                  <c:v>1st Qtr-2015</c:v>
                </c:pt>
                <c:pt idx="37">
                  <c:v>2nd Qtr-2015</c:v>
                </c:pt>
                <c:pt idx="38">
                  <c:v>3rd Qtr-2015</c:v>
                </c:pt>
                <c:pt idx="39">
                  <c:v>4th Qtr-2015</c:v>
                </c:pt>
                <c:pt idx="40">
                  <c:v>1st Qtr-2016</c:v>
                </c:pt>
                <c:pt idx="41">
                  <c:v>2nd Qtr-2016</c:v>
                </c:pt>
                <c:pt idx="42">
                  <c:v>3rd Qtr-2016</c:v>
                </c:pt>
                <c:pt idx="43">
                  <c:v>4th Qtr-2016</c:v>
                </c:pt>
                <c:pt idx="44">
                  <c:v>1st Qtr-2017</c:v>
                </c:pt>
                <c:pt idx="45">
                  <c:v>2nd Qtr-2017</c:v>
                </c:pt>
                <c:pt idx="46">
                  <c:v>3rd Qtr-2017</c:v>
                </c:pt>
                <c:pt idx="47">
                  <c:v>4th Qtr-2017</c:v>
                </c:pt>
                <c:pt idx="48">
                  <c:v>1st Qtr-2018</c:v>
                </c:pt>
                <c:pt idx="49">
                  <c:v>2nd Qtr-2018</c:v>
                </c:pt>
                <c:pt idx="50">
                  <c:v>3rd Qtr-2018</c:v>
                </c:pt>
                <c:pt idx="51">
                  <c:v>4th Qtr-2018</c:v>
                </c:pt>
                <c:pt idx="52">
                  <c:v>1st Qtr-2019</c:v>
                </c:pt>
                <c:pt idx="53">
                  <c:v>2nd Qtr-2019</c:v>
                </c:pt>
                <c:pt idx="54">
                  <c:v>3rd Qtr-2019</c:v>
                </c:pt>
                <c:pt idx="55">
                  <c:v>4th Qtr-2019</c:v>
                </c:pt>
                <c:pt idx="56">
                  <c:v>1st Qtr-2020</c:v>
                </c:pt>
                <c:pt idx="57">
                  <c:v>2nd Qtr-2020</c:v>
                </c:pt>
                <c:pt idx="58">
                  <c:v>3rd Qtr-2020</c:v>
                </c:pt>
                <c:pt idx="59">
                  <c:v>4th Qtr-2020</c:v>
                </c:pt>
                <c:pt idx="60">
                  <c:v>1st Qtr-2021</c:v>
                </c:pt>
                <c:pt idx="61">
                  <c:v>2nd Qtr-2021</c:v>
                </c:pt>
                <c:pt idx="62">
                  <c:v>3rd Qtr-2021</c:v>
                </c:pt>
                <c:pt idx="63">
                  <c:v>4th Qtr-2021</c:v>
                </c:pt>
                <c:pt idx="64">
                  <c:v>1st Qtr-2022</c:v>
                </c:pt>
                <c:pt idx="65">
                  <c:v>2nd Qtr-2022</c:v>
                </c:pt>
                <c:pt idx="66">
                  <c:v>3rd Qtr-2022</c:v>
                </c:pt>
                <c:pt idx="67">
                  <c:v>4th Qtr-2022</c:v>
                </c:pt>
                <c:pt idx="68">
                  <c:v>1st Qtr-2023</c:v>
                </c:pt>
              </c:strCache>
            </c:strRef>
          </c:cat>
          <c:val>
            <c:numRef>
              <c:f>Data!$AD$16:$CT$16</c:f>
              <c:numCache>
                <c:formatCode>0.0##\%;[Red]\(0.0##\%\)</c:formatCode>
                <c:ptCount val="69"/>
                <c:pt idx="0">
                  <c:v>4.2</c:v>
                </c:pt>
                <c:pt idx="1">
                  <c:v>3.7</c:v>
                </c:pt>
                <c:pt idx="2">
                  <c:v>3.4</c:v>
                </c:pt>
                <c:pt idx="3">
                  <c:v>3.1</c:v>
                </c:pt>
                <c:pt idx="4">
                  <c:v>3</c:v>
                </c:pt>
                <c:pt idx="5">
                  <c:v>3.1</c:v>
                </c:pt>
                <c:pt idx="6">
                  <c:v>3.2</c:v>
                </c:pt>
                <c:pt idx="7">
                  <c:v>3.2</c:v>
                </c:pt>
                <c:pt idx="8">
                  <c:v>4.3</c:v>
                </c:pt>
                <c:pt idx="9">
                  <c:v>4.4000000000000004</c:v>
                </c:pt>
                <c:pt idx="10">
                  <c:v>4.8</c:v>
                </c:pt>
                <c:pt idx="11">
                  <c:v>5</c:v>
                </c:pt>
                <c:pt idx="12">
                  <c:v>5.3</c:v>
                </c:pt>
                <c:pt idx="13">
                  <c:v>5.6</c:v>
                </c:pt>
                <c:pt idx="14">
                  <c:v>5.6</c:v>
                </c:pt>
                <c:pt idx="15">
                  <c:v>5.8</c:v>
                </c:pt>
                <c:pt idx="16">
                  <c:v>5.4</c:v>
                </c:pt>
                <c:pt idx="17">
                  <c:v>5.0999999999999996</c:v>
                </c:pt>
                <c:pt idx="18">
                  <c:v>4.8</c:v>
                </c:pt>
                <c:pt idx="19">
                  <c:v>4.5999999999999996</c:v>
                </c:pt>
                <c:pt idx="20">
                  <c:v>4.5</c:v>
                </c:pt>
                <c:pt idx="21">
                  <c:v>4.5999999999999996</c:v>
                </c:pt>
                <c:pt idx="22">
                  <c:v>4.7</c:v>
                </c:pt>
                <c:pt idx="23">
                  <c:v>4.8</c:v>
                </c:pt>
                <c:pt idx="24">
                  <c:v>4.8</c:v>
                </c:pt>
                <c:pt idx="25">
                  <c:v>4.8</c:v>
                </c:pt>
                <c:pt idx="26">
                  <c:v>4.5999999999999996</c:v>
                </c:pt>
                <c:pt idx="27">
                  <c:v>6.3</c:v>
                </c:pt>
                <c:pt idx="28">
                  <c:v>5.6</c:v>
                </c:pt>
                <c:pt idx="29">
                  <c:v>4.8</c:v>
                </c:pt>
                <c:pt idx="30">
                  <c:v>5.7</c:v>
                </c:pt>
                <c:pt idx="31">
                  <c:v>6.2</c:v>
                </c:pt>
                <c:pt idx="32">
                  <c:v>6.9</c:v>
                </c:pt>
                <c:pt idx="33">
                  <c:v>7.7</c:v>
                </c:pt>
                <c:pt idx="34">
                  <c:v>6.3</c:v>
                </c:pt>
                <c:pt idx="35">
                  <c:v>5.8</c:v>
                </c:pt>
                <c:pt idx="36">
                  <c:v>5.9</c:v>
                </c:pt>
                <c:pt idx="37">
                  <c:v>6</c:v>
                </c:pt>
                <c:pt idx="38">
                  <c:v>6</c:v>
                </c:pt>
                <c:pt idx="39">
                  <c:v>6.8</c:v>
                </c:pt>
                <c:pt idx="40">
                  <c:v>5.8</c:v>
                </c:pt>
                <c:pt idx="41">
                  <c:v>5.3</c:v>
                </c:pt>
                <c:pt idx="42">
                  <c:v>5.3</c:v>
                </c:pt>
                <c:pt idx="43">
                  <c:v>5.5</c:v>
                </c:pt>
                <c:pt idx="44">
                  <c:v>5</c:v>
                </c:pt>
                <c:pt idx="45">
                  <c:v>4.5999999999999996</c:v>
                </c:pt>
                <c:pt idx="46">
                  <c:v>4.5999999999999996</c:v>
                </c:pt>
                <c:pt idx="47">
                  <c:v>4.9000000000000004</c:v>
                </c:pt>
                <c:pt idx="48">
                  <c:v>4.9000000000000004</c:v>
                </c:pt>
                <c:pt idx="49">
                  <c:v>4.8</c:v>
                </c:pt>
                <c:pt idx="50">
                  <c:v>3.9</c:v>
                </c:pt>
                <c:pt idx="51">
                  <c:v>4.4000000000000004</c:v>
                </c:pt>
                <c:pt idx="52">
                  <c:v>4.4000000000000004</c:v>
                </c:pt>
                <c:pt idx="53">
                  <c:v>4.3</c:v>
                </c:pt>
                <c:pt idx="54">
                  <c:v>4.0999999999999996</c:v>
                </c:pt>
                <c:pt idx="55">
                  <c:v>4.8</c:v>
                </c:pt>
                <c:pt idx="56">
                  <c:v>6.2</c:v>
                </c:pt>
                <c:pt idx="57">
                  <c:v>7.4</c:v>
                </c:pt>
                <c:pt idx="58">
                  <c:v>7.3</c:v>
                </c:pt>
                <c:pt idx="59">
                  <c:v>8.3000000000000007</c:v>
                </c:pt>
                <c:pt idx="60">
                  <c:v>8.4</c:v>
                </c:pt>
                <c:pt idx="61">
                  <c:v>6.6</c:v>
                </c:pt>
                <c:pt idx="62">
                  <c:v>6.3</c:v>
                </c:pt>
                <c:pt idx="63">
                  <c:v>5.8</c:v>
                </c:pt>
                <c:pt idx="64">
                  <c:v>5.0999999999999996</c:v>
                </c:pt>
                <c:pt idx="65">
                  <c:v>3.7</c:v>
                </c:pt>
                <c:pt idx="66">
                  <c:v>4.5999999999999996</c:v>
                </c:pt>
                <c:pt idx="67">
                  <c:v>5.3</c:v>
                </c:pt>
                <c:pt idx="68">
                  <c:v>4.9000000000000004</c:v>
                </c:pt>
              </c:numCache>
            </c:numRef>
          </c:val>
          <c:smooth val="0"/>
          <c:extLst>
            <c:ext xmlns:c16="http://schemas.microsoft.com/office/drawing/2014/chart" uri="{C3380CC4-5D6E-409C-BE32-E72D297353CC}">
              <c16:uniqueId val="{00000002-1D24-44D0-9350-8378CD9F4CFF}"/>
            </c:ext>
          </c:extLst>
        </c:ser>
        <c:ser>
          <c:idx val="3"/>
          <c:order val="3"/>
          <c:tx>
            <c:v>3 Bdrm</c:v>
          </c:tx>
          <c:spPr>
            <a:ln w="19050">
              <a:solidFill>
                <a:srgbClr val="DFAC56"/>
              </a:solidFill>
              <a:prstDash val="solid"/>
            </a:ln>
          </c:spPr>
          <c:marker>
            <c:symbol val="none"/>
          </c:marker>
          <c:cat>
            <c:strRef>
              <c:f>Data!$AD$3:$CT$3</c:f>
              <c:strCache>
                <c:ptCount val="69"/>
                <c:pt idx="0">
                  <c:v>1st Qtr-2006</c:v>
                </c:pt>
                <c:pt idx="1">
                  <c:v>2nd Qtr-2006</c:v>
                </c:pt>
                <c:pt idx="2">
                  <c:v>3rd Qtr-2006</c:v>
                </c:pt>
                <c:pt idx="3">
                  <c:v>4th Qtr-2006</c:v>
                </c:pt>
                <c:pt idx="4">
                  <c:v>1st Qtr-2007</c:v>
                </c:pt>
                <c:pt idx="5">
                  <c:v>2nd Qtr-2007</c:v>
                </c:pt>
                <c:pt idx="6">
                  <c:v>3rd Qtr-2007</c:v>
                </c:pt>
                <c:pt idx="7">
                  <c:v>4th Qtr-2007</c:v>
                </c:pt>
                <c:pt idx="8">
                  <c:v>1st Qtr-2008</c:v>
                </c:pt>
                <c:pt idx="9">
                  <c:v>2nd Qtr-2008</c:v>
                </c:pt>
                <c:pt idx="10">
                  <c:v>3rd Qtr-2008</c:v>
                </c:pt>
                <c:pt idx="11">
                  <c:v>4th Qtr-2008</c:v>
                </c:pt>
                <c:pt idx="12">
                  <c:v>1st Qtr-2009</c:v>
                </c:pt>
                <c:pt idx="13">
                  <c:v>2nd Qtr-2009</c:v>
                </c:pt>
                <c:pt idx="14">
                  <c:v>3rd Qtr-2009</c:v>
                </c:pt>
                <c:pt idx="15">
                  <c:v>4th Qtr-2009</c:v>
                </c:pt>
                <c:pt idx="16">
                  <c:v>1st Qtr-2010</c:v>
                </c:pt>
                <c:pt idx="17">
                  <c:v>2nd Qtr-2010</c:v>
                </c:pt>
                <c:pt idx="18">
                  <c:v>3rd Qtr-2010</c:v>
                </c:pt>
                <c:pt idx="19">
                  <c:v>4th Qtr-2010</c:v>
                </c:pt>
                <c:pt idx="20">
                  <c:v>1st Qtr-2011</c:v>
                </c:pt>
                <c:pt idx="21">
                  <c:v>2nd Qtr-2011</c:v>
                </c:pt>
                <c:pt idx="22">
                  <c:v>3rd Qtr-2011</c:v>
                </c:pt>
                <c:pt idx="23">
                  <c:v>4th Qtr-2011</c:v>
                </c:pt>
                <c:pt idx="24">
                  <c:v>1st Qtr-2012</c:v>
                </c:pt>
                <c:pt idx="25">
                  <c:v>2nd Qtr-2012</c:v>
                </c:pt>
                <c:pt idx="26">
                  <c:v>3rd Qtr-2012</c:v>
                </c:pt>
                <c:pt idx="27">
                  <c:v>4th Qtr-2012</c:v>
                </c:pt>
                <c:pt idx="28">
                  <c:v>1st Qtr-2013</c:v>
                </c:pt>
                <c:pt idx="29">
                  <c:v>2nd Qtr-2013</c:v>
                </c:pt>
                <c:pt idx="30">
                  <c:v>3rd Qtr-2013</c:v>
                </c:pt>
                <c:pt idx="31">
                  <c:v>4th Qtr-2013</c:v>
                </c:pt>
                <c:pt idx="32">
                  <c:v>1st Qtr-2014</c:v>
                </c:pt>
                <c:pt idx="33">
                  <c:v>2nd Qtr-2014</c:v>
                </c:pt>
                <c:pt idx="34">
                  <c:v>3rd Qtr-2014</c:v>
                </c:pt>
                <c:pt idx="35">
                  <c:v>4th Qtr-2014</c:v>
                </c:pt>
                <c:pt idx="36">
                  <c:v>1st Qtr-2015</c:v>
                </c:pt>
                <c:pt idx="37">
                  <c:v>2nd Qtr-2015</c:v>
                </c:pt>
                <c:pt idx="38">
                  <c:v>3rd Qtr-2015</c:v>
                </c:pt>
                <c:pt idx="39">
                  <c:v>4th Qtr-2015</c:v>
                </c:pt>
                <c:pt idx="40">
                  <c:v>1st Qtr-2016</c:v>
                </c:pt>
                <c:pt idx="41">
                  <c:v>2nd Qtr-2016</c:v>
                </c:pt>
                <c:pt idx="42">
                  <c:v>3rd Qtr-2016</c:v>
                </c:pt>
                <c:pt idx="43">
                  <c:v>4th Qtr-2016</c:v>
                </c:pt>
                <c:pt idx="44">
                  <c:v>1st Qtr-2017</c:v>
                </c:pt>
                <c:pt idx="45">
                  <c:v>2nd Qtr-2017</c:v>
                </c:pt>
                <c:pt idx="46">
                  <c:v>3rd Qtr-2017</c:v>
                </c:pt>
                <c:pt idx="47">
                  <c:v>4th Qtr-2017</c:v>
                </c:pt>
                <c:pt idx="48">
                  <c:v>1st Qtr-2018</c:v>
                </c:pt>
                <c:pt idx="49">
                  <c:v>2nd Qtr-2018</c:v>
                </c:pt>
                <c:pt idx="50">
                  <c:v>3rd Qtr-2018</c:v>
                </c:pt>
                <c:pt idx="51">
                  <c:v>4th Qtr-2018</c:v>
                </c:pt>
                <c:pt idx="52">
                  <c:v>1st Qtr-2019</c:v>
                </c:pt>
                <c:pt idx="53">
                  <c:v>2nd Qtr-2019</c:v>
                </c:pt>
                <c:pt idx="54">
                  <c:v>3rd Qtr-2019</c:v>
                </c:pt>
                <c:pt idx="55">
                  <c:v>4th Qtr-2019</c:v>
                </c:pt>
                <c:pt idx="56">
                  <c:v>1st Qtr-2020</c:v>
                </c:pt>
                <c:pt idx="57">
                  <c:v>2nd Qtr-2020</c:v>
                </c:pt>
                <c:pt idx="58">
                  <c:v>3rd Qtr-2020</c:v>
                </c:pt>
                <c:pt idx="59">
                  <c:v>4th Qtr-2020</c:v>
                </c:pt>
                <c:pt idx="60">
                  <c:v>1st Qtr-2021</c:v>
                </c:pt>
                <c:pt idx="61">
                  <c:v>2nd Qtr-2021</c:v>
                </c:pt>
                <c:pt idx="62">
                  <c:v>3rd Qtr-2021</c:v>
                </c:pt>
                <c:pt idx="63">
                  <c:v>4th Qtr-2021</c:v>
                </c:pt>
                <c:pt idx="64">
                  <c:v>1st Qtr-2022</c:v>
                </c:pt>
                <c:pt idx="65">
                  <c:v>2nd Qtr-2022</c:v>
                </c:pt>
                <c:pt idx="66">
                  <c:v>3rd Qtr-2022</c:v>
                </c:pt>
                <c:pt idx="67">
                  <c:v>4th Qtr-2022</c:v>
                </c:pt>
                <c:pt idx="68">
                  <c:v>1st Qtr-2023</c:v>
                </c:pt>
              </c:strCache>
            </c:strRef>
          </c:cat>
          <c:val>
            <c:numRef>
              <c:f>Data!$AD$17:$CT$17</c:f>
              <c:numCache>
                <c:formatCode>0.0##\%;[Red]\(0.0##\%\)</c:formatCode>
                <c:ptCount val="69"/>
                <c:pt idx="0">
                  <c:v>3.1</c:v>
                </c:pt>
                <c:pt idx="1">
                  <c:v>2.5</c:v>
                </c:pt>
                <c:pt idx="2">
                  <c:v>2.2000000000000002</c:v>
                </c:pt>
                <c:pt idx="3">
                  <c:v>2.2000000000000002</c:v>
                </c:pt>
                <c:pt idx="4">
                  <c:v>2.2000000000000002</c:v>
                </c:pt>
                <c:pt idx="5">
                  <c:v>2.2999999999999998</c:v>
                </c:pt>
                <c:pt idx="6">
                  <c:v>2.4</c:v>
                </c:pt>
                <c:pt idx="7">
                  <c:v>2.4</c:v>
                </c:pt>
                <c:pt idx="8">
                  <c:v>4.8</c:v>
                </c:pt>
                <c:pt idx="9">
                  <c:v>4</c:v>
                </c:pt>
                <c:pt idx="10">
                  <c:v>4.0999999999999996</c:v>
                </c:pt>
                <c:pt idx="11">
                  <c:v>4.0999999999999996</c:v>
                </c:pt>
                <c:pt idx="12">
                  <c:v>4.5</c:v>
                </c:pt>
                <c:pt idx="13">
                  <c:v>5.4</c:v>
                </c:pt>
                <c:pt idx="14">
                  <c:v>5.3</c:v>
                </c:pt>
                <c:pt idx="15">
                  <c:v>5.4</c:v>
                </c:pt>
                <c:pt idx="16">
                  <c:v>4.7</c:v>
                </c:pt>
                <c:pt idx="17">
                  <c:v>4.4000000000000004</c:v>
                </c:pt>
                <c:pt idx="18">
                  <c:v>4</c:v>
                </c:pt>
                <c:pt idx="19">
                  <c:v>3.9</c:v>
                </c:pt>
                <c:pt idx="20">
                  <c:v>4.2</c:v>
                </c:pt>
                <c:pt idx="21">
                  <c:v>3.8</c:v>
                </c:pt>
                <c:pt idx="22">
                  <c:v>4.0999999999999996</c:v>
                </c:pt>
                <c:pt idx="23">
                  <c:v>5</c:v>
                </c:pt>
                <c:pt idx="24">
                  <c:v>4.7</c:v>
                </c:pt>
                <c:pt idx="25">
                  <c:v>4.5999999999999996</c:v>
                </c:pt>
                <c:pt idx="26">
                  <c:v>4.4000000000000004</c:v>
                </c:pt>
                <c:pt idx="27">
                  <c:v>4.4000000000000004</c:v>
                </c:pt>
                <c:pt idx="28">
                  <c:v>4.0999999999999996</c:v>
                </c:pt>
                <c:pt idx="29">
                  <c:v>3.9</c:v>
                </c:pt>
                <c:pt idx="30">
                  <c:v>5.0999999999999996</c:v>
                </c:pt>
                <c:pt idx="31">
                  <c:v>6.2</c:v>
                </c:pt>
                <c:pt idx="32">
                  <c:v>8</c:v>
                </c:pt>
                <c:pt idx="33">
                  <c:v>6.9</c:v>
                </c:pt>
                <c:pt idx="34">
                  <c:v>4.8</c:v>
                </c:pt>
                <c:pt idx="35">
                  <c:v>4</c:v>
                </c:pt>
                <c:pt idx="36">
                  <c:v>3.4</c:v>
                </c:pt>
                <c:pt idx="37">
                  <c:v>3.8</c:v>
                </c:pt>
                <c:pt idx="38">
                  <c:v>4.2</c:v>
                </c:pt>
                <c:pt idx="39">
                  <c:v>6.5</c:v>
                </c:pt>
                <c:pt idx="40">
                  <c:v>5.8</c:v>
                </c:pt>
                <c:pt idx="41">
                  <c:v>5.3</c:v>
                </c:pt>
                <c:pt idx="42">
                  <c:v>4.8</c:v>
                </c:pt>
                <c:pt idx="43">
                  <c:v>4.5999999999999996</c:v>
                </c:pt>
                <c:pt idx="44">
                  <c:v>4.3</c:v>
                </c:pt>
                <c:pt idx="45">
                  <c:v>4.3</c:v>
                </c:pt>
                <c:pt idx="46">
                  <c:v>4.0999999999999996</c:v>
                </c:pt>
                <c:pt idx="47">
                  <c:v>5.0999999999999996</c:v>
                </c:pt>
                <c:pt idx="48">
                  <c:v>4.4000000000000004</c:v>
                </c:pt>
                <c:pt idx="49">
                  <c:v>3.5</c:v>
                </c:pt>
                <c:pt idx="50">
                  <c:v>3.2</c:v>
                </c:pt>
                <c:pt idx="51">
                  <c:v>3.4</c:v>
                </c:pt>
                <c:pt idx="52">
                  <c:v>3.9</c:v>
                </c:pt>
                <c:pt idx="53">
                  <c:v>3.7</c:v>
                </c:pt>
                <c:pt idx="54">
                  <c:v>3.4</c:v>
                </c:pt>
                <c:pt idx="55">
                  <c:v>4</c:v>
                </c:pt>
                <c:pt idx="56">
                  <c:v>4.4000000000000004</c:v>
                </c:pt>
                <c:pt idx="57">
                  <c:v>6.2</c:v>
                </c:pt>
                <c:pt idx="58">
                  <c:v>5.0999999999999996</c:v>
                </c:pt>
                <c:pt idx="59">
                  <c:v>6.9</c:v>
                </c:pt>
                <c:pt idx="60">
                  <c:v>6.6</c:v>
                </c:pt>
                <c:pt idx="61">
                  <c:v>4.5999999999999996</c:v>
                </c:pt>
                <c:pt idx="62">
                  <c:v>4.5</c:v>
                </c:pt>
                <c:pt idx="63">
                  <c:v>4.0999999999999996</c:v>
                </c:pt>
                <c:pt idx="64">
                  <c:v>3.9</c:v>
                </c:pt>
                <c:pt idx="65">
                  <c:v>2.9</c:v>
                </c:pt>
                <c:pt idx="66">
                  <c:v>3.9</c:v>
                </c:pt>
                <c:pt idx="67">
                  <c:v>4.7</c:v>
                </c:pt>
                <c:pt idx="68">
                  <c:v>4.5</c:v>
                </c:pt>
              </c:numCache>
            </c:numRef>
          </c:val>
          <c:smooth val="0"/>
          <c:extLst>
            <c:ext xmlns:c16="http://schemas.microsoft.com/office/drawing/2014/chart" uri="{C3380CC4-5D6E-409C-BE32-E72D297353CC}">
              <c16:uniqueId val="{00000003-1D24-44D0-9350-8378CD9F4CFF}"/>
            </c:ext>
          </c:extLst>
        </c:ser>
        <c:ser>
          <c:idx val="4"/>
          <c:order val="4"/>
          <c:tx>
            <c:v>Average</c:v>
          </c:tx>
          <c:spPr>
            <a:ln w="28575">
              <a:solidFill>
                <a:srgbClr val="FF0000"/>
              </a:solidFill>
              <a:prstDash val="solid"/>
            </a:ln>
          </c:spPr>
          <c:marker>
            <c:symbol val="none"/>
          </c:marker>
          <c:cat>
            <c:strRef>
              <c:f>Data!$AD$3:$CT$3</c:f>
              <c:strCache>
                <c:ptCount val="69"/>
                <c:pt idx="0">
                  <c:v>1st Qtr-2006</c:v>
                </c:pt>
                <c:pt idx="1">
                  <c:v>2nd Qtr-2006</c:v>
                </c:pt>
                <c:pt idx="2">
                  <c:v>3rd Qtr-2006</c:v>
                </c:pt>
                <c:pt idx="3">
                  <c:v>4th Qtr-2006</c:v>
                </c:pt>
                <c:pt idx="4">
                  <c:v>1st Qtr-2007</c:v>
                </c:pt>
                <c:pt idx="5">
                  <c:v>2nd Qtr-2007</c:v>
                </c:pt>
                <c:pt idx="6">
                  <c:v>3rd Qtr-2007</c:v>
                </c:pt>
                <c:pt idx="7">
                  <c:v>4th Qtr-2007</c:v>
                </c:pt>
                <c:pt idx="8">
                  <c:v>1st Qtr-2008</c:v>
                </c:pt>
                <c:pt idx="9">
                  <c:v>2nd Qtr-2008</c:v>
                </c:pt>
                <c:pt idx="10">
                  <c:v>3rd Qtr-2008</c:v>
                </c:pt>
                <c:pt idx="11">
                  <c:v>4th Qtr-2008</c:v>
                </c:pt>
                <c:pt idx="12">
                  <c:v>1st Qtr-2009</c:v>
                </c:pt>
                <c:pt idx="13">
                  <c:v>2nd Qtr-2009</c:v>
                </c:pt>
                <c:pt idx="14">
                  <c:v>3rd Qtr-2009</c:v>
                </c:pt>
                <c:pt idx="15">
                  <c:v>4th Qtr-2009</c:v>
                </c:pt>
                <c:pt idx="16">
                  <c:v>1st Qtr-2010</c:v>
                </c:pt>
                <c:pt idx="17">
                  <c:v>2nd Qtr-2010</c:v>
                </c:pt>
                <c:pt idx="18">
                  <c:v>3rd Qtr-2010</c:v>
                </c:pt>
                <c:pt idx="19">
                  <c:v>4th Qtr-2010</c:v>
                </c:pt>
                <c:pt idx="20">
                  <c:v>1st Qtr-2011</c:v>
                </c:pt>
                <c:pt idx="21">
                  <c:v>2nd Qtr-2011</c:v>
                </c:pt>
                <c:pt idx="22">
                  <c:v>3rd Qtr-2011</c:v>
                </c:pt>
                <c:pt idx="23">
                  <c:v>4th Qtr-2011</c:v>
                </c:pt>
                <c:pt idx="24">
                  <c:v>1st Qtr-2012</c:v>
                </c:pt>
                <c:pt idx="25">
                  <c:v>2nd Qtr-2012</c:v>
                </c:pt>
                <c:pt idx="26">
                  <c:v>3rd Qtr-2012</c:v>
                </c:pt>
                <c:pt idx="27">
                  <c:v>4th Qtr-2012</c:v>
                </c:pt>
                <c:pt idx="28">
                  <c:v>1st Qtr-2013</c:v>
                </c:pt>
                <c:pt idx="29">
                  <c:v>2nd Qtr-2013</c:v>
                </c:pt>
                <c:pt idx="30">
                  <c:v>3rd Qtr-2013</c:v>
                </c:pt>
                <c:pt idx="31">
                  <c:v>4th Qtr-2013</c:v>
                </c:pt>
                <c:pt idx="32">
                  <c:v>1st Qtr-2014</c:v>
                </c:pt>
                <c:pt idx="33">
                  <c:v>2nd Qtr-2014</c:v>
                </c:pt>
                <c:pt idx="34">
                  <c:v>3rd Qtr-2014</c:v>
                </c:pt>
                <c:pt idx="35">
                  <c:v>4th Qtr-2014</c:v>
                </c:pt>
                <c:pt idx="36">
                  <c:v>1st Qtr-2015</c:v>
                </c:pt>
                <c:pt idx="37">
                  <c:v>2nd Qtr-2015</c:v>
                </c:pt>
                <c:pt idx="38">
                  <c:v>3rd Qtr-2015</c:v>
                </c:pt>
                <c:pt idx="39">
                  <c:v>4th Qtr-2015</c:v>
                </c:pt>
                <c:pt idx="40">
                  <c:v>1st Qtr-2016</c:v>
                </c:pt>
                <c:pt idx="41">
                  <c:v>2nd Qtr-2016</c:v>
                </c:pt>
                <c:pt idx="42">
                  <c:v>3rd Qtr-2016</c:v>
                </c:pt>
                <c:pt idx="43">
                  <c:v>4th Qtr-2016</c:v>
                </c:pt>
                <c:pt idx="44">
                  <c:v>1st Qtr-2017</c:v>
                </c:pt>
                <c:pt idx="45">
                  <c:v>2nd Qtr-2017</c:v>
                </c:pt>
                <c:pt idx="46">
                  <c:v>3rd Qtr-2017</c:v>
                </c:pt>
                <c:pt idx="47">
                  <c:v>4th Qtr-2017</c:v>
                </c:pt>
                <c:pt idx="48">
                  <c:v>1st Qtr-2018</c:v>
                </c:pt>
                <c:pt idx="49">
                  <c:v>2nd Qtr-2018</c:v>
                </c:pt>
                <c:pt idx="50">
                  <c:v>3rd Qtr-2018</c:v>
                </c:pt>
                <c:pt idx="51">
                  <c:v>4th Qtr-2018</c:v>
                </c:pt>
                <c:pt idx="52">
                  <c:v>1st Qtr-2019</c:v>
                </c:pt>
                <c:pt idx="53">
                  <c:v>2nd Qtr-2019</c:v>
                </c:pt>
                <c:pt idx="54">
                  <c:v>3rd Qtr-2019</c:v>
                </c:pt>
                <c:pt idx="55">
                  <c:v>4th Qtr-2019</c:v>
                </c:pt>
                <c:pt idx="56">
                  <c:v>1st Qtr-2020</c:v>
                </c:pt>
                <c:pt idx="57">
                  <c:v>2nd Qtr-2020</c:v>
                </c:pt>
                <c:pt idx="58">
                  <c:v>3rd Qtr-2020</c:v>
                </c:pt>
                <c:pt idx="59">
                  <c:v>4th Qtr-2020</c:v>
                </c:pt>
                <c:pt idx="60">
                  <c:v>1st Qtr-2021</c:v>
                </c:pt>
                <c:pt idx="61">
                  <c:v>2nd Qtr-2021</c:v>
                </c:pt>
                <c:pt idx="62">
                  <c:v>3rd Qtr-2021</c:v>
                </c:pt>
                <c:pt idx="63">
                  <c:v>4th Qtr-2021</c:v>
                </c:pt>
                <c:pt idx="64">
                  <c:v>1st Qtr-2022</c:v>
                </c:pt>
                <c:pt idx="65">
                  <c:v>2nd Qtr-2022</c:v>
                </c:pt>
                <c:pt idx="66">
                  <c:v>3rd Qtr-2022</c:v>
                </c:pt>
                <c:pt idx="67">
                  <c:v>4th Qtr-2022</c:v>
                </c:pt>
                <c:pt idx="68">
                  <c:v>1st Qtr-2023</c:v>
                </c:pt>
              </c:strCache>
            </c:strRef>
          </c:cat>
          <c:val>
            <c:numRef>
              <c:f>Data!$AD$13:$CT$13</c:f>
              <c:numCache>
                <c:formatCode>0.0##\%;[Red]\(0.0##\%\)</c:formatCode>
                <c:ptCount val="69"/>
                <c:pt idx="0">
                  <c:v>4.2</c:v>
                </c:pt>
                <c:pt idx="1">
                  <c:v>3.7</c:v>
                </c:pt>
                <c:pt idx="2">
                  <c:v>3.4</c:v>
                </c:pt>
                <c:pt idx="3">
                  <c:v>3.1</c:v>
                </c:pt>
                <c:pt idx="4">
                  <c:v>3</c:v>
                </c:pt>
                <c:pt idx="5">
                  <c:v>3.1</c:v>
                </c:pt>
                <c:pt idx="6">
                  <c:v>3.2</c:v>
                </c:pt>
                <c:pt idx="7">
                  <c:v>3.3</c:v>
                </c:pt>
                <c:pt idx="8">
                  <c:v>4.2</c:v>
                </c:pt>
                <c:pt idx="9">
                  <c:v>4.3</c:v>
                </c:pt>
                <c:pt idx="10">
                  <c:v>4.5999999999999996</c:v>
                </c:pt>
                <c:pt idx="11">
                  <c:v>4.8</c:v>
                </c:pt>
                <c:pt idx="12">
                  <c:v>5</c:v>
                </c:pt>
                <c:pt idx="13">
                  <c:v>5.4</c:v>
                </c:pt>
                <c:pt idx="14">
                  <c:v>5.4</c:v>
                </c:pt>
                <c:pt idx="15">
                  <c:v>5.5</c:v>
                </c:pt>
                <c:pt idx="16">
                  <c:v>5.3</c:v>
                </c:pt>
                <c:pt idx="17">
                  <c:v>5</c:v>
                </c:pt>
                <c:pt idx="18">
                  <c:v>4.8</c:v>
                </c:pt>
                <c:pt idx="19">
                  <c:v>4.5999999999999996</c:v>
                </c:pt>
                <c:pt idx="20">
                  <c:v>4.5</c:v>
                </c:pt>
                <c:pt idx="21">
                  <c:v>4.9000000000000004</c:v>
                </c:pt>
                <c:pt idx="22">
                  <c:v>5</c:v>
                </c:pt>
                <c:pt idx="23">
                  <c:v>5.0999999999999996</c:v>
                </c:pt>
                <c:pt idx="24">
                  <c:v>5.0999999999999996</c:v>
                </c:pt>
                <c:pt idx="25">
                  <c:v>5.0999999999999996</c:v>
                </c:pt>
                <c:pt idx="26">
                  <c:v>4.9000000000000004</c:v>
                </c:pt>
                <c:pt idx="27">
                  <c:v>6.4</c:v>
                </c:pt>
                <c:pt idx="28">
                  <c:v>5.6</c:v>
                </c:pt>
                <c:pt idx="29">
                  <c:v>4.5999999999999996</c:v>
                </c:pt>
                <c:pt idx="30">
                  <c:v>5.8</c:v>
                </c:pt>
                <c:pt idx="31">
                  <c:v>6.1</c:v>
                </c:pt>
                <c:pt idx="32">
                  <c:v>6.9</c:v>
                </c:pt>
                <c:pt idx="33">
                  <c:v>7.6</c:v>
                </c:pt>
                <c:pt idx="34">
                  <c:v>6.2</c:v>
                </c:pt>
                <c:pt idx="35">
                  <c:v>5.7</c:v>
                </c:pt>
                <c:pt idx="36">
                  <c:v>5.8</c:v>
                </c:pt>
                <c:pt idx="37">
                  <c:v>6.4</c:v>
                </c:pt>
                <c:pt idx="38">
                  <c:v>6.3</c:v>
                </c:pt>
                <c:pt idx="39">
                  <c:v>6.8</c:v>
                </c:pt>
                <c:pt idx="40">
                  <c:v>5.8</c:v>
                </c:pt>
                <c:pt idx="41">
                  <c:v>5.3</c:v>
                </c:pt>
                <c:pt idx="42">
                  <c:v>5.4</c:v>
                </c:pt>
                <c:pt idx="43">
                  <c:v>5.3</c:v>
                </c:pt>
                <c:pt idx="44">
                  <c:v>5.0999999999999996</c:v>
                </c:pt>
                <c:pt idx="45">
                  <c:v>4.8</c:v>
                </c:pt>
                <c:pt idx="46">
                  <c:v>4.7</c:v>
                </c:pt>
                <c:pt idx="47">
                  <c:v>5</c:v>
                </c:pt>
                <c:pt idx="48">
                  <c:v>5</c:v>
                </c:pt>
                <c:pt idx="49">
                  <c:v>4.8</c:v>
                </c:pt>
                <c:pt idx="50">
                  <c:v>3.9</c:v>
                </c:pt>
                <c:pt idx="51">
                  <c:v>4.5</c:v>
                </c:pt>
                <c:pt idx="52">
                  <c:v>4.5</c:v>
                </c:pt>
                <c:pt idx="53">
                  <c:v>4.3</c:v>
                </c:pt>
                <c:pt idx="54">
                  <c:v>4.2</c:v>
                </c:pt>
                <c:pt idx="55">
                  <c:v>4.9000000000000004</c:v>
                </c:pt>
                <c:pt idx="56">
                  <c:v>6.3</c:v>
                </c:pt>
                <c:pt idx="57">
                  <c:v>7.7</c:v>
                </c:pt>
                <c:pt idx="58">
                  <c:v>7.4</c:v>
                </c:pt>
                <c:pt idx="59">
                  <c:v>8.6999999999999993</c:v>
                </c:pt>
                <c:pt idx="60">
                  <c:v>8.6</c:v>
                </c:pt>
                <c:pt idx="61">
                  <c:v>6.6</c:v>
                </c:pt>
                <c:pt idx="62">
                  <c:v>6.5</c:v>
                </c:pt>
                <c:pt idx="63">
                  <c:v>6.1</c:v>
                </c:pt>
                <c:pt idx="64">
                  <c:v>5.2</c:v>
                </c:pt>
                <c:pt idx="65">
                  <c:v>3.9</c:v>
                </c:pt>
                <c:pt idx="66">
                  <c:v>4.9000000000000004</c:v>
                </c:pt>
                <c:pt idx="67">
                  <c:v>5.5</c:v>
                </c:pt>
                <c:pt idx="68">
                  <c:v>5</c:v>
                </c:pt>
              </c:numCache>
            </c:numRef>
          </c:val>
          <c:smooth val="0"/>
          <c:extLst>
            <c:ext xmlns:c16="http://schemas.microsoft.com/office/drawing/2014/chart" uri="{C3380CC4-5D6E-409C-BE32-E72D297353CC}">
              <c16:uniqueId val="{00000004-1D24-44D0-9350-8378CD9F4CFF}"/>
            </c:ext>
          </c:extLst>
        </c:ser>
        <c:ser>
          <c:idx val="5"/>
          <c:order val="5"/>
          <c:tx>
            <c:strRef>
              <c:f>Data!$A$28</c:f>
              <c:strCache>
                <c:ptCount val="1"/>
                <c:pt idx="0">
                  <c:v>5% Healthy Vacancy Rate</c:v>
                </c:pt>
              </c:strCache>
            </c:strRef>
          </c:tx>
          <c:spPr>
            <a:ln>
              <a:solidFill>
                <a:srgbClr val="FF0000"/>
              </a:solidFill>
              <a:prstDash val="sysDot"/>
            </a:ln>
          </c:spPr>
          <c:marker>
            <c:symbol val="none"/>
          </c:marker>
          <c:cat>
            <c:strRef>
              <c:f>Data!$AD$3:$CT$3</c:f>
              <c:strCache>
                <c:ptCount val="69"/>
                <c:pt idx="0">
                  <c:v>1st Qtr-2006</c:v>
                </c:pt>
                <c:pt idx="1">
                  <c:v>2nd Qtr-2006</c:v>
                </c:pt>
                <c:pt idx="2">
                  <c:v>3rd Qtr-2006</c:v>
                </c:pt>
                <c:pt idx="3">
                  <c:v>4th Qtr-2006</c:v>
                </c:pt>
                <c:pt idx="4">
                  <c:v>1st Qtr-2007</c:v>
                </c:pt>
                <c:pt idx="5">
                  <c:v>2nd Qtr-2007</c:v>
                </c:pt>
                <c:pt idx="6">
                  <c:v>3rd Qtr-2007</c:v>
                </c:pt>
                <c:pt idx="7">
                  <c:v>4th Qtr-2007</c:v>
                </c:pt>
                <c:pt idx="8">
                  <c:v>1st Qtr-2008</c:v>
                </c:pt>
                <c:pt idx="9">
                  <c:v>2nd Qtr-2008</c:v>
                </c:pt>
                <c:pt idx="10">
                  <c:v>3rd Qtr-2008</c:v>
                </c:pt>
                <c:pt idx="11">
                  <c:v>4th Qtr-2008</c:v>
                </c:pt>
                <c:pt idx="12">
                  <c:v>1st Qtr-2009</c:v>
                </c:pt>
                <c:pt idx="13">
                  <c:v>2nd Qtr-2009</c:v>
                </c:pt>
                <c:pt idx="14">
                  <c:v>3rd Qtr-2009</c:v>
                </c:pt>
                <c:pt idx="15">
                  <c:v>4th Qtr-2009</c:v>
                </c:pt>
                <c:pt idx="16">
                  <c:v>1st Qtr-2010</c:v>
                </c:pt>
                <c:pt idx="17">
                  <c:v>2nd Qtr-2010</c:v>
                </c:pt>
                <c:pt idx="18">
                  <c:v>3rd Qtr-2010</c:v>
                </c:pt>
                <c:pt idx="19">
                  <c:v>4th Qtr-2010</c:v>
                </c:pt>
                <c:pt idx="20">
                  <c:v>1st Qtr-2011</c:v>
                </c:pt>
                <c:pt idx="21">
                  <c:v>2nd Qtr-2011</c:v>
                </c:pt>
                <c:pt idx="22">
                  <c:v>3rd Qtr-2011</c:v>
                </c:pt>
                <c:pt idx="23">
                  <c:v>4th Qtr-2011</c:v>
                </c:pt>
                <c:pt idx="24">
                  <c:v>1st Qtr-2012</c:v>
                </c:pt>
                <c:pt idx="25">
                  <c:v>2nd Qtr-2012</c:v>
                </c:pt>
                <c:pt idx="26">
                  <c:v>3rd Qtr-2012</c:v>
                </c:pt>
                <c:pt idx="27">
                  <c:v>4th Qtr-2012</c:v>
                </c:pt>
                <c:pt idx="28">
                  <c:v>1st Qtr-2013</c:v>
                </c:pt>
                <c:pt idx="29">
                  <c:v>2nd Qtr-2013</c:v>
                </c:pt>
                <c:pt idx="30">
                  <c:v>3rd Qtr-2013</c:v>
                </c:pt>
                <c:pt idx="31">
                  <c:v>4th Qtr-2013</c:v>
                </c:pt>
                <c:pt idx="32">
                  <c:v>1st Qtr-2014</c:v>
                </c:pt>
                <c:pt idx="33">
                  <c:v>2nd Qtr-2014</c:v>
                </c:pt>
                <c:pt idx="34">
                  <c:v>3rd Qtr-2014</c:v>
                </c:pt>
                <c:pt idx="35">
                  <c:v>4th Qtr-2014</c:v>
                </c:pt>
                <c:pt idx="36">
                  <c:v>1st Qtr-2015</c:v>
                </c:pt>
                <c:pt idx="37">
                  <c:v>2nd Qtr-2015</c:v>
                </c:pt>
                <c:pt idx="38">
                  <c:v>3rd Qtr-2015</c:v>
                </c:pt>
                <c:pt idx="39">
                  <c:v>4th Qtr-2015</c:v>
                </c:pt>
                <c:pt idx="40">
                  <c:v>1st Qtr-2016</c:v>
                </c:pt>
                <c:pt idx="41">
                  <c:v>2nd Qtr-2016</c:v>
                </c:pt>
                <c:pt idx="42">
                  <c:v>3rd Qtr-2016</c:v>
                </c:pt>
                <c:pt idx="43">
                  <c:v>4th Qtr-2016</c:v>
                </c:pt>
                <c:pt idx="44">
                  <c:v>1st Qtr-2017</c:v>
                </c:pt>
                <c:pt idx="45">
                  <c:v>2nd Qtr-2017</c:v>
                </c:pt>
                <c:pt idx="46">
                  <c:v>3rd Qtr-2017</c:v>
                </c:pt>
                <c:pt idx="47">
                  <c:v>4th Qtr-2017</c:v>
                </c:pt>
                <c:pt idx="48">
                  <c:v>1st Qtr-2018</c:v>
                </c:pt>
                <c:pt idx="49">
                  <c:v>2nd Qtr-2018</c:v>
                </c:pt>
                <c:pt idx="50">
                  <c:v>3rd Qtr-2018</c:v>
                </c:pt>
                <c:pt idx="51">
                  <c:v>4th Qtr-2018</c:v>
                </c:pt>
                <c:pt idx="52">
                  <c:v>1st Qtr-2019</c:v>
                </c:pt>
                <c:pt idx="53">
                  <c:v>2nd Qtr-2019</c:v>
                </c:pt>
                <c:pt idx="54">
                  <c:v>3rd Qtr-2019</c:v>
                </c:pt>
                <c:pt idx="55">
                  <c:v>4th Qtr-2019</c:v>
                </c:pt>
                <c:pt idx="56">
                  <c:v>1st Qtr-2020</c:v>
                </c:pt>
                <c:pt idx="57">
                  <c:v>2nd Qtr-2020</c:v>
                </c:pt>
                <c:pt idx="58">
                  <c:v>3rd Qtr-2020</c:v>
                </c:pt>
                <c:pt idx="59">
                  <c:v>4th Qtr-2020</c:v>
                </c:pt>
                <c:pt idx="60">
                  <c:v>1st Qtr-2021</c:v>
                </c:pt>
                <c:pt idx="61">
                  <c:v>2nd Qtr-2021</c:v>
                </c:pt>
                <c:pt idx="62">
                  <c:v>3rd Qtr-2021</c:v>
                </c:pt>
                <c:pt idx="63">
                  <c:v>4th Qtr-2021</c:v>
                </c:pt>
                <c:pt idx="64">
                  <c:v>1st Qtr-2022</c:v>
                </c:pt>
                <c:pt idx="65">
                  <c:v>2nd Qtr-2022</c:v>
                </c:pt>
                <c:pt idx="66">
                  <c:v>3rd Qtr-2022</c:v>
                </c:pt>
                <c:pt idx="67">
                  <c:v>4th Qtr-2022</c:v>
                </c:pt>
                <c:pt idx="68">
                  <c:v>1st Qtr-2023</c:v>
                </c:pt>
              </c:strCache>
            </c:strRef>
          </c:cat>
          <c:val>
            <c:numRef>
              <c:f>Data!$AD$28:$CT$28</c:f>
              <c:numCache>
                <c:formatCode>0.0##\%;[Red]\(0.0##\%\)</c:formatCode>
                <c:ptCount val="69"/>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numCache>
            </c:numRef>
          </c:val>
          <c:smooth val="0"/>
          <c:extLst>
            <c:ext xmlns:c16="http://schemas.microsoft.com/office/drawing/2014/chart" uri="{C3380CC4-5D6E-409C-BE32-E72D297353CC}">
              <c16:uniqueId val="{00000005-1D24-44D0-9350-8378CD9F4CFF}"/>
            </c:ext>
          </c:extLst>
        </c:ser>
        <c:ser>
          <c:idx val="6"/>
          <c:order val="6"/>
          <c:tx>
            <c:strRef>
              <c:f>Data!$A$25</c:f>
              <c:strCache>
                <c:ptCount val="1"/>
                <c:pt idx="0">
                  <c:v>National Rate</c:v>
                </c:pt>
              </c:strCache>
            </c:strRef>
          </c:tx>
          <c:spPr>
            <a:ln w="25400">
              <a:solidFill>
                <a:schemeClr val="tx1"/>
              </a:solidFill>
            </a:ln>
          </c:spPr>
          <c:marker>
            <c:symbol val="none"/>
          </c:marker>
          <c:cat>
            <c:strRef>
              <c:f>Data!$AD$3:$CT$3</c:f>
              <c:strCache>
                <c:ptCount val="69"/>
                <c:pt idx="0">
                  <c:v>1st Qtr-2006</c:v>
                </c:pt>
                <c:pt idx="1">
                  <c:v>2nd Qtr-2006</c:v>
                </c:pt>
                <c:pt idx="2">
                  <c:v>3rd Qtr-2006</c:v>
                </c:pt>
                <c:pt idx="3">
                  <c:v>4th Qtr-2006</c:v>
                </c:pt>
                <c:pt idx="4">
                  <c:v>1st Qtr-2007</c:v>
                </c:pt>
                <c:pt idx="5">
                  <c:v>2nd Qtr-2007</c:v>
                </c:pt>
                <c:pt idx="6">
                  <c:v>3rd Qtr-2007</c:v>
                </c:pt>
                <c:pt idx="7">
                  <c:v>4th Qtr-2007</c:v>
                </c:pt>
                <c:pt idx="8">
                  <c:v>1st Qtr-2008</c:v>
                </c:pt>
                <c:pt idx="9">
                  <c:v>2nd Qtr-2008</c:v>
                </c:pt>
                <c:pt idx="10">
                  <c:v>3rd Qtr-2008</c:v>
                </c:pt>
                <c:pt idx="11">
                  <c:v>4th Qtr-2008</c:v>
                </c:pt>
                <c:pt idx="12">
                  <c:v>1st Qtr-2009</c:v>
                </c:pt>
                <c:pt idx="13">
                  <c:v>2nd Qtr-2009</c:v>
                </c:pt>
                <c:pt idx="14">
                  <c:v>3rd Qtr-2009</c:v>
                </c:pt>
                <c:pt idx="15">
                  <c:v>4th Qtr-2009</c:v>
                </c:pt>
                <c:pt idx="16">
                  <c:v>1st Qtr-2010</c:v>
                </c:pt>
                <c:pt idx="17">
                  <c:v>2nd Qtr-2010</c:v>
                </c:pt>
                <c:pt idx="18">
                  <c:v>3rd Qtr-2010</c:v>
                </c:pt>
                <c:pt idx="19">
                  <c:v>4th Qtr-2010</c:v>
                </c:pt>
                <c:pt idx="20">
                  <c:v>1st Qtr-2011</c:v>
                </c:pt>
                <c:pt idx="21">
                  <c:v>2nd Qtr-2011</c:v>
                </c:pt>
                <c:pt idx="22">
                  <c:v>3rd Qtr-2011</c:v>
                </c:pt>
                <c:pt idx="23">
                  <c:v>4th Qtr-2011</c:v>
                </c:pt>
                <c:pt idx="24">
                  <c:v>1st Qtr-2012</c:v>
                </c:pt>
                <c:pt idx="25">
                  <c:v>2nd Qtr-2012</c:v>
                </c:pt>
                <c:pt idx="26">
                  <c:v>3rd Qtr-2012</c:v>
                </c:pt>
                <c:pt idx="27">
                  <c:v>4th Qtr-2012</c:v>
                </c:pt>
                <c:pt idx="28">
                  <c:v>1st Qtr-2013</c:v>
                </c:pt>
                <c:pt idx="29">
                  <c:v>2nd Qtr-2013</c:v>
                </c:pt>
                <c:pt idx="30">
                  <c:v>3rd Qtr-2013</c:v>
                </c:pt>
                <c:pt idx="31">
                  <c:v>4th Qtr-2013</c:v>
                </c:pt>
                <c:pt idx="32">
                  <c:v>1st Qtr-2014</c:v>
                </c:pt>
                <c:pt idx="33">
                  <c:v>2nd Qtr-2014</c:v>
                </c:pt>
                <c:pt idx="34">
                  <c:v>3rd Qtr-2014</c:v>
                </c:pt>
                <c:pt idx="35">
                  <c:v>4th Qtr-2014</c:v>
                </c:pt>
                <c:pt idx="36">
                  <c:v>1st Qtr-2015</c:v>
                </c:pt>
                <c:pt idx="37">
                  <c:v>2nd Qtr-2015</c:v>
                </c:pt>
                <c:pt idx="38">
                  <c:v>3rd Qtr-2015</c:v>
                </c:pt>
                <c:pt idx="39">
                  <c:v>4th Qtr-2015</c:v>
                </c:pt>
                <c:pt idx="40">
                  <c:v>1st Qtr-2016</c:v>
                </c:pt>
                <c:pt idx="41">
                  <c:v>2nd Qtr-2016</c:v>
                </c:pt>
                <c:pt idx="42">
                  <c:v>3rd Qtr-2016</c:v>
                </c:pt>
                <c:pt idx="43">
                  <c:v>4th Qtr-2016</c:v>
                </c:pt>
                <c:pt idx="44">
                  <c:v>1st Qtr-2017</c:v>
                </c:pt>
                <c:pt idx="45">
                  <c:v>2nd Qtr-2017</c:v>
                </c:pt>
                <c:pt idx="46">
                  <c:v>3rd Qtr-2017</c:v>
                </c:pt>
                <c:pt idx="47">
                  <c:v>4th Qtr-2017</c:v>
                </c:pt>
                <c:pt idx="48">
                  <c:v>1st Qtr-2018</c:v>
                </c:pt>
                <c:pt idx="49">
                  <c:v>2nd Qtr-2018</c:v>
                </c:pt>
                <c:pt idx="50">
                  <c:v>3rd Qtr-2018</c:v>
                </c:pt>
                <c:pt idx="51">
                  <c:v>4th Qtr-2018</c:v>
                </c:pt>
                <c:pt idx="52">
                  <c:v>1st Qtr-2019</c:v>
                </c:pt>
                <c:pt idx="53">
                  <c:v>2nd Qtr-2019</c:v>
                </c:pt>
                <c:pt idx="54">
                  <c:v>3rd Qtr-2019</c:v>
                </c:pt>
                <c:pt idx="55">
                  <c:v>4th Qtr-2019</c:v>
                </c:pt>
                <c:pt idx="56">
                  <c:v>1st Qtr-2020</c:v>
                </c:pt>
                <c:pt idx="57">
                  <c:v>2nd Qtr-2020</c:v>
                </c:pt>
                <c:pt idx="58">
                  <c:v>3rd Qtr-2020</c:v>
                </c:pt>
                <c:pt idx="59">
                  <c:v>4th Qtr-2020</c:v>
                </c:pt>
                <c:pt idx="60">
                  <c:v>1st Qtr-2021</c:v>
                </c:pt>
                <c:pt idx="61">
                  <c:v>2nd Qtr-2021</c:v>
                </c:pt>
                <c:pt idx="62">
                  <c:v>3rd Qtr-2021</c:v>
                </c:pt>
                <c:pt idx="63">
                  <c:v>4th Qtr-2021</c:v>
                </c:pt>
                <c:pt idx="64">
                  <c:v>1st Qtr-2022</c:v>
                </c:pt>
                <c:pt idx="65">
                  <c:v>2nd Qtr-2022</c:v>
                </c:pt>
                <c:pt idx="66">
                  <c:v>3rd Qtr-2022</c:v>
                </c:pt>
                <c:pt idx="67">
                  <c:v>4th Qtr-2022</c:v>
                </c:pt>
                <c:pt idx="68">
                  <c:v>1st Qtr-2023</c:v>
                </c:pt>
              </c:strCache>
            </c:strRef>
          </c:cat>
          <c:val>
            <c:numRef>
              <c:f>Data!$AD$25:$CT$25</c:f>
              <c:numCache>
                <c:formatCode>0.0##\%;[Red]\(0.0##\%\)</c:formatCode>
                <c:ptCount val="69"/>
                <c:pt idx="0">
                  <c:v>9.5</c:v>
                </c:pt>
                <c:pt idx="1">
                  <c:v>9.6</c:v>
                </c:pt>
                <c:pt idx="2">
                  <c:v>9.9</c:v>
                </c:pt>
                <c:pt idx="3">
                  <c:v>9.8000000000000007</c:v>
                </c:pt>
                <c:pt idx="4">
                  <c:v>10.1</c:v>
                </c:pt>
                <c:pt idx="5">
                  <c:v>9.5</c:v>
                </c:pt>
                <c:pt idx="6">
                  <c:v>9.8000000000000007</c:v>
                </c:pt>
                <c:pt idx="7">
                  <c:v>9.6</c:v>
                </c:pt>
                <c:pt idx="8">
                  <c:v>10.1</c:v>
                </c:pt>
                <c:pt idx="9">
                  <c:v>10</c:v>
                </c:pt>
                <c:pt idx="10">
                  <c:v>9.9</c:v>
                </c:pt>
                <c:pt idx="11">
                  <c:v>10.1</c:v>
                </c:pt>
                <c:pt idx="12">
                  <c:v>10.1</c:v>
                </c:pt>
                <c:pt idx="13">
                  <c:v>10.6</c:v>
                </c:pt>
                <c:pt idx="14">
                  <c:v>11.1</c:v>
                </c:pt>
                <c:pt idx="15">
                  <c:v>10.7</c:v>
                </c:pt>
                <c:pt idx="16">
                  <c:v>10.6</c:v>
                </c:pt>
                <c:pt idx="17">
                  <c:v>10.6</c:v>
                </c:pt>
                <c:pt idx="18">
                  <c:v>10.3</c:v>
                </c:pt>
                <c:pt idx="19">
                  <c:v>9.4</c:v>
                </c:pt>
                <c:pt idx="20">
                  <c:v>9.6999999999999993</c:v>
                </c:pt>
                <c:pt idx="21">
                  <c:v>9.1999999999999993</c:v>
                </c:pt>
                <c:pt idx="22">
                  <c:v>9.8000000000000007</c:v>
                </c:pt>
                <c:pt idx="23">
                  <c:v>9.4</c:v>
                </c:pt>
                <c:pt idx="24">
                  <c:v>8.8000000000000007</c:v>
                </c:pt>
                <c:pt idx="25">
                  <c:v>8.6</c:v>
                </c:pt>
                <c:pt idx="26">
                  <c:v>8.6</c:v>
                </c:pt>
                <c:pt idx="27">
                  <c:v>8.6999999999999993</c:v>
                </c:pt>
                <c:pt idx="28">
                  <c:v>8.6</c:v>
                </c:pt>
                <c:pt idx="29">
                  <c:v>8.1999999999999993</c:v>
                </c:pt>
                <c:pt idx="30">
                  <c:v>8.3000000000000007</c:v>
                </c:pt>
                <c:pt idx="31">
                  <c:v>8.1999999999999993</c:v>
                </c:pt>
                <c:pt idx="32">
                  <c:v>8.3000000000000007</c:v>
                </c:pt>
                <c:pt idx="33">
                  <c:v>7.5</c:v>
                </c:pt>
                <c:pt idx="34">
                  <c:v>7.4</c:v>
                </c:pt>
                <c:pt idx="35">
                  <c:v>7</c:v>
                </c:pt>
                <c:pt idx="36">
                  <c:v>7.1</c:v>
                </c:pt>
                <c:pt idx="37">
                  <c:v>6.8</c:v>
                </c:pt>
                <c:pt idx="38">
                  <c:v>7.3</c:v>
                </c:pt>
                <c:pt idx="39">
                  <c:v>7</c:v>
                </c:pt>
                <c:pt idx="40">
                  <c:v>7</c:v>
                </c:pt>
                <c:pt idx="41">
                  <c:v>6.7</c:v>
                </c:pt>
                <c:pt idx="42">
                  <c:v>6.8</c:v>
                </c:pt>
                <c:pt idx="43">
                  <c:v>6.9</c:v>
                </c:pt>
                <c:pt idx="44">
                  <c:v>7</c:v>
                </c:pt>
                <c:pt idx="45">
                  <c:v>7.3</c:v>
                </c:pt>
                <c:pt idx="46">
                  <c:v>7.5</c:v>
                </c:pt>
                <c:pt idx="47">
                  <c:v>6.9</c:v>
                </c:pt>
                <c:pt idx="48">
                  <c:v>7</c:v>
                </c:pt>
                <c:pt idx="49">
                  <c:v>6.8</c:v>
                </c:pt>
                <c:pt idx="50">
                  <c:v>7.1</c:v>
                </c:pt>
                <c:pt idx="51">
                  <c:v>6.6</c:v>
                </c:pt>
                <c:pt idx="52">
                  <c:v>7</c:v>
                </c:pt>
                <c:pt idx="53">
                  <c:v>6.8</c:v>
                </c:pt>
                <c:pt idx="54">
                  <c:v>6.8</c:v>
                </c:pt>
                <c:pt idx="55">
                  <c:v>6.4</c:v>
                </c:pt>
                <c:pt idx="56">
                  <c:v>6.6</c:v>
                </c:pt>
                <c:pt idx="57">
                  <c:v>5.7</c:v>
                </c:pt>
                <c:pt idx="58">
                  <c:v>6.4</c:v>
                </c:pt>
                <c:pt idx="59">
                  <c:v>6.5</c:v>
                </c:pt>
                <c:pt idx="60">
                  <c:v>6.8</c:v>
                </c:pt>
                <c:pt idx="61">
                  <c:v>6.2</c:v>
                </c:pt>
                <c:pt idx="62">
                  <c:v>5.8</c:v>
                </c:pt>
                <c:pt idx="63">
                  <c:v>5.6</c:v>
                </c:pt>
                <c:pt idx="64">
                  <c:v>5.8</c:v>
                </c:pt>
                <c:pt idx="65">
                  <c:v>5.6</c:v>
                </c:pt>
                <c:pt idx="66">
                  <c:v>6</c:v>
                </c:pt>
                <c:pt idx="67">
                  <c:v>5.8</c:v>
                </c:pt>
                <c:pt idx="68">
                  <c:v>6.4</c:v>
                </c:pt>
              </c:numCache>
            </c:numRef>
          </c:val>
          <c:smooth val="0"/>
          <c:extLst>
            <c:ext xmlns:c16="http://schemas.microsoft.com/office/drawing/2014/chart" uri="{C3380CC4-5D6E-409C-BE32-E72D297353CC}">
              <c16:uniqueId val="{00000006-1D24-44D0-9350-8378CD9F4CFF}"/>
            </c:ext>
          </c:extLst>
        </c:ser>
        <c:dLbls>
          <c:showLegendKey val="0"/>
          <c:showVal val="0"/>
          <c:showCatName val="0"/>
          <c:showSerName val="0"/>
          <c:showPercent val="0"/>
          <c:showBubbleSize val="0"/>
        </c:dLbls>
        <c:smooth val="0"/>
        <c:axId val="256929568"/>
        <c:axId val="1"/>
      </c:lineChart>
      <c:catAx>
        <c:axId val="256929568"/>
        <c:scaling>
          <c:orientation val="minMax"/>
        </c:scaling>
        <c:delete val="0"/>
        <c:axPos val="b"/>
        <c:numFmt formatCode="General" sourceLinked="1"/>
        <c:majorTickMark val="none"/>
        <c:minorTickMark val="none"/>
        <c:tickLblPos val="nextTo"/>
        <c:spPr>
          <a:ln w="3175">
            <a:solidFill>
              <a:srgbClr val="000000"/>
            </a:solidFill>
            <a:prstDash val="solid"/>
          </a:ln>
        </c:spPr>
        <c:txPr>
          <a:bodyPr rot="-5400000" vert="horz"/>
          <a:lstStyle/>
          <a:p>
            <a:pPr>
              <a:defRPr sz="1000" b="1" i="0" u="none" strike="noStrike" baseline="0">
                <a:solidFill>
                  <a:srgbClr val="000000"/>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scaling>
        <c:delete val="0"/>
        <c:axPos val="l"/>
        <c:title>
          <c:tx>
            <c:rich>
              <a:bodyPr/>
              <a:lstStyle/>
              <a:p>
                <a:pPr>
                  <a:defRPr sz="1300" b="1" i="0" u="none" strike="noStrike" baseline="0">
                    <a:solidFill>
                      <a:srgbClr val="0078B2"/>
                    </a:solidFill>
                    <a:latin typeface="+mn-lt"/>
                    <a:ea typeface="Arial"/>
                    <a:cs typeface="Arial"/>
                  </a:defRPr>
                </a:pPr>
                <a:r>
                  <a:rPr lang="en-US" sz="1300">
                    <a:solidFill>
                      <a:srgbClr val="0078B2"/>
                    </a:solidFill>
                    <a:latin typeface="+mn-lt"/>
                  </a:rPr>
                  <a:t>Quarterly</a:t>
                </a:r>
                <a:r>
                  <a:rPr lang="en-US" sz="1300" baseline="0">
                    <a:solidFill>
                      <a:srgbClr val="0078B2"/>
                    </a:solidFill>
                    <a:latin typeface="+mn-lt"/>
                  </a:rPr>
                  <a:t> Vacancy Rate for SJ</a:t>
                </a:r>
                <a:endParaRPr lang="en-US" sz="1300">
                  <a:solidFill>
                    <a:srgbClr val="0078B2"/>
                  </a:solidFill>
                  <a:latin typeface="+mn-lt"/>
                </a:endParaRPr>
              </a:p>
            </c:rich>
          </c:tx>
          <c:layout>
            <c:manualLayout>
              <c:xMode val="edge"/>
              <c:yMode val="edge"/>
              <c:x val="1.1116559718291444E-2"/>
              <c:y val="0.24447527291166368"/>
            </c:manualLayout>
          </c:layout>
          <c:overlay val="0"/>
          <c:spPr>
            <a:noFill/>
            <a:ln w="25400">
              <a:noFill/>
            </a:ln>
          </c:spPr>
        </c:title>
        <c:numFmt formatCode="0.0##\%;[Red]\(0.0##\%\)"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256929568"/>
        <c:crosses val="autoZero"/>
        <c:crossBetween val="between"/>
        <c:majorUnit val="1"/>
      </c:valAx>
      <c:spPr>
        <a:noFill/>
        <a:ln w="25400">
          <a:noFill/>
        </a:ln>
      </c:spPr>
    </c:plotArea>
    <c:legend>
      <c:legendPos val="b"/>
      <c:layout>
        <c:manualLayout>
          <c:xMode val="edge"/>
          <c:yMode val="edge"/>
          <c:x val="0"/>
          <c:y val="0.95227131389864239"/>
          <c:w val="1"/>
          <c:h val="2.9502683671223964E-2"/>
        </c:manualLayout>
      </c:layout>
      <c:overlay val="0"/>
      <c:spPr>
        <a:noFill/>
        <a:ln w="25400">
          <a:noFill/>
        </a:ln>
      </c:spPr>
      <c:txPr>
        <a:bodyPr/>
        <a:lstStyle/>
        <a:p>
          <a:pPr>
            <a:defRPr sz="1100" b="1" i="0" u="none" strike="noStrike" baseline="0">
              <a:solidFill>
                <a:schemeClr val="tx1"/>
              </a:solidFill>
              <a:latin typeface="+mn-lt"/>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030818025677857E-2"/>
          <c:y val="1.2112423505688816E-2"/>
          <c:w val="0.90880205683004833"/>
          <c:h val="0.81685659153577872"/>
        </c:manualLayout>
      </c:layout>
      <c:lineChart>
        <c:grouping val="standard"/>
        <c:varyColors val="0"/>
        <c:ser>
          <c:idx val="0"/>
          <c:order val="0"/>
          <c:tx>
            <c:strRef>
              <c:f>VacSummary!$B$1</c:f>
              <c:strCache>
                <c:ptCount val="1"/>
                <c:pt idx="0">
                  <c:v>Class A</c:v>
                </c:pt>
              </c:strCache>
            </c:strRef>
          </c:tx>
          <c:spPr>
            <a:ln w="28575" cap="rnd">
              <a:solidFill>
                <a:srgbClr val="0078B2"/>
              </a:solidFill>
              <a:round/>
            </a:ln>
            <a:effectLst/>
          </c:spPr>
          <c:marker>
            <c:symbol val="none"/>
          </c:marker>
          <c:cat>
            <c:strRef>
              <c:f>VacSummary!$A$10:$A$94</c:f>
              <c:strCache>
                <c:ptCount val="85"/>
                <c:pt idx="0">
                  <c:v>2002 Q1</c:v>
                </c:pt>
                <c:pt idx="1">
                  <c:v>2002 Q2</c:v>
                </c:pt>
                <c:pt idx="2">
                  <c:v>2002 Q3</c:v>
                </c:pt>
                <c:pt idx="3">
                  <c:v>2002 Q4</c:v>
                </c:pt>
                <c:pt idx="4">
                  <c:v>2003 Q1</c:v>
                </c:pt>
                <c:pt idx="5">
                  <c:v>2003 Q2</c:v>
                </c:pt>
                <c:pt idx="6">
                  <c:v>2003 Q3</c:v>
                </c:pt>
                <c:pt idx="7">
                  <c:v>2003 Q4</c:v>
                </c:pt>
                <c:pt idx="8">
                  <c:v>2004 Q1</c:v>
                </c:pt>
                <c:pt idx="9">
                  <c:v>2004 Q2</c:v>
                </c:pt>
                <c:pt idx="10">
                  <c:v>2004 Q3</c:v>
                </c:pt>
                <c:pt idx="11">
                  <c:v>2004 Q4</c:v>
                </c:pt>
                <c:pt idx="12">
                  <c:v>2005 Q1</c:v>
                </c:pt>
                <c:pt idx="13">
                  <c:v>2005 Q2</c:v>
                </c:pt>
                <c:pt idx="14">
                  <c:v>2005 Q3</c:v>
                </c:pt>
                <c:pt idx="15">
                  <c:v>2005 Q4</c:v>
                </c:pt>
                <c:pt idx="16">
                  <c:v>2006 Q1</c:v>
                </c:pt>
                <c:pt idx="17">
                  <c:v>2006 Q2</c:v>
                </c:pt>
                <c:pt idx="18">
                  <c:v>2006 Q3</c:v>
                </c:pt>
                <c:pt idx="19">
                  <c:v>2006 Q4</c:v>
                </c:pt>
                <c:pt idx="20">
                  <c:v>2007 Q1</c:v>
                </c:pt>
                <c:pt idx="21">
                  <c:v>2007 Q2</c:v>
                </c:pt>
                <c:pt idx="22">
                  <c:v>2007 Q3</c:v>
                </c:pt>
                <c:pt idx="23">
                  <c:v>2007 Q4</c:v>
                </c:pt>
                <c:pt idx="24">
                  <c:v>2008 Q1</c:v>
                </c:pt>
                <c:pt idx="25">
                  <c:v>2008 Q2</c:v>
                </c:pt>
                <c:pt idx="26">
                  <c:v>2008 Q3</c:v>
                </c:pt>
                <c:pt idx="27">
                  <c:v>2008 Q4</c:v>
                </c:pt>
                <c:pt idx="28">
                  <c:v>2009 Q1</c:v>
                </c:pt>
                <c:pt idx="29">
                  <c:v>2009 Q2</c:v>
                </c:pt>
                <c:pt idx="30">
                  <c:v>2009 Q3</c:v>
                </c:pt>
                <c:pt idx="31">
                  <c:v>2009 Q4</c:v>
                </c:pt>
                <c:pt idx="32">
                  <c:v>2010 Q1</c:v>
                </c:pt>
                <c:pt idx="33">
                  <c:v>2010 Q2</c:v>
                </c:pt>
                <c:pt idx="34">
                  <c:v>2010 Q3</c:v>
                </c:pt>
                <c:pt idx="35">
                  <c:v>2010 Q4</c:v>
                </c:pt>
                <c:pt idx="36">
                  <c:v>2011 Q1</c:v>
                </c:pt>
                <c:pt idx="37">
                  <c:v>2011 Q2</c:v>
                </c:pt>
                <c:pt idx="38">
                  <c:v>2011 Q3</c:v>
                </c:pt>
                <c:pt idx="39">
                  <c:v>2011 Q4</c:v>
                </c:pt>
                <c:pt idx="40">
                  <c:v>2012 Q1</c:v>
                </c:pt>
                <c:pt idx="41">
                  <c:v>2012 Q2</c:v>
                </c:pt>
                <c:pt idx="42">
                  <c:v>2012 Q3</c:v>
                </c:pt>
                <c:pt idx="43">
                  <c:v>2012 Q4</c:v>
                </c:pt>
                <c:pt idx="44">
                  <c:v>2013 Q1</c:v>
                </c:pt>
                <c:pt idx="45">
                  <c:v>2013 Q2</c:v>
                </c:pt>
                <c:pt idx="46">
                  <c:v>2013 Q3</c:v>
                </c:pt>
                <c:pt idx="47">
                  <c:v>2013 Q4</c:v>
                </c:pt>
                <c:pt idx="48">
                  <c:v>2014 Q1</c:v>
                </c:pt>
                <c:pt idx="49">
                  <c:v>2014 Q2</c:v>
                </c:pt>
                <c:pt idx="50">
                  <c:v>2014 Q3</c:v>
                </c:pt>
                <c:pt idx="51">
                  <c:v>2014 Q4</c:v>
                </c:pt>
                <c:pt idx="52">
                  <c:v>2015 Q1</c:v>
                </c:pt>
                <c:pt idx="53">
                  <c:v>2015 Q2</c:v>
                </c:pt>
                <c:pt idx="54">
                  <c:v>2015 Q3</c:v>
                </c:pt>
                <c:pt idx="55">
                  <c:v>2015 Q4</c:v>
                </c:pt>
                <c:pt idx="56">
                  <c:v>2016 Q1</c:v>
                </c:pt>
                <c:pt idx="57">
                  <c:v>2016 Q2</c:v>
                </c:pt>
                <c:pt idx="58">
                  <c:v>2016 Q3</c:v>
                </c:pt>
                <c:pt idx="59">
                  <c:v>2016 Q4</c:v>
                </c:pt>
                <c:pt idx="60">
                  <c:v>2017 Q1</c:v>
                </c:pt>
                <c:pt idx="61">
                  <c:v>2017 Q2</c:v>
                </c:pt>
                <c:pt idx="62">
                  <c:v>2017 Q3</c:v>
                </c:pt>
                <c:pt idx="63">
                  <c:v>2017 Q4</c:v>
                </c:pt>
                <c:pt idx="64">
                  <c:v>2018 Q1</c:v>
                </c:pt>
                <c:pt idx="65">
                  <c:v>2018 Q2</c:v>
                </c:pt>
                <c:pt idx="66">
                  <c:v>2018 Q3</c:v>
                </c:pt>
                <c:pt idx="67">
                  <c:v>2018 Q4</c:v>
                </c:pt>
                <c:pt idx="68">
                  <c:v>2019 Q1</c:v>
                </c:pt>
                <c:pt idx="69">
                  <c:v>2019 Q2</c:v>
                </c:pt>
                <c:pt idx="70">
                  <c:v>2019 Q3</c:v>
                </c:pt>
                <c:pt idx="71">
                  <c:v>2019 Q4</c:v>
                </c:pt>
                <c:pt idx="72">
                  <c:v>2020 Q1</c:v>
                </c:pt>
                <c:pt idx="73">
                  <c:v>2020 Q2</c:v>
                </c:pt>
                <c:pt idx="74">
                  <c:v>2020 Q3</c:v>
                </c:pt>
                <c:pt idx="75">
                  <c:v>2020 Q4</c:v>
                </c:pt>
                <c:pt idx="76">
                  <c:v>2021 Q1</c:v>
                </c:pt>
                <c:pt idx="77">
                  <c:v>2021 Q2</c:v>
                </c:pt>
                <c:pt idx="78">
                  <c:v>2021 Q3</c:v>
                </c:pt>
                <c:pt idx="79">
                  <c:v>2021 Q4</c:v>
                </c:pt>
                <c:pt idx="80">
                  <c:v>2022 Q1</c:v>
                </c:pt>
                <c:pt idx="81">
                  <c:v>2022 Q2</c:v>
                </c:pt>
                <c:pt idx="82">
                  <c:v>2022 Q3</c:v>
                </c:pt>
                <c:pt idx="83">
                  <c:v>2022 Q4</c:v>
                </c:pt>
                <c:pt idx="84">
                  <c:v>2023 Q1</c:v>
                </c:pt>
              </c:strCache>
            </c:strRef>
          </c:cat>
          <c:val>
            <c:numRef>
              <c:f>VacSummary!$B$10:$B$94</c:f>
              <c:numCache>
                <c:formatCode>0.00</c:formatCode>
                <c:ptCount val="85"/>
                <c:pt idx="0">
                  <c:v>22.8</c:v>
                </c:pt>
                <c:pt idx="1">
                  <c:v>18.7</c:v>
                </c:pt>
                <c:pt idx="2">
                  <c:v>18</c:v>
                </c:pt>
                <c:pt idx="3">
                  <c:v>13.7</c:v>
                </c:pt>
                <c:pt idx="4">
                  <c:v>15.2</c:v>
                </c:pt>
                <c:pt idx="5">
                  <c:v>11.5</c:v>
                </c:pt>
                <c:pt idx="6">
                  <c:v>10.1</c:v>
                </c:pt>
                <c:pt idx="7">
                  <c:v>9.3000000000000007</c:v>
                </c:pt>
                <c:pt idx="8">
                  <c:v>9.6</c:v>
                </c:pt>
                <c:pt idx="9">
                  <c:v>6.8</c:v>
                </c:pt>
                <c:pt idx="10">
                  <c:v>5.6</c:v>
                </c:pt>
                <c:pt idx="11">
                  <c:v>5.3</c:v>
                </c:pt>
                <c:pt idx="12">
                  <c:v>5.2</c:v>
                </c:pt>
                <c:pt idx="13">
                  <c:v>5.2</c:v>
                </c:pt>
                <c:pt idx="14">
                  <c:v>10.4</c:v>
                </c:pt>
                <c:pt idx="15">
                  <c:v>6.1</c:v>
                </c:pt>
                <c:pt idx="16">
                  <c:v>9.1999999999999993</c:v>
                </c:pt>
                <c:pt idx="17">
                  <c:v>5.5</c:v>
                </c:pt>
                <c:pt idx="18">
                  <c:v>4.2</c:v>
                </c:pt>
                <c:pt idx="19">
                  <c:v>3.8</c:v>
                </c:pt>
                <c:pt idx="20">
                  <c:v>3.9</c:v>
                </c:pt>
                <c:pt idx="21">
                  <c:v>3.8</c:v>
                </c:pt>
                <c:pt idx="22">
                  <c:v>3.8</c:v>
                </c:pt>
                <c:pt idx="23">
                  <c:v>5.8</c:v>
                </c:pt>
                <c:pt idx="24">
                  <c:v>8.1</c:v>
                </c:pt>
                <c:pt idx="25">
                  <c:v>7.8</c:v>
                </c:pt>
                <c:pt idx="26">
                  <c:v>7.9</c:v>
                </c:pt>
                <c:pt idx="27">
                  <c:v>8.3000000000000007</c:v>
                </c:pt>
                <c:pt idx="28">
                  <c:v>9</c:v>
                </c:pt>
                <c:pt idx="29">
                  <c:v>8.8000000000000007</c:v>
                </c:pt>
                <c:pt idx="30">
                  <c:v>8.6</c:v>
                </c:pt>
                <c:pt idx="31">
                  <c:v>8.1999999999999993</c:v>
                </c:pt>
                <c:pt idx="32">
                  <c:v>8</c:v>
                </c:pt>
                <c:pt idx="33">
                  <c:v>7.9</c:v>
                </c:pt>
                <c:pt idx="34">
                  <c:v>7.7</c:v>
                </c:pt>
                <c:pt idx="35">
                  <c:v>7.5</c:v>
                </c:pt>
                <c:pt idx="36">
                  <c:v>7.7</c:v>
                </c:pt>
                <c:pt idx="37">
                  <c:v>9.6</c:v>
                </c:pt>
                <c:pt idx="38">
                  <c:v>9.1999999999999993</c:v>
                </c:pt>
                <c:pt idx="39">
                  <c:v>9.1</c:v>
                </c:pt>
                <c:pt idx="40">
                  <c:v>8.5</c:v>
                </c:pt>
                <c:pt idx="41">
                  <c:v>8.1</c:v>
                </c:pt>
                <c:pt idx="42">
                  <c:v>7.8</c:v>
                </c:pt>
                <c:pt idx="43">
                  <c:v>13.9</c:v>
                </c:pt>
                <c:pt idx="44">
                  <c:v>12.1</c:v>
                </c:pt>
                <c:pt idx="45">
                  <c:v>7.7</c:v>
                </c:pt>
                <c:pt idx="46">
                  <c:v>15.7</c:v>
                </c:pt>
                <c:pt idx="47">
                  <c:v>14.5</c:v>
                </c:pt>
                <c:pt idx="48">
                  <c:v>15.2</c:v>
                </c:pt>
                <c:pt idx="49">
                  <c:v>10.3</c:v>
                </c:pt>
                <c:pt idx="50">
                  <c:v>6.3</c:v>
                </c:pt>
                <c:pt idx="51">
                  <c:v>5.9</c:v>
                </c:pt>
                <c:pt idx="52">
                  <c:v>3.9</c:v>
                </c:pt>
                <c:pt idx="53">
                  <c:v>8</c:v>
                </c:pt>
                <c:pt idx="54">
                  <c:v>7.9</c:v>
                </c:pt>
                <c:pt idx="55">
                  <c:v>10.9</c:v>
                </c:pt>
                <c:pt idx="56">
                  <c:v>8.6</c:v>
                </c:pt>
                <c:pt idx="57">
                  <c:v>8.3000000000000007</c:v>
                </c:pt>
                <c:pt idx="58">
                  <c:v>7.1</c:v>
                </c:pt>
                <c:pt idx="59">
                  <c:v>5</c:v>
                </c:pt>
                <c:pt idx="60">
                  <c:v>4.5999999999999996</c:v>
                </c:pt>
                <c:pt idx="61">
                  <c:v>7.8</c:v>
                </c:pt>
                <c:pt idx="62">
                  <c:v>6.7</c:v>
                </c:pt>
                <c:pt idx="63">
                  <c:v>5.8</c:v>
                </c:pt>
                <c:pt idx="64">
                  <c:v>7.1</c:v>
                </c:pt>
                <c:pt idx="65">
                  <c:v>6.9</c:v>
                </c:pt>
                <c:pt idx="66">
                  <c:v>6.5</c:v>
                </c:pt>
                <c:pt idx="67">
                  <c:v>7.2</c:v>
                </c:pt>
                <c:pt idx="68">
                  <c:v>6.5</c:v>
                </c:pt>
                <c:pt idx="69">
                  <c:v>6.2</c:v>
                </c:pt>
                <c:pt idx="70">
                  <c:v>7.1</c:v>
                </c:pt>
                <c:pt idx="71">
                  <c:v>8.3000000000000007</c:v>
                </c:pt>
                <c:pt idx="72">
                  <c:v>7.9</c:v>
                </c:pt>
                <c:pt idx="73">
                  <c:v>17</c:v>
                </c:pt>
                <c:pt idx="74">
                  <c:v>16.3</c:v>
                </c:pt>
                <c:pt idx="75">
                  <c:v>18.100000000000001</c:v>
                </c:pt>
                <c:pt idx="76">
                  <c:v>15.5</c:v>
                </c:pt>
                <c:pt idx="77">
                  <c:v>11</c:v>
                </c:pt>
                <c:pt idx="78">
                  <c:v>12.7</c:v>
                </c:pt>
                <c:pt idx="79">
                  <c:v>11.8</c:v>
                </c:pt>
                <c:pt idx="80">
                  <c:v>9.1999999999999993</c:v>
                </c:pt>
                <c:pt idx="81">
                  <c:v>6.8</c:v>
                </c:pt>
                <c:pt idx="82">
                  <c:v>7.5</c:v>
                </c:pt>
                <c:pt idx="83">
                  <c:v>7.6</c:v>
                </c:pt>
                <c:pt idx="84">
                  <c:v>6.1</c:v>
                </c:pt>
              </c:numCache>
            </c:numRef>
          </c:val>
          <c:smooth val="0"/>
          <c:extLst>
            <c:ext xmlns:c16="http://schemas.microsoft.com/office/drawing/2014/chart" uri="{C3380CC4-5D6E-409C-BE32-E72D297353CC}">
              <c16:uniqueId val="{00000000-2D18-4459-A2F6-7A4B285C4A56}"/>
            </c:ext>
          </c:extLst>
        </c:ser>
        <c:ser>
          <c:idx val="1"/>
          <c:order val="1"/>
          <c:tx>
            <c:strRef>
              <c:f>VacSummary!$C$1</c:f>
              <c:strCache>
                <c:ptCount val="1"/>
                <c:pt idx="0">
                  <c:v>Class B</c:v>
                </c:pt>
              </c:strCache>
            </c:strRef>
          </c:tx>
          <c:spPr>
            <a:ln w="28575" cap="rnd">
              <a:solidFill>
                <a:srgbClr val="A283A9"/>
              </a:solidFill>
              <a:round/>
            </a:ln>
            <a:effectLst/>
          </c:spPr>
          <c:marker>
            <c:symbol val="none"/>
          </c:marker>
          <c:cat>
            <c:strRef>
              <c:f>VacSummary!$A$10:$A$94</c:f>
              <c:strCache>
                <c:ptCount val="85"/>
                <c:pt idx="0">
                  <c:v>2002 Q1</c:v>
                </c:pt>
                <c:pt idx="1">
                  <c:v>2002 Q2</c:v>
                </c:pt>
                <c:pt idx="2">
                  <c:v>2002 Q3</c:v>
                </c:pt>
                <c:pt idx="3">
                  <c:v>2002 Q4</c:v>
                </c:pt>
                <c:pt idx="4">
                  <c:v>2003 Q1</c:v>
                </c:pt>
                <c:pt idx="5">
                  <c:v>2003 Q2</c:v>
                </c:pt>
                <c:pt idx="6">
                  <c:v>2003 Q3</c:v>
                </c:pt>
                <c:pt idx="7">
                  <c:v>2003 Q4</c:v>
                </c:pt>
                <c:pt idx="8">
                  <c:v>2004 Q1</c:v>
                </c:pt>
                <c:pt idx="9">
                  <c:v>2004 Q2</c:v>
                </c:pt>
                <c:pt idx="10">
                  <c:v>2004 Q3</c:v>
                </c:pt>
                <c:pt idx="11">
                  <c:v>2004 Q4</c:v>
                </c:pt>
                <c:pt idx="12">
                  <c:v>2005 Q1</c:v>
                </c:pt>
                <c:pt idx="13">
                  <c:v>2005 Q2</c:v>
                </c:pt>
                <c:pt idx="14">
                  <c:v>2005 Q3</c:v>
                </c:pt>
                <c:pt idx="15">
                  <c:v>2005 Q4</c:v>
                </c:pt>
                <c:pt idx="16">
                  <c:v>2006 Q1</c:v>
                </c:pt>
                <c:pt idx="17">
                  <c:v>2006 Q2</c:v>
                </c:pt>
                <c:pt idx="18">
                  <c:v>2006 Q3</c:v>
                </c:pt>
                <c:pt idx="19">
                  <c:v>2006 Q4</c:v>
                </c:pt>
                <c:pt idx="20">
                  <c:v>2007 Q1</c:v>
                </c:pt>
                <c:pt idx="21">
                  <c:v>2007 Q2</c:v>
                </c:pt>
                <c:pt idx="22">
                  <c:v>2007 Q3</c:v>
                </c:pt>
                <c:pt idx="23">
                  <c:v>2007 Q4</c:v>
                </c:pt>
                <c:pt idx="24">
                  <c:v>2008 Q1</c:v>
                </c:pt>
                <c:pt idx="25">
                  <c:v>2008 Q2</c:v>
                </c:pt>
                <c:pt idx="26">
                  <c:v>2008 Q3</c:v>
                </c:pt>
                <c:pt idx="27">
                  <c:v>2008 Q4</c:v>
                </c:pt>
                <c:pt idx="28">
                  <c:v>2009 Q1</c:v>
                </c:pt>
                <c:pt idx="29">
                  <c:v>2009 Q2</c:v>
                </c:pt>
                <c:pt idx="30">
                  <c:v>2009 Q3</c:v>
                </c:pt>
                <c:pt idx="31">
                  <c:v>2009 Q4</c:v>
                </c:pt>
                <c:pt idx="32">
                  <c:v>2010 Q1</c:v>
                </c:pt>
                <c:pt idx="33">
                  <c:v>2010 Q2</c:v>
                </c:pt>
                <c:pt idx="34">
                  <c:v>2010 Q3</c:v>
                </c:pt>
                <c:pt idx="35">
                  <c:v>2010 Q4</c:v>
                </c:pt>
                <c:pt idx="36">
                  <c:v>2011 Q1</c:v>
                </c:pt>
                <c:pt idx="37">
                  <c:v>2011 Q2</c:v>
                </c:pt>
                <c:pt idx="38">
                  <c:v>2011 Q3</c:v>
                </c:pt>
                <c:pt idx="39">
                  <c:v>2011 Q4</c:v>
                </c:pt>
                <c:pt idx="40">
                  <c:v>2012 Q1</c:v>
                </c:pt>
                <c:pt idx="41">
                  <c:v>2012 Q2</c:v>
                </c:pt>
                <c:pt idx="42">
                  <c:v>2012 Q3</c:v>
                </c:pt>
                <c:pt idx="43">
                  <c:v>2012 Q4</c:v>
                </c:pt>
                <c:pt idx="44">
                  <c:v>2013 Q1</c:v>
                </c:pt>
                <c:pt idx="45">
                  <c:v>2013 Q2</c:v>
                </c:pt>
                <c:pt idx="46">
                  <c:v>2013 Q3</c:v>
                </c:pt>
                <c:pt idx="47">
                  <c:v>2013 Q4</c:v>
                </c:pt>
                <c:pt idx="48">
                  <c:v>2014 Q1</c:v>
                </c:pt>
                <c:pt idx="49">
                  <c:v>2014 Q2</c:v>
                </c:pt>
                <c:pt idx="50">
                  <c:v>2014 Q3</c:v>
                </c:pt>
                <c:pt idx="51">
                  <c:v>2014 Q4</c:v>
                </c:pt>
                <c:pt idx="52">
                  <c:v>2015 Q1</c:v>
                </c:pt>
                <c:pt idx="53">
                  <c:v>2015 Q2</c:v>
                </c:pt>
                <c:pt idx="54">
                  <c:v>2015 Q3</c:v>
                </c:pt>
                <c:pt idx="55">
                  <c:v>2015 Q4</c:v>
                </c:pt>
                <c:pt idx="56">
                  <c:v>2016 Q1</c:v>
                </c:pt>
                <c:pt idx="57">
                  <c:v>2016 Q2</c:v>
                </c:pt>
                <c:pt idx="58">
                  <c:v>2016 Q3</c:v>
                </c:pt>
                <c:pt idx="59">
                  <c:v>2016 Q4</c:v>
                </c:pt>
                <c:pt idx="60">
                  <c:v>2017 Q1</c:v>
                </c:pt>
                <c:pt idx="61">
                  <c:v>2017 Q2</c:v>
                </c:pt>
                <c:pt idx="62">
                  <c:v>2017 Q3</c:v>
                </c:pt>
                <c:pt idx="63">
                  <c:v>2017 Q4</c:v>
                </c:pt>
                <c:pt idx="64">
                  <c:v>2018 Q1</c:v>
                </c:pt>
                <c:pt idx="65">
                  <c:v>2018 Q2</c:v>
                </c:pt>
                <c:pt idx="66">
                  <c:v>2018 Q3</c:v>
                </c:pt>
                <c:pt idx="67">
                  <c:v>2018 Q4</c:v>
                </c:pt>
                <c:pt idx="68">
                  <c:v>2019 Q1</c:v>
                </c:pt>
                <c:pt idx="69">
                  <c:v>2019 Q2</c:v>
                </c:pt>
                <c:pt idx="70">
                  <c:v>2019 Q3</c:v>
                </c:pt>
                <c:pt idx="71">
                  <c:v>2019 Q4</c:v>
                </c:pt>
                <c:pt idx="72">
                  <c:v>2020 Q1</c:v>
                </c:pt>
                <c:pt idx="73">
                  <c:v>2020 Q2</c:v>
                </c:pt>
                <c:pt idx="74">
                  <c:v>2020 Q3</c:v>
                </c:pt>
                <c:pt idx="75">
                  <c:v>2020 Q4</c:v>
                </c:pt>
                <c:pt idx="76">
                  <c:v>2021 Q1</c:v>
                </c:pt>
                <c:pt idx="77">
                  <c:v>2021 Q2</c:v>
                </c:pt>
                <c:pt idx="78">
                  <c:v>2021 Q3</c:v>
                </c:pt>
                <c:pt idx="79">
                  <c:v>2021 Q4</c:v>
                </c:pt>
                <c:pt idx="80">
                  <c:v>2022 Q1</c:v>
                </c:pt>
                <c:pt idx="81">
                  <c:v>2022 Q2</c:v>
                </c:pt>
                <c:pt idx="82">
                  <c:v>2022 Q3</c:v>
                </c:pt>
                <c:pt idx="83">
                  <c:v>2022 Q4</c:v>
                </c:pt>
                <c:pt idx="84">
                  <c:v>2023 Q1</c:v>
                </c:pt>
              </c:strCache>
            </c:strRef>
          </c:cat>
          <c:val>
            <c:numRef>
              <c:f>VacSummary!$C$10:$C$94</c:f>
              <c:numCache>
                <c:formatCode>0.00</c:formatCode>
                <c:ptCount val="85"/>
                <c:pt idx="0">
                  <c:v>7.3</c:v>
                </c:pt>
                <c:pt idx="1">
                  <c:v>6.8</c:v>
                </c:pt>
                <c:pt idx="2">
                  <c:v>6.4</c:v>
                </c:pt>
                <c:pt idx="3">
                  <c:v>7.2</c:v>
                </c:pt>
                <c:pt idx="4">
                  <c:v>7.3</c:v>
                </c:pt>
                <c:pt idx="5">
                  <c:v>7.1</c:v>
                </c:pt>
                <c:pt idx="6">
                  <c:v>7</c:v>
                </c:pt>
                <c:pt idx="7">
                  <c:v>7.1</c:v>
                </c:pt>
                <c:pt idx="8">
                  <c:v>7.3</c:v>
                </c:pt>
                <c:pt idx="9">
                  <c:v>6.6</c:v>
                </c:pt>
                <c:pt idx="10">
                  <c:v>6.8</c:v>
                </c:pt>
                <c:pt idx="11">
                  <c:v>6.4</c:v>
                </c:pt>
                <c:pt idx="12">
                  <c:v>5.9</c:v>
                </c:pt>
                <c:pt idx="13">
                  <c:v>5.4</c:v>
                </c:pt>
                <c:pt idx="14">
                  <c:v>4.7</c:v>
                </c:pt>
                <c:pt idx="15">
                  <c:v>5</c:v>
                </c:pt>
                <c:pt idx="16">
                  <c:v>4</c:v>
                </c:pt>
                <c:pt idx="17">
                  <c:v>3.6</c:v>
                </c:pt>
                <c:pt idx="18">
                  <c:v>3.3</c:v>
                </c:pt>
                <c:pt idx="19">
                  <c:v>3.4</c:v>
                </c:pt>
                <c:pt idx="20">
                  <c:v>4</c:v>
                </c:pt>
                <c:pt idx="21">
                  <c:v>3.5</c:v>
                </c:pt>
                <c:pt idx="22">
                  <c:v>3.5</c:v>
                </c:pt>
                <c:pt idx="23">
                  <c:v>3.4</c:v>
                </c:pt>
                <c:pt idx="24">
                  <c:v>3.5</c:v>
                </c:pt>
                <c:pt idx="25">
                  <c:v>3.8</c:v>
                </c:pt>
                <c:pt idx="26">
                  <c:v>4</c:v>
                </c:pt>
                <c:pt idx="27">
                  <c:v>4.2</c:v>
                </c:pt>
                <c:pt idx="28">
                  <c:v>4.5</c:v>
                </c:pt>
                <c:pt idx="29">
                  <c:v>4.8</c:v>
                </c:pt>
                <c:pt idx="30">
                  <c:v>4.9000000000000004</c:v>
                </c:pt>
                <c:pt idx="31">
                  <c:v>5</c:v>
                </c:pt>
                <c:pt idx="32">
                  <c:v>4.9000000000000004</c:v>
                </c:pt>
                <c:pt idx="33">
                  <c:v>4.8</c:v>
                </c:pt>
                <c:pt idx="34">
                  <c:v>4.5999999999999996</c:v>
                </c:pt>
                <c:pt idx="35">
                  <c:v>4.5</c:v>
                </c:pt>
                <c:pt idx="36">
                  <c:v>4.2</c:v>
                </c:pt>
                <c:pt idx="37">
                  <c:v>4.0999999999999996</c:v>
                </c:pt>
                <c:pt idx="38">
                  <c:v>4.0999999999999996</c:v>
                </c:pt>
                <c:pt idx="39">
                  <c:v>4.4000000000000004</c:v>
                </c:pt>
                <c:pt idx="40">
                  <c:v>4.5999999999999996</c:v>
                </c:pt>
                <c:pt idx="41">
                  <c:v>4.5</c:v>
                </c:pt>
                <c:pt idx="42">
                  <c:v>4.4000000000000004</c:v>
                </c:pt>
                <c:pt idx="43">
                  <c:v>4.3</c:v>
                </c:pt>
                <c:pt idx="44">
                  <c:v>4.2</c:v>
                </c:pt>
                <c:pt idx="45">
                  <c:v>3.9</c:v>
                </c:pt>
                <c:pt idx="46">
                  <c:v>3.9</c:v>
                </c:pt>
                <c:pt idx="47">
                  <c:v>4.4000000000000004</c:v>
                </c:pt>
                <c:pt idx="48">
                  <c:v>4.9000000000000004</c:v>
                </c:pt>
                <c:pt idx="49">
                  <c:v>7.3</c:v>
                </c:pt>
                <c:pt idx="50">
                  <c:v>7</c:v>
                </c:pt>
                <c:pt idx="51">
                  <c:v>6.7</c:v>
                </c:pt>
                <c:pt idx="52">
                  <c:v>7</c:v>
                </c:pt>
                <c:pt idx="53">
                  <c:v>6.8</c:v>
                </c:pt>
                <c:pt idx="54">
                  <c:v>7.5</c:v>
                </c:pt>
                <c:pt idx="55">
                  <c:v>6.4</c:v>
                </c:pt>
                <c:pt idx="56">
                  <c:v>5.2</c:v>
                </c:pt>
                <c:pt idx="57">
                  <c:v>4.3</c:v>
                </c:pt>
                <c:pt idx="58">
                  <c:v>4.7</c:v>
                </c:pt>
                <c:pt idx="59">
                  <c:v>5.5</c:v>
                </c:pt>
                <c:pt idx="60">
                  <c:v>4.8</c:v>
                </c:pt>
                <c:pt idx="61">
                  <c:v>4.4000000000000004</c:v>
                </c:pt>
                <c:pt idx="62">
                  <c:v>4.8</c:v>
                </c:pt>
                <c:pt idx="63">
                  <c:v>5.0999999999999996</c:v>
                </c:pt>
                <c:pt idx="64">
                  <c:v>4.2</c:v>
                </c:pt>
                <c:pt idx="65">
                  <c:v>3.4</c:v>
                </c:pt>
                <c:pt idx="66">
                  <c:v>3.5</c:v>
                </c:pt>
                <c:pt idx="67">
                  <c:v>4.0999999999999996</c:v>
                </c:pt>
                <c:pt idx="68">
                  <c:v>4.0999999999999996</c:v>
                </c:pt>
                <c:pt idx="69">
                  <c:v>4.0999999999999996</c:v>
                </c:pt>
                <c:pt idx="70">
                  <c:v>3.5</c:v>
                </c:pt>
                <c:pt idx="71">
                  <c:v>4.5</c:v>
                </c:pt>
                <c:pt idx="72">
                  <c:v>4.5999999999999996</c:v>
                </c:pt>
                <c:pt idx="73">
                  <c:v>5.9</c:v>
                </c:pt>
                <c:pt idx="74">
                  <c:v>5.5</c:v>
                </c:pt>
                <c:pt idx="75">
                  <c:v>6.6</c:v>
                </c:pt>
                <c:pt idx="76">
                  <c:v>6.6</c:v>
                </c:pt>
                <c:pt idx="77">
                  <c:v>5.0999999999999996</c:v>
                </c:pt>
                <c:pt idx="78">
                  <c:v>4.3</c:v>
                </c:pt>
                <c:pt idx="79">
                  <c:v>3.8</c:v>
                </c:pt>
                <c:pt idx="80">
                  <c:v>3.3</c:v>
                </c:pt>
                <c:pt idx="81">
                  <c:v>2.9</c:v>
                </c:pt>
                <c:pt idx="82">
                  <c:v>5.4</c:v>
                </c:pt>
                <c:pt idx="83">
                  <c:v>5.9</c:v>
                </c:pt>
                <c:pt idx="84">
                  <c:v>5.0999999999999996</c:v>
                </c:pt>
              </c:numCache>
            </c:numRef>
          </c:val>
          <c:smooth val="0"/>
          <c:extLst>
            <c:ext xmlns:c16="http://schemas.microsoft.com/office/drawing/2014/chart" uri="{C3380CC4-5D6E-409C-BE32-E72D297353CC}">
              <c16:uniqueId val="{00000001-2D18-4459-A2F6-7A4B285C4A56}"/>
            </c:ext>
          </c:extLst>
        </c:ser>
        <c:ser>
          <c:idx val="2"/>
          <c:order val="2"/>
          <c:tx>
            <c:strRef>
              <c:f>VacSummary!$D$1</c:f>
              <c:strCache>
                <c:ptCount val="1"/>
                <c:pt idx="0">
                  <c:v>Class C</c:v>
                </c:pt>
              </c:strCache>
            </c:strRef>
          </c:tx>
          <c:spPr>
            <a:ln w="28575" cap="rnd">
              <a:solidFill>
                <a:srgbClr val="84AF7E"/>
              </a:solidFill>
              <a:round/>
            </a:ln>
            <a:effectLst/>
          </c:spPr>
          <c:marker>
            <c:symbol val="none"/>
          </c:marker>
          <c:cat>
            <c:strRef>
              <c:f>VacSummary!$A$10:$A$94</c:f>
              <c:strCache>
                <c:ptCount val="85"/>
                <c:pt idx="0">
                  <c:v>2002 Q1</c:v>
                </c:pt>
                <c:pt idx="1">
                  <c:v>2002 Q2</c:v>
                </c:pt>
                <c:pt idx="2">
                  <c:v>2002 Q3</c:v>
                </c:pt>
                <c:pt idx="3">
                  <c:v>2002 Q4</c:v>
                </c:pt>
                <c:pt idx="4">
                  <c:v>2003 Q1</c:v>
                </c:pt>
                <c:pt idx="5">
                  <c:v>2003 Q2</c:v>
                </c:pt>
                <c:pt idx="6">
                  <c:v>2003 Q3</c:v>
                </c:pt>
                <c:pt idx="7">
                  <c:v>2003 Q4</c:v>
                </c:pt>
                <c:pt idx="8">
                  <c:v>2004 Q1</c:v>
                </c:pt>
                <c:pt idx="9">
                  <c:v>2004 Q2</c:v>
                </c:pt>
                <c:pt idx="10">
                  <c:v>2004 Q3</c:v>
                </c:pt>
                <c:pt idx="11">
                  <c:v>2004 Q4</c:v>
                </c:pt>
                <c:pt idx="12">
                  <c:v>2005 Q1</c:v>
                </c:pt>
                <c:pt idx="13">
                  <c:v>2005 Q2</c:v>
                </c:pt>
                <c:pt idx="14">
                  <c:v>2005 Q3</c:v>
                </c:pt>
                <c:pt idx="15">
                  <c:v>2005 Q4</c:v>
                </c:pt>
                <c:pt idx="16">
                  <c:v>2006 Q1</c:v>
                </c:pt>
                <c:pt idx="17">
                  <c:v>2006 Q2</c:v>
                </c:pt>
                <c:pt idx="18">
                  <c:v>2006 Q3</c:v>
                </c:pt>
                <c:pt idx="19">
                  <c:v>2006 Q4</c:v>
                </c:pt>
                <c:pt idx="20">
                  <c:v>2007 Q1</c:v>
                </c:pt>
                <c:pt idx="21">
                  <c:v>2007 Q2</c:v>
                </c:pt>
                <c:pt idx="22">
                  <c:v>2007 Q3</c:v>
                </c:pt>
                <c:pt idx="23">
                  <c:v>2007 Q4</c:v>
                </c:pt>
                <c:pt idx="24">
                  <c:v>2008 Q1</c:v>
                </c:pt>
                <c:pt idx="25">
                  <c:v>2008 Q2</c:v>
                </c:pt>
                <c:pt idx="26">
                  <c:v>2008 Q3</c:v>
                </c:pt>
                <c:pt idx="27">
                  <c:v>2008 Q4</c:v>
                </c:pt>
                <c:pt idx="28">
                  <c:v>2009 Q1</c:v>
                </c:pt>
                <c:pt idx="29">
                  <c:v>2009 Q2</c:v>
                </c:pt>
                <c:pt idx="30">
                  <c:v>2009 Q3</c:v>
                </c:pt>
                <c:pt idx="31">
                  <c:v>2009 Q4</c:v>
                </c:pt>
                <c:pt idx="32">
                  <c:v>2010 Q1</c:v>
                </c:pt>
                <c:pt idx="33">
                  <c:v>2010 Q2</c:v>
                </c:pt>
                <c:pt idx="34">
                  <c:v>2010 Q3</c:v>
                </c:pt>
                <c:pt idx="35">
                  <c:v>2010 Q4</c:v>
                </c:pt>
                <c:pt idx="36">
                  <c:v>2011 Q1</c:v>
                </c:pt>
                <c:pt idx="37">
                  <c:v>2011 Q2</c:v>
                </c:pt>
                <c:pt idx="38">
                  <c:v>2011 Q3</c:v>
                </c:pt>
                <c:pt idx="39">
                  <c:v>2011 Q4</c:v>
                </c:pt>
                <c:pt idx="40">
                  <c:v>2012 Q1</c:v>
                </c:pt>
                <c:pt idx="41">
                  <c:v>2012 Q2</c:v>
                </c:pt>
                <c:pt idx="42">
                  <c:v>2012 Q3</c:v>
                </c:pt>
                <c:pt idx="43">
                  <c:v>2012 Q4</c:v>
                </c:pt>
                <c:pt idx="44">
                  <c:v>2013 Q1</c:v>
                </c:pt>
                <c:pt idx="45">
                  <c:v>2013 Q2</c:v>
                </c:pt>
                <c:pt idx="46">
                  <c:v>2013 Q3</c:v>
                </c:pt>
                <c:pt idx="47">
                  <c:v>2013 Q4</c:v>
                </c:pt>
                <c:pt idx="48">
                  <c:v>2014 Q1</c:v>
                </c:pt>
                <c:pt idx="49">
                  <c:v>2014 Q2</c:v>
                </c:pt>
                <c:pt idx="50">
                  <c:v>2014 Q3</c:v>
                </c:pt>
                <c:pt idx="51">
                  <c:v>2014 Q4</c:v>
                </c:pt>
                <c:pt idx="52">
                  <c:v>2015 Q1</c:v>
                </c:pt>
                <c:pt idx="53">
                  <c:v>2015 Q2</c:v>
                </c:pt>
                <c:pt idx="54">
                  <c:v>2015 Q3</c:v>
                </c:pt>
                <c:pt idx="55">
                  <c:v>2015 Q4</c:v>
                </c:pt>
                <c:pt idx="56">
                  <c:v>2016 Q1</c:v>
                </c:pt>
                <c:pt idx="57">
                  <c:v>2016 Q2</c:v>
                </c:pt>
                <c:pt idx="58">
                  <c:v>2016 Q3</c:v>
                </c:pt>
                <c:pt idx="59">
                  <c:v>2016 Q4</c:v>
                </c:pt>
                <c:pt idx="60">
                  <c:v>2017 Q1</c:v>
                </c:pt>
                <c:pt idx="61">
                  <c:v>2017 Q2</c:v>
                </c:pt>
                <c:pt idx="62">
                  <c:v>2017 Q3</c:v>
                </c:pt>
                <c:pt idx="63">
                  <c:v>2017 Q4</c:v>
                </c:pt>
                <c:pt idx="64">
                  <c:v>2018 Q1</c:v>
                </c:pt>
                <c:pt idx="65">
                  <c:v>2018 Q2</c:v>
                </c:pt>
                <c:pt idx="66">
                  <c:v>2018 Q3</c:v>
                </c:pt>
                <c:pt idx="67">
                  <c:v>2018 Q4</c:v>
                </c:pt>
                <c:pt idx="68">
                  <c:v>2019 Q1</c:v>
                </c:pt>
                <c:pt idx="69">
                  <c:v>2019 Q2</c:v>
                </c:pt>
                <c:pt idx="70">
                  <c:v>2019 Q3</c:v>
                </c:pt>
                <c:pt idx="71">
                  <c:v>2019 Q4</c:v>
                </c:pt>
                <c:pt idx="72">
                  <c:v>2020 Q1</c:v>
                </c:pt>
                <c:pt idx="73">
                  <c:v>2020 Q2</c:v>
                </c:pt>
                <c:pt idx="74">
                  <c:v>2020 Q3</c:v>
                </c:pt>
                <c:pt idx="75">
                  <c:v>2020 Q4</c:v>
                </c:pt>
                <c:pt idx="76">
                  <c:v>2021 Q1</c:v>
                </c:pt>
                <c:pt idx="77">
                  <c:v>2021 Q2</c:v>
                </c:pt>
                <c:pt idx="78">
                  <c:v>2021 Q3</c:v>
                </c:pt>
                <c:pt idx="79">
                  <c:v>2021 Q4</c:v>
                </c:pt>
                <c:pt idx="80">
                  <c:v>2022 Q1</c:v>
                </c:pt>
                <c:pt idx="81">
                  <c:v>2022 Q2</c:v>
                </c:pt>
                <c:pt idx="82">
                  <c:v>2022 Q3</c:v>
                </c:pt>
                <c:pt idx="83">
                  <c:v>2022 Q4</c:v>
                </c:pt>
                <c:pt idx="84">
                  <c:v>2023 Q1</c:v>
                </c:pt>
              </c:strCache>
            </c:strRef>
          </c:cat>
          <c:val>
            <c:numRef>
              <c:f>VacSummary!$D$10:$D$94</c:f>
              <c:numCache>
                <c:formatCode>0.00</c:formatCode>
                <c:ptCount val="85"/>
                <c:pt idx="0">
                  <c:v>6.3</c:v>
                </c:pt>
                <c:pt idx="1">
                  <c:v>6.4</c:v>
                </c:pt>
                <c:pt idx="2">
                  <c:v>6.5</c:v>
                </c:pt>
                <c:pt idx="3">
                  <c:v>6.5</c:v>
                </c:pt>
                <c:pt idx="4">
                  <c:v>6.6</c:v>
                </c:pt>
                <c:pt idx="5">
                  <c:v>6.7</c:v>
                </c:pt>
                <c:pt idx="6">
                  <c:v>6.5</c:v>
                </c:pt>
                <c:pt idx="7">
                  <c:v>6.4</c:v>
                </c:pt>
                <c:pt idx="8">
                  <c:v>6.3</c:v>
                </c:pt>
                <c:pt idx="9">
                  <c:v>6.2</c:v>
                </c:pt>
                <c:pt idx="10">
                  <c:v>6.2</c:v>
                </c:pt>
                <c:pt idx="11">
                  <c:v>6.3</c:v>
                </c:pt>
                <c:pt idx="12">
                  <c:v>6.3</c:v>
                </c:pt>
                <c:pt idx="13">
                  <c:v>6.2</c:v>
                </c:pt>
                <c:pt idx="14">
                  <c:v>5.9</c:v>
                </c:pt>
                <c:pt idx="15">
                  <c:v>5.3</c:v>
                </c:pt>
                <c:pt idx="16">
                  <c:v>4.5</c:v>
                </c:pt>
                <c:pt idx="17">
                  <c:v>3.9</c:v>
                </c:pt>
                <c:pt idx="18">
                  <c:v>3.4</c:v>
                </c:pt>
                <c:pt idx="19">
                  <c:v>3.1</c:v>
                </c:pt>
                <c:pt idx="20">
                  <c:v>2.9</c:v>
                </c:pt>
                <c:pt idx="21">
                  <c:v>2.9</c:v>
                </c:pt>
                <c:pt idx="22">
                  <c:v>3</c:v>
                </c:pt>
                <c:pt idx="23">
                  <c:v>3</c:v>
                </c:pt>
                <c:pt idx="24">
                  <c:v>3.2</c:v>
                </c:pt>
                <c:pt idx="25">
                  <c:v>3.4</c:v>
                </c:pt>
                <c:pt idx="26">
                  <c:v>3.8</c:v>
                </c:pt>
                <c:pt idx="27">
                  <c:v>4.0999999999999996</c:v>
                </c:pt>
                <c:pt idx="28">
                  <c:v>4.5999999999999996</c:v>
                </c:pt>
                <c:pt idx="29">
                  <c:v>4.9000000000000004</c:v>
                </c:pt>
                <c:pt idx="30">
                  <c:v>5.0999999999999996</c:v>
                </c:pt>
                <c:pt idx="31">
                  <c:v>4.9000000000000004</c:v>
                </c:pt>
                <c:pt idx="32">
                  <c:v>4.5999999999999996</c:v>
                </c:pt>
                <c:pt idx="33">
                  <c:v>4.2</c:v>
                </c:pt>
                <c:pt idx="34">
                  <c:v>4.0999999999999996</c:v>
                </c:pt>
                <c:pt idx="35">
                  <c:v>4</c:v>
                </c:pt>
                <c:pt idx="36">
                  <c:v>3.9</c:v>
                </c:pt>
                <c:pt idx="37">
                  <c:v>4</c:v>
                </c:pt>
                <c:pt idx="38">
                  <c:v>4.2</c:v>
                </c:pt>
                <c:pt idx="39">
                  <c:v>4.3</c:v>
                </c:pt>
                <c:pt idx="40">
                  <c:v>4.4000000000000004</c:v>
                </c:pt>
                <c:pt idx="41">
                  <c:v>4.4000000000000004</c:v>
                </c:pt>
                <c:pt idx="42">
                  <c:v>4.4000000000000004</c:v>
                </c:pt>
                <c:pt idx="43">
                  <c:v>4.5</c:v>
                </c:pt>
                <c:pt idx="44">
                  <c:v>4.0999999999999996</c:v>
                </c:pt>
                <c:pt idx="45">
                  <c:v>4</c:v>
                </c:pt>
                <c:pt idx="46">
                  <c:v>4</c:v>
                </c:pt>
                <c:pt idx="47">
                  <c:v>4</c:v>
                </c:pt>
                <c:pt idx="48">
                  <c:v>3.9</c:v>
                </c:pt>
                <c:pt idx="49">
                  <c:v>3.9</c:v>
                </c:pt>
                <c:pt idx="50">
                  <c:v>3.9</c:v>
                </c:pt>
                <c:pt idx="51">
                  <c:v>3.7</c:v>
                </c:pt>
                <c:pt idx="52">
                  <c:v>3.6</c:v>
                </c:pt>
                <c:pt idx="53">
                  <c:v>3.3</c:v>
                </c:pt>
                <c:pt idx="54">
                  <c:v>3.6</c:v>
                </c:pt>
                <c:pt idx="55">
                  <c:v>3.6</c:v>
                </c:pt>
                <c:pt idx="56">
                  <c:v>3.5</c:v>
                </c:pt>
                <c:pt idx="57">
                  <c:v>3.7</c:v>
                </c:pt>
                <c:pt idx="58">
                  <c:v>4</c:v>
                </c:pt>
                <c:pt idx="59">
                  <c:v>4.2</c:v>
                </c:pt>
                <c:pt idx="60">
                  <c:v>4</c:v>
                </c:pt>
                <c:pt idx="61">
                  <c:v>4</c:v>
                </c:pt>
                <c:pt idx="62">
                  <c:v>4.3</c:v>
                </c:pt>
                <c:pt idx="63">
                  <c:v>3.9</c:v>
                </c:pt>
                <c:pt idx="64">
                  <c:v>3.6</c:v>
                </c:pt>
                <c:pt idx="65">
                  <c:v>3.1</c:v>
                </c:pt>
                <c:pt idx="66">
                  <c:v>3.2</c:v>
                </c:pt>
                <c:pt idx="67">
                  <c:v>4</c:v>
                </c:pt>
                <c:pt idx="68">
                  <c:v>4</c:v>
                </c:pt>
                <c:pt idx="69">
                  <c:v>3.9</c:v>
                </c:pt>
                <c:pt idx="70">
                  <c:v>3.7</c:v>
                </c:pt>
                <c:pt idx="71">
                  <c:v>4</c:v>
                </c:pt>
                <c:pt idx="72">
                  <c:v>4.2</c:v>
                </c:pt>
                <c:pt idx="73">
                  <c:v>5.4</c:v>
                </c:pt>
                <c:pt idx="74">
                  <c:v>5.2</c:v>
                </c:pt>
                <c:pt idx="75">
                  <c:v>6.2</c:v>
                </c:pt>
                <c:pt idx="76">
                  <c:v>7</c:v>
                </c:pt>
                <c:pt idx="77">
                  <c:v>5.7</c:v>
                </c:pt>
                <c:pt idx="78">
                  <c:v>5.0999999999999996</c:v>
                </c:pt>
                <c:pt idx="79">
                  <c:v>5</c:v>
                </c:pt>
                <c:pt idx="80">
                  <c:v>4.7</c:v>
                </c:pt>
                <c:pt idx="81">
                  <c:v>3.3</c:v>
                </c:pt>
                <c:pt idx="82">
                  <c:v>3.5</c:v>
                </c:pt>
                <c:pt idx="83">
                  <c:v>4.2</c:v>
                </c:pt>
                <c:pt idx="84">
                  <c:v>4.5</c:v>
                </c:pt>
              </c:numCache>
            </c:numRef>
          </c:val>
          <c:smooth val="0"/>
          <c:extLst>
            <c:ext xmlns:c16="http://schemas.microsoft.com/office/drawing/2014/chart" uri="{C3380CC4-5D6E-409C-BE32-E72D297353CC}">
              <c16:uniqueId val="{00000002-2D18-4459-A2F6-7A4B285C4A56}"/>
            </c:ext>
          </c:extLst>
        </c:ser>
        <c:ser>
          <c:idx val="3"/>
          <c:order val="3"/>
          <c:tx>
            <c:strRef>
              <c:f>VacSummary!$E$1</c:f>
              <c:strCache>
                <c:ptCount val="1"/>
                <c:pt idx="0">
                  <c:v>Class F</c:v>
                </c:pt>
              </c:strCache>
            </c:strRef>
          </c:tx>
          <c:spPr>
            <a:ln w="28575" cap="rnd">
              <a:solidFill>
                <a:srgbClr val="FFC000"/>
              </a:solidFill>
              <a:round/>
            </a:ln>
            <a:effectLst/>
          </c:spPr>
          <c:marker>
            <c:symbol val="none"/>
          </c:marker>
          <c:cat>
            <c:strRef>
              <c:f>VacSummary!$A$10:$A$94</c:f>
              <c:strCache>
                <c:ptCount val="85"/>
                <c:pt idx="0">
                  <c:v>2002 Q1</c:v>
                </c:pt>
                <c:pt idx="1">
                  <c:v>2002 Q2</c:v>
                </c:pt>
                <c:pt idx="2">
                  <c:v>2002 Q3</c:v>
                </c:pt>
                <c:pt idx="3">
                  <c:v>2002 Q4</c:v>
                </c:pt>
                <c:pt idx="4">
                  <c:v>2003 Q1</c:v>
                </c:pt>
                <c:pt idx="5">
                  <c:v>2003 Q2</c:v>
                </c:pt>
                <c:pt idx="6">
                  <c:v>2003 Q3</c:v>
                </c:pt>
                <c:pt idx="7">
                  <c:v>2003 Q4</c:v>
                </c:pt>
                <c:pt idx="8">
                  <c:v>2004 Q1</c:v>
                </c:pt>
                <c:pt idx="9">
                  <c:v>2004 Q2</c:v>
                </c:pt>
                <c:pt idx="10">
                  <c:v>2004 Q3</c:v>
                </c:pt>
                <c:pt idx="11">
                  <c:v>2004 Q4</c:v>
                </c:pt>
                <c:pt idx="12">
                  <c:v>2005 Q1</c:v>
                </c:pt>
                <c:pt idx="13">
                  <c:v>2005 Q2</c:v>
                </c:pt>
                <c:pt idx="14">
                  <c:v>2005 Q3</c:v>
                </c:pt>
                <c:pt idx="15">
                  <c:v>2005 Q4</c:v>
                </c:pt>
                <c:pt idx="16">
                  <c:v>2006 Q1</c:v>
                </c:pt>
                <c:pt idx="17">
                  <c:v>2006 Q2</c:v>
                </c:pt>
                <c:pt idx="18">
                  <c:v>2006 Q3</c:v>
                </c:pt>
                <c:pt idx="19">
                  <c:v>2006 Q4</c:v>
                </c:pt>
                <c:pt idx="20">
                  <c:v>2007 Q1</c:v>
                </c:pt>
                <c:pt idx="21">
                  <c:v>2007 Q2</c:v>
                </c:pt>
                <c:pt idx="22">
                  <c:v>2007 Q3</c:v>
                </c:pt>
                <c:pt idx="23">
                  <c:v>2007 Q4</c:v>
                </c:pt>
                <c:pt idx="24">
                  <c:v>2008 Q1</c:v>
                </c:pt>
                <c:pt idx="25">
                  <c:v>2008 Q2</c:v>
                </c:pt>
                <c:pt idx="26">
                  <c:v>2008 Q3</c:v>
                </c:pt>
                <c:pt idx="27">
                  <c:v>2008 Q4</c:v>
                </c:pt>
                <c:pt idx="28">
                  <c:v>2009 Q1</c:v>
                </c:pt>
                <c:pt idx="29">
                  <c:v>2009 Q2</c:v>
                </c:pt>
                <c:pt idx="30">
                  <c:v>2009 Q3</c:v>
                </c:pt>
                <c:pt idx="31">
                  <c:v>2009 Q4</c:v>
                </c:pt>
                <c:pt idx="32">
                  <c:v>2010 Q1</c:v>
                </c:pt>
                <c:pt idx="33">
                  <c:v>2010 Q2</c:v>
                </c:pt>
                <c:pt idx="34">
                  <c:v>2010 Q3</c:v>
                </c:pt>
                <c:pt idx="35">
                  <c:v>2010 Q4</c:v>
                </c:pt>
                <c:pt idx="36">
                  <c:v>2011 Q1</c:v>
                </c:pt>
                <c:pt idx="37">
                  <c:v>2011 Q2</c:v>
                </c:pt>
                <c:pt idx="38">
                  <c:v>2011 Q3</c:v>
                </c:pt>
                <c:pt idx="39">
                  <c:v>2011 Q4</c:v>
                </c:pt>
                <c:pt idx="40">
                  <c:v>2012 Q1</c:v>
                </c:pt>
                <c:pt idx="41">
                  <c:v>2012 Q2</c:v>
                </c:pt>
                <c:pt idx="42">
                  <c:v>2012 Q3</c:v>
                </c:pt>
                <c:pt idx="43">
                  <c:v>2012 Q4</c:v>
                </c:pt>
                <c:pt idx="44">
                  <c:v>2013 Q1</c:v>
                </c:pt>
                <c:pt idx="45">
                  <c:v>2013 Q2</c:v>
                </c:pt>
                <c:pt idx="46">
                  <c:v>2013 Q3</c:v>
                </c:pt>
                <c:pt idx="47">
                  <c:v>2013 Q4</c:v>
                </c:pt>
                <c:pt idx="48">
                  <c:v>2014 Q1</c:v>
                </c:pt>
                <c:pt idx="49">
                  <c:v>2014 Q2</c:v>
                </c:pt>
                <c:pt idx="50">
                  <c:v>2014 Q3</c:v>
                </c:pt>
                <c:pt idx="51">
                  <c:v>2014 Q4</c:v>
                </c:pt>
                <c:pt idx="52">
                  <c:v>2015 Q1</c:v>
                </c:pt>
                <c:pt idx="53">
                  <c:v>2015 Q2</c:v>
                </c:pt>
                <c:pt idx="54">
                  <c:v>2015 Q3</c:v>
                </c:pt>
                <c:pt idx="55">
                  <c:v>2015 Q4</c:v>
                </c:pt>
                <c:pt idx="56">
                  <c:v>2016 Q1</c:v>
                </c:pt>
                <c:pt idx="57">
                  <c:v>2016 Q2</c:v>
                </c:pt>
                <c:pt idx="58">
                  <c:v>2016 Q3</c:v>
                </c:pt>
                <c:pt idx="59">
                  <c:v>2016 Q4</c:v>
                </c:pt>
                <c:pt idx="60">
                  <c:v>2017 Q1</c:v>
                </c:pt>
                <c:pt idx="61">
                  <c:v>2017 Q2</c:v>
                </c:pt>
                <c:pt idx="62">
                  <c:v>2017 Q3</c:v>
                </c:pt>
                <c:pt idx="63">
                  <c:v>2017 Q4</c:v>
                </c:pt>
                <c:pt idx="64">
                  <c:v>2018 Q1</c:v>
                </c:pt>
                <c:pt idx="65">
                  <c:v>2018 Q2</c:v>
                </c:pt>
                <c:pt idx="66">
                  <c:v>2018 Q3</c:v>
                </c:pt>
                <c:pt idx="67">
                  <c:v>2018 Q4</c:v>
                </c:pt>
                <c:pt idx="68">
                  <c:v>2019 Q1</c:v>
                </c:pt>
                <c:pt idx="69">
                  <c:v>2019 Q2</c:v>
                </c:pt>
                <c:pt idx="70">
                  <c:v>2019 Q3</c:v>
                </c:pt>
                <c:pt idx="71">
                  <c:v>2019 Q4</c:v>
                </c:pt>
                <c:pt idx="72">
                  <c:v>2020 Q1</c:v>
                </c:pt>
                <c:pt idx="73">
                  <c:v>2020 Q2</c:v>
                </c:pt>
                <c:pt idx="74">
                  <c:v>2020 Q3</c:v>
                </c:pt>
                <c:pt idx="75">
                  <c:v>2020 Q4</c:v>
                </c:pt>
                <c:pt idx="76">
                  <c:v>2021 Q1</c:v>
                </c:pt>
                <c:pt idx="77">
                  <c:v>2021 Q2</c:v>
                </c:pt>
                <c:pt idx="78">
                  <c:v>2021 Q3</c:v>
                </c:pt>
                <c:pt idx="79">
                  <c:v>2021 Q4</c:v>
                </c:pt>
                <c:pt idx="80">
                  <c:v>2022 Q1</c:v>
                </c:pt>
                <c:pt idx="81">
                  <c:v>2022 Q2</c:v>
                </c:pt>
                <c:pt idx="82">
                  <c:v>2022 Q3</c:v>
                </c:pt>
                <c:pt idx="83">
                  <c:v>2022 Q4</c:v>
                </c:pt>
                <c:pt idx="84">
                  <c:v>2023 Q1</c:v>
                </c:pt>
              </c:strCache>
            </c:strRef>
          </c:cat>
          <c:val>
            <c:numRef>
              <c:f>VacSummary!$E$10:$E$94</c:f>
              <c:numCache>
                <c:formatCode>0.00</c:formatCode>
                <c:ptCount val="85"/>
                <c:pt idx="0">
                  <c:v>6.6</c:v>
                </c:pt>
                <c:pt idx="1">
                  <c:v>6.7</c:v>
                </c:pt>
                <c:pt idx="2">
                  <c:v>7.1</c:v>
                </c:pt>
                <c:pt idx="3">
                  <c:v>7.3</c:v>
                </c:pt>
                <c:pt idx="4">
                  <c:v>7.3</c:v>
                </c:pt>
                <c:pt idx="5">
                  <c:v>7.9</c:v>
                </c:pt>
                <c:pt idx="6">
                  <c:v>8</c:v>
                </c:pt>
                <c:pt idx="7">
                  <c:v>7.7</c:v>
                </c:pt>
                <c:pt idx="8">
                  <c:v>7.7</c:v>
                </c:pt>
                <c:pt idx="9">
                  <c:v>7.1</c:v>
                </c:pt>
                <c:pt idx="10">
                  <c:v>6.8</c:v>
                </c:pt>
                <c:pt idx="11">
                  <c:v>6.5</c:v>
                </c:pt>
                <c:pt idx="12">
                  <c:v>6.1</c:v>
                </c:pt>
                <c:pt idx="13">
                  <c:v>5.9</c:v>
                </c:pt>
                <c:pt idx="14">
                  <c:v>5.5</c:v>
                </c:pt>
                <c:pt idx="15">
                  <c:v>5.5</c:v>
                </c:pt>
                <c:pt idx="16">
                  <c:v>4.5</c:v>
                </c:pt>
                <c:pt idx="17">
                  <c:v>4.5</c:v>
                </c:pt>
                <c:pt idx="18">
                  <c:v>3.9</c:v>
                </c:pt>
                <c:pt idx="19">
                  <c:v>3.9</c:v>
                </c:pt>
                <c:pt idx="20">
                  <c:v>3.7</c:v>
                </c:pt>
                <c:pt idx="21">
                  <c:v>3.7</c:v>
                </c:pt>
                <c:pt idx="22">
                  <c:v>3.9</c:v>
                </c:pt>
                <c:pt idx="23">
                  <c:v>3.9</c:v>
                </c:pt>
                <c:pt idx="24">
                  <c:v>4.4000000000000004</c:v>
                </c:pt>
                <c:pt idx="25">
                  <c:v>4.4000000000000004</c:v>
                </c:pt>
                <c:pt idx="26">
                  <c:v>4.5</c:v>
                </c:pt>
                <c:pt idx="27">
                  <c:v>4.5</c:v>
                </c:pt>
                <c:pt idx="28">
                  <c:v>5.2</c:v>
                </c:pt>
                <c:pt idx="29">
                  <c:v>5.5</c:v>
                </c:pt>
                <c:pt idx="30">
                  <c:v>5.5</c:v>
                </c:pt>
                <c:pt idx="31">
                  <c:v>5.5</c:v>
                </c:pt>
                <c:pt idx="32">
                  <c:v>5.5</c:v>
                </c:pt>
                <c:pt idx="33">
                  <c:v>4.8</c:v>
                </c:pt>
                <c:pt idx="34">
                  <c:v>4.8</c:v>
                </c:pt>
                <c:pt idx="35">
                  <c:v>4.8</c:v>
                </c:pt>
                <c:pt idx="36">
                  <c:v>4.8</c:v>
                </c:pt>
                <c:pt idx="37">
                  <c:v>4.5</c:v>
                </c:pt>
                <c:pt idx="38">
                  <c:v>5.5</c:v>
                </c:pt>
                <c:pt idx="39">
                  <c:v>5.5</c:v>
                </c:pt>
                <c:pt idx="40">
                  <c:v>5.5</c:v>
                </c:pt>
                <c:pt idx="41">
                  <c:v>5.5</c:v>
                </c:pt>
                <c:pt idx="42">
                  <c:v>5.5</c:v>
                </c:pt>
                <c:pt idx="43">
                  <c:v>4.8</c:v>
                </c:pt>
                <c:pt idx="44">
                  <c:v>4.5</c:v>
                </c:pt>
                <c:pt idx="45">
                  <c:v>4.8</c:v>
                </c:pt>
                <c:pt idx="46">
                  <c:v>4.5999999999999996</c:v>
                </c:pt>
                <c:pt idx="47">
                  <c:v>4.5999999999999996</c:v>
                </c:pt>
                <c:pt idx="48">
                  <c:v>4.5</c:v>
                </c:pt>
                <c:pt idx="49">
                  <c:v>4.5</c:v>
                </c:pt>
                <c:pt idx="50">
                  <c:v>4.5</c:v>
                </c:pt>
                <c:pt idx="51">
                  <c:v>4.4000000000000004</c:v>
                </c:pt>
                <c:pt idx="52">
                  <c:v>4.3</c:v>
                </c:pt>
                <c:pt idx="53">
                  <c:v>3.8</c:v>
                </c:pt>
                <c:pt idx="54">
                  <c:v>4.3</c:v>
                </c:pt>
                <c:pt idx="55">
                  <c:v>4</c:v>
                </c:pt>
                <c:pt idx="56">
                  <c:v>3.8</c:v>
                </c:pt>
                <c:pt idx="57">
                  <c:v>3.8</c:v>
                </c:pt>
                <c:pt idx="58">
                  <c:v>4</c:v>
                </c:pt>
                <c:pt idx="59">
                  <c:v>4.5</c:v>
                </c:pt>
                <c:pt idx="60">
                  <c:v>3.8</c:v>
                </c:pt>
                <c:pt idx="61">
                  <c:v>4.3</c:v>
                </c:pt>
                <c:pt idx="62">
                  <c:v>4.4000000000000004</c:v>
                </c:pt>
                <c:pt idx="63">
                  <c:v>4.3</c:v>
                </c:pt>
                <c:pt idx="64">
                  <c:v>3.5</c:v>
                </c:pt>
                <c:pt idx="65">
                  <c:v>3.5</c:v>
                </c:pt>
                <c:pt idx="66">
                  <c:v>3.5</c:v>
                </c:pt>
                <c:pt idx="67">
                  <c:v>4.4000000000000004</c:v>
                </c:pt>
                <c:pt idx="68">
                  <c:v>4.3</c:v>
                </c:pt>
                <c:pt idx="69">
                  <c:v>3.9</c:v>
                </c:pt>
                <c:pt idx="70">
                  <c:v>4.0999999999999996</c:v>
                </c:pt>
                <c:pt idx="71">
                  <c:v>4</c:v>
                </c:pt>
                <c:pt idx="72">
                  <c:v>4.0999999999999996</c:v>
                </c:pt>
                <c:pt idx="73">
                  <c:v>6.2</c:v>
                </c:pt>
                <c:pt idx="74">
                  <c:v>5.3</c:v>
                </c:pt>
                <c:pt idx="75">
                  <c:v>6.4</c:v>
                </c:pt>
                <c:pt idx="76">
                  <c:v>7</c:v>
                </c:pt>
                <c:pt idx="77">
                  <c:v>4.9000000000000004</c:v>
                </c:pt>
                <c:pt idx="78">
                  <c:v>4</c:v>
                </c:pt>
                <c:pt idx="79">
                  <c:v>4</c:v>
                </c:pt>
                <c:pt idx="80">
                  <c:v>4</c:v>
                </c:pt>
                <c:pt idx="81">
                  <c:v>3.3</c:v>
                </c:pt>
                <c:pt idx="82">
                  <c:v>4.4000000000000004</c:v>
                </c:pt>
                <c:pt idx="83">
                  <c:v>5.3</c:v>
                </c:pt>
                <c:pt idx="84">
                  <c:v>4.5999999999999996</c:v>
                </c:pt>
              </c:numCache>
            </c:numRef>
          </c:val>
          <c:smooth val="0"/>
          <c:extLst>
            <c:ext xmlns:c16="http://schemas.microsoft.com/office/drawing/2014/chart" uri="{C3380CC4-5D6E-409C-BE32-E72D297353CC}">
              <c16:uniqueId val="{00000003-2D18-4459-A2F6-7A4B285C4A56}"/>
            </c:ext>
          </c:extLst>
        </c:ser>
        <c:ser>
          <c:idx val="5"/>
          <c:order val="4"/>
          <c:tx>
            <c:strRef>
              <c:f>VacSummary!$F$1</c:f>
              <c:strCache>
                <c:ptCount val="1"/>
                <c:pt idx="0">
                  <c:v>All Class</c:v>
                </c:pt>
              </c:strCache>
            </c:strRef>
          </c:tx>
          <c:spPr>
            <a:ln w="28575" cap="rnd">
              <a:solidFill>
                <a:srgbClr val="FF0000"/>
              </a:solidFill>
              <a:round/>
            </a:ln>
            <a:effectLst/>
          </c:spPr>
          <c:marker>
            <c:symbol val="none"/>
          </c:marker>
          <c:cat>
            <c:strRef>
              <c:f>VacSummary!$A$10:$A$94</c:f>
              <c:strCache>
                <c:ptCount val="85"/>
                <c:pt idx="0">
                  <c:v>2002 Q1</c:v>
                </c:pt>
                <c:pt idx="1">
                  <c:v>2002 Q2</c:v>
                </c:pt>
                <c:pt idx="2">
                  <c:v>2002 Q3</c:v>
                </c:pt>
                <c:pt idx="3">
                  <c:v>2002 Q4</c:v>
                </c:pt>
                <c:pt idx="4">
                  <c:v>2003 Q1</c:v>
                </c:pt>
                <c:pt idx="5">
                  <c:v>2003 Q2</c:v>
                </c:pt>
                <c:pt idx="6">
                  <c:v>2003 Q3</c:v>
                </c:pt>
                <c:pt idx="7">
                  <c:v>2003 Q4</c:v>
                </c:pt>
                <c:pt idx="8">
                  <c:v>2004 Q1</c:v>
                </c:pt>
                <c:pt idx="9">
                  <c:v>2004 Q2</c:v>
                </c:pt>
                <c:pt idx="10">
                  <c:v>2004 Q3</c:v>
                </c:pt>
                <c:pt idx="11">
                  <c:v>2004 Q4</c:v>
                </c:pt>
                <c:pt idx="12">
                  <c:v>2005 Q1</c:v>
                </c:pt>
                <c:pt idx="13">
                  <c:v>2005 Q2</c:v>
                </c:pt>
                <c:pt idx="14">
                  <c:v>2005 Q3</c:v>
                </c:pt>
                <c:pt idx="15">
                  <c:v>2005 Q4</c:v>
                </c:pt>
                <c:pt idx="16">
                  <c:v>2006 Q1</c:v>
                </c:pt>
                <c:pt idx="17">
                  <c:v>2006 Q2</c:v>
                </c:pt>
                <c:pt idx="18">
                  <c:v>2006 Q3</c:v>
                </c:pt>
                <c:pt idx="19">
                  <c:v>2006 Q4</c:v>
                </c:pt>
                <c:pt idx="20">
                  <c:v>2007 Q1</c:v>
                </c:pt>
                <c:pt idx="21">
                  <c:v>2007 Q2</c:v>
                </c:pt>
                <c:pt idx="22">
                  <c:v>2007 Q3</c:v>
                </c:pt>
                <c:pt idx="23">
                  <c:v>2007 Q4</c:v>
                </c:pt>
                <c:pt idx="24">
                  <c:v>2008 Q1</c:v>
                </c:pt>
                <c:pt idx="25">
                  <c:v>2008 Q2</c:v>
                </c:pt>
                <c:pt idx="26">
                  <c:v>2008 Q3</c:v>
                </c:pt>
                <c:pt idx="27">
                  <c:v>2008 Q4</c:v>
                </c:pt>
                <c:pt idx="28">
                  <c:v>2009 Q1</c:v>
                </c:pt>
                <c:pt idx="29">
                  <c:v>2009 Q2</c:v>
                </c:pt>
                <c:pt idx="30">
                  <c:v>2009 Q3</c:v>
                </c:pt>
                <c:pt idx="31">
                  <c:v>2009 Q4</c:v>
                </c:pt>
                <c:pt idx="32">
                  <c:v>2010 Q1</c:v>
                </c:pt>
                <c:pt idx="33">
                  <c:v>2010 Q2</c:v>
                </c:pt>
                <c:pt idx="34">
                  <c:v>2010 Q3</c:v>
                </c:pt>
                <c:pt idx="35">
                  <c:v>2010 Q4</c:v>
                </c:pt>
                <c:pt idx="36">
                  <c:v>2011 Q1</c:v>
                </c:pt>
                <c:pt idx="37">
                  <c:v>2011 Q2</c:v>
                </c:pt>
                <c:pt idx="38">
                  <c:v>2011 Q3</c:v>
                </c:pt>
                <c:pt idx="39">
                  <c:v>2011 Q4</c:v>
                </c:pt>
                <c:pt idx="40">
                  <c:v>2012 Q1</c:v>
                </c:pt>
                <c:pt idx="41">
                  <c:v>2012 Q2</c:v>
                </c:pt>
                <c:pt idx="42">
                  <c:v>2012 Q3</c:v>
                </c:pt>
                <c:pt idx="43">
                  <c:v>2012 Q4</c:v>
                </c:pt>
                <c:pt idx="44">
                  <c:v>2013 Q1</c:v>
                </c:pt>
                <c:pt idx="45">
                  <c:v>2013 Q2</c:v>
                </c:pt>
                <c:pt idx="46">
                  <c:v>2013 Q3</c:v>
                </c:pt>
                <c:pt idx="47">
                  <c:v>2013 Q4</c:v>
                </c:pt>
                <c:pt idx="48">
                  <c:v>2014 Q1</c:v>
                </c:pt>
                <c:pt idx="49">
                  <c:v>2014 Q2</c:v>
                </c:pt>
                <c:pt idx="50">
                  <c:v>2014 Q3</c:v>
                </c:pt>
                <c:pt idx="51">
                  <c:v>2014 Q4</c:v>
                </c:pt>
                <c:pt idx="52">
                  <c:v>2015 Q1</c:v>
                </c:pt>
                <c:pt idx="53">
                  <c:v>2015 Q2</c:v>
                </c:pt>
                <c:pt idx="54">
                  <c:v>2015 Q3</c:v>
                </c:pt>
                <c:pt idx="55">
                  <c:v>2015 Q4</c:v>
                </c:pt>
                <c:pt idx="56">
                  <c:v>2016 Q1</c:v>
                </c:pt>
                <c:pt idx="57">
                  <c:v>2016 Q2</c:v>
                </c:pt>
                <c:pt idx="58">
                  <c:v>2016 Q3</c:v>
                </c:pt>
                <c:pt idx="59">
                  <c:v>2016 Q4</c:v>
                </c:pt>
                <c:pt idx="60">
                  <c:v>2017 Q1</c:v>
                </c:pt>
                <c:pt idx="61">
                  <c:v>2017 Q2</c:v>
                </c:pt>
                <c:pt idx="62">
                  <c:v>2017 Q3</c:v>
                </c:pt>
                <c:pt idx="63">
                  <c:v>2017 Q4</c:v>
                </c:pt>
                <c:pt idx="64">
                  <c:v>2018 Q1</c:v>
                </c:pt>
                <c:pt idx="65">
                  <c:v>2018 Q2</c:v>
                </c:pt>
                <c:pt idx="66">
                  <c:v>2018 Q3</c:v>
                </c:pt>
                <c:pt idx="67">
                  <c:v>2018 Q4</c:v>
                </c:pt>
                <c:pt idx="68">
                  <c:v>2019 Q1</c:v>
                </c:pt>
                <c:pt idx="69">
                  <c:v>2019 Q2</c:v>
                </c:pt>
                <c:pt idx="70">
                  <c:v>2019 Q3</c:v>
                </c:pt>
                <c:pt idx="71">
                  <c:v>2019 Q4</c:v>
                </c:pt>
                <c:pt idx="72">
                  <c:v>2020 Q1</c:v>
                </c:pt>
                <c:pt idx="73">
                  <c:v>2020 Q2</c:v>
                </c:pt>
                <c:pt idx="74">
                  <c:v>2020 Q3</c:v>
                </c:pt>
                <c:pt idx="75">
                  <c:v>2020 Q4</c:v>
                </c:pt>
                <c:pt idx="76">
                  <c:v>2021 Q1</c:v>
                </c:pt>
                <c:pt idx="77">
                  <c:v>2021 Q2</c:v>
                </c:pt>
                <c:pt idx="78">
                  <c:v>2021 Q3</c:v>
                </c:pt>
                <c:pt idx="79">
                  <c:v>2021 Q4</c:v>
                </c:pt>
                <c:pt idx="80">
                  <c:v>2022 Q1</c:v>
                </c:pt>
                <c:pt idx="81">
                  <c:v>2022 Q2</c:v>
                </c:pt>
                <c:pt idx="82">
                  <c:v>2022 Q3</c:v>
                </c:pt>
                <c:pt idx="83">
                  <c:v>2022 Q4</c:v>
                </c:pt>
                <c:pt idx="84">
                  <c:v>2023 Q1</c:v>
                </c:pt>
              </c:strCache>
            </c:strRef>
          </c:cat>
          <c:val>
            <c:numRef>
              <c:f>VacSummary!$F$10:$F$94</c:f>
              <c:numCache>
                <c:formatCode>0.00</c:formatCode>
                <c:ptCount val="85"/>
                <c:pt idx="0">
                  <c:v>6.7</c:v>
                </c:pt>
                <c:pt idx="1">
                  <c:v>6.7</c:v>
                </c:pt>
                <c:pt idx="2">
                  <c:v>6.6000000000000005</c:v>
                </c:pt>
                <c:pt idx="3">
                  <c:v>6.6000000000000005</c:v>
                </c:pt>
                <c:pt idx="4">
                  <c:v>6.6000000000000005</c:v>
                </c:pt>
                <c:pt idx="5">
                  <c:v>6.7</c:v>
                </c:pt>
                <c:pt idx="6">
                  <c:v>6.7</c:v>
                </c:pt>
                <c:pt idx="7">
                  <c:v>6.6000000000000005</c:v>
                </c:pt>
                <c:pt idx="8">
                  <c:v>6.6000000000000005</c:v>
                </c:pt>
                <c:pt idx="9">
                  <c:v>6.5</c:v>
                </c:pt>
                <c:pt idx="10">
                  <c:v>6.3</c:v>
                </c:pt>
                <c:pt idx="11">
                  <c:v>6.3</c:v>
                </c:pt>
                <c:pt idx="12">
                  <c:v>6.1</c:v>
                </c:pt>
                <c:pt idx="13">
                  <c:v>5.8999999999999995</c:v>
                </c:pt>
                <c:pt idx="14">
                  <c:v>5.4</c:v>
                </c:pt>
                <c:pt idx="15">
                  <c:v>4.8</c:v>
                </c:pt>
                <c:pt idx="16">
                  <c:v>4.2</c:v>
                </c:pt>
                <c:pt idx="17">
                  <c:v>3.6999999999999997</c:v>
                </c:pt>
                <c:pt idx="18">
                  <c:v>3.3000000000000003</c:v>
                </c:pt>
                <c:pt idx="19">
                  <c:v>3.1</c:v>
                </c:pt>
                <c:pt idx="20">
                  <c:v>3</c:v>
                </c:pt>
                <c:pt idx="21">
                  <c:v>3.1</c:v>
                </c:pt>
                <c:pt idx="22">
                  <c:v>3.2</c:v>
                </c:pt>
                <c:pt idx="23">
                  <c:v>3.2</c:v>
                </c:pt>
                <c:pt idx="24">
                  <c:v>3.4000000000000004</c:v>
                </c:pt>
                <c:pt idx="25">
                  <c:v>3.5999999999999996</c:v>
                </c:pt>
                <c:pt idx="26">
                  <c:v>3.9</c:v>
                </c:pt>
                <c:pt idx="27">
                  <c:v>4.2</c:v>
                </c:pt>
                <c:pt idx="28">
                  <c:v>4.5999999999999996</c:v>
                </c:pt>
                <c:pt idx="29">
                  <c:v>4.9000000000000004</c:v>
                </c:pt>
                <c:pt idx="30">
                  <c:v>4.9000000000000004</c:v>
                </c:pt>
                <c:pt idx="31">
                  <c:v>5</c:v>
                </c:pt>
                <c:pt idx="32">
                  <c:v>5.2</c:v>
                </c:pt>
                <c:pt idx="33">
                  <c:v>4.9000000000000004</c:v>
                </c:pt>
                <c:pt idx="34">
                  <c:v>4.7</c:v>
                </c:pt>
                <c:pt idx="35">
                  <c:v>4.5999999999999996</c:v>
                </c:pt>
                <c:pt idx="36">
                  <c:v>4.5</c:v>
                </c:pt>
                <c:pt idx="37">
                  <c:v>4.5</c:v>
                </c:pt>
                <c:pt idx="38">
                  <c:v>4.5</c:v>
                </c:pt>
                <c:pt idx="39">
                  <c:v>4.5999999999999996</c:v>
                </c:pt>
                <c:pt idx="40">
                  <c:v>4.5999999999999996</c:v>
                </c:pt>
                <c:pt idx="41">
                  <c:v>4.7</c:v>
                </c:pt>
                <c:pt idx="42">
                  <c:v>4.5</c:v>
                </c:pt>
                <c:pt idx="43">
                  <c:v>5.8999999999999995</c:v>
                </c:pt>
                <c:pt idx="44">
                  <c:v>5.4</c:v>
                </c:pt>
                <c:pt idx="45">
                  <c:v>4.2</c:v>
                </c:pt>
                <c:pt idx="46">
                  <c:v>5.2</c:v>
                </c:pt>
                <c:pt idx="47">
                  <c:v>5</c:v>
                </c:pt>
                <c:pt idx="48">
                  <c:v>5.7</c:v>
                </c:pt>
                <c:pt idx="49">
                  <c:v>7.0000000000000009</c:v>
                </c:pt>
                <c:pt idx="50">
                  <c:v>6</c:v>
                </c:pt>
                <c:pt idx="51">
                  <c:v>5.8000000000000007</c:v>
                </c:pt>
                <c:pt idx="52">
                  <c:v>5.5</c:v>
                </c:pt>
                <c:pt idx="53">
                  <c:v>6.4</c:v>
                </c:pt>
                <c:pt idx="54">
                  <c:v>6.4</c:v>
                </c:pt>
                <c:pt idx="55">
                  <c:v>5.8000000000000007</c:v>
                </c:pt>
                <c:pt idx="56">
                  <c:v>4.9000000000000004</c:v>
                </c:pt>
                <c:pt idx="57">
                  <c:v>4.7</c:v>
                </c:pt>
                <c:pt idx="58">
                  <c:v>5.4</c:v>
                </c:pt>
                <c:pt idx="59">
                  <c:v>5.4</c:v>
                </c:pt>
                <c:pt idx="60">
                  <c:v>5</c:v>
                </c:pt>
                <c:pt idx="61">
                  <c:v>5.5</c:v>
                </c:pt>
                <c:pt idx="62">
                  <c:v>5.5</c:v>
                </c:pt>
                <c:pt idx="63">
                  <c:v>5.3</c:v>
                </c:pt>
                <c:pt idx="64">
                  <c:v>5.3</c:v>
                </c:pt>
                <c:pt idx="65">
                  <c:v>4.7</c:v>
                </c:pt>
                <c:pt idx="66">
                  <c:v>4.5999999999999996</c:v>
                </c:pt>
                <c:pt idx="67">
                  <c:v>4.8</c:v>
                </c:pt>
                <c:pt idx="68">
                  <c:v>4.5999999999999996</c:v>
                </c:pt>
                <c:pt idx="69">
                  <c:v>4.7</c:v>
                </c:pt>
                <c:pt idx="70">
                  <c:v>5.8000000000000007</c:v>
                </c:pt>
                <c:pt idx="71">
                  <c:v>5.8000000000000007</c:v>
                </c:pt>
                <c:pt idx="72">
                  <c:v>6.9</c:v>
                </c:pt>
                <c:pt idx="73">
                  <c:v>7.3999999999999995</c:v>
                </c:pt>
                <c:pt idx="74">
                  <c:v>8.6</c:v>
                </c:pt>
                <c:pt idx="75">
                  <c:v>8.7999999999999989</c:v>
                </c:pt>
                <c:pt idx="76">
                  <c:v>8.6</c:v>
                </c:pt>
                <c:pt idx="77">
                  <c:v>6.6000000000000005</c:v>
                </c:pt>
                <c:pt idx="78">
                  <c:v>6.5</c:v>
                </c:pt>
                <c:pt idx="79">
                  <c:v>6.1</c:v>
                </c:pt>
                <c:pt idx="80">
                  <c:v>5.2</c:v>
                </c:pt>
                <c:pt idx="81">
                  <c:v>3.9</c:v>
                </c:pt>
                <c:pt idx="82">
                  <c:v>4.9000000000000004</c:v>
                </c:pt>
                <c:pt idx="83">
                  <c:v>5.5</c:v>
                </c:pt>
                <c:pt idx="84">
                  <c:v>5</c:v>
                </c:pt>
              </c:numCache>
            </c:numRef>
          </c:val>
          <c:smooth val="0"/>
          <c:extLst>
            <c:ext xmlns:c16="http://schemas.microsoft.com/office/drawing/2014/chart" uri="{C3380CC4-5D6E-409C-BE32-E72D297353CC}">
              <c16:uniqueId val="{00000004-2D18-4459-A2F6-7A4B285C4A56}"/>
            </c:ext>
          </c:extLst>
        </c:ser>
        <c:ser>
          <c:idx val="4"/>
          <c:order val="5"/>
          <c:tx>
            <c:strRef>
              <c:f>VacSummary!$G$1</c:f>
              <c:strCache>
                <c:ptCount val="1"/>
                <c:pt idx="0">
                  <c:v> 5% Healthy Vacancy Rate</c:v>
                </c:pt>
              </c:strCache>
            </c:strRef>
          </c:tx>
          <c:spPr>
            <a:ln w="28575" cap="rnd">
              <a:solidFill>
                <a:schemeClr val="bg1">
                  <a:lumMod val="50000"/>
                </a:schemeClr>
              </a:solidFill>
              <a:round/>
            </a:ln>
            <a:effectLst/>
          </c:spPr>
          <c:marker>
            <c:symbol val="none"/>
          </c:marker>
          <c:cat>
            <c:strRef>
              <c:f>VacSummary!$A$10:$A$94</c:f>
              <c:strCache>
                <c:ptCount val="85"/>
                <c:pt idx="0">
                  <c:v>2002 Q1</c:v>
                </c:pt>
                <c:pt idx="1">
                  <c:v>2002 Q2</c:v>
                </c:pt>
                <c:pt idx="2">
                  <c:v>2002 Q3</c:v>
                </c:pt>
                <c:pt idx="3">
                  <c:v>2002 Q4</c:v>
                </c:pt>
                <c:pt idx="4">
                  <c:v>2003 Q1</c:v>
                </c:pt>
                <c:pt idx="5">
                  <c:v>2003 Q2</c:v>
                </c:pt>
                <c:pt idx="6">
                  <c:v>2003 Q3</c:v>
                </c:pt>
                <c:pt idx="7">
                  <c:v>2003 Q4</c:v>
                </c:pt>
                <c:pt idx="8">
                  <c:v>2004 Q1</c:v>
                </c:pt>
                <c:pt idx="9">
                  <c:v>2004 Q2</c:v>
                </c:pt>
                <c:pt idx="10">
                  <c:v>2004 Q3</c:v>
                </c:pt>
                <c:pt idx="11">
                  <c:v>2004 Q4</c:v>
                </c:pt>
                <c:pt idx="12">
                  <c:v>2005 Q1</c:v>
                </c:pt>
                <c:pt idx="13">
                  <c:v>2005 Q2</c:v>
                </c:pt>
                <c:pt idx="14">
                  <c:v>2005 Q3</c:v>
                </c:pt>
                <c:pt idx="15">
                  <c:v>2005 Q4</c:v>
                </c:pt>
                <c:pt idx="16">
                  <c:v>2006 Q1</c:v>
                </c:pt>
                <c:pt idx="17">
                  <c:v>2006 Q2</c:v>
                </c:pt>
                <c:pt idx="18">
                  <c:v>2006 Q3</c:v>
                </c:pt>
                <c:pt idx="19">
                  <c:v>2006 Q4</c:v>
                </c:pt>
                <c:pt idx="20">
                  <c:v>2007 Q1</c:v>
                </c:pt>
                <c:pt idx="21">
                  <c:v>2007 Q2</c:v>
                </c:pt>
                <c:pt idx="22">
                  <c:v>2007 Q3</c:v>
                </c:pt>
                <c:pt idx="23">
                  <c:v>2007 Q4</c:v>
                </c:pt>
                <c:pt idx="24">
                  <c:v>2008 Q1</c:v>
                </c:pt>
                <c:pt idx="25">
                  <c:v>2008 Q2</c:v>
                </c:pt>
                <c:pt idx="26">
                  <c:v>2008 Q3</c:v>
                </c:pt>
                <c:pt idx="27">
                  <c:v>2008 Q4</c:v>
                </c:pt>
                <c:pt idx="28">
                  <c:v>2009 Q1</c:v>
                </c:pt>
                <c:pt idx="29">
                  <c:v>2009 Q2</c:v>
                </c:pt>
                <c:pt idx="30">
                  <c:v>2009 Q3</c:v>
                </c:pt>
                <c:pt idx="31">
                  <c:v>2009 Q4</c:v>
                </c:pt>
                <c:pt idx="32">
                  <c:v>2010 Q1</c:v>
                </c:pt>
                <c:pt idx="33">
                  <c:v>2010 Q2</c:v>
                </c:pt>
                <c:pt idx="34">
                  <c:v>2010 Q3</c:v>
                </c:pt>
                <c:pt idx="35">
                  <c:v>2010 Q4</c:v>
                </c:pt>
                <c:pt idx="36">
                  <c:v>2011 Q1</c:v>
                </c:pt>
                <c:pt idx="37">
                  <c:v>2011 Q2</c:v>
                </c:pt>
                <c:pt idx="38">
                  <c:v>2011 Q3</c:v>
                </c:pt>
                <c:pt idx="39">
                  <c:v>2011 Q4</c:v>
                </c:pt>
                <c:pt idx="40">
                  <c:v>2012 Q1</c:v>
                </c:pt>
                <c:pt idx="41">
                  <c:v>2012 Q2</c:v>
                </c:pt>
                <c:pt idx="42">
                  <c:v>2012 Q3</c:v>
                </c:pt>
                <c:pt idx="43">
                  <c:v>2012 Q4</c:v>
                </c:pt>
                <c:pt idx="44">
                  <c:v>2013 Q1</c:v>
                </c:pt>
                <c:pt idx="45">
                  <c:v>2013 Q2</c:v>
                </c:pt>
                <c:pt idx="46">
                  <c:v>2013 Q3</c:v>
                </c:pt>
                <c:pt idx="47">
                  <c:v>2013 Q4</c:v>
                </c:pt>
                <c:pt idx="48">
                  <c:v>2014 Q1</c:v>
                </c:pt>
                <c:pt idx="49">
                  <c:v>2014 Q2</c:v>
                </c:pt>
                <c:pt idx="50">
                  <c:v>2014 Q3</c:v>
                </c:pt>
                <c:pt idx="51">
                  <c:v>2014 Q4</c:v>
                </c:pt>
                <c:pt idx="52">
                  <c:v>2015 Q1</c:v>
                </c:pt>
                <c:pt idx="53">
                  <c:v>2015 Q2</c:v>
                </c:pt>
                <c:pt idx="54">
                  <c:v>2015 Q3</c:v>
                </c:pt>
                <c:pt idx="55">
                  <c:v>2015 Q4</c:v>
                </c:pt>
                <c:pt idx="56">
                  <c:v>2016 Q1</c:v>
                </c:pt>
                <c:pt idx="57">
                  <c:v>2016 Q2</c:v>
                </c:pt>
                <c:pt idx="58">
                  <c:v>2016 Q3</c:v>
                </c:pt>
                <c:pt idx="59">
                  <c:v>2016 Q4</c:v>
                </c:pt>
                <c:pt idx="60">
                  <c:v>2017 Q1</c:v>
                </c:pt>
                <c:pt idx="61">
                  <c:v>2017 Q2</c:v>
                </c:pt>
                <c:pt idx="62">
                  <c:v>2017 Q3</c:v>
                </c:pt>
                <c:pt idx="63">
                  <c:v>2017 Q4</c:v>
                </c:pt>
                <c:pt idx="64">
                  <c:v>2018 Q1</c:v>
                </c:pt>
                <c:pt idx="65">
                  <c:v>2018 Q2</c:v>
                </c:pt>
                <c:pt idx="66">
                  <c:v>2018 Q3</c:v>
                </c:pt>
                <c:pt idx="67">
                  <c:v>2018 Q4</c:v>
                </c:pt>
                <c:pt idx="68">
                  <c:v>2019 Q1</c:v>
                </c:pt>
                <c:pt idx="69">
                  <c:v>2019 Q2</c:v>
                </c:pt>
                <c:pt idx="70">
                  <c:v>2019 Q3</c:v>
                </c:pt>
                <c:pt idx="71">
                  <c:v>2019 Q4</c:v>
                </c:pt>
                <c:pt idx="72">
                  <c:v>2020 Q1</c:v>
                </c:pt>
                <c:pt idx="73">
                  <c:v>2020 Q2</c:v>
                </c:pt>
                <c:pt idx="74">
                  <c:v>2020 Q3</c:v>
                </c:pt>
                <c:pt idx="75">
                  <c:v>2020 Q4</c:v>
                </c:pt>
                <c:pt idx="76">
                  <c:v>2021 Q1</c:v>
                </c:pt>
                <c:pt idx="77">
                  <c:v>2021 Q2</c:v>
                </c:pt>
                <c:pt idx="78">
                  <c:v>2021 Q3</c:v>
                </c:pt>
                <c:pt idx="79">
                  <c:v>2021 Q4</c:v>
                </c:pt>
                <c:pt idx="80">
                  <c:v>2022 Q1</c:v>
                </c:pt>
                <c:pt idx="81">
                  <c:v>2022 Q2</c:v>
                </c:pt>
                <c:pt idx="82">
                  <c:v>2022 Q3</c:v>
                </c:pt>
                <c:pt idx="83">
                  <c:v>2022 Q4</c:v>
                </c:pt>
                <c:pt idx="84">
                  <c:v>2023 Q1</c:v>
                </c:pt>
              </c:strCache>
            </c:strRef>
          </c:cat>
          <c:val>
            <c:numRef>
              <c:f>VacSummary!$G$8:$G$92</c:f>
              <c:numCache>
                <c:formatCode>0.00</c:formatCode>
                <c:ptCount val="85"/>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numCache>
            </c:numRef>
          </c:val>
          <c:smooth val="0"/>
          <c:extLst>
            <c:ext xmlns:c16="http://schemas.microsoft.com/office/drawing/2014/chart" uri="{C3380CC4-5D6E-409C-BE32-E72D297353CC}">
              <c16:uniqueId val="{00000005-2D18-4459-A2F6-7A4B285C4A56}"/>
            </c:ext>
          </c:extLst>
        </c:ser>
        <c:dLbls>
          <c:showLegendKey val="0"/>
          <c:showVal val="0"/>
          <c:showCatName val="0"/>
          <c:showSerName val="0"/>
          <c:showPercent val="0"/>
          <c:showBubbleSize val="0"/>
        </c:dLbls>
        <c:smooth val="0"/>
        <c:axId val="633210872"/>
        <c:axId val="633226616"/>
      </c:lineChart>
      <c:catAx>
        <c:axId val="633210872"/>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633226616"/>
        <c:crosses val="autoZero"/>
        <c:auto val="1"/>
        <c:lblAlgn val="ctr"/>
        <c:lblOffset val="100"/>
        <c:tickLblSkip val="4"/>
        <c:tickMarkSkip val="4"/>
        <c:noMultiLvlLbl val="0"/>
      </c:catAx>
      <c:valAx>
        <c:axId val="633226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rgbClr val="564031"/>
                    </a:solidFill>
                    <a:latin typeface="Arial" panose="020B0604020202020204" pitchFamily="34" charset="0"/>
                    <a:ea typeface="+mn-ea"/>
                    <a:cs typeface="Arial" panose="020B0604020202020204" pitchFamily="34" charset="0"/>
                  </a:defRPr>
                </a:pPr>
                <a:r>
                  <a:rPr lang="en-US" sz="1100">
                    <a:solidFill>
                      <a:srgbClr val="564031"/>
                    </a:solidFill>
                    <a:latin typeface="Arial" panose="020B0604020202020204" pitchFamily="34" charset="0"/>
                    <a:cs typeface="Arial" panose="020B0604020202020204" pitchFamily="34" charset="0"/>
                  </a:rPr>
                  <a:t>Quarterly Vacancy % for SJ</a:t>
                </a:r>
              </a:p>
            </c:rich>
          </c:tx>
          <c:layout>
            <c:manualLayout>
              <c:xMode val="edge"/>
              <c:yMode val="edge"/>
              <c:x val="3.8760511883345877E-3"/>
              <c:y val="0.2331613326768422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rgbClr val="564031"/>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3210872"/>
        <c:crosses val="autoZero"/>
        <c:crossBetween val="between"/>
      </c:valAx>
      <c:spPr>
        <a:noFill/>
        <a:ln>
          <a:noFill/>
        </a:ln>
        <a:effectLst/>
      </c:spPr>
    </c:plotArea>
    <c:legend>
      <c:legendPos val="b"/>
      <c:layout>
        <c:manualLayout>
          <c:xMode val="edge"/>
          <c:yMode val="edge"/>
          <c:x val="0.14718163116607536"/>
          <c:y val="0.95104763493635913"/>
          <c:w val="0.82607544531736976"/>
          <c:h val="3.680676531960104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20469010001201"/>
          <c:y val="1.2384656693419595E-2"/>
          <c:w val="0.86324121249549668"/>
          <c:h val="0.79972996123257589"/>
        </c:manualLayout>
      </c:layout>
      <c:lineChart>
        <c:grouping val="standard"/>
        <c:varyColors val="0"/>
        <c:ser>
          <c:idx val="1"/>
          <c:order val="0"/>
          <c:tx>
            <c:v>San José</c:v>
          </c:tx>
          <c:spPr>
            <a:ln w="28575">
              <a:solidFill>
                <a:srgbClr val="5A8560"/>
              </a:solidFill>
            </a:ln>
          </c:spPr>
          <c:marker>
            <c:symbol val="none"/>
          </c:marker>
          <c:cat>
            <c:numRef>
              <c:f>Data!$CJ$2:$KF$2</c:f>
              <c:numCache>
                <c:formatCode>mmm\-yyyy</c:formatCode>
                <c:ptCount val="205"/>
                <c:pt idx="0">
                  <c:v>38777</c:v>
                </c:pt>
                <c:pt idx="1">
                  <c:v>38808</c:v>
                </c:pt>
                <c:pt idx="2">
                  <c:v>38838</c:v>
                </c:pt>
                <c:pt idx="3">
                  <c:v>38869</c:v>
                </c:pt>
                <c:pt idx="4">
                  <c:v>38899</c:v>
                </c:pt>
                <c:pt idx="5">
                  <c:v>38930</c:v>
                </c:pt>
                <c:pt idx="6">
                  <c:v>38961</c:v>
                </c:pt>
                <c:pt idx="7">
                  <c:v>38991</c:v>
                </c:pt>
                <c:pt idx="8">
                  <c:v>39022</c:v>
                </c:pt>
                <c:pt idx="9">
                  <c:v>39052</c:v>
                </c:pt>
                <c:pt idx="10">
                  <c:v>39083</c:v>
                </c:pt>
                <c:pt idx="11">
                  <c:v>39114</c:v>
                </c:pt>
                <c:pt idx="12">
                  <c:v>39142</c:v>
                </c:pt>
                <c:pt idx="13">
                  <c:v>39173</c:v>
                </c:pt>
                <c:pt idx="14">
                  <c:v>39203</c:v>
                </c:pt>
                <c:pt idx="15">
                  <c:v>39234</c:v>
                </c:pt>
                <c:pt idx="16">
                  <c:v>39264</c:v>
                </c:pt>
                <c:pt idx="17">
                  <c:v>39295</c:v>
                </c:pt>
                <c:pt idx="18">
                  <c:v>39326</c:v>
                </c:pt>
                <c:pt idx="19">
                  <c:v>39356</c:v>
                </c:pt>
                <c:pt idx="20">
                  <c:v>39387</c:v>
                </c:pt>
                <c:pt idx="21">
                  <c:v>39417</c:v>
                </c:pt>
                <c:pt idx="22">
                  <c:v>39448</c:v>
                </c:pt>
                <c:pt idx="23">
                  <c:v>39479</c:v>
                </c:pt>
                <c:pt idx="24">
                  <c:v>39508</c:v>
                </c:pt>
                <c:pt idx="25">
                  <c:v>39539</c:v>
                </c:pt>
                <c:pt idx="26">
                  <c:v>39569</c:v>
                </c:pt>
                <c:pt idx="27">
                  <c:v>39600</c:v>
                </c:pt>
                <c:pt idx="28">
                  <c:v>39630</c:v>
                </c:pt>
                <c:pt idx="29">
                  <c:v>39661</c:v>
                </c:pt>
                <c:pt idx="30">
                  <c:v>39692</c:v>
                </c:pt>
                <c:pt idx="31">
                  <c:v>39722</c:v>
                </c:pt>
                <c:pt idx="32">
                  <c:v>39753</c:v>
                </c:pt>
                <c:pt idx="33">
                  <c:v>39783</c:v>
                </c:pt>
                <c:pt idx="34">
                  <c:v>39814</c:v>
                </c:pt>
                <c:pt idx="35">
                  <c:v>39845</c:v>
                </c:pt>
                <c:pt idx="36">
                  <c:v>39873</c:v>
                </c:pt>
                <c:pt idx="37">
                  <c:v>39904</c:v>
                </c:pt>
                <c:pt idx="38">
                  <c:v>39934</c:v>
                </c:pt>
                <c:pt idx="39">
                  <c:v>39965</c:v>
                </c:pt>
                <c:pt idx="40">
                  <c:v>39995</c:v>
                </c:pt>
                <c:pt idx="41">
                  <c:v>40026</c:v>
                </c:pt>
                <c:pt idx="42">
                  <c:v>40057</c:v>
                </c:pt>
                <c:pt idx="43">
                  <c:v>40087</c:v>
                </c:pt>
                <c:pt idx="44">
                  <c:v>40118</c:v>
                </c:pt>
                <c:pt idx="45">
                  <c:v>40148</c:v>
                </c:pt>
                <c:pt idx="46">
                  <c:v>40179</c:v>
                </c:pt>
                <c:pt idx="47">
                  <c:v>40210</c:v>
                </c:pt>
                <c:pt idx="48">
                  <c:v>40238</c:v>
                </c:pt>
                <c:pt idx="49">
                  <c:v>40269</c:v>
                </c:pt>
                <c:pt idx="50">
                  <c:v>40299</c:v>
                </c:pt>
                <c:pt idx="51">
                  <c:v>40330</c:v>
                </c:pt>
                <c:pt idx="52">
                  <c:v>40360</c:v>
                </c:pt>
                <c:pt idx="53">
                  <c:v>40391</c:v>
                </c:pt>
                <c:pt idx="54">
                  <c:v>40422</c:v>
                </c:pt>
                <c:pt idx="55">
                  <c:v>40452</c:v>
                </c:pt>
                <c:pt idx="56">
                  <c:v>40483</c:v>
                </c:pt>
                <c:pt idx="57">
                  <c:v>40513</c:v>
                </c:pt>
                <c:pt idx="58">
                  <c:v>40544</c:v>
                </c:pt>
                <c:pt idx="59">
                  <c:v>40575</c:v>
                </c:pt>
                <c:pt idx="60">
                  <c:v>40603</c:v>
                </c:pt>
                <c:pt idx="61">
                  <c:v>40634</c:v>
                </c:pt>
                <c:pt idx="62">
                  <c:v>40664</c:v>
                </c:pt>
                <c:pt idx="63">
                  <c:v>40695</c:v>
                </c:pt>
                <c:pt idx="64">
                  <c:v>40725</c:v>
                </c:pt>
                <c:pt idx="65">
                  <c:v>40756</c:v>
                </c:pt>
                <c:pt idx="66">
                  <c:v>40787</c:v>
                </c:pt>
                <c:pt idx="67">
                  <c:v>40817</c:v>
                </c:pt>
                <c:pt idx="68">
                  <c:v>40848</c:v>
                </c:pt>
                <c:pt idx="69">
                  <c:v>40878</c:v>
                </c:pt>
                <c:pt idx="70">
                  <c:v>40909</c:v>
                </c:pt>
                <c:pt idx="71">
                  <c:v>40940</c:v>
                </c:pt>
                <c:pt idx="72">
                  <c:v>40969</c:v>
                </c:pt>
                <c:pt idx="73">
                  <c:v>41000</c:v>
                </c:pt>
                <c:pt idx="74">
                  <c:v>41030</c:v>
                </c:pt>
                <c:pt idx="75">
                  <c:v>41061</c:v>
                </c:pt>
                <c:pt idx="76">
                  <c:v>41091</c:v>
                </c:pt>
                <c:pt idx="77">
                  <c:v>41122</c:v>
                </c:pt>
                <c:pt idx="78">
                  <c:v>41153</c:v>
                </c:pt>
                <c:pt idx="79">
                  <c:v>41183</c:v>
                </c:pt>
                <c:pt idx="80">
                  <c:v>41214</c:v>
                </c:pt>
                <c:pt idx="81">
                  <c:v>41244</c:v>
                </c:pt>
                <c:pt idx="82">
                  <c:v>41275</c:v>
                </c:pt>
                <c:pt idx="83">
                  <c:v>41306</c:v>
                </c:pt>
                <c:pt idx="84">
                  <c:v>41334</c:v>
                </c:pt>
                <c:pt idx="85">
                  <c:v>41365</c:v>
                </c:pt>
                <c:pt idx="86">
                  <c:v>41395</c:v>
                </c:pt>
                <c:pt idx="87">
                  <c:v>41426</c:v>
                </c:pt>
                <c:pt idx="88">
                  <c:v>41456</c:v>
                </c:pt>
                <c:pt idx="89">
                  <c:v>41487</c:v>
                </c:pt>
                <c:pt idx="90">
                  <c:v>41518</c:v>
                </c:pt>
                <c:pt idx="91">
                  <c:v>41548</c:v>
                </c:pt>
                <c:pt idx="92">
                  <c:v>41579</c:v>
                </c:pt>
                <c:pt idx="93">
                  <c:v>41609</c:v>
                </c:pt>
                <c:pt idx="94">
                  <c:v>41640</c:v>
                </c:pt>
                <c:pt idx="95">
                  <c:v>41671</c:v>
                </c:pt>
                <c:pt idx="96">
                  <c:v>41699</c:v>
                </c:pt>
                <c:pt idx="97">
                  <c:v>41730</c:v>
                </c:pt>
                <c:pt idx="98">
                  <c:v>41760</c:v>
                </c:pt>
                <c:pt idx="99">
                  <c:v>41791</c:v>
                </c:pt>
                <c:pt idx="100">
                  <c:v>41821</c:v>
                </c:pt>
                <c:pt idx="101">
                  <c:v>41852</c:v>
                </c:pt>
                <c:pt idx="102">
                  <c:v>41883</c:v>
                </c:pt>
                <c:pt idx="103">
                  <c:v>41913</c:v>
                </c:pt>
                <c:pt idx="104">
                  <c:v>41944</c:v>
                </c:pt>
                <c:pt idx="105">
                  <c:v>41974</c:v>
                </c:pt>
                <c:pt idx="106">
                  <c:v>42005</c:v>
                </c:pt>
                <c:pt idx="107">
                  <c:v>42036</c:v>
                </c:pt>
                <c:pt idx="108">
                  <c:v>42064</c:v>
                </c:pt>
                <c:pt idx="109">
                  <c:v>42095</c:v>
                </c:pt>
                <c:pt idx="110">
                  <c:v>42125</c:v>
                </c:pt>
                <c:pt idx="111">
                  <c:v>42156</c:v>
                </c:pt>
                <c:pt idx="112">
                  <c:v>42186</c:v>
                </c:pt>
                <c:pt idx="113">
                  <c:v>42217</c:v>
                </c:pt>
                <c:pt idx="114">
                  <c:v>42248</c:v>
                </c:pt>
                <c:pt idx="115">
                  <c:v>42278</c:v>
                </c:pt>
                <c:pt idx="116">
                  <c:v>42309</c:v>
                </c:pt>
                <c:pt idx="117">
                  <c:v>42339</c:v>
                </c:pt>
                <c:pt idx="118">
                  <c:v>42370</c:v>
                </c:pt>
                <c:pt idx="119">
                  <c:v>42401</c:v>
                </c:pt>
                <c:pt idx="120">
                  <c:v>42430</c:v>
                </c:pt>
                <c:pt idx="121">
                  <c:v>42461</c:v>
                </c:pt>
                <c:pt idx="122">
                  <c:v>42491</c:v>
                </c:pt>
                <c:pt idx="123">
                  <c:v>42522</c:v>
                </c:pt>
                <c:pt idx="124">
                  <c:v>42552</c:v>
                </c:pt>
                <c:pt idx="125">
                  <c:v>42583</c:v>
                </c:pt>
                <c:pt idx="126">
                  <c:v>42614</c:v>
                </c:pt>
                <c:pt idx="127">
                  <c:v>42644</c:v>
                </c:pt>
                <c:pt idx="128">
                  <c:v>42675</c:v>
                </c:pt>
                <c:pt idx="129">
                  <c:v>42705</c:v>
                </c:pt>
                <c:pt idx="130">
                  <c:v>42736</c:v>
                </c:pt>
                <c:pt idx="131">
                  <c:v>42767</c:v>
                </c:pt>
                <c:pt idx="132">
                  <c:v>42795</c:v>
                </c:pt>
                <c:pt idx="133">
                  <c:v>42826</c:v>
                </c:pt>
                <c:pt idx="134">
                  <c:v>42856</c:v>
                </c:pt>
                <c:pt idx="135">
                  <c:v>42887</c:v>
                </c:pt>
                <c:pt idx="136">
                  <c:v>42917</c:v>
                </c:pt>
                <c:pt idx="137">
                  <c:v>42948</c:v>
                </c:pt>
                <c:pt idx="138">
                  <c:v>42979</c:v>
                </c:pt>
                <c:pt idx="139">
                  <c:v>43009</c:v>
                </c:pt>
                <c:pt idx="140">
                  <c:v>43040</c:v>
                </c:pt>
                <c:pt idx="141">
                  <c:v>43070</c:v>
                </c:pt>
                <c:pt idx="142">
                  <c:v>43101</c:v>
                </c:pt>
                <c:pt idx="143">
                  <c:v>43132</c:v>
                </c:pt>
                <c:pt idx="144">
                  <c:v>43160</c:v>
                </c:pt>
                <c:pt idx="145">
                  <c:v>43191</c:v>
                </c:pt>
                <c:pt idx="146">
                  <c:v>43221</c:v>
                </c:pt>
                <c:pt idx="147">
                  <c:v>43252</c:v>
                </c:pt>
                <c:pt idx="148">
                  <c:v>43282</c:v>
                </c:pt>
                <c:pt idx="149">
                  <c:v>43313</c:v>
                </c:pt>
                <c:pt idx="150">
                  <c:v>43344</c:v>
                </c:pt>
                <c:pt idx="151">
                  <c:v>43374</c:v>
                </c:pt>
                <c:pt idx="152">
                  <c:v>43405</c:v>
                </c:pt>
                <c:pt idx="153">
                  <c:v>43435</c:v>
                </c:pt>
                <c:pt idx="154">
                  <c:v>43466</c:v>
                </c:pt>
                <c:pt idx="155">
                  <c:v>43497</c:v>
                </c:pt>
                <c:pt idx="156">
                  <c:v>43525</c:v>
                </c:pt>
                <c:pt idx="157">
                  <c:v>43556</c:v>
                </c:pt>
                <c:pt idx="158">
                  <c:v>43586</c:v>
                </c:pt>
                <c:pt idx="159">
                  <c:v>43617</c:v>
                </c:pt>
                <c:pt idx="160">
                  <c:v>43647</c:v>
                </c:pt>
                <c:pt idx="161">
                  <c:v>43678</c:v>
                </c:pt>
                <c:pt idx="162">
                  <c:v>43709</c:v>
                </c:pt>
                <c:pt idx="163">
                  <c:v>43739</c:v>
                </c:pt>
                <c:pt idx="164">
                  <c:v>43770</c:v>
                </c:pt>
                <c:pt idx="165">
                  <c:v>43800</c:v>
                </c:pt>
                <c:pt idx="166">
                  <c:v>43831</c:v>
                </c:pt>
                <c:pt idx="167">
                  <c:v>43862</c:v>
                </c:pt>
                <c:pt idx="168">
                  <c:v>43891</c:v>
                </c:pt>
                <c:pt idx="169">
                  <c:v>43922</c:v>
                </c:pt>
                <c:pt idx="170">
                  <c:v>43952</c:v>
                </c:pt>
                <c:pt idx="171">
                  <c:v>43983</c:v>
                </c:pt>
                <c:pt idx="172">
                  <c:v>44013</c:v>
                </c:pt>
                <c:pt idx="173">
                  <c:v>44044</c:v>
                </c:pt>
                <c:pt idx="174">
                  <c:v>44075</c:v>
                </c:pt>
                <c:pt idx="175">
                  <c:v>44105</c:v>
                </c:pt>
                <c:pt idx="176">
                  <c:v>44136</c:v>
                </c:pt>
                <c:pt idx="177">
                  <c:v>44166</c:v>
                </c:pt>
                <c:pt idx="178">
                  <c:v>44197</c:v>
                </c:pt>
                <c:pt idx="179">
                  <c:v>44228</c:v>
                </c:pt>
                <c:pt idx="180">
                  <c:v>44256</c:v>
                </c:pt>
                <c:pt idx="181">
                  <c:v>44287</c:v>
                </c:pt>
                <c:pt idx="182">
                  <c:v>44317</c:v>
                </c:pt>
                <c:pt idx="183">
                  <c:v>44348</c:v>
                </c:pt>
                <c:pt idx="184">
                  <c:v>44378</c:v>
                </c:pt>
                <c:pt idx="185">
                  <c:v>44409</c:v>
                </c:pt>
                <c:pt idx="186">
                  <c:v>44440</c:v>
                </c:pt>
                <c:pt idx="187">
                  <c:v>44470</c:v>
                </c:pt>
                <c:pt idx="188">
                  <c:v>44501</c:v>
                </c:pt>
                <c:pt idx="189">
                  <c:v>44531</c:v>
                </c:pt>
                <c:pt idx="190">
                  <c:v>44562</c:v>
                </c:pt>
                <c:pt idx="191">
                  <c:v>44593</c:v>
                </c:pt>
                <c:pt idx="192">
                  <c:v>44621</c:v>
                </c:pt>
                <c:pt idx="193">
                  <c:v>44652</c:v>
                </c:pt>
                <c:pt idx="194">
                  <c:v>44682</c:v>
                </c:pt>
                <c:pt idx="195">
                  <c:v>44713</c:v>
                </c:pt>
                <c:pt idx="196">
                  <c:v>44743</c:v>
                </c:pt>
                <c:pt idx="197">
                  <c:v>44774</c:v>
                </c:pt>
                <c:pt idx="198">
                  <c:v>44805</c:v>
                </c:pt>
                <c:pt idx="199">
                  <c:v>44835</c:v>
                </c:pt>
                <c:pt idx="200">
                  <c:v>44866</c:v>
                </c:pt>
                <c:pt idx="201">
                  <c:v>44896</c:v>
                </c:pt>
                <c:pt idx="202">
                  <c:v>44927</c:v>
                </c:pt>
                <c:pt idx="203">
                  <c:v>44958</c:v>
                </c:pt>
                <c:pt idx="204">
                  <c:v>44986</c:v>
                </c:pt>
              </c:numCache>
            </c:numRef>
          </c:cat>
          <c:val>
            <c:numRef>
              <c:f>Data!$CJ$34:$KF$34</c:f>
              <c:numCache>
                <c:formatCode>"$"#,##0</c:formatCode>
                <c:ptCount val="205"/>
                <c:pt idx="0">
                  <c:v>709000</c:v>
                </c:pt>
                <c:pt idx="1">
                  <c:v>705000</c:v>
                </c:pt>
                <c:pt idx="2">
                  <c:v>730000</c:v>
                </c:pt>
                <c:pt idx="3">
                  <c:v>740000</c:v>
                </c:pt>
                <c:pt idx="4">
                  <c:v>745000</c:v>
                </c:pt>
                <c:pt idx="5">
                  <c:v>721000</c:v>
                </c:pt>
                <c:pt idx="6">
                  <c:v>715000</c:v>
                </c:pt>
                <c:pt idx="7">
                  <c:v>721500</c:v>
                </c:pt>
                <c:pt idx="8">
                  <c:v>729000</c:v>
                </c:pt>
                <c:pt idx="9">
                  <c:v>695000</c:v>
                </c:pt>
                <c:pt idx="10">
                  <c:v>697000</c:v>
                </c:pt>
                <c:pt idx="11">
                  <c:v>715000</c:v>
                </c:pt>
                <c:pt idx="12">
                  <c:v>735000</c:v>
                </c:pt>
                <c:pt idx="13">
                  <c:v>762000</c:v>
                </c:pt>
                <c:pt idx="14">
                  <c:v>760000</c:v>
                </c:pt>
                <c:pt idx="15">
                  <c:v>772050</c:v>
                </c:pt>
                <c:pt idx="16">
                  <c:v>769000</c:v>
                </c:pt>
                <c:pt idx="17">
                  <c:v>765000</c:v>
                </c:pt>
                <c:pt idx="18">
                  <c:v>747000</c:v>
                </c:pt>
                <c:pt idx="19">
                  <c:v>737000</c:v>
                </c:pt>
                <c:pt idx="20">
                  <c:v>745000</c:v>
                </c:pt>
                <c:pt idx="21">
                  <c:v>699000</c:v>
                </c:pt>
                <c:pt idx="22">
                  <c:v>664444</c:v>
                </c:pt>
                <c:pt idx="23">
                  <c:v>669800</c:v>
                </c:pt>
                <c:pt idx="24">
                  <c:v>662500</c:v>
                </c:pt>
                <c:pt idx="25">
                  <c:v>665000</c:v>
                </c:pt>
                <c:pt idx="26">
                  <c:v>625000</c:v>
                </c:pt>
                <c:pt idx="27">
                  <c:v>600000</c:v>
                </c:pt>
                <c:pt idx="28">
                  <c:v>600000</c:v>
                </c:pt>
                <c:pt idx="29">
                  <c:v>560000</c:v>
                </c:pt>
                <c:pt idx="30">
                  <c:v>495000</c:v>
                </c:pt>
                <c:pt idx="31">
                  <c:v>490100</c:v>
                </c:pt>
                <c:pt idx="32">
                  <c:v>456500</c:v>
                </c:pt>
                <c:pt idx="33">
                  <c:v>451750</c:v>
                </c:pt>
                <c:pt idx="34">
                  <c:v>415000</c:v>
                </c:pt>
                <c:pt idx="35">
                  <c:v>406500</c:v>
                </c:pt>
                <c:pt idx="36">
                  <c:v>412250</c:v>
                </c:pt>
                <c:pt idx="37">
                  <c:v>410000</c:v>
                </c:pt>
                <c:pt idx="38">
                  <c:v>410000</c:v>
                </c:pt>
                <c:pt idx="39">
                  <c:v>449000</c:v>
                </c:pt>
                <c:pt idx="40">
                  <c:v>500000</c:v>
                </c:pt>
                <c:pt idx="41">
                  <c:v>485000</c:v>
                </c:pt>
                <c:pt idx="42">
                  <c:v>465000</c:v>
                </c:pt>
                <c:pt idx="43">
                  <c:v>520000</c:v>
                </c:pt>
                <c:pt idx="44">
                  <c:v>515000</c:v>
                </c:pt>
                <c:pt idx="45">
                  <c:v>490000</c:v>
                </c:pt>
                <c:pt idx="46">
                  <c:v>481000</c:v>
                </c:pt>
                <c:pt idx="47">
                  <c:v>485000</c:v>
                </c:pt>
                <c:pt idx="48">
                  <c:v>510000</c:v>
                </c:pt>
                <c:pt idx="49">
                  <c:v>518500</c:v>
                </c:pt>
                <c:pt idx="50">
                  <c:v>550000</c:v>
                </c:pt>
                <c:pt idx="51">
                  <c:v>523500</c:v>
                </c:pt>
                <c:pt idx="52">
                  <c:v>534944</c:v>
                </c:pt>
                <c:pt idx="53">
                  <c:v>550000</c:v>
                </c:pt>
                <c:pt idx="54">
                  <c:v>510000</c:v>
                </c:pt>
                <c:pt idx="55">
                  <c:v>517500</c:v>
                </c:pt>
                <c:pt idx="56">
                  <c:v>486000</c:v>
                </c:pt>
                <c:pt idx="57">
                  <c:v>478000</c:v>
                </c:pt>
                <c:pt idx="58">
                  <c:v>461800</c:v>
                </c:pt>
                <c:pt idx="59">
                  <c:v>455000</c:v>
                </c:pt>
                <c:pt idx="60">
                  <c:v>480000</c:v>
                </c:pt>
                <c:pt idx="61">
                  <c:v>485000</c:v>
                </c:pt>
                <c:pt idx="62">
                  <c:v>500000</c:v>
                </c:pt>
                <c:pt idx="63">
                  <c:v>520000</c:v>
                </c:pt>
                <c:pt idx="64">
                  <c:v>525000</c:v>
                </c:pt>
                <c:pt idx="65">
                  <c:v>500000</c:v>
                </c:pt>
                <c:pt idx="66">
                  <c:v>481500</c:v>
                </c:pt>
                <c:pt idx="67">
                  <c:v>485000</c:v>
                </c:pt>
                <c:pt idx="68">
                  <c:v>478500</c:v>
                </c:pt>
                <c:pt idx="69">
                  <c:v>474500</c:v>
                </c:pt>
                <c:pt idx="70">
                  <c:v>437500</c:v>
                </c:pt>
                <c:pt idx="71">
                  <c:v>450000</c:v>
                </c:pt>
                <c:pt idx="72">
                  <c:v>495000</c:v>
                </c:pt>
                <c:pt idx="73">
                  <c:v>535000</c:v>
                </c:pt>
                <c:pt idx="74">
                  <c:v>545000</c:v>
                </c:pt>
                <c:pt idx="75">
                  <c:v>588444</c:v>
                </c:pt>
                <c:pt idx="76">
                  <c:v>575888</c:v>
                </c:pt>
                <c:pt idx="77">
                  <c:v>577500</c:v>
                </c:pt>
                <c:pt idx="78">
                  <c:v>570000</c:v>
                </c:pt>
                <c:pt idx="79">
                  <c:v>599000</c:v>
                </c:pt>
                <c:pt idx="80">
                  <c:v>582625</c:v>
                </c:pt>
                <c:pt idx="81">
                  <c:v>584500</c:v>
                </c:pt>
                <c:pt idx="82">
                  <c:v>613500</c:v>
                </c:pt>
                <c:pt idx="83">
                  <c:v>625000</c:v>
                </c:pt>
                <c:pt idx="84">
                  <c:v>655000</c:v>
                </c:pt>
                <c:pt idx="85">
                  <c:v>705000</c:v>
                </c:pt>
                <c:pt idx="86">
                  <c:v>739500</c:v>
                </c:pt>
                <c:pt idx="87">
                  <c:v>732500</c:v>
                </c:pt>
                <c:pt idx="88">
                  <c:v>725000</c:v>
                </c:pt>
                <c:pt idx="89">
                  <c:v>710000</c:v>
                </c:pt>
                <c:pt idx="90">
                  <c:v>695000</c:v>
                </c:pt>
                <c:pt idx="91">
                  <c:v>689500</c:v>
                </c:pt>
                <c:pt idx="92">
                  <c:v>720000</c:v>
                </c:pt>
                <c:pt idx="93">
                  <c:v>685000</c:v>
                </c:pt>
                <c:pt idx="94">
                  <c:v>660000</c:v>
                </c:pt>
                <c:pt idx="95">
                  <c:v>700000</c:v>
                </c:pt>
                <c:pt idx="96">
                  <c:v>755000</c:v>
                </c:pt>
                <c:pt idx="97">
                  <c:v>776500</c:v>
                </c:pt>
                <c:pt idx="98">
                  <c:v>782000</c:v>
                </c:pt>
                <c:pt idx="99">
                  <c:v>795400</c:v>
                </c:pt>
                <c:pt idx="100">
                  <c:v>750000</c:v>
                </c:pt>
                <c:pt idx="101">
                  <c:v>780000</c:v>
                </c:pt>
                <c:pt idx="102">
                  <c:v>746250</c:v>
                </c:pt>
                <c:pt idx="103">
                  <c:v>782000</c:v>
                </c:pt>
                <c:pt idx="104">
                  <c:v>770000</c:v>
                </c:pt>
                <c:pt idx="105">
                  <c:v>760003</c:v>
                </c:pt>
                <c:pt idx="106">
                  <c:v>725000</c:v>
                </c:pt>
                <c:pt idx="107">
                  <c:v>772500</c:v>
                </c:pt>
                <c:pt idx="108">
                  <c:v>801000</c:v>
                </c:pt>
                <c:pt idx="109">
                  <c:v>845000</c:v>
                </c:pt>
                <c:pt idx="110" formatCode="&quot;$&quot;#,##0_);\(&quot;$&quot;#,##0\)">
                  <c:v>851000</c:v>
                </c:pt>
                <c:pt idx="111" formatCode="&quot;$&quot;#,##0_);\(&quot;$&quot;#,##0\)">
                  <c:v>865000</c:v>
                </c:pt>
                <c:pt idx="112" formatCode="&quot;$&quot;#,##0_);\(&quot;$&quot;#,##0\)">
                  <c:v>860000</c:v>
                </c:pt>
                <c:pt idx="113" formatCode="&quot;$&quot;#,##0_);\(&quot;$&quot;#,##0\)">
                  <c:v>850000</c:v>
                </c:pt>
                <c:pt idx="114" formatCode="&quot;$&quot;#,##0_);\(&quot;$&quot;#,##0\)">
                  <c:v>850000</c:v>
                </c:pt>
                <c:pt idx="115" formatCode="&quot;$&quot;#,##0_);\(&quot;$&quot;#,##0\)">
                  <c:v>850000</c:v>
                </c:pt>
                <c:pt idx="116" formatCode="&quot;$&quot;#,##0_);\(&quot;$&quot;#,##0\)">
                  <c:v>840000</c:v>
                </c:pt>
                <c:pt idx="117" formatCode="&quot;$&quot;#,##0_);\(&quot;$&quot;#,##0\)">
                  <c:v>825000</c:v>
                </c:pt>
                <c:pt idx="118" formatCode="&quot;$&quot;#,##0_);[Red]\(&quot;$&quot;#,##0\)">
                  <c:v>811000</c:v>
                </c:pt>
                <c:pt idx="119" formatCode="&quot;$&quot;#,##0_);[Red]\(&quot;$&quot;#,##0\)">
                  <c:v>847500</c:v>
                </c:pt>
                <c:pt idx="120" formatCode="&quot;$&quot;#,##0_);[Red]\(&quot;$&quot;#,##0\)">
                  <c:v>911000</c:v>
                </c:pt>
                <c:pt idx="121" formatCode="&quot;$&quot;#,##0_);[Red]\(&quot;$&quot;#,##0\)">
                  <c:v>950000</c:v>
                </c:pt>
                <c:pt idx="122" formatCode="&quot;$&quot;#,##0_);[Red]\(&quot;$&quot;#,##0\)">
                  <c:v>926000</c:v>
                </c:pt>
                <c:pt idx="123" formatCode="&quot;$&quot;#,##0_);[Red]\(&quot;$&quot;#,##0\)">
                  <c:v>920000</c:v>
                </c:pt>
                <c:pt idx="124" formatCode="&quot;$&quot;#,##0_);[Red]\(&quot;$&quot;#,##0\)">
                  <c:v>922225</c:v>
                </c:pt>
                <c:pt idx="125" formatCode="&quot;$&quot;#,##0_);[Red]\(&quot;$&quot;#,##0\)">
                  <c:v>865000</c:v>
                </c:pt>
                <c:pt idx="126" formatCode="&quot;$&quot;#,##0_);[Red]\(&quot;$&quot;#,##0\)">
                  <c:v>851000</c:v>
                </c:pt>
                <c:pt idx="127" formatCode="&quot;$&quot;#,##0_);[Red]\(&quot;$&quot;#,##0\)">
                  <c:v>900000</c:v>
                </c:pt>
                <c:pt idx="128" formatCode="&quot;$&quot;#,##0_);[Red]\(&quot;$&quot;#,##0\)">
                  <c:v>885000</c:v>
                </c:pt>
                <c:pt idx="129" formatCode="&quot;$&quot;#,##0_);[Red]\(&quot;$&quot;#,##0\)">
                  <c:v>863000</c:v>
                </c:pt>
                <c:pt idx="130" formatCode="&quot;$&quot;#,##0_);[Red]\(&quot;$&quot;#,##0\)">
                  <c:v>855000</c:v>
                </c:pt>
                <c:pt idx="131" formatCode="&quot;$&quot;#,##0_);[Red]\(&quot;$&quot;#,##0\)">
                  <c:v>955000</c:v>
                </c:pt>
                <c:pt idx="132" formatCode="&quot;$&quot;#,##0_);[Red]\(&quot;$&quot;#,##0\)">
                  <c:v>980000</c:v>
                </c:pt>
                <c:pt idx="133" formatCode="&quot;$&quot;#,##0_);[Red]\(&quot;$&quot;#,##0\)">
                  <c:v>980000</c:v>
                </c:pt>
                <c:pt idx="134" formatCode="&quot;$&quot;#,##0_);[Red]\(&quot;$&quot;#,##0\)">
                  <c:v>1000000</c:v>
                </c:pt>
                <c:pt idx="135" formatCode="&quot;$&quot;#,##0_);[Red]\(&quot;$&quot;#,##0\)">
                  <c:v>996000</c:v>
                </c:pt>
                <c:pt idx="136" formatCode="&quot;$&quot;#,##0_);[Red]\(&quot;$&quot;#,##0\)">
                  <c:v>978000</c:v>
                </c:pt>
                <c:pt idx="137" formatCode="&quot;$&quot;#,##0_);[Red]\(&quot;$&quot;#,##0\)">
                  <c:v>967000</c:v>
                </c:pt>
                <c:pt idx="138" formatCode="&quot;$&quot;#,##0_);[Red]\(&quot;$&quot;#,##0\)">
                  <c:v>998444</c:v>
                </c:pt>
                <c:pt idx="139" formatCode="&quot;$&quot;#,##0_);[Red]\(&quot;$&quot;#,##0\)">
                  <c:v>1075000</c:v>
                </c:pt>
                <c:pt idx="140" formatCode="&quot;$&quot;#,##0_);[Red]\(&quot;$&quot;#,##0\)">
                  <c:v>1106000</c:v>
                </c:pt>
                <c:pt idx="141" formatCode="&quot;$&quot;#,##0_);[Red]\(&quot;$&quot;#,##0\)">
                  <c:v>1140000</c:v>
                </c:pt>
                <c:pt idx="142" formatCode="&quot;$&quot;#,##0_);[Red]\(&quot;$&quot;#,##0\)">
                  <c:v>1060000</c:v>
                </c:pt>
                <c:pt idx="143" formatCode="&quot;$&quot;#,##0_);[Red]\(&quot;$&quot;#,##0\)">
                  <c:v>1205000</c:v>
                </c:pt>
                <c:pt idx="144" formatCode="&quot;$&quot;#,##0_);[Red]\(&quot;$&quot;#,##0\)">
                  <c:v>1251000</c:v>
                </c:pt>
                <c:pt idx="145" formatCode="&quot;$&quot;#,##0_);[Red]\(&quot;$&quot;#,##0\)">
                  <c:v>1275000</c:v>
                </c:pt>
                <c:pt idx="146" formatCode="&quot;$&quot;#,##0_);[Red]\(&quot;$&quot;#,##0\)">
                  <c:v>1300000</c:v>
                </c:pt>
                <c:pt idx="147" formatCode="&quot;$&quot;#,##0_);[Red]\(&quot;$&quot;#,##0\)">
                  <c:v>1225000</c:v>
                </c:pt>
                <c:pt idx="148" formatCode="&quot;$&quot;#,##0_);[Red]\(&quot;$&quot;#,##0\)">
                  <c:v>1185000</c:v>
                </c:pt>
                <c:pt idx="149" formatCode="&quot;$&quot;#,##0_);[Red]\(&quot;$&quot;#,##0\)">
                  <c:v>1180000</c:v>
                </c:pt>
                <c:pt idx="150" formatCode="&quot;$&quot;#,##0_);[Red]\(&quot;$&quot;#,##0\)">
                  <c:v>1150000</c:v>
                </c:pt>
                <c:pt idx="151" formatCode="&quot;$&quot;#,##0_);[Red]\(&quot;$&quot;#,##0\)">
                  <c:v>1145000</c:v>
                </c:pt>
                <c:pt idx="152" formatCode="&quot;$&quot;#,##0_);[Red]\(&quot;$&quot;#,##0\)">
                  <c:v>1070000</c:v>
                </c:pt>
                <c:pt idx="153" formatCode="&quot;$&quot;#,##0_);[Red]\(&quot;$&quot;#,##0\)">
                  <c:v>1050000</c:v>
                </c:pt>
                <c:pt idx="154" formatCode="&quot;$&quot;#,##0_);[Red]\(&quot;$&quot;#,##0\)">
                  <c:v>1028000</c:v>
                </c:pt>
                <c:pt idx="155" formatCode="&quot;$&quot;#,##0_);[Red]\(&quot;$&quot;#,##0\)">
                  <c:v>1050000</c:v>
                </c:pt>
                <c:pt idx="156" formatCode="&quot;$&quot;#,##0_);[Red]\(&quot;$&quot;#,##0\)">
                  <c:v>1125000</c:v>
                </c:pt>
                <c:pt idx="157" formatCode="&quot;$&quot;#,##0_);[Red]\(&quot;$&quot;#,##0\)">
                  <c:v>1150000</c:v>
                </c:pt>
                <c:pt idx="158" formatCode="&quot;$&quot;#,##0_);[Red]\(&quot;$&quot;#,##0\)">
                  <c:v>1162500</c:v>
                </c:pt>
                <c:pt idx="159" formatCode="&quot;$&quot;#,##0_);[Red]\(&quot;$&quot;#,##0\)">
                  <c:v>1145000</c:v>
                </c:pt>
                <c:pt idx="160" formatCode="&quot;$&quot;#,##0_);[Red]\(&quot;$&quot;#,##0\)">
                  <c:v>1140000</c:v>
                </c:pt>
                <c:pt idx="161" formatCode="&quot;$&quot;#,##0_);[Red]\(&quot;$&quot;#,##0\)">
                  <c:v>1050000</c:v>
                </c:pt>
                <c:pt idx="162" formatCode="&quot;$&quot;#,##0_);[Red]\(&quot;$&quot;#,##0\)">
                  <c:v>1075000</c:v>
                </c:pt>
                <c:pt idx="163" formatCode="&quot;$&quot;#,##0_);[Red]\(&quot;$&quot;#,##0\)">
                  <c:v>1072500</c:v>
                </c:pt>
                <c:pt idx="164" formatCode="&quot;$&quot;#,##0_);[Red]\(&quot;$&quot;#,##0\)">
                  <c:v>1077500</c:v>
                </c:pt>
                <c:pt idx="165" formatCode="&quot;$&quot;#,##0_);[Red]\(&quot;$&quot;#,##0\)">
                  <c:v>1070500</c:v>
                </c:pt>
                <c:pt idx="166" formatCode="&quot;$&quot;#,##0_);[Red]\(&quot;$&quot;#,##0\)">
                  <c:v>1105000</c:v>
                </c:pt>
                <c:pt idx="167" formatCode="&quot;$&quot;#,##0_);[Red]\(&quot;$&quot;#,##0\)">
                  <c:v>1183500</c:v>
                </c:pt>
                <c:pt idx="168" formatCode="&quot;$&quot;#,##0_);[Red]\(&quot;$&quot;#,##0\)">
                  <c:v>1282500</c:v>
                </c:pt>
                <c:pt idx="169" formatCode="&quot;$&quot;#,##0_);[Red]\(&quot;$&quot;#,##0\)">
                  <c:v>1200000</c:v>
                </c:pt>
                <c:pt idx="170" formatCode="&quot;$&quot;#,##0_);[Red]\(&quot;$&quot;#,##0\)">
                  <c:v>1192250</c:v>
                </c:pt>
                <c:pt idx="171" formatCode="&quot;$&quot;#,##0_);[Red]\(&quot;$&quot;#,##0\)">
                  <c:v>1192000</c:v>
                </c:pt>
                <c:pt idx="172" formatCode="&quot;$&quot;#,##0_);[Red]\(&quot;$&quot;#,##0\)">
                  <c:v>1195000</c:v>
                </c:pt>
                <c:pt idx="173" formatCode="&quot;$&quot;#,##0_);[Red]\(&quot;$&quot;#,##0\)">
                  <c:v>1249000</c:v>
                </c:pt>
                <c:pt idx="174" formatCode="&quot;$&quot;#,##0_);[Red]\(&quot;$&quot;#,##0\)">
                  <c:v>1250000</c:v>
                </c:pt>
                <c:pt idx="175" formatCode="_(&quot;$&quot;* #,##0_);_(&quot;$&quot;* \(#,##0\);_(&quot;$&quot;* &quot;-&quot;??_);_(@_)">
                  <c:v>1288000</c:v>
                </c:pt>
                <c:pt idx="176" formatCode="_(&quot;$&quot;* #,##0_);_(&quot;$&quot;* \(#,##0\);_(&quot;$&quot;* &quot;-&quot;??_);_(@_)">
                  <c:v>1260000</c:v>
                </c:pt>
                <c:pt idx="177" formatCode="_(&quot;$&quot;* #,##0_);_(&quot;$&quot;* \(#,##0\);_(&quot;$&quot;* &quot;-&quot;??_);_(@_)">
                  <c:v>1225000</c:v>
                </c:pt>
                <c:pt idx="178" formatCode="_(&quot;$&quot;* #,##0_);_(&quot;$&quot;* \(#,##0\);_(&quot;$&quot;* &quot;-&quot;??_);_(@_)">
                  <c:v>1250000</c:v>
                </c:pt>
                <c:pt idx="179" formatCode="_(&quot;$&quot;* #,##0_);_(&quot;$&quot;* \(#,##0\);_(&quot;$&quot;* &quot;-&quot;??_);_(@_)">
                  <c:v>1294944</c:v>
                </c:pt>
                <c:pt idx="180" formatCode="_(&quot;$&quot;* #,##0_);_(&quot;$&quot;* \(#,##0\);_(&quot;$&quot;* &quot;-&quot;??_);_(@_)">
                  <c:v>1422500</c:v>
                </c:pt>
                <c:pt idx="181" formatCode="_(&quot;$&quot;* #,##0_);_(&quot;$&quot;* \(#,##0\);_(&quot;$&quot;* &quot;-&quot;??_);_(@_)">
                  <c:v>1420000</c:v>
                </c:pt>
                <c:pt idx="182" formatCode="_(&quot;$&quot;* #,##0_);_(&quot;$&quot;* \(#,##0\);_(&quot;$&quot;* &quot;-&quot;??_);_(@_)">
                  <c:v>1461000</c:v>
                </c:pt>
                <c:pt idx="183" formatCode="_(&quot;$&quot;* #,##0_);_(&quot;$&quot;* \(#,##0\);_(&quot;$&quot;* &quot;-&quot;??_);_(@_)">
                  <c:v>1480000</c:v>
                </c:pt>
                <c:pt idx="184" formatCode="_(&quot;$&quot;* #,##0_);_(&quot;$&quot;* \(#,##0\);_(&quot;$&quot;* &quot;-&quot;??_);_(@_)">
                  <c:v>1420000</c:v>
                </c:pt>
                <c:pt idx="185" formatCode="_(&quot;$&quot;* #,##0_);_(&quot;$&quot;* \(#,##0\);_(&quot;$&quot;* &quot;-&quot;??_);_(@_)">
                  <c:v>1438500</c:v>
                </c:pt>
                <c:pt idx="186" formatCode="_(&quot;$&quot;* #,##0_);_(&quot;$&quot;* \(#,##0\);_(&quot;$&quot;* &quot;-&quot;??_);_(@_)">
                  <c:v>1415500</c:v>
                </c:pt>
                <c:pt idx="187" formatCode="_(&quot;$&quot;* #,##0_);_(&quot;$&quot;* \(#,##0\);_(&quot;$&quot;* &quot;-&quot;??_);_(@_)">
                  <c:v>1422500</c:v>
                </c:pt>
                <c:pt idx="188" formatCode="_(&quot;$&quot;* #,##0_);_(&quot;$&quot;* \(#,##0\);_(&quot;$&quot;* &quot;-&quot;??_);_(@_)">
                  <c:v>1453000</c:v>
                </c:pt>
                <c:pt idx="189" formatCode="_(&quot;$&quot;* #,##0_);_(&quot;$&quot;* \(#,##0\);_(&quot;$&quot;* &quot;-&quot;??_);_(@_)">
                  <c:v>1475000</c:v>
                </c:pt>
                <c:pt idx="190" formatCode="_(&quot;$&quot;* #,##0_);_(&quot;$&quot;* \(#,##0\);_(&quot;$&quot;* &quot;-&quot;??_);_(@_)">
                  <c:v>1540000</c:v>
                </c:pt>
                <c:pt idx="191" formatCode="_(&quot;$&quot;* #,##0_);_(&quot;$&quot;* \(#,##0\);_(&quot;$&quot;* &quot;-&quot;??_);_(@_)">
                  <c:v>1650026</c:v>
                </c:pt>
                <c:pt idx="192" formatCode="_(&quot;$&quot;* #,##0_);_(&quot;$&quot;* \(#,##0\);_(&quot;$&quot;* &quot;-&quot;??_);_(@_)">
                  <c:v>1727500</c:v>
                </c:pt>
                <c:pt idx="193" formatCode="_(&quot;$&quot;* #,##0_);_(&quot;$&quot;* \(#,##0\);_(&quot;$&quot;* &quot;-&quot;??_);_(@_)">
                  <c:v>1750000</c:v>
                </c:pt>
                <c:pt idx="194" formatCode="_(&quot;$&quot;* #,##0_);_(&quot;$&quot;* \(#,##0\);_(&quot;$&quot;* &quot;-&quot;??_);_(@_)">
                  <c:v>1700000</c:v>
                </c:pt>
                <c:pt idx="195" formatCode="_(&quot;$&quot;* #,##0_);_(&quot;$&quot;* \(#,##0\);_(&quot;$&quot;* &quot;-&quot;??_);_(@_)">
                  <c:v>1562500</c:v>
                </c:pt>
                <c:pt idx="196" formatCode="_(&quot;$&quot;* #,##0_);_(&quot;$&quot;* \(#,##0\);_(&quot;$&quot;* &quot;-&quot;??_);_(@_)">
                  <c:v>1468000</c:v>
                </c:pt>
                <c:pt idx="197" formatCode="_(&quot;$&quot;* #,##0_);_(&quot;$&quot;* \(#,##0\);_(&quot;$&quot;* &quot;-&quot;??_);_(@_)">
                  <c:v>1400000</c:v>
                </c:pt>
                <c:pt idx="198" formatCode="_(&quot;$&quot;* #,##0_);_(&quot;$&quot;* \(#,##0\);_(&quot;$&quot;* &quot;-&quot;??_);_(@_)">
                  <c:v>1445000</c:v>
                </c:pt>
                <c:pt idx="199" formatCode="_(&quot;$&quot;* #,##0_);_(&quot;$&quot;* \(#,##0\);_(&quot;$&quot;* &quot;-&quot;??_);_(@_)">
                  <c:v>1427500</c:v>
                </c:pt>
                <c:pt idx="200" formatCode="_(&quot;$&quot;* #,##0_);_(&quot;$&quot;* \(#,##0\);_(&quot;$&quot;* &quot;-&quot;??_);_(@_)">
                  <c:v>1388000</c:v>
                </c:pt>
                <c:pt idx="201" formatCode="_(&quot;$&quot;* #,##0_);_(&quot;$&quot;* \(#,##0\);_(&quot;$&quot;* &quot;-&quot;??_);_(@_)">
                  <c:v>1300000</c:v>
                </c:pt>
                <c:pt idx="202" formatCode="_(&quot;$&quot;* #,##0_);_(&quot;$&quot;* \(#,##0\);_(&quot;$&quot;* &quot;-&quot;??_);_(@_)">
                  <c:v>1314750</c:v>
                </c:pt>
                <c:pt idx="203" formatCode="_(&quot;$&quot;* #,##0_);_(&quot;$&quot;* \(#,##0\);_(&quot;$&quot;* &quot;-&quot;??_);_(@_)">
                  <c:v>1350000</c:v>
                </c:pt>
                <c:pt idx="204" formatCode="_(&quot;$&quot;* #,##0_);_(&quot;$&quot;* \(#,##0\);_(&quot;$&quot;* &quot;-&quot;??_);_(@_)">
                  <c:v>1470000</c:v>
                </c:pt>
              </c:numCache>
            </c:numRef>
          </c:val>
          <c:smooth val="0"/>
          <c:extLst>
            <c:ext xmlns:c16="http://schemas.microsoft.com/office/drawing/2014/chart" uri="{C3380CC4-5D6E-409C-BE32-E72D297353CC}">
              <c16:uniqueId val="{00000000-6007-4D46-8DB4-98B46F4BCDB1}"/>
            </c:ext>
          </c:extLst>
        </c:ser>
        <c:ser>
          <c:idx val="0"/>
          <c:order val="1"/>
          <c:tx>
            <c:v>Santa Clara County</c:v>
          </c:tx>
          <c:spPr>
            <a:ln w="19050">
              <a:solidFill>
                <a:srgbClr val="84AF7E"/>
              </a:solidFill>
            </a:ln>
          </c:spPr>
          <c:marker>
            <c:symbol val="none"/>
          </c:marker>
          <c:cat>
            <c:numRef>
              <c:f>Data!$CJ$2:$KF$2</c:f>
              <c:numCache>
                <c:formatCode>mmm\-yyyy</c:formatCode>
                <c:ptCount val="205"/>
                <c:pt idx="0">
                  <c:v>38777</c:v>
                </c:pt>
                <c:pt idx="1">
                  <c:v>38808</c:v>
                </c:pt>
                <c:pt idx="2">
                  <c:v>38838</c:v>
                </c:pt>
                <c:pt idx="3">
                  <c:v>38869</c:v>
                </c:pt>
                <c:pt idx="4">
                  <c:v>38899</c:v>
                </c:pt>
                <c:pt idx="5">
                  <c:v>38930</c:v>
                </c:pt>
                <c:pt idx="6">
                  <c:v>38961</c:v>
                </c:pt>
                <c:pt idx="7">
                  <c:v>38991</c:v>
                </c:pt>
                <c:pt idx="8">
                  <c:v>39022</c:v>
                </c:pt>
                <c:pt idx="9">
                  <c:v>39052</c:v>
                </c:pt>
                <c:pt idx="10">
                  <c:v>39083</c:v>
                </c:pt>
                <c:pt idx="11">
                  <c:v>39114</c:v>
                </c:pt>
                <c:pt idx="12">
                  <c:v>39142</c:v>
                </c:pt>
                <c:pt idx="13">
                  <c:v>39173</c:v>
                </c:pt>
                <c:pt idx="14">
                  <c:v>39203</c:v>
                </c:pt>
                <c:pt idx="15">
                  <c:v>39234</c:v>
                </c:pt>
                <c:pt idx="16">
                  <c:v>39264</c:v>
                </c:pt>
                <c:pt idx="17">
                  <c:v>39295</c:v>
                </c:pt>
                <c:pt idx="18">
                  <c:v>39326</c:v>
                </c:pt>
                <c:pt idx="19">
                  <c:v>39356</c:v>
                </c:pt>
                <c:pt idx="20">
                  <c:v>39387</c:v>
                </c:pt>
                <c:pt idx="21">
                  <c:v>39417</c:v>
                </c:pt>
                <c:pt idx="22">
                  <c:v>39448</c:v>
                </c:pt>
                <c:pt idx="23">
                  <c:v>39479</c:v>
                </c:pt>
                <c:pt idx="24">
                  <c:v>39508</c:v>
                </c:pt>
                <c:pt idx="25">
                  <c:v>39539</c:v>
                </c:pt>
                <c:pt idx="26">
                  <c:v>39569</c:v>
                </c:pt>
                <c:pt idx="27">
                  <c:v>39600</c:v>
                </c:pt>
                <c:pt idx="28">
                  <c:v>39630</c:v>
                </c:pt>
                <c:pt idx="29">
                  <c:v>39661</c:v>
                </c:pt>
                <c:pt idx="30">
                  <c:v>39692</c:v>
                </c:pt>
                <c:pt idx="31">
                  <c:v>39722</c:v>
                </c:pt>
                <c:pt idx="32">
                  <c:v>39753</c:v>
                </c:pt>
                <c:pt idx="33">
                  <c:v>39783</c:v>
                </c:pt>
                <c:pt idx="34">
                  <c:v>39814</c:v>
                </c:pt>
                <c:pt idx="35">
                  <c:v>39845</c:v>
                </c:pt>
                <c:pt idx="36">
                  <c:v>39873</c:v>
                </c:pt>
                <c:pt idx="37">
                  <c:v>39904</c:v>
                </c:pt>
                <c:pt idx="38">
                  <c:v>39934</c:v>
                </c:pt>
                <c:pt idx="39">
                  <c:v>39965</c:v>
                </c:pt>
                <c:pt idx="40">
                  <c:v>39995</c:v>
                </c:pt>
                <c:pt idx="41">
                  <c:v>40026</c:v>
                </c:pt>
                <c:pt idx="42">
                  <c:v>40057</c:v>
                </c:pt>
                <c:pt idx="43">
                  <c:v>40087</c:v>
                </c:pt>
                <c:pt idx="44">
                  <c:v>40118</c:v>
                </c:pt>
                <c:pt idx="45">
                  <c:v>40148</c:v>
                </c:pt>
                <c:pt idx="46">
                  <c:v>40179</c:v>
                </c:pt>
                <c:pt idx="47">
                  <c:v>40210</c:v>
                </c:pt>
                <c:pt idx="48">
                  <c:v>40238</c:v>
                </c:pt>
                <c:pt idx="49">
                  <c:v>40269</c:v>
                </c:pt>
                <c:pt idx="50">
                  <c:v>40299</c:v>
                </c:pt>
                <c:pt idx="51">
                  <c:v>40330</c:v>
                </c:pt>
                <c:pt idx="52">
                  <c:v>40360</c:v>
                </c:pt>
                <c:pt idx="53">
                  <c:v>40391</c:v>
                </c:pt>
                <c:pt idx="54">
                  <c:v>40422</c:v>
                </c:pt>
                <c:pt idx="55">
                  <c:v>40452</c:v>
                </c:pt>
                <c:pt idx="56">
                  <c:v>40483</c:v>
                </c:pt>
                <c:pt idx="57">
                  <c:v>40513</c:v>
                </c:pt>
                <c:pt idx="58">
                  <c:v>40544</c:v>
                </c:pt>
                <c:pt idx="59">
                  <c:v>40575</c:v>
                </c:pt>
                <c:pt idx="60">
                  <c:v>40603</c:v>
                </c:pt>
                <c:pt idx="61">
                  <c:v>40634</c:v>
                </c:pt>
                <c:pt idx="62">
                  <c:v>40664</c:v>
                </c:pt>
                <c:pt idx="63">
                  <c:v>40695</c:v>
                </c:pt>
                <c:pt idx="64">
                  <c:v>40725</c:v>
                </c:pt>
                <c:pt idx="65">
                  <c:v>40756</c:v>
                </c:pt>
                <c:pt idx="66">
                  <c:v>40787</c:v>
                </c:pt>
                <c:pt idx="67">
                  <c:v>40817</c:v>
                </c:pt>
                <c:pt idx="68">
                  <c:v>40848</c:v>
                </c:pt>
                <c:pt idx="69">
                  <c:v>40878</c:v>
                </c:pt>
                <c:pt idx="70">
                  <c:v>40909</c:v>
                </c:pt>
                <c:pt idx="71">
                  <c:v>40940</c:v>
                </c:pt>
                <c:pt idx="72">
                  <c:v>40969</c:v>
                </c:pt>
                <c:pt idx="73">
                  <c:v>41000</c:v>
                </c:pt>
                <c:pt idx="74">
                  <c:v>41030</c:v>
                </c:pt>
                <c:pt idx="75">
                  <c:v>41061</c:v>
                </c:pt>
                <c:pt idx="76">
                  <c:v>41091</c:v>
                </c:pt>
                <c:pt idx="77">
                  <c:v>41122</c:v>
                </c:pt>
                <c:pt idx="78">
                  <c:v>41153</c:v>
                </c:pt>
                <c:pt idx="79">
                  <c:v>41183</c:v>
                </c:pt>
                <c:pt idx="80">
                  <c:v>41214</c:v>
                </c:pt>
                <c:pt idx="81">
                  <c:v>41244</c:v>
                </c:pt>
                <c:pt idx="82">
                  <c:v>41275</c:v>
                </c:pt>
                <c:pt idx="83">
                  <c:v>41306</c:v>
                </c:pt>
                <c:pt idx="84">
                  <c:v>41334</c:v>
                </c:pt>
                <c:pt idx="85">
                  <c:v>41365</c:v>
                </c:pt>
                <c:pt idx="86">
                  <c:v>41395</c:v>
                </c:pt>
                <c:pt idx="87">
                  <c:v>41426</c:v>
                </c:pt>
                <c:pt idx="88">
                  <c:v>41456</c:v>
                </c:pt>
                <c:pt idx="89">
                  <c:v>41487</c:v>
                </c:pt>
                <c:pt idx="90">
                  <c:v>41518</c:v>
                </c:pt>
                <c:pt idx="91">
                  <c:v>41548</c:v>
                </c:pt>
                <c:pt idx="92">
                  <c:v>41579</c:v>
                </c:pt>
                <c:pt idx="93">
                  <c:v>41609</c:v>
                </c:pt>
                <c:pt idx="94">
                  <c:v>41640</c:v>
                </c:pt>
                <c:pt idx="95">
                  <c:v>41671</c:v>
                </c:pt>
                <c:pt idx="96">
                  <c:v>41699</c:v>
                </c:pt>
                <c:pt idx="97">
                  <c:v>41730</c:v>
                </c:pt>
                <c:pt idx="98">
                  <c:v>41760</c:v>
                </c:pt>
                <c:pt idx="99">
                  <c:v>41791</c:v>
                </c:pt>
                <c:pt idx="100">
                  <c:v>41821</c:v>
                </c:pt>
                <c:pt idx="101">
                  <c:v>41852</c:v>
                </c:pt>
                <c:pt idx="102">
                  <c:v>41883</c:v>
                </c:pt>
                <c:pt idx="103">
                  <c:v>41913</c:v>
                </c:pt>
                <c:pt idx="104">
                  <c:v>41944</c:v>
                </c:pt>
                <c:pt idx="105">
                  <c:v>41974</c:v>
                </c:pt>
                <c:pt idx="106">
                  <c:v>42005</c:v>
                </c:pt>
                <c:pt idx="107">
                  <c:v>42036</c:v>
                </c:pt>
                <c:pt idx="108">
                  <c:v>42064</c:v>
                </c:pt>
                <c:pt idx="109">
                  <c:v>42095</c:v>
                </c:pt>
                <c:pt idx="110">
                  <c:v>42125</c:v>
                </c:pt>
                <c:pt idx="111">
                  <c:v>42156</c:v>
                </c:pt>
                <c:pt idx="112">
                  <c:v>42186</c:v>
                </c:pt>
                <c:pt idx="113">
                  <c:v>42217</c:v>
                </c:pt>
                <c:pt idx="114">
                  <c:v>42248</c:v>
                </c:pt>
                <c:pt idx="115">
                  <c:v>42278</c:v>
                </c:pt>
                <c:pt idx="116">
                  <c:v>42309</c:v>
                </c:pt>
                <c:pt idx="117">
                  <c:v>42339</c:v>
                </c:pt>
                <c:pt idx="118">
                  <c:v>42370</c:v>
                </c:pt>
                <c:pt idx="119">
                  <c:v>42401</c:v>
                </c:pt>
                <c:pt idx="120">
                  <c:v>42430</c:v>
                </c:pt>
                <c:pt idx="121">
                  <c:v>42461</c:v>
                </c:pt>
                <c:pt idx="122">
                  <c:v>42491</c:v>
                </c:pt>
                <c:pt idx="123">
                  <c:v>42522</c:v>
                </c:pt>
                <c:pt idx="124">
                  <c:v>42552</c:v>
                </c:pt>
                <c:pt idx="125">
                  <c:v>42583</c:v>
                </c:pt>
                <c:pt idx="126">
                  <c:v>42614</c:v>
                </c:pt>
                <c:pt idx="127">
                  <c:v>42644</c:v>
                </c:pt>
                <c:pt idx="128">
                  <c:v>42675</c:v>
                </c:pt>
                <c:pt idx="129">
                  <c:v>42705</c:v>
                </c:pt>
                <c:pt idx="130">
                  <c:v>42736</c:v>
                </c:pt>
                <c:pt idx="131">
                  <c:v>42767</c:v>
                </c:pt>
                <c:pt idx="132">
                  <c:v>42795</c:v>
                </c:pt>
                <c:pt idx="133">
                  <c:v>42826</c:v>
                </c:pt>
                <c:pt idx="134">
                  <c:v>42856</c:v>
                </c:pt>
                <c:pt idx="135">
                  <c:v>42887</c:v>
                </c:pt>
                <c:pt idx="136">
                  <c:v>42917</c:v>
                </c:pt>
                <c:pt idx="137">
                  <c:v>42948</c:v>
                </c:pt>
                <c:pt idx="138">
                  <c:v>42979</c:v>
                </c:pt>
                <c:pt idx="139">
                  <c:v>43009</c:v>
                </c:pt>
                <c:pt idx="140">
                  <c:v>43040</c:v>
                </c:pt>
                <c:pt idx="141">
                  <c:v>43070</c:v>
                </c:pt>
                <c:pt idx="142">
                  <c:v>43101</c:v>
                </c:pt>
                <c:pt idx="143">
                  <c:v>43132</c:v>
                </c:pt>
                <c:pt idx="144">
                  <c:v>43160</c:v>
                </c:pt>
                <c:pt idx="145">
                  <c:v>43191</c:v>
                </c:pt>
                <c:pt idx="146">
                  <c:v>43221</c:v>
                </c:pt>
                <c:pt idx="147">
                  <c:v>43252</c:v>
                </c:pt>
                <c:pt idx="148">
                  <c:v>43282</c:v>
                </c:pt>
                <c:pt idx="149">
                  <c:v>43313</c:v>
                </c:pt>
                <c:pt idx="150">
                  <c:v>43344</c:v>
                </c:pt>
                <c:pt idx="151">
                  <c:v>43374</c:v>
                </c:pt>
                <c:pt idx="152">
                  <c:v>43405</c:v>
                </c:pt>
                <c:pt idx="153">
                  <c:v>43435</c:v>
                </c:pt>
                <c:pt idx="154">
                  <c:v>43466</c:v>
                </c:pt>
                <c:pt idx="155">
                  <c:v>43497</c:v>
                </c:pt>
                <c:pt idx="156">
                  <c:v>43525</c:v>
                </c:pt>
                <c:pt idx="157">
                  <c:v>43556</c:v>
                </c:pt>
                <c:pt idx="158">
                  <c:v>43586</c:v>
                </c:pt>
                <c:pt idx="159">
                  <c:v>43617</c:v>
                </c:pt>
                <c:pt idx="160">
                  <c:v>43647</c:v>
                </c:pt>
                <c:pt idx="161">
                  <c:v>43678</c:v>
                </c:pt>
                <c:pt idx="162">
                  <c:v>43709</c:v>
                </c:pt>
                <c:pt idx="163">
                  <c:v>43739</c:v>
                </c:pt>
                <c:pt idx="164">
                  <c:v>43770</c:v>
                </c:pt>
                <c:pt idx="165">
                  <c:v>43800</c:v>
                </c:pt>
                <c:pt idx="166">
                  <c:v>43831</c:v>
                </c:pt>
                <c:pt idx="167">
                  <c:v>43862</c:v>
                </c:pt>
                <c:pt idx="168">
                  <c:v>43891</c:v>
                </c:pt>
                <c:pt idx="169">
                  <c:v>43922</c:v>
                </c:pt>
                <c:pt idx="170">
                  <c:v>43952</c:v>
                </c:pt>
                <c:pt idx="171">
                  <c:v>43983</c:v>
                </c:pt>
                <c:pt idx="172">
                  <c:v>44013</c:v>
                </c:pt>
                <c:pt idx="173">
                  <c:v>44044</c:v>
                </c:pt>
                <c:pt idx="174">
                  <c:v>44075</c:v>
                </c:pt>
                <c:pt idx="175">
                  <c:v>44105</c:v>
                </c:pt>
                <c:pt idx="176">
                  <c:v>44136</c:v>
                </c:pt>
                <c:pt idx="177">
                  <c:v>44166</c:v>
                </c:pt>
                <c:pt idx="178">
                  <c:v>44197</c:v>
                </c:pt>
                <c:pt idx="179">
                  <c:v>44228</c:v>
                </c:pt>
                <c:pt idx="180">
                  <c:v>44256</c:v>
                </c:pt>
                <c:pt idx="181">
                  <c:v>44287</c:v>
                </c:pt>
                <c:pt idx="182">
                  <c:v>44317</c:v>
                </c:pt>
                <c:pt idx="183">
                  <c:v>44348</c:v>
                </c:pt>
                <c:pt idx="184">
                  <c:v>44378</c:v>
                </c:pt>
                <c:pt idx="185">
                  <c:v>44409</c:v>
                </c:pt>
                <c:pt idx="186">
                  <c:v>44440</c:v>
                </c:pt>
                <c:pt idx="187">
                  <c:v>44470</c:v>
                </c:pt>
                <c:pt idx="188">
                  <c:v>44501</c:v>
                </c:pt>
                <c:pt idx="189">
                  <c:v>44531</c:v>
                </c:pt>
                <c:pt idx="190">
                  <c:v>44562</c:v>
                </c:pt>
                <c:pt idx="191">
                  <c:v>44593</c:v>
                </c:pt>
                <c:pt idx="192">
                  <c:v>44621</c:v>
                </c:pt>
                <c:pt idx="193">
                  <c:v>44652</c:v>
                </c:pt>
                <c:pt idx="194">
                  <c:v>44682</c:v>
                </c:pt>
                <c:pt idx="195">
                  <c:v>44713</c:v>
                </c:pt>
                <c:pt idx="196">
                  <c:v>44743</c:v>
                </c:pt>
                <c:pt idx="197">
                  <c:v>44774</c:v>
                </c:pt>
                <c:pt idx="198">
                  <c:v>44805</c:v>
                </c:pt>
                <c:pt idx="199">
                  <c:v>44835</c:v>
                </c:pt>
                <c:pt idx="200">
                  <c:v>44866</c:v>
                </c:pt>
                <c:pt idx="201">
                  <c:v>44896</c:v>
                </c:pt>
                <c:pt idx="202">
                  <c:v>44927</c:v>
                </c:pt>
                <c:pt idx="203">
                  <c:v>44958</c:v>
                </c:pt>
                <c:pt idx="204">
                  <c:v>44986</c:v>
                </c:pt>
              </c:numCache>
            </c:numRef>
          </c:cat>
          <c:val>
            <c:numRef>
              <c:f>Data!$CJ$9:$KF$9</c:f>
              <c:numCache>
                <c:formatCode>"$"#,##0_);[Red]\("$"#,##0\)</c:formatCode>
                <c:ptCount val="205"/>
                <c:pt idx="0">
                  <c:v>760000</c:v>
                </c:pt>
                <c:pt idx="1">
                  <c:v>775000</c:v>
                </c:pt>
                <c:pt idx="2">
                  <c:v>800000</c:v>
                </c:pt>
                <c:pt idx="3">
                  <c:v>819950</c:v>
                </c:pt>
                <c:pt idx="4">
                  <c:v>805000</c:v>
                </c:pt>
                <c:pt idx="5">
                  <c:v>770000</c:v>
                </c:pt>
                <c:pt idx="6">
                  <c:v>769000</c:v>
                </c:pt>
                <c:pt idx="7">
                  <c:v>775000</c:v>
                </c:pt>
                <c:pt idx="8">
                  <c:v>775000</c:v>
                </c:pt>
                <c:pt idx="9">
                  <c:v>738000</c:v>
                </c:pt>
                <c:pt idx="10">
                  <c:v>740000</c:v>
                </c:pt>
                <c:pt idx="11">
                  <c:v>790000</c:v>
                </c:pt>
                <c:pt idx="12">
                  <c:v>830000</c:v>
                </c:pt>
                <c:pt idx="13">
                  <c:v>868406</c:v>
                </c:pt>
                <c:pt idx="14">
                  <c:v>862500</c:v>
                </c:pt>
                <c:pt idx="15">
                  <c:v>867500</c:v>
                </c:pt>
                <c:pt idx="16">
                  <c:v>856500</c:v>
                </c:pt>
                <c:pt idx="17">
                  <c:v>863000</c:v>
                </c:pt>
                <c:pt idx="18">
                  <c:v>851250</c:v>
                </c:pt>
                <c:pt idx="19">
                  <c:v>861000</c:v>
                </c:pt>
                <c:pt idx="20">
                  <c:v>858000</c:v>
                </c:pt>
                <c:pt idx="21">
                  <c:v>807000</c:v>
                </c:pt>
                <c:pt idx="22">
                  <c:v>740000</c:v>
                </c:pt>
                <c:pt idx="23">
                  <c:v>778000</c:v>
                </c:pt>
                <c:pt idx="24">
                  <c:v>812500</c:v>
                </c:pt>
                <c:pt idx="25">
                  <c:v>779500</c:v>
                </c:pt>
                <c:pt idx="26">
                  <c:v>770000</c:v>
                </c:pt>
                <c:pt idx="27">
                  <c:v>750000</c:v>
                </c:pt>
                <c:pt idx="28">
                  <c:v>716500</c:v>
                </c:pt>
                <c:pt idx="29">
                  <c:v>654000</c:v>
                </c:pt>
                <c:pt idx="30">
                  <c:v>600000</c:v>
                </c:pt>
                <c:pt idx="31">
                  <c:v>553000</c:v>
                </c:pt>
                <c:pt idx="32">
                  <c:v>515000</c:v>
                </c:pt>
                <c:pt idx="33">
                  <c:v>513950</c:v>
                </c:pt>
                <c:pt idx="34">
                  <c:v>449900</c:v>
                </c:pt>
                <c:pt idx="35">
                  <c:v>443800</c:v>
                </c:pt>
                <c:pt idx="36">
                  <c:v>450000</c:v>
                </c:pt>
                <c:pt idx="37">
                  <c:v>465000</c:v>
                </c:pt>
                <c:pt idx="38">
                  <c:v>482500</c:v>
                </c:pt>
                <c:pt idx="39">
                  <c:v>540000</c:v>
                </c:pt>
                <c:pt idx="40">
                  <c:v>580000</c:v>
                </c:pt>
                <c:pt idx="41">
                  <c:v>549225</c:v>
                </c:pt>
                <c:pt idx="42">
                  <c:v>550000</c:v>
                </c:pt>
                <c:pt idx="43">
                  <c:v>581000</c:v>
                </c:pt>
                <c:pt idx="44">
                  <c:v>599500</c:v>
                </c:pt>
                <c:pt idx="45">
                  <c:v>561000</c:v>
                </c:pt>
                <c:pt idx="46">
                  <c:v>527500</c:v>
                </c:pt>
                <c:pt idx="47">
                  <c:v>550000</c:v>
                </c:pt>
                <c:pt idx="48">
                  <c:v>591000</c:v>
                </c:pt>
                <c:pt idx="49">
                  <c:v>630000</c:v>
                </c:pt>
                <c:pt idx="50">
                  <c:v>625000</c:v>
                </c:pt>
                <c:pt idx="51">
                  <c:v>635000</c:v>
                </c:pt>
                <c:pt idx="52">
                  <c:v>635000</c:v>
                </c:pt>
                <c:pt idx="53">
                  <c:v>629500</c:v>
                </c:pt>
                <c:pt idx="54">
                  <c:v>624500</c:v>
                </c:pt>
                <c:pt idx="55">
                  <c:v>641500</c:v>
                </c:pt>
                <c:pt idx="56">
                  <c:v>590000</c:v>
                </c:pt>
                <c:pt idx="57">
                  <c:v>559000</c:v>
                </c:pt>
                <c:pt idx="58">
                  <c:v>530000</c:v>
                </c:pt>
                <c:pt idx="59">
                  <c:v>528000</c:v>
                </c:pt>
                <c:pt idx="60">
                  <c:v>567500</c:v>
                </c:pt>
                <c:pt idx="61">
                  <c:v>585000</c:v>
                </c:pt>
                <c:pt idx="62">
                  <c:v>602500</c:v>
                </c:pt>
                <c:pt idx="63">
                  <c:v>635000</c:v>
                </c:pt>
                <c:pt idx="64">
                  <c:v>615000</c:v>
                </c:pt>
                <c:pt idx="65">
                  <c:v>600000</c:v>
                </c:pt>
                <c:pt idx="66">
                  <c:v>570000</c:v>
                </c:pt>
                <c:pt idx="67">
                  <c:v>549000</c:v>
                </c:pt>
                <c:pt idx="68">
                  <c:v>565000</c:v>
                </c:pt>
                <c:pt idx="69">
                  <c:v>535000</c:v>
                </c:pt>
                <c:pt idx="70">
                  <c:v>490000</c:v>
                </c:pt>
                <c:pt idx="71">
                  <c:v>540000</c:v>
                </c:pt>
                <c:pt idx="72">
                  <c:v>575500</c:v>
                </c:pt>
                <c:pt idx="73">
                  <c:v>639500</c:v>
                </c:pt>
                <c:pt idx="74">
                  <c:v>645783</c:v>
                </c:pt>
                <c:pt idx="75">
                  <c:v>695000</c:v>
                </c:pt>
                <c:pt idx="76">
                  <c:v>695000</c:v>
                </c:pt>
                <c:pt idx="77">
                  <c:v>671250</c:v>
                </c:pt>
                <c:pt idx="78">
                  <c:v>655000</c:v>
                </c:pt>
                <c:pt idx="79">
                  <c:v>695000</c:v>
                </c:pt>
                <c:pt idx="80">
                  <c:v>679500</c:v>
                </c:pt>
                <c:pt idx="81">
                  <c:v>681000</c:v>
                </c:pt>
                <c:pt idx="82">
                  <c:v>660000</c:v>
                </c:pt>
                <c:pt idx="83">
                  <c:v>712250</c:v>
                </c:pt>
                <c:pt idx="84">
                  <c:v>735000</c:v>
                </c:pt>
                <c:pt idx="85">
                  <c:v>795000</c:v>
                </c:pt>
                <c:pt idx="86">
                  <c:v>825000</c:v>
                </c:pt>
                <c:pt idx="87">
                  <c:v>811206</c:v>
                </c:pt>
                <c:pt idx="88">
                  <c:v>841000</c:v>
                </c:pt>
                <c:pt idx="89">
                  <c:v>815000</c:v>
                </c:pt>
                <c:pt idx="90">
                  <c:v>779950</c:v>
                </c:pt>
                <c:pt idx="91">
                  <c:v>780000</c:v>
                </c:pt>
                <c:pt idx="92">
                  <c:v>795000</c:v>
                </c:pt>
                <c:pt idx="93">
                  <c:v>770000</c:v>
                </c:pt>
                <c:pt idx="94">
                  <c:v>730000</c:v>
                </c:pt>
                <c:pt idx="95">
                  <c:v>800000</c:v>
                </c:pt>
                <c:pt idx="96">
                  <c:v>862500</c:v>
                </c:pt>
                <c:pt idx="97">
                  <c:v>906250</c:v>
                </c:pt>
                <c:pt idx="98">
                  <c:v>888888</c:v>
                </c:pt>
                <c:pt idx="99">
                  <c:v>910000</c:v>
                </c:pt>
                <c:pt idx="100">
                  <c:v>865000</c:v>
                </c:pt>
                <c:pt idx="101">
                  <c:v>875000</c:v>
                </c:pt>
                <c:pt idx="102">
                  <c:v>852500</c:v>
                </c:pt>
                <c:pt idx="103">
                  <c:v>880000</c:v>
                </c:pt>
                <c:pt idx="104">
                  <c:v>852500</c:v>
                </c:pt>
                <c:pt idx="105">
                  <c:v>848475</c:v>
                </c:pt>
                <c:pt idx="106">
                  <c:v>824440</c:v>
                </c:pt>
                <c:pt idx="107">
                  <c:v>907500</c:v>
                </c:pt>
                <c:pt idx="108">
                  <c:v>932100</c:v>
                </c:pt>
                <c:pt idx="109">
                  <c:v>955000</c:v>
                </c:pt>
                <c:pt idx="110" formatCode="_(&quot;$&quot;* #,##0_);_(&quot;$&quot;* \(#,##0\);_(&quot;$&quot;* &quot;-&quot;??_);_(@_)">
                  <c:v>990000</c:v>
                </c:pt>
                <c:pt idx="111" formatCode="_(&quot;$&quot;* #,##0_);_(&quot;$&quot;* \(#,##0\);_(&quot;$&quot;* &quot;-&quot;??_);_(@_)">
                  <c:v>997000</c:v>
                </c:pt>
                <c:pt idx="112" formatCode="_(&quot;$&quot;* #,##0_);_(&quot;$&quot;* \(#,##0\);_(&quot;$&quot;* &quot;-&quot;??_);_(@_)">
                  <c:v>960000</c:v>
                </c:pt>
                <c:pt idx="113" formatCode="_(&quot;$&quot;* #,##0_);_(&quot;$&quot;* \(#,##0\);_(&quot;$&quot;* &quot;-&quot;??_);_(@_)">
                  <c:v>970000</c:v>
                </c:pt>
                <c:pt idx="114" formatCode="_(&quot;$&quot;* #,##0_);_(&quot;$&quot;* \(#,##0\);_(&quot;$&quot;* &quot;-&quot;??_);_(@_)">
                  <c:v>950000</c:v>
                </c:pt>
                <c:pt idx="115" formatCode="_(&quot;$&quot;* #,##0_);_(&quot;$&quot;* \(#,##0\);_(&quot;$&quot;* &quot;-&quot;??_);_(@_)">
                  <c:v>955000</c:v>
                </c:pt>
                <c:pt idx="116" formatCode="_(&quot;$&quot;* #,##0_);_(&quot;$&quot;* \(#,##0\);_(&quot;$&quot;* &quot;-&quot;??_);_(@_)">
                  <c:v>969000</c:v>
                </c:pt>
                <c:pt idx="117" formatCode="_(&quot;$&quot;* #,##0_);_(&quot;$&quot;* \(#,##0\);_(&quot;$&quot;* &quot;-&quot;??_);_(@_)">
                  <c:v>927500</c:v>
                </c:pt>
                <c:pt idx="118">
                  <c:v>895000</c:v>
                </c:pt>
                <c:pt idx="119">
                  <c:v>945000</c:v>
                </c:pt>
                <c:pt idx="120">
                  <c:v>1065000</c:v>
                </c:pt>
                <c:pt idx="121">
                  <c:v>1085000</c:v>
                </c:pt>
                <c:pt idx="122">
                  <c:v>1100000</c:v>
                </c:pt>
                <c:pt idx="123">
                  <c:v>1050000</c:v>
                </c:pt>
                <c:pt idx="124">
                  <c:v>1050000</c:v>
                </c:pt>
                <c:pt idx="125">
                  <c:v>975000</c:v>
                </c:pt>
                <c:pt idx="126">
                  <c:v>1010000</c:v>
                </c:pt>
                <c:pt idx="127">
                  <c:v>1050000</c:v>
                </c:pt>
                <c:pt idx="128">
                  <c:v>1011500</c:v>
                </c:pt>
                <c:pt idx="129">
                  <c:v>969500</c:v>
                </c:pt>
                <c:pt idx="130">
                  <c:v>927500</c:v>
                </c:pt>
                <c:pt idx="131">
                  <c:v>1100000</c:v>
                </c:pt>
                <c:pt idx="132">
                  <c:v>1130000</c:v>
                </c:pt>
                <c:pt idx="133">
                  <c:v>1160000</c:v>
                </c:pt>
                <c:pt idx="134">
                  <c:v>1200000</c:v>
                </c:pt>
                <c:pt idx="135">
                  <c:v>1175000</c:v>
                </c:pt>
                <c:pt idx="136">
                  <c:v>1171488</c:v>
                </c:pt>
                <c:pt idx="137">
                  <c:v>1150000</c:v>
                </c:pt>
                <c:pt idx="138">
                  <c:v>1180000</c:v>
                </c:pt>
                <c:pt idx="139">
                  <c:v>1240000</c:v>
                </c:pt>
                <c:pt idx="140">
                  <c:v>1285000</c:v>
                </c:pt>
                <c:pt idx="141">
                  <c:v>1300000</c:v>
                </c:pt>
                <c:pt idx="142">
                  <c:v>1171000</c:v>
                </c:pt>
                <c:pt idx="143">
                  <c:v>1382000</c:v>
                </c:pt>
                <c:pt idx="144">
                  <c:v>1454500</c:v>
                </c:pt>
                <c:pt idx="145">
                  <c:v>1422500</c:v>
                </c:pt>
                <c:pt idx="146">
                  <c:v>1407500</c:v>
                </c:pt>
                <c:pt idx="147">
                  <c:v>1400000</c:v>
                </c:pt>
                <c:pt idx="148">
                  <c:v>1351000</c:v>
                </c:pt>
                <c:pt idx="149">
                  <c:v>1297500</c:v>
                </c:pt>
                <c:pt idx="150">
                  <c:v>1250000</c:v>
                </c:pt>
                <c:pt idx="151">
                  <c:v>1290000</c:v>
                </c:pt>
                <c:pt idx="152">
                  <c:v>1250000</c:v>
                </c:pt>
                <c:pt idx="153">
                  <c:v>1150000</c:v>
                </c:pt>
                <c:pt idx="154">
                  <c:v>1185000</c:v>
                </c:pt>
                <c:pt idx="155">
                  <c:v>1175000</c:v>
                </c:pt>
                <c:pt idx="156">
                  <c:v>1300000</c:v>
                </c:pt>
                <c:pt idx="157">
                  <c:v>1320000</c:v>
                </c:pt>
                <c:pt idx="158">
                  <c:v>1338000</c:v>
                </c:pt>
                <c:pt idx="159">
                  <c:v>1350000</c:v>
                </c:pt>
                <c:pt idx="160">
                  <c:v>1299500</c:v>
                </c:pt>
                <c:pt idx="161">
                  <c:v>1190000</c:v>
                </c:pt>
                <c:pt idx="162">
                  <c:v>1225000</c:v>
                </c:pt>
                <c:pt idx="163">
                  <c:v>1234750</c:v>
                </c:pt>
                <c:pt idx="164">
                  <c:v>1259000</c:v>
                </c:pt>
                <c:pt idx="165">
                  <c:v>1232500</c:v>
                </c:pt>
                <c:pt idx="166">
                  <c:v>1200000</c:v>
                </c:pt>
                <c:pt idx="167">
                  <c:v>1345000</c:v>
                </c:pt>
                <c:pt idx="168">
                  <c:v>1400000</c:v>
                </c:pt>
                <c:pt idx="169">
                  <c:v>1389444</c:v>
                </c:pt>
                <c:pt idx="170">
                  <c:v>1365000</c:v>
                </c:pt>
                <c:pt idx="171">
                  <c:v>1381000</c:v>
                </c:pt>
                <c:pt idx="172">
                  <c:v>1380000</c:v>
                </c:pt>
                <c:pt idx="173">
                  <c:v>1400000</c:v>
                </c:pt>
                <c:pt idx="174">
                  <c:v>1402500</c:v>
                </c:pt>
                <c:pt idx="175" formatCode="_(&quot;$&quot;* #,##0_);_(&quot;$&quot;* \(#,##0\);_(&quot;$&quot;* &quot;-&quot;??_);_(@_)">
                  <c:v>1445000</c:v>
                </c:pt>
                <c:pt idx="176" formatCode="_(&quot;$&quot;* #,##0_);_(&quot;$&quot;* \(#,##0\);_(&quot;$&quot;* &quot;-&quot;??_);_(@_)">
                  <c:v>1385500</c:v>
                </c:pt>
                <c:pt idx="177" formatCode="_(&quot;$&quot;* #,##0_);_(&quot;$&quot;* \(#,##0\);_(&quot;$&quot;* &quot;-&quot;??_);_(@_)">
                  <c:v>1377500</c:v>
                </c:pt>
                <c:pt idx="178" formatCode="_(&quot;$&quot;* #,##0_);_(&quot;$&quot;* \(#,##0\);_(&quot;$&quot;* &quot;-&quot;??_);_(@_)">
                  <c:v>1375000</c:v>
                </c:pt>
                <c:pt idx="179" formatCode="_(&quot;$&quot;* #,##0_);_(&quot;$&quot;* \(#,##0\);_(&quot;$&quot;* &quot;-&quot;??_);_(@_)">
                  <c:v>1486250</c:v>
                </c:pt>
                <c:pt idx="180" formatCode="_(&quot;$&quot;* #,##0_);_(&quot;$&quot;* \(#,##0\);_(&quot;$&quot;* &quot;-&quot;??_);_(@_)">
                  <c:v>1600000</c:v>
                </c:pt>
                <c:pt idx="181" formatCode="_(&quot;$&quot;* #,##0_);_(&quot;$&quot;* \(#,##0\);_(&quot;$&quot;* &quot;-&quot;??_);_(@_)">
                  <c:v>1650000</c:v>
                </c:pt>
                <c:pt idx="182" formatCode="_(&quot;$&quot;* #,##0_);_(&quot;$&quot;* \(#,##0\);_(&quot;$&quot;* &quot;-&quot;??_);_(@_)">
                  <c:v>1675000</c:v>
                </c:pt>
                <c:pt idx="183" formatCode="_(&quot;$&quot;* #,##0_);_(&quot;$&quot;* \(#,##0\);_(&quot;$&quot;* &quot;-&quot;??_);_(@_)">
                  <c:v>1735000</c:v>
                </c:pt>
                <c:pt idx="184" formatCode="_(&quot;$&quot;* #,##0_);_(&quot;$&quot;* \(#,##0\);_(&quot;$&quot;* &quot;-&quot;??_);_(@_)">
                  <c:v>1655000</c:v>
                </c:pt>
                <c:pt idx="185" formatCode="_(&quot;$&quot;* #,##0_);_(&quot;$&quot;* \(#,##0\);_(&quot;$&quot;* &quot;-&quot;??_);_(@_)">
                  <c:v>1650000</c:v>
                </c:pt>
                <c:pt idx="186" formatCode="_(&quot;$&quot;* #,##0_);_(&quot;$&quot;* \(#,##0\);_(&quot;$&quot;* &quot;-&quot;??_);_(@_)">
                  <c:v>1615000</c:v>
                </c:pt>
                <c:pt idx="187" formatCode="_(&quot;$&quot;* #,##0_);_(&quot;$&quot;* \(#,##0\);_(&quot;$&quot;* &quot;-&quot;??_);_(@_)">
                  <c:v>1620000</c:v>
                </c:pt>
                <c:pt idx="188" formatCode="_(&quot;$&quot;* #,##0_);_(&quot;$&quot;* \(#,##0\);_(&quot;$&quot;* &quot;-&quot;??_);_(@_)">
                  <c:v>1660000</c:v>
                </c:pt>
                <c:pt idx="189" formatCode="_(&quot;$&quot;* #,##0_);_(&quot;$&quot;* \(#,##0\);_(&quot;$&quot;* &quot;-&quot;??_);_(@_)">
                  <c:v>1692000</c:v>
                </c:pt>
                <c:pt idx="190" formatCode="_(&quot;$&quot;* #,##0_);_(&quot;$&quot;* \(#,##0\);_(&quot;$&quot;* &quot;-&quot;??_);_(@_)">
                  <c:v>1688888</c:v>
                </c:pt>
                <c:pt idx="191" formatCode="_(&quot;$&quot;* #,##0_);_(&quot;$&quot;* \(#,##0\);_(&quot;$&quot;* &quot;-&quot;??_);_(@_)">
                  <c:v>1808500</c:v>
                </c:pt>
                <c:pt idx="192" formatCode="_(&quot;$&quot;* #,##0_);_(&quot;$&quot;* \(#,##0\);_(&quot;$&quot;* &quot;-&quot;??_);_(@_)">
                  <c:v>1920000</c:v>
                </c:pt>
                <c:pt idx="193" formatCode="_(&quot;$&quot;* #,##0_);_(&quot;$&quot;* \(#,##0\);_(&quot;$&quot;* &quot;-&quot;??_);_(@_)">
                  <c:v>1950000</c:v>
                </c:pt>
                <c:pt idx="194" formatCode="_(&quot;$&quot;* #,##0_);_(&quot;$&quot;* \(#,##0\);_(&quot;$&quot;* &quot;-&quot;??_);_(@_)">
                  <c:v>1900000</c:v>
                </c:pt>
                <c:pt idx="195" formatCode="_(&quot;$&quot;* #,##0_);_(&quot;$&quot;* \(#,##0\);_(&quot;$&quot;* &quot;-&quot;??_);_(@_)">
                  <c:v>1805000</c:v>
                </c:pt>
                <c:pt idx="196" formatCode="_(&quot;$&quot;* #,##0_);_(&quot;$&quot;* \(#,##0\);_(&quot;$&quot;* &quot;-&quot;??_);_(@_)">
                  <c:v>1720000</c:v>
                </c:pt>
                <c:pt idx="197" formatCode="_(&quot;$&quot;* #,##0_);_(&quot;$&quot;* \(#,##0\);_(&quot;$&quot;* &quot;-&quot;??_);_(@_)">
                  <c:v>1625000</c:v>
                </c:pt>
                <c:pt idx="198" formatCode="_(&quot;$&quot;* #,##0_);_(&quot;$&quot;* \(#,##0\);_(&quot;$&quot;* &quot;-&quot;??_);_(@_)">
                  <c:v>1650000</c:v>
                </c:pt>
                <c:pt idx="199" formatCode="_(&quot;$&quot;* #,##0_);_(&quot;$&quot;* \(#,##0\);_(&quot;$&quot;* &quot;-&quot;??_);_(@_)">
                  <c:v>1588000</c:v>
                </c:pt>
                <c:pt idx="200" formatCode="_(&quot;$&quot;* #,##0_);_(&quot;$&quot;* \(#,##0\);_(&quot;$&quot;* &quot;-&quot;??_);_(@_)">
                  <c:v>1388000</c:v>
                </c:pt>
                <c:pt idx="201" formatCode="_(&quot;$&quot;* #,##0_);_(&quot;$&quot;* \(#,##0\);_(&quot;$&quot;* &quot;-&quot;??_);_(@_)">
                  <c:v>1464750</c:v>
                </c:pt>
                <c:pt idx="202" formatCode="_(&quot;$&quot;* #,##0_);_(&quot;$&quot;* \(#,##0\);_(&quot;$&quot;* &quot;-&quot;??_);_(@_)">
                  <c:v>1510000</c:v>
                </c:pt>
                <c:pt idx="203" formatCode="_(&quot;$&quot;* #,##0_);_(&quot;$&quot;* \(#,##0\);_(&quot;$&quot;* &quot;-&quot;??_);_(@_)">
                  <c:v>1480000</c:v>
                </c:pt>
                <c:pt idx="204" formatCode="_(&quot;$&quot;* #,##0_);_(&quot;$&quot;* \(#,##0\);_(&quot;$&quot;* &quot;-&quot;??_);_(@_)">
                  <c:v>1682500</c:v>
                </c:pt>
              </c:numCache>
            </c:numRef>
          </c:val>
          <c:smooth val="0"/>
          <c:extLst>
            <c:ext xmlns:c16="http://schemas.microsoft.com/office/drawing/2014/chart" uri="{C3380CC4-5D6E-409C-BE32-E72D297353CC}">
              <c16:uniqueId val="{00000001-6007-4D46-8DB4-98B46F4BCDB1}"/>
            </c:ext>
          </c:extLst>
        </c:ser>
        <c:dLbls>
          <c:showLegendKey val="0"/>
          <c:showVal val="0"/>
          <c:showCatName val="0"/>
          <c:showSerName val="0"/>
          <c:showPercent val="0"/>
          <c:showBubbleSize val="0"/>
        </c:dLbls>
        <c:smooth val="0"/>
        <c:axId val="226105808"/>
        <c:axId val="226105416"/>
      </c:lineChart>
      <c:dateAx>
        <c:axId val="226105808"/>
        <c:scaling>
          <c:orientation val="minMax"/>
        </c:scaling>
        <c:delete val="0"/>
        <c:axPos val="b"/>
        <c:numFmt formatCode="mmm\-yyyy" sourceLinked="1"/>
        <c:majorTickMark val="out"/>
        <c:minorTickMark val="none"/>
        <c:tickLblPos val="nextTo"/>
        <c:txPr>
          <a:bodyPr rot="5400000" vert="horz"/>
          <a:lstStyle/>
          <a:p>
            <a:pPr>
              <a:defRPr/>
            </a:pPr>
            <a:endParaRPr lang="en-US"/>
          </a:p>
        </c:txPr>
        <c:crossAx val="226105416"/>
        <c:crosses val="autoZero"/>
        <c:auto val="1"/>
        <c:lblOffset val="100"/>
        <c:baseTimeUnit val="months"/>
        <c:majorUnit val="12"/>
        <c:minorUnit val="12"/>
      </c:dateAx>
      <c:valAx>
        <c:axId val="226105416"/>
        <c:scaling>
          <c:orientation val="minMax"/>
          <c:max val="2000000"/>
          <c:min val="400000"/>
        </c:scaling>
        <c:delete val="0"/>
        <c:axPos val="l"/>
        <c:title>
          <c:tx>
            <c:rich>
              <a:bodyPr rot="-5400000" vert="horz"/>
              <a:lstStyle/>
              <a:p>
                <a:pPr>
                  <a:defRPr b="0">
                    <a:solidFill>
                      <a:srgbClr val="564031"/>
                    </a:solidFill>
                  </a:defRPr>
                </a:pPr>
                <a:r>
                  <a:rPr lang="en-US" sz="1150" b="0">
                    <a:solidFill>
                      <a:srgbClr val="564031"/>
                    </a:solidFill>
                    <a:latin typeface="Arial" panose="020B0604020202020204" pitchFamily="34" charset="0"/>
                    <a:cs typeface="Arial" panose="020B0604020202020204" pitchFamily="34" charset="0"/>
                  </a:rPr>
                  <a:t>Median</a:t>
                </a:r>
                <a:r>
                  <a:rPr lang="en-US" sz="1150" b="0" baseline="0">
                    <a:solidFill>
                      <a:srgbClr val="564031"/>
                    </a:solidFill>
                    <a:latin typeface="Arial" panose="020B0604020202020204" pitchFamily="34" charset="0"/>
                    <a:cs typeface="Arial" panose="020B0604020202020204" pitchFamily="34" charset="0"/>
                  </a:rPr>
                  <a:t> Single Family Home Price ($)</a:t>
                </a:r>
                <a:endParaRPr lang="en-US" sz="1150" b="0">
                  <a:solidFill>
                    <a:srgbClr val="564031"/>
                  </a:solidFill>
                  <a:latin typeface="Arial" panose="020B0604020202020204" pitchFamily="34" charset="0"/>
                  <a:cs typeface="Arial" panose="020B0604020202020204" pitchFamily="34" charset="0"/>
                </a:endParaRPr>
              </a:p>
            </c:rich>
          </c:tx>
          <c:layout>
            <c:manualLayout>
              <c:xMode val="edge"/>
              <c:yMode val="edge"/>
              <c:x val="4.7349963607490244E-3"/>
              <c:y val="0.16897084620219985"/>
            </c:manualLayout>
          </c:layout>
          <c:overlay val="0"/>
        </c:title>
        <c:numFmt formatCode="&quot;$&quot;#,##0_);[Red]\(&quot;$&quot;#,##0\)" sourceLinked="0"/>
        <c:majorTickMark val="out"/>
        <c:minorTickMark val="none"/>
        <c:tickLblPos val="nextTo"/>
        <c:crossAx val="226105808"/>
        <c:crosses val="autoZero"/>
        <c:crossBetween val="between"/>
      </c:valAx>
    </c:plotArea>
    <c:legend>
      <c:legendPos val="b"/>
      <c:layout>
        <c:manualLayout>
          <c:xMode val="edge"/>
          <c:yMode val="edge"/>
          <c:x val="0.33678484750277626"/>
          <c:y val="0.95722127793801637"/>
          <c:w val="0.44518808785201641"/>
          <c:h val="3.4413235461562122E-2"/>
        </c:manualLayout>
      </c:layout>
      <c:overlay val="0"/>
      <c:txPr>
        <a:bodyPr/>
        <a:lstStyle/>
        <a:p>
          <a:pPr>
            <a:defRPr b="0" i="0" baseline="0">
              <a:solidFill>
                <a:srgbClr val="564031"/>
              </a:solidFill>
              <a:latin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0.10427</cdr:x>
      <cdr:y>0.24532</cdr:y>
    </cdr:from>
    <cdr:to>
      <cdr:x>0.74577</cdr:x>
      <cdr:y>0.28307</cdr:y>
    </cdr:to>
    <cdr:sp macro="" textlink="">
      <cdr:nvSpPr>
        <cdr:cNvPr id="1030" name="Text Box 6"/>
        <cdr:cNvSpPr txBox="1">
          <a:spLocks xmlns:a="http://schemas.openxmlformats.org/drawingml/2006/main" noChangeArrowheads="1"/>
        </cdr:cNvSpPr>
      </cdr:nvSpPr>
      <cdr:spPr bwMode="auto">
        <a:xfrm xmlns:a="http://schemas.openxmlformats.org/drawingml/2006/main">
          <a:off x="885894" y="1432018"/>
          <a:ext cx="5516069" cy="2196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endParaRPr lang="en-US"/>
        </a:p>
      </cdr:txBody>
    </cdr:sp>
  </cdr:relSizeAnchor>
  <cdr:relSizeAnchor xmlns:cdr="http://schemas.openxmlformats.org/drawingml/2006/chartDrawing">
    <cdr:from>
      <cdr:x>0.11919</cdr:x>
      <cdr:y>0.35486</cdr:y>
    </cdr:from>
    <cdr:to>
      <cdr:x>0.74735</cdr:x>
      <cdr:y>0.38946</cdr:y>
    </cdr:to>
    <cdr:sp macro="" textlink="">
      <cdr:nvSpPr>
        <cdr:cNvPr id="11" name="TextBox 10"/>
        <cdr:cNvSpPr txBox="1"/>
      </cdr:nvSpPr>
      <cdr:spPr>
        <a:xfrm xmlns:a="http://schemas.openxmlformats.org/drawingml/2006/main">
          <a:off x="1013952" y="2070919"/>
          <a:ext cx="5401596" cy="2027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0.17437</cdr:x>
      <cdr:y>0.54165</cdr:y>
    </cdr:from>
    <cdr:to>
      <cdr:x>0.90275</cdr:x>
      <cdr:y>0.59978</cdr:y>
    </cdr:to>
    <cdr:sp macro="" textlink="">
      <cdr:nvSpPr>
        <cdr:cNvPr id="12" name="TextBox 11"/>
        <cdr:cNvSpPr txBox="1"/>
      </cdr:nvSpPr>
      <cdr:spPr>
        <a:xfrm xmlns:a="http://schemas.openxmlformats.org/drawingml/2006/main">
          <a:off x="1848011" y="2204269"/>
          <a:ext cx="7719506" cy="2365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200" b="1" i="1" baseline="0" dirty="0">
              <a:solidFill>
                <a:srgbClr val="662D64"/>
              </a:solidFill>
              <a:effectLst/>
              <a:latin typeface="+mn-lt"/>
              <a:ea typeface="+mn-ea"/>
              <a:cs typeface="+mn-cs"/>
            </a:rPr>
            <a:t>Annual Income to Afford Average Rent for a Two-bedroom Apartment ($119,880)</a:t>
          </a:r>
          <a:endParaRPr lang="en-US" sz="1200" dirty="0">
            <a:solidFill>
              <a:srgbClr val="662D64"/>
            </a:solidFill>
            <a:effectLst/>
          </a:endParaRPr>
        </a:p>
        <a:p xmlns:a="http://schemas.openxmlformats.org/drawingml/2006/main">
          <a:endParaRPr lang="en-US" sz="1100" dirty="0">
            <a:solidFill>
              <a:srgbClr val="C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0.17442</cdr:x>
      <cdr:y>0.5952</cdr:y>
    </cdr:from>
    <cdr:to>
      <cdr:x>0.78696</cdr:x>
      <cdr:y>0.66033</cdr:y>
    </cdr:to>
    <cdr:sp macro="" textlink="">
      <cdr:nvSpPr>
        <cdr:cNvPr id="13" name="TextBox 12"/>
        <cdr:cNvSpPr txBox="1"/>
      </cdr:nvSpPr>
      <cdr:spPr>
        <a:xfrm xmlns:a="http://schemas.openxmlformats.org/drawingml/2006/main">
          <a:off x="1848580" y="2422188"/>
          <a:ext cx="6491812" cy="2650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rtl="0"/>
          <a:r>
            <a:rPr lang="en-US" sz="1200" b="1" i="1" baseline="0" dirty="0">
              <a:solidFill>
                <a:srgbClr val="0078B2"/>
              </a:solidFill>
              <a:effectLst/>
              <a:latin typeface="+mn-lt"/>
              <a:ea typeface="+mn-ea"/>
              <a:cs typeface="+mn-cs"/>
            </a:rPr>
            <a:t>Annual Income to Afford Average Rent for a One-bedroom Apartment ($95,040)</a:t>
          </a:r>
          <a:endParaRPr lang="en-US" sz="1200" dirty="0">
            <a:solidFill>
              <a:srgbClr val="0078B2"/>
            </a:solidFill>
            <a:effectLst/>
          </a:endParaRPr>
        </a:p>
      </cdr:txBody>
    </cdr:sp>
  </cdr:relSizeAnchor>
  <cdr:relSizeAnchor xmlns:cdr="http://schemas.openxmlformats.org/drawingml/2006/chartDrawing">
    <cdr:from>
      <cdr:x>0.17314</cdr:x>
      <cdr:y>0.46688</cdr:y>
    </cdr:from>
    <cdr:to>
      <cdr:x>0.84141</cdr:x>
      <cdr:y>0.53312</cdr:y>
    </cdr:to>
    <cdr:sp macro="" textlink="">
      <cdr:nvSpPr>
        <cdr:cNvPr id="14" name="TextBox 13"/>
        <cdr:cNvSpPr txBox="1"/>
      </cdr:nvSpPr>
      <cdr:spPr>
        <a:xfrm xmlns:a="http://schemas.openxmlformats.org/drawingml/2006/main">
          <a:off x="1834927" y="1899983"/>
          <a:ext cx="7082449" cy="2695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rtl="0"/>
          <a:r>
            <a:rPr lang="en-US" sz="1200" b="1" i="1" baseline="0" dirty="0">
              <a:solidFill>
                <a:srgbClr val="84AF7E"/>
              </a:solidFill>
              <a:effectLst/>
              <a:latin typeface="+mn-lt"/>
              <a:ea typeface="+mn-ea"/>
              <a:cs typeface="+mn-cs"/>
            </a:rPr>
            <a:t>Annual Income to Afford Average Rent for a Three-bedroom Apartment ($148,600)</a:t>
          </a:r>
          <a:endParaRPr lang="en-US" sz="1200" dirty="0">
            <a:solidFill>
              <a:srgbClr val="84AF7E"/>
            </a:solidFill>
            <a:effectLst/>
          </a:endParaRPr>
        </a:p>
      </cdr:txBody>
    </cdr:sp>
  </cdr:relSizeAnchor>
  <cdr:relSizeAnchor xmlns:cdr="http://schemas.openxmlformats.org/drawingml/2006/chartDrawing">
    <cdr:from>
      <cdr:x>0.14235</cdr:x>
      <cdr:y>0.11271</cdr:y>
    </cdr:from>
    <cdr:to>
      <cdr:x>0.69573</cdr:x>
      <cdr:y>0.15334</cdr:y>
    </cdr:to>
    <cdr:sp macro="" textlink="">
      <cdr:nvSpPr>
        <cdr:cNvPr id="9" name="TextBox 8"/>
        <cdr:cNvSpPr txBox="1"/>
      </cdr:nvSpPr>
      <cdr:spPr>
        <a:xfrm xmlns:a="http://schemas.openxmlformats.org/drawingml/2006/main">
          <a:off x="1219200" y="655320"/>
          <a:ext cx="4739640" cy="236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0.17381</cdr:x>
      <cdr:y>0.34197</cdr:y>
    </cdr:from>
    <cdr:to>
      <cdr:x>0.72631</cdr:x>
      <cdr:y>0.39617</cdr:y>
    </cdr:to>
    <cdr:sp macro="" textlink="">
      <cdr:nvSpPr>
        <cdr:cNvPr id="16" name="TextBox 15"/>
        <cdr:cNvSpPr txBox="1"/>
      </cdr:nvSpPr>
      <cdr:spPr>
        <a:xfrm xmlns:a="http://schemas.openxmlformats.org/drawingml/2006/main">
          <a:off x="1842026" y="1391646"/>
          <a:ext cx="5855498" cy="2205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200" b="1" i="1" baseline="0" dirty="0">
              <a:solidFill>
                <a:srgbClr val="A283A9"/>
              </a:solidFill>
              <a:effectLst/>
              <a:latin typeface="+mn-lt"/>
              <a:ea typeface="+mn-ea"/>
              <a:cs typeface="+mn-cs"/>
            </a:rPr>
            <a:t>Annual Income to Own a Median Priced Townhome/Condo ($207,401)</a:t>
          </a:r>
          <a:endParaRPr lang="en-US" sz="1200" dirty="0">
            <a:solidFill>
              <a:srgbClr val="A283A9"/>
            </a:solidFill>
            <a:effectLst/>
          </a:endParaRPr>
        </a:p>
        <a:p xmlns:a="http://schemas.openxmlformats.org/drawingml/2006/main">
          <a:endParaRPr lang="en-US" sz="1100" dirty="0"/>
        </a:p>
      </cdr:txBody>
    </cdr:sp>
  </cdr:relSizeAnchor>
  <cdr:relSizeAnchor xmlns:cdr="http://schemas.openxmlformats.org/drawingml/2006/chartDrawing">
    <cdr:from>
      <cdr:x>0.11744</cdr:x>
      <cdr:y>0.06291</cdr:y>
    </cdr:from>
    <cdr:to>
      <cdr:x>0.66726</cdr:x>
      <cdr:y>0.09174</cdr:y>
    </cdr:to>
    <cdr:sp macro="" textlink="">
      <cdr:nvSpPr>
        <cdr:cNvPr id="19" name="TextBox 18"/>
        <cdr:cNvSpPr txBox="1"/>
      </cdr:nvSpPr>
      <cdr:spPr>
        <a:xfrm xmlns:a="http://schemas.openxmlformats.org/drawingml/2006/main">
          <a:off x="1005840" y="365760"/>
          <a:ext cx="4709160" cy="1676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0.16984</cdr:x>
      <cdr:y>0.02868</cdr:y>
    </cdr:from>
    <cdr:to>
      <cdr:x>0.95542</cdr:x>
      <cdr:y>0.09256</cdr:y>
    </cdr:to>
    <cdr:sp macro="" textlink="">
      <cdr:nvSpPr>
        <cdr:cNvPr id="20" name="TextBox 19"/>
        <cdr:cNvSpPr txBox="1"/>
      </cdr:nvSpPr>
      <cdr:spPr>
        <a:xfrm xmlns:a="http://schemas.openxmlformats.org/drawingml/2006/main">
          <a:off x="1799950" y="116733"/>
          <a:ext cx="8325722" cy="2599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200" b="1" i="1" baseline="0" dirty="0">
              <a:solidFill>
                <a:srgbClr val="5A8560"/>
              </a:solidFill>
              <a:effectLst/>
              <a:latin typeface="+mn-lt"/>
              <a:ea typeface="+mn-ea"/>
              <a:cs typeface="+mn-cs"/>
            </a:rPr>
            <a:t>Annual Income to Own a Median Priced Single-Family Home ($345,678)</a:t>
          </a:r>
          <a:endParaRPr lang="en-US" sz="1200" dirty="0">
            <a:solidFill>
              <a:srgbClr val="5A8560"/>
            </a:solidFill>
            <a:effectLst/>
          </a:endParaRP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0.87248</cdr:x>
      <cdr:y>0.95944</cdr:y>
    </cdr:from>
    <cdr:to>
      <cdr:x>0.94312</cdr:x>
      <cdr:y>0.98479</cdr:y>
    </cdr:to>
    <cdr:sp macro="" textlink="">
      <cdr:nvSpPr>
        <cdr:cNvPr id="2" name="TextBox 1"/>
        <cdr:cNvSpPr txBox="1"/>
      </cdr:nvSpPr>
      <cdr:spPr>
        <a:xfrm xmlns:a="http://schemas.openxmlformats.org/drawingml/2006/main">
          <a:off x="7548563" y="6008688"/>
          <a:ext cx="611187" cy="158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0.86972</cdr:x>
      <cdr:y>0.96578</cdr:y>
    </cdr:from>
    <cdr:to>
      <cdr:x>0.94587</cdr:x>
      <cdr:y>0.98479</cdr:y>
    </cdr:to>
    <cdr:sp macro="" textlink="">
      <cdr:nvSpPr>
        <cdr:cNvPr id="3" name="TextBox 2"/>
        <cdr:cNvSpPr txBox="1"/>
      </cdr:nvSpPr>
      <cdr:spPr>
        <a:xfrm xmlns:a="http://schemas.openxmlformats.org/drawingml/2006/main">
          <a:off x="7524750" y="6048375"/>
          <a:ext cx="658813" cy="1190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6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719985-DED3-46F4-8602-0F4E8A81EE4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56E7CF-4503-48F7-917A-450ED1EFD23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EC3914E-2FD4-4FD0-9A74-3BFDC93B5BE7}" type="datetimeFigureOut">
              <a:rPr lang="en-US" smtClean="0"/>
              <a:t>5/17/2023</a:t>
            </a:fld>
            <a:endParaRPr lang="en-US"/>
          </a:p>
        </p:txBody>
      </p:sp>
      <p:sp>
        <p:nvSpPr>
          <p:cNvPr id="4" name="Footer Placeholder 3">
            <a:extLst>
              <a:ext uri="{FF2B5EF4-FFF2-40B4-BE49-F238E27FC236}">
                <a16:creationId xmlns:a16="http://schemas.microsoft.com/office/drawing/2014/main" id="{80894E87-C883-40B1-B963-A97B521DA6E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A82B740-1BD2-4DE0-BF8F-35641D55B14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DF30D82-CB26-4455-9B20-418789896257}" type="slidenum">
              <a:rPr lang="en-US" smtClean="0"/>
              <a:t>‹#›</a:t>
            </a:fld>
            <a:endParaRPr lang="en-US"/>
          </a:p>
        </p:txBody>
      </p:sp>
    </p:spTree>
    <p:extLst>
      <p:ext uri="{BB962C8B-B14F-4D97-AF65-F5344CB8AC3E}">
        <p14:creationId xmlns:p14="http://schemas.microsoft.com/office/powerpoint/2010/main" val="166139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C13C189-F3AE-4B65-BED9-77EDEFF525C6}" type="datetimeFigureOut">
              <a:rPr lang="en-US" smtClean="0"/>
              <a:t>5/17/2023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D910AC1-2A6E-46A0-876A-948196F436BD}" type="slidenum">
              <a:rPr lang="en-US" smtClean="0"/>
              <a:t>‹#›</a:t>
            </a:fld>
            <a:endParaRPr lang="en-US"/>
          </a:p>
        </p:txBody>
      </p:sp>
    </p:spTree>
    <p:extLst>
      <p:ext uri="{BB962C8B-B14F-4D97-AF65-F5344CB8AC3E}">
        <p14:creationId xmlns:p14="http://schemas.microsoft.com/office/powerpoint/2010/main" val="310380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B32A8D6E-91AF-4EA5-94CA-585848B1FA1C}" type="slidenum">
              <a:rPr lang="en-US" altLang="en-US" sz="1200"/>
              <a:pPr eaLnBrk="1" hangingPunct="1"/>
              <a:t>1</a:t>
            </a:fld>
            <a:endParaRPr lang="en-US" altLang="en-US" sz="1200"/>
          </a:p>
        </p:txBody>
      </p:sp>
      <p:sp>
        <p:nvSpPr>
          <p:cNvPr id="17411" name="Rectangle 2"/>
          <p:cNvSpPr>
            <a:spLocks noGrp="1" noRot="1" noChangeAspect="1" noChangeArrowheads="1" noTextEdit="1"/>
          </p:cNvSpPr>
          <p:nvPr>
            <p:ph type="sldImg"/>
          </p:nvPr>
        </p:nvSpPr>
        <p:spPr>
          <a:xfrm>
            <a:off x="406400" y="696913"/>
            <a:ext cx="6197600" cy="3486150"/>
          </a:xfrm>
          <a:ln/>
        </p:spPr>
      </p:sp>
      <p:sp>
        <p:nvSpPr>
          <p:cNvPr id="17412" name="Rectangle 3"/>
          <p:cNvSpPr>
            <a:spLocks noGrp="1" noChangeArrowheads="1"/>
          </p:cNvSpPr>
          <p:nvPr>
            <p:ph type="body" idx="1"/>
          </p:nvPr>
        </p:nvSpPr>
        <p:spPr>
          <a:xfrm>
            <a:off x="701675" y="4416427"/>
            <a:ext cx="5607050" cy="4183063"/>
          </a:xfrm>
          <a:noFill/>
        </p:spPr>
        <p:txBody>
          <a:bodyPr/>
          <a:lstStyle/>
          <a:p>
            <a:pPr eaLnBrk="1" hangingPunct="1"/>
            <a:endParaRPr lang="en-US" altLang="en-US"/>
          </a:p>
        </p:txBody>
      </p:sp>
    </p:spTree>
    <p:extLst>
      <p:ext uri="{BB962C8B-B14F-4D97-AF65-F5344CB8AC3E}">
        <p14:creationId xmlns:p14="http://schemas.microsoft.com/office/powerpoint/2010/main" val="1877857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6F5B7863-DB56-4E92-93A1-A1F348CEFF97}" type="slidenum">
              <a:rPr lang="en-US" altLang="en-US" sz="1200"/>
              <a:pPr eaLnBrk="1" hangingPunct="1"/>
              <a:t>10</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5193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7C4F3215-8D1F-4C25-AEB6-4ECBC87C9771}" type="slidenum">
              <a:rPr lang="en-US" altLang="en-US" sz="1200"/>
              <a:pPr eaLnBrk="1" hangingPunct="1"/>
              <a:t>11</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97892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B230BCF6-4F13-4F0B-8FDD-0739D5FDF7DD}" type="slidenum">
              <a:rPr lang="en-US" altLang="en-US" sz="1200"/>
              <a:pPr eaLnBrk="1" hangingPunct="1"/>
              <a:t>12</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598251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C61B34B2-FD73-4946-AF8F-E507E416E3E8}" type="slidenum">
              <a:rPr lang="en-US" altLang="en-US" sz="1200"/>
              <a:pPr eaLnBrk="1" hangingPunct="1"/>
              <a:t>13</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27782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37B43857-9A57-429E-87E0-1846C6A4B523}" type="slidenum">
              <a:rPr lang="en-US" altLang="en-US" sz="1200"/>
              <a:pPr eaLnBrk="1" hangingPunct="1"/>
              <a:t>14</a:t>
            </a:fld>
            <a:endParaRPr lang="en-US" alt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67598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6F5B7863-DB56-4E92-93A1-A1F348CEFF97}" type="slidenum">
              <a:rPr lang="en-US" altLang="en-US" sz="1200"/>
              <a:pPr eaLnBrk="1" hangingPunct="1"/>
              <a:t>15</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34567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910AC1-2A6E-46A0-876A-948196F436BD}" type="slidenum">
              <a:rPr lang="en-US" smtClean="0"/>
              <a:t>16</a:t>
            </a:fld>
            <a:endParaRPr lang="en-US"/>
          </a:p>
        </p:txBody>
      </p:sp>
    </p:spTree>
    <p:extLst>
      <p:ext uri="{BB962C8B-B14F-4D97-AF65-F5344CB8AC3E}">
        <p14:creationId xmlns:p14="http://schemas.microsoft.com/office/powerpoint/2010/main" val="206518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48BC8C-393E-4288-AB29-37240249019F}" type="slidenum">
              <a:rPr lang="en-US" altLang="en-US" smtClean="0"/>
              <a:pPr>
                <a:defRPr/>
              </a:pPr>
              <a:t>2</a:t>
            </a:fld>
            <a:endParaRPr lang="en-US" altLang="en-US"/>
          </a:p>
        </p:txBody>
      </p:sp>
    </p:spTree>
    <p:extLst>
      <p:ext uri="{BB962C8B-B14F-4D97-AF65-F5344CB8AC3E}">
        <p14:creationId xmlns:p14="http://schemas.microsoft.com/office/powerpoint/2010/main" val="222900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72D92016-A103-4441-9FF1-D4FEDBD0EBCF}" type="slidenum">
              <a:rPr lang="en-US" altLang="en-US" sz="1200"/>
              <a:pPr eaLnBrk="1" hangingPunct="1"/>
              <a:t>3</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6910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8DCA2107-7D83-4906-A67F-81B819DFA5BC}" type="slidenum">
              <a:rPr lang="en-US" altLang="en-US" sz="1200"/>
              <a:pPr eaLnBrk="1" hangingPunct="1"/>
              <a:t>4</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a:cs typeface="Arial" charset="0"/>
            </a:endParaRPr>
          </a:p>
        </p:txBody>
      </p:sp>
    </p:spTree>
    <p:extLst>
      <p:ext uri="{BB962C8B-B14F-4D97-AF65-F5344CB8AC3E}">
        <p14:creationId xmlns:p14="http://schemas.microsoft.com/office/powerpoint/2010/main" val="417689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8DCA2107-7D83-4906-A67F-81B819DFA5BC}" type="slidenum">
              <a:rPr lang="en-US" altLang="en-US" sz="1200"/>
              <a:pPr eaLnBrk="1" hangingPunct="1"/>
              <a:t>5</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a:cs typeface="Arial" charset="0"/>
            </a:endParaRPr>
          </a:p>
        </p:txBody>
      </p:sp>
    </p:spTree>
    <p:extLst>
      <p:ext uri="{BB962C8B-B14F-4D97-AF65-F5344CB8AC3E}">
        <p14:creationId xmlns:p14="http://schemas.microsoft.com/office/powerpoint/2010/main" val="124051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70A1FE02-45B1-48ED-9458-CC8A97F3F416}" type="slidenum">
              <a:rPr lang="en-US" altLang="en-US" sz="1200"/>
              <a:pPr eaLnBrk="1" hangingPunct="1"/>
              <a:t>6</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cs typeface="Arial" charset="0"/>
            </a:endParaRPr>
          </a:p>
        </p:txBody>
      </p:sp>
    </p:spTree>
    <p:extLst>
      <p:ext uri="{BB962C8B-B14F-4D97-AF65-F5344CB8AC3E}">
        <p14:creationId xmlns:p14="http://schemas.microsoft.com/office/powerpoint/2010/main" val="2806956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70A1FE02-45B1-48ED-9458-CC8A97F3F416}" type="slidenum">
              <a:rPr lang="en-US" altLang="en-US" sz="1200"/>
              <a:pPr eaLnBrk="1" hangingPunct="1"/>
              <a:t>7</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cs typeface="Arial" charset="0"/>
            </a:endParaRPr>
          </a:p>
        </p:txBody>
      </p:sp>
    </p:spTree>
    <p:extLst>
      <p:ext uri="{BB962C8B-B14F-4D97-AF65-F5344CB8AC3E}">
        <p14:creationId xmlns:p14="http://schemas.microsoft.com/office/powerpoint/2010/main" val="416534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96F9F2A2-BAC8-4ECD-828C-2AEA0FA38193}" type="slidenum">
              <a:rPr lang="en-US" altLang="en-US" sz="1200"/>
              <a:pPr eaLnBrk="1" hangingPunct="1"/>
              <a:t>8</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60539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96F9F2A2-BAC8-4ECD-828C-2AEA0FA38193}" type="slidenum">
              <a:rPr lang="en-US" altLang="en-US" sz="1200"/>
              <a:pPr eaLnBrk="1" hangingPunct="1"/>
              <a:t>9</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35768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BCC49E5-B4C2-4494-85AF-D563062388AF}"/>
              </a:ext>
            </a:extLst>
          </p:cNvPr>
          <p:cNvSpPr/>
          <p:nvPr userDrawn="1"/>
        </p:nvSpPr>
        <p:spPr>
          <a:xfrm>
            <a:off x="164730" y="365125"/>
            <a:ext cx="1703547" cy="7906042"/>
          </a:xfrm>
          <a:prstGeom prst="rect">
            <a:avLst/>
          </a:prstGeom>
          <a:solidFill>
            <a:srgbClr val="AF7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3C7458E-17FA-48BE-87CD-C08384557FCF}"/>
              </a:ext>
            </a:extLst>
          </p:cNvPr>
          <p:cNvSpPr>
            <a:spLocks noGrp="1"/>
          </p:cNvSpPr>
          <p:nvPr>
            <p:ph type="subTitle" idx="1"/>
          </p:nvPr>
        </p:nvSpPr>
        <p:spPr>
          <a:xfrm>
            <a:off x="4427791" y="4054608"/>
            <a:ext cx="5902585" cy="61806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94F55353-0821-4434-910C-DA7294D1C8DB}"/>
              </a:ext>
            </a:extLst>
          </p:cNvPr>
          <p:cNvSpPr>
            <a:spLocks noGrp="1"/>
          </p:cNvSpPr>
          <p:nvPr>
            <p:ph type="ctrTitle"/>
          </p:nvPr>
        </p:nvSpPr>
        <p:spPr>
          <a:xfrm>
            <a:off x="4420647" y="1337868"/>
            <a:ext cx="6689596" cy="2387600"/>
          </a:xfrm>
        </p:spPr>
        <p:txBody>
          <a:bodyPr anchor="b"/>
          <a:lstStyle>
            <a:lvl1pPr algn="l">
              <a:defRPr sz="6000" b="1">
                <a:solidFill>
                  <a:schemeClr val="accent2"/>
                </a:solidFill>
              </a:defRPr>
            </a:lvl1pPr>
          </a:lstStyle>
          <a:p>
            <a:r>
              <a:rPr lang="en-US"/>
              <a:t>Click to edit Master title style</a:t>
            </a:r>
          </a:p>
        </p:txBody>
      </p:sp>
      <p:sp>
        <p:nvSpPr>
          <p:cNvPr id="4" name="Rectangle 3">
            <a:extLst>
              <a:ext uri="{FF2B5EF4-FFF2-40B4-BE49-F238E27FC236}">
                <a16:creationId xmlns:a16="http://schemas.microsoft.com/office/drawing/2014/main" id="{601EDA76-F215-4004-A5FC-AE9B7EE61D7F}"/>
              </a:ext>
            </a:extLst>
          </p:cNvPr>
          <p:cNvSpPr/>
          <p:nvPr userDrawn="1"/>
        </p:nvSpPr>
        <p:spPr>
          <a:xfrm>
            <a:off x="323557" y="-450165"/>
            <a:ext cx="3151164" cy="7906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9496C891-9C93-4484-B2AF-79A88E1DF0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65" y="558642"/>
            <a:ext cx="2041616" cy="1727521"/>
          </a:xfrm>
          <a:prstGeom prst="rect">
            <a:avLst/>
          </a:prstGeom>
        </p:spPr>
      </p:pic>
      <p:pic>
        <p:nvPicPr>
          <p:cNvPr id="6" name="Graphic 5">
            <a:extLst>
              <a:ext uri="{FF2B5EF4-FFF2-40B4-BE49-F238E27FC236}">
                <a16:creationId xmlns:a16="http://schemas.microsoft.com/office/drawing/2014/main" id="{6C0D36EF-F4D9-43EB-A867-61E6B6B64FE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6048" y="2932576"/>
            <a:ext cx="4679360" cy="4353937"/>
          </a:xfrm>
          <a:prstGeom prst="rect">
            <a:avLst/>
          </a:prstGeom>
        </p:spPr>
      </p:pic>
    </p:spTree>
    <p:extLst>
      <p:ext uri="{BB962C8B-B14F-4D97-AF65-F5344CB8AC3E}">
        <p14:creationId xmlns:p14="http://schemas.microsoft.com/office/powerpoint/2010/main" val="137139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5E74A2D-2228-4084-B566-62BCC154050A}"/>
              </a:ext>
            </a:extLst>
          </p:cNvPr>
          <p:cNvSpPr/>
          <p:nvPr userDrawn="1"/>
        </p:nvSpPr>
        <p:spPr>
          <a:xfrm>
            <a:off x="0" y="6492875"/>
            <a:ext cx="12192000" cy="365125"/>
          </a:xfrm>
          <a:prstGeom prst="rect">
            <a:avLst/>
          </a:prstGeom>
          <a:solidFill>
            <a:srgbClr val="4E9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 name="Title 1">
            <a:extLst>
              <a:ext uri="{FF2B5EF4-FFF2-40B4-BE49-F238E27FC236}">
                <a16:creationId xmlns:a16="http://schemas.microsoft.com/office/drawing/2014/main" id="{518940C0-6236-4860-A436-B2269B11D18D}"/>
              </a:ext>
            </a:extLst>
          </p:cNvPr>
          <p:cNvSpPr>
            <a:spLocks noGrp="1"/>
          </p:cNvSpPr>
          <p:nvPr>
            <p:ph type="title"/>
          </p:nvPr>
        </p:nvSpPr>
        <p:spPr>
          <a:xfrm>
            <a:off x="1755532" y="2701440"/>
            <a:ext cx="8680936" cy="1455120"/>
          </a:xfrm>
        </p:spPr>
        <p:txBody>
          <a:bodyPr anchor="b"/>
          <a:lstStyle>
            <a:lvl1pPr algn="ctr">
              <a:defRPr sz="60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A1FD022-F011-40E9-94F6-834CD218B942}"/>
              </a:ext>
            </a:extLst>
          </p:cNvPr>
          <p:cNvSpPr>
            <a:spLocks noGrp="1"/>
          </p:cNvSpPr>
          <p:nvPr>
            <p:ph type="body" idx="1"/>
          </p:nvPr>
        </p:nvSpPr>
        <p:spPr>
          <a:xfrm>
            <a:off x="1755532" y="4412494"/>
            <a:ext cx="8680936" cy="835412"/>
          </a:xfrm>
        </p:spPr>
        <p:txBody>
          <a:bodyPr anchor="ctr" anchorCtr="0"/>
          <a:lstStyle>
            <a:lvl1pPr marL="0" indent="0" algn="ctr">
              <a:buNone/>
              <a:defRPr sz="2400">
                <a:solidFill>
                  <a:srgbClr val="4D4D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Date Placeholder 11">
            <a:extLst>
              <a:ext uri="{FF2B5EF4-FFF2-40B4-BE49-F238E27FC236}">
                <a16:creationId xmlns:a16="http://schemas.microsoft.com/office/drawing/2014/main" id="{518E44E5-9C72-48A1-9842-67378EB0E848}"/>
              </a:ext>
            </a:extLst>
          </p:cNvPr>
          <p:cNvSpPr>
            <a:spLocks noGrp="1"/>
          </p:cNvSpPr>
          <p:nvPr>
            <p:ph type="dt" sz="half" idx="10"/>
          </p:nvPr>
        </p:nvSpPr>
        <p:spPr>
          <a:xfrm>
            <a:off x="196624" y="6492874"/>
            <a:ext cx="2743200" cy="365125"/>
          </a:xfrm>
        </p:spPr>
        <p:txBody>
          <a:bodyPr/>
          <a:lstStyle>
            <a:lvl1pPr>
              <a:defRPr>
                <a:solidFill>
                  <a:schemeClr val="bg1"/>
                </a:solidFill>
              </a:defRPr>
            </a:lvl1pPr>
          </a:lstStyle>
          <a:p>
            <a:endParaRPr lang="en-US" dirty="0"/>
          </a:p>
        </p:txBody>
      </p:sp>
      <p:sp>
        <p:nvSpPr>
          <p:cNvPr id="14" name="Slide Number Placeholder 13">
            <a:extLst>
              <a:ext uri="{FF2B5EF4-FFF2-40B4-BE49-F238E27FC236}">
                <a16:creationId xmlns:a16="http://schemas.microsoft.com/office/drawing/2014/main" id="{F8BF5781-30AB-49AB-848E-A279CD74B0AB}"/>
              </a:ext>
            </a:extLst>
          </p:cNvPr>
          <p:cNvSpPr>
            <a:spLocks noGrp="1"/>
          </p:cNvSpPr>
          <p:nvPr>
            <p:ph type="sldNum" sz="quarter" idx="12"/>
          </p:nvPr>
        </p:nvSpPr>
        <p:spPr>
          <a:xfrm>
            <a:off x="9252176" y="6492874"/>
            <a:ext cx="2743200" cy="365125"/>
          </a:xfrm>
        </p:spPr>
        <p:txBody>
          <a:bodyPr/>
          <a:lstStyle>
            <a:lvl1pPr>
              <a:defRPr>
                <a:solidFill>
                  <a:schemeClr val="bg1"/>
                </a:solidFill>
              </a:defRPr>
            </a:lvl1pPr>
          </a:lstStyle>
          <a:p>
            <a:fld id="{F2DA5EF6-F1AD-44DA-AE60-8C0472A8F915}" type="slidenum">
              <a:rPr lang="en-US" smtClean="0"/>
              <a:pPr/>
              <a:t>‹#›</a:t>
            </a:fld>
            <a:endParaRPr lang="en-US" dirty="0"/>
          </a:p>
        </p:txBody>
      </p:sp>
      <p:cxnSp>
        <p:nvCxnSpPr>
          <p:cNvPr id="20" name="Straight Connector 19">
            <a:extLst>
              <a:ext uri="{FF2B5EF4-FFF2-40B4-BE49-F238E27FC236}">
                <a16:creationId xmlns:a16="http://schemas.microsoft.com/office/drawing/2014/main" id="{875ACFE7-1B4A-4262-B462-115D46D98179}"/>
              </a:ext>
            </a:extLst>
          </p:cNvPr>
          <p:cNvCxnSpPr>
            <a:cxnSpLocks/>
          </p:cNvCxnSpPr>
          <p:nvPr userDrawn="1"/>
        </p:nvCxnSpPr>
        <p:spPr>
          <a:xfrm flipV="1">
            <a:off x="838200" y="4275078"/>
            <a:ext cx="10515599" cy="18897"/>
          </a:xfrm>
          <a:prstGeom prst="line">
            <a:avLst/>
          </a:prstGeom>
          <a:ln w="38100" cap="rnd">
            <a:solidFill>
              <a:srgbClr val="AF7F4B"/>
            </a:solidFill>
          </a:ln>
        </p:spPr>
        <p:style>
          <a:lnRef idx="1">
            <a:schemeClr val="dk1"/>
          </a:lnRef>
          <a:fillRef idx="0">
            <a:schemeClr val="dk1"/>
          </a:fillRef>
          <a:effectRef idx="0">
            <a:schemeClr val="dk1"/>
          </a:effectRef>
          <a:fontRef idx="minor">
            <a:schemeClr val="tx1"/>
          </a:fontRef>
        </p:style>
      </p:cxnSp>
      <p:sp>
        <p:nvSpPr>
          <p:cNvPr id="28" name="Footer Placeholder 10">
            <a:extLst>
              <a:ext uri="{FF2B5EF4-FFF2-40B4-BE49-F238E27FC236}">
                <a16:creationId xmlns:a16="http://schemas.microsoft.com/office/drawing/2014/main" id="{9A257EF5-34B5-4492-A6B6-C094B6CA37E7}"/>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2019 Quarter 2</a:t>
            </a:r>
          </a:p>
        </p:txBody>
      </p:sp>
    </p:spTree>
    <p:extLst>
      <p:ext uri="{BB962C8B-B14F-4D97-AF65-F5344CB8AC3E}">
        <p14:creationId xmlns:p14="http://schemas.microsoft.com/office/powerpoint/2010/main" val="2255281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B06E96C-08F1-4553-AEE5-531D72131A74}"/>
              </a:ext>
            </a:extLst>
          </p:cNvPr>
          <p:cNvSpPr/>
          <p:nvPr userDrawn="1"/>
        </p:nvSpPr>
        <p:spPr>
          <a:xfrm>
            <a:off x="0" y="6492875"/>
            <a:ext cx="12192000" cy="365125"/>
          </a:xfrm>
          <a:prstGeom prst="rect">
            <a:avLst/>
          </a:prstGeom>
          <a:solidFill>
            <a:srgbClr val="4E9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24" name="Straight Connector 23">
            <a:extLst>
              <a:ext uri="{FF2B5EF4-FFF2-40B4-BE49-F238E27FC236}">
                <a16:creationId xmlns:a16="http://schemas.microsoft.com/office/drawing/2014/main" id="{4512BF0F-0282-403E-84D3-72BF07494BB6}"/>
              </a:ext>
            </a:extLst>
          </p:cNvPr>
          <p:cNvCxnSpPr>
            <a:cxnSpLocks/>
          </p:cNvCxnSpPr>
          <p:nvPr userDrawn="1"/>
        </p:nvCxnSpPr>
        <p:spPr>
          <a:xfrm flipV="1">
            <a:off x="838200" y="1363606"/>
            <a:ext cx="10515599" cy="18897"/>
          </a:xfrm>
          <a:prstGeom prst="line">
            <a:avLst/>
          </a:prstGeom>
          <a:ln w="38100" cap="rnd">
            <a:solidFill>
              <a:srgbClr val="4E919D"/>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8CBB1CB8-1855-4D77-83BC-71D50175F808}"/>
              </a:ext>
            </a:extLst>
          </p:cNvPr>
          <p:cNvSpPr>
            <a:spLocks noGrp="1"/>
          </p:cNvSpPr>
          <p:nvPr>
            <p:ph idx="1"/>
          </p:nvPr>
        </p:nvSpPr>
        <p:spPr>
          <a:xfrm>
            <a:off x="838200" y="1825625"/>
            <a:ext cx="105155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F6D82F5-F408-44B6-A96B-696ABE80F4FB}"/>
              </a:ext>
            </a:extLst>
          </p:cNvPr>
          <p:cNvSpPr>
            <a:spLocks noGrp="1"/>
          </p:cNvSpPr>
          <p:nvPr>
            <p:ph type="title"/>
          </p:nvPr>
        </p:nvSpPr>
        <p:spPr>
          <a:xfrm>
            <a:off x="838200" y="327903"/>
            <a:ext cx="10515599" cy="998481"/>
          </a:xfrm>
        </p:spPr>
        <p:txBody>
          <a:bodyPr/>
          <a:lstStyle>
            <a:lvl1pPr algn="ctr">
              <a:defRPr b="1">
                <a:solidFill>
                  <a:srgbClr val="4E919D"/>
                </a:solidFill>
              </a:defRPr>
            </a:lvl1pPr>
          </a:lstStyle>
          <a:p>
            <a:r>
              <a:rPr lang="en-US" dirty="0"/>
              <a:t>Click to edit Master title style</a:t>
            </a:r>
          </a:p>
        </p:txBody>
      </p:sp>
      <p:sp>
        <p:nvSpPr>
          <p:cNvPr id="30" name="Date Placeholder 11">
            <a:extLst>
              <a:ext uri="{FF2B5EF4-FFF2-40B4-BE49-F238E27FC236}">
                <a16:creationId xmlns:a16="http://schemas.microsoft.com/office/drawing/2014/main" id="{944920E9-71D8-42C6-9933-B66C144127D7}"/>
              </a:ext>
            </a:extLst>
          </p:cNvPr>
          <p:cNvSpPr>
            <a:spLocks noGrp="1"/>
          </p:cNvSpPr>
          <p:nvPr>
            <p:ph type="dt" sz="half" idx="10"/>
          </p:nvPr>
        </p:nvSpPr>
        <p:spPr>
          <a:xfrm>
            <a:off x="196624" y="6492874"/>
            <a:ext cx="2743200" cy="365125"/>
          </a:xfrm>
        </p:spPr>
        <p:txBody>
          <a:bodyPr/>
          <a:lstStyle>
            <a:lvl1pPr>
              <a:defRPr>
                <a:solidFill>
                  <a:schemeClr val="bg1"/>
                </a:solidFill>
              </a:defRPr>
            </a:lvl1pPr>
          </a:lstStyle>
          <a:p>
            <a:endParaRPr lang="en-US"/>
          </a:p>
        </p:txBody>
      </p:sp>
      <p:sp>
        <p:nvSpPr>
          <p:cNvPr id="31" name="Slide Number Placeholder 13">
            <a:extLst>
              <a:ext uri="{FF2B5EF4-FFF2-40B4-BE49-F238E27FC236}">
                <a16:creationId xmlns:a16="http://schemas.microsoft.com/office/drawing/2014/main" id="{1FBBC22A-F16D-4A45-A27E-24828ACBD05E}"/>
              </a:ext>
            </a:extLst>
          </p:cNvPr>
          <p:cNvSpPr>
            <a:spLocks noGrp="1"/>
          </p:cNvSpPr>
          <p:nvPr>
            <p:ph type="sldNum" sz="quarter" idx="12"/>
          </p:nvPr>
        </p:nvSpPr>
        <p:spPr>
          <a:xfrm>
            <a:off x="9252176" y="6492874"/>
            <a:ext cx="2743200" cy="365125"/>
          </a:xfrm>
        </p:spPr>
        <p:txBody>
          <a:bodyPr/>
          <a:lstStyle>
            <a:lvl1pPr>
              <a:defRPr>
                <a:solidFill>
                  <a:schemeClr val="bg1"/>
                </a:solidFill>
              </a:defRPr>
            </a:lvl1pPr>
          </a:lstStyle>
          <a:p>
            <a:fld id="{F2DA5EF6-F1AD-44DA-AE60-8C0472A8F915}" type="slidenum">
              <a:rPr lang="en-US" smtClean="0"/>
              <a:pPr/>
              <a:t>‹#›</a:t>
            </a:fld>
            <a:endParaRPr lang="en-US"/>
          </a:p>
        </p:txBody>
      </p:sp>
      <p:sp>
        <p:nvSpPr>
          <p:cNvPr id="38" name="Footer Placeholder 10">
            <a:extLst>
              <a:ext uri="{FF2B5EF4-FFF2-40B4-BE49-F238E27FC236}">
                <a16:creationId xmlns:a16="http://schemas.microsoft.com/office/drawing/2014/main" id="{F8D0C90A-9492-4E3F-8203-6DA543D8DE13}"/>
              </a:ext>
            </a:extLst>
          </p:cNvPr>
          <p:cNvSpPr>
            <a:spLocks noGrp="1"/>
          </p:cNvSpPr>
          <p:nvPr>
            <p:ph type="ftr" sz="quarter" idx="4294967295"/>
          </p:nvPr>
        </p:nvSpPr>
        <p:spPr>
          <a:xfrm>
            <a:off x="4158154" y="6492875"/>
            <a:ext cx="3875690" cy="365125"/>
          </a:xfrm>
        </p:spPr>
        <p:txBody>
          <a:bodyPr/>
          <a:lstStyle/>
          <a:p>
            <a:r>
              <a:rPr lang="en-US" sz="1400" b="1">
                <a:solidFill>
                  <a:schemeClr val="bg1"/>
                </a:solidFill>
              </a:rPr>
              <a:t>San José Housing Market Update: 2019 Quarter 2</a:t>
            </a:r>
          </a:p>
        </p:txBody>
      </p:sp>
    </p:spTree>
    <p:extLst>
      <p:ext uri="{BB962C8B-B14F-4D97-AF65-F5344CB8AC3E}">
        <p14:creationId xmlns:p14="http://schemas.microsoft.com/office/powerpoint/2010/main" val="186022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0F3F145-BC09-4F58-A80B-9479D0CDEDCE}"/>
              </a:ext>
            </a:extLst>
          </p:cNvPr>
          <p:cNvSpPr/>
          <p:nvPr userDrawn="1"/>
        </p:nvSpPr>
        <p:spPr>
          <a:xfrm>
            <a:off x="0" y="6492875"/>
            <a:ext cx="12192000" cy="365125"/>
          </a:xfrm>
          <a:prstGeom prst="rect">
            <a:avLst/>
          </a:prstGeom>
          <a:solidFill>
            <a:srgbClr val="4E9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 name="Content Placeholder 2">
            <a:extLst>
              <a:ext uri="{FF2B5EF4-FFF2-40B4-BE49-F238E27FC236}">
                <a16:creationId xmlns:a16="http://schemas.microsoft.com/office/drawing/2014/main" id="{BC14632E-581C-4AEC-A747-56FBC044731E}"/>
              </a:ext>
            </a:extLst>
          </p:cNvPr>
          <p:cNvSpPr>
            <a:spLocks noGrp="1"/>
          </p:cNvSpPr>
          <p:nvPr>
            <p:ph sz="half" idx="1"/>
          </p:nvPr>
        </p:nvSpPr>
        <p:spPr>
          <a:xfrm>
            <a:off x="838202" y="1825625"/>
            <a:ext cx="511228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48C7B6-E9D3-480F-B960-A7BD281BC45C}"/>
              </a:ext>
            </a:extLst>
          </p:cNvPr>
          <p:cNvSpPr>
            <a:spLocks noGrp="1"/>
          </p:cNvSpPr>
          <p:nvPr>
            <p:ph sz="half" idx="2"/>
          </p:nvPr>
        </p:nvSpPr>
        <p:spPr>
          <a:xfrm>
            <a:off x="6241516" y="1825625"/>
            <a:ext cx="511228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Date Placeholder 11">
            <a:extLst>
              <a:ext uri="{FF2B5EF4-FFF2-40B4-BE49-F238E27FC236}">
                <a16:creationId xmlns:a16="http://schemas.microsoft.com/office/drawing/2014/main" id="{DF5F4B93-BF82-45BD-9DFC-874C8F368213}"/>
              </a:ext>
            </a:extLst>
          </p:cNvPr>
          <p:cNvSpPr>
            <a:spLocks noGrp="1"/>
          </p:cNvSpPr>
          <p:nvPr>
            <p:ph type="dt" sz="half" idx="10"/>
          </p:nvPr>
        </p:nvSpPr>
        <p:spPr>
          <a:xfrm>
            <a:off x="196624" y="6492874"/>
            <a:ext cx="2743200" cy="365125"/>
          </a:xfrm>
        </p:spPr>
        <p:txBody>
          <a:bodyPr/>
          <a:lstStyle>
            <a:lvl1pPr>
              <a:defRPr>
                <a:solidFill>
                  <a:schemeClr val="bg1"/>
                </a:solidFill>
              </a:defRPr>
            </a:lvl1pPr>
          </a:lstStyle>
          <a:p>
            <a:endParaRPr lang="en-US"/>
          </a:p>
        </p:txBody>
      </p:sp>
      <p:sp>
        <p:nvSpPr>
          <p:cNvPr id="37" name="Slide Number Placeholder 13">
            <a:extLst>
              <a:ext uri="{FF2B5EF4-FFF2-40B4-BE49-F238E27FC236}">
                <a16:creationId xmlns:a16="http://schemas.microsoft.com/office/drawing/2014/main" id="{FC96B782-6043-4F89-8BC7-1D8D6F534A92}"/>
              </a:ext>
            </a:extLst>
          </p:cNvPr>
          <p:cNvSpPr>
            <a:spLocks noGrp="1"/>
          </p:cNvSpPr>
          <p:nvPr>
            <p:ph type="sldNum" sz="quarter" idx="12"/>
          </p:nvPr>
        </p:nvSpPr>
        <p:spPr>
          <a:xfrm>
            <a:off x="9252176" y="6492874"/>
            <a:ext cx="2743200" cy="365125"/>
          </a:xfrm>
        </p:spPr>
        <p:txBody>
          <a:bodyPr/>
          <a:lstStyle>
            <a:lvl1pPr>
              <a:defRPr>
                <a:solidFill>
                  <a:schemeClr val="bg1"/>
                </a:solidFill>
              </a:defRPr>
            </a:lvl1pPr>
          </a:lstStyle>
          <a:p>
            <a:fld id="{F2DA5EF6-F1AD-44DA-AE60-8C0472A8F915}" type="slidenum">
              <a:rPr lang="en-US" smtClean="0"/>
              <a:pPr/>
              <a:t>‹#›</a:t>
            </a:fld>
            <a:endParaRPr lang="en-US"/>
          </a:p>
        </p:txBody>
      </p:sp>
      <p:cxnSp>
        <p:nvCxnSpPr>
          <p:cNvPr id="39" name="Straight Connector 38">
            <a:extLst>
              <a:ext uri="{FF2B5EF4-FFF2-40B4-BE49-F238E27FC236}">
                <a16:creationId xmlns:a16="http://schemas.microsoft.com/office/drawing/2014/main" id="{F737CF66-8947-45D2-A4AD-3BDA63DF4650}"/>
              </a:ext>
            </a:extLst>
          </p:cNvPr>
          <p:cNvCxnSpPr>
            <a:cxnSpLocks/>
          </p:cNvCxnSpPr>
          <p:nvPr userDrawn="1"/>
        </p:nvCxnSpPr>
        <p:spPr>
          <a:xfrm flipV="1">
            <a:off x="838200" y="1363606"/>
            <a:ext cx="10515599" cy="18897"/>
          </a:xfrm>
          <a:prstGeom prst="line">
            <a:avLst/>
          </a:prstGeom>
          <a:ln w="38100" cap="rnd">
            <a:solidFill>
              <a:srgbClr val="4E919D"/>
            </a:solidFill>
          </a:ln>
        </p:spPr>
        <p:style>
          <a:lnRef idx="1">
            <a:schemeClr val="dk1"/>
          </a:lnRef>
          <a:fillRef idx="0">
            <a:schemeClr val="dk1"/>
          </a:fillRef>
          <a:effectRef idx="0">
            <a:schemeClr val="dk1"/>
          </a:effectRef>
          <a:fontRef idx="minor">
            <a:schemeClr val="tx1"/>
          </a:fontRef>
        </p:style>
      </p:cxnSp>
      <p:sp>
        <p:nvSpPr>
          <p:cNvPr id="40" name="Title 1">
            <a:extLst>
              <a:ext uri="{FF2B5EF4-FFF2-40B4-BE49-F238E27FC236}">
                <a16:creationId xmlns:a16="http://schemas.microsoft.com/office/drawing/2014/main" id="{6DA3C949-8352-4659-952B-11D3C7CEBF55}"/>
              </a:ext>
            </a:extLst>
          </p:cNvPr>
          <p:cNvSpPr>
            <a:spLocks noGrp="1"/>
          </p:cNvSpPr>
          <p:nvPr>
            <p:ph type="title"/>
          </p:nvPr>
        </p:nvSpPr>
        <p:spPr>
          <a:xfrm>
            <a:off x="838200" y="362284"/>
            <a:ext cx="10515599" cy="998481"/>
          </a:xfrm>
        </p:spPr>
        <p:txBody>
          <a:bodyPr/>
          <a:lstStyle>
            <a:lvl1pPr algn="ctr">
              <a:defRPr b="1">
                <a:solidFill>
                  <a:srgbClr val="4E919D"/>
                </a:solidFill>
              </a:defRPr>
            </a:lvl1pPr>
          </a:lstStyle>
          <a:p>
            <a:r>
              <a:rPr lang="en-US" dirty="0"/>
              <a:t>Click to edit Master title style</a:t>
            </a:r>
          </a:p>
        </p:txBody>
      </p:sp>
      <p:sp>
        <p:nvSpPr>
          <p:cNvPr id="43" name="Footer Placeholder 10">
            <a:extLst>
              <a:ext uri="{FF2B5EF4-FFF2-40B4-BE49-F238E27FC236}">
                <a16:creationId xmlns:a16="http://schemas.microsoft.com/office/drawing/2014/main" id="{D3C40315-F3A1-4A10-92FA-922D5909BB47}"/>
              </a:ext>
            </a:extLst>
          </p:cNvPr>
          <p:cNvSpPr>
            <a:spLocks noGrp="1"/>
          </p:cNvSpPr>
          <p:nvPr>
            <p:ph type="ftr" sz="quarter" idx="4294967295"/>
          </p:nvPr>
        </p:nvSpPr>
        <p:spPr>
          <a:xfrm>
            <a:off x="4158154" y="6492874"/>
            <a:ext cx="3875690" cy="365125"/>
          </a:xfrm>
        </p:spPr>
        <p:txBody>
          <a:bodyPr/>
          <a:lstStyle/>
          <a:p>
            <a:r>
              <a:rPr lang="en-US" sz="1400" b="1">
                <a:solidFill>
                  <a:schemeClr val="bg1"/>
                </a:solidFill>
              </a:rPr>
              <a:t>San José Housing Market Update: 2019 Quarter 2</a:t>
            </a:r>
          </a:p>
        </p:txBody>
      </p:sp>
    </p:spTree>
    <p:extLst>
      <p:ext uri="{BB962C8B-B14F-4D97-AF65-F5344CB8AC3E}">
        <p14:creationId xmlns:p14="http://schemas.microsoft.com/office/powerpoint/2010/main" val="4531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985B5DA-218B-40F9-A2A5-520E7341A085}"/>
              </a:ext>
            </a:extLst>
          </p:cNvPr>
          <p:cNvSpPr/>
          <p:nvPr userDrawn="1"/>
        </p:nvSpPr>
        <p:spPr>
          <a:xfrm>
            <a:off x="0" y="6492875"/>
            <a:ext cx="12192000" cy="365125"/>
          </a:xfrm>
          <a:prstGeom prst="rect">
            <a:avLst/>
          </a:prstGeom>
          <a:solidFill>
            <a:srgbClr val="4E9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 name="Text Placeholder 2">
            <a:extLst>
              <a:ext uri="{FF2B5EF4-FFF2-40B4-BE49-F238E27FC236}">
                <a16:creationId xmlns:a16="http://schemas.microsoft.com/office/drawing/2014/main" id="{CF99B5D6-BF26-44A6-9E29-324AE37F8CD0}"/>
              </a:ext>
            </a:extLst>
          </p:cNvPr>
          <p:cNvSpPr>
            <a:spLocks noGrp="1"/>
          </p:cNvSpPr>
          <p:nvPr>
            <p:ph type="body" idx="1"/>
          </p:nvPr>
        </p:nvSpPr>
        <p:spPr>
          <a:xfrm>
            <a:off x="836612" y="1681163"/>
            <a:ext cx="5043699" cy="823912"/>
          </a:xfrm>
        </p:spPr>
        <p:txBody>
          <a:bodyPr anchor="b">
            <a:normAutofit/>
          </a:bodyPr>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04F0D4-C88C-4CEE-8DC8-7F2654E5A670}"/>
              </a:ext>
            </a:extLst>
          </p:cNvPr>
          <p:cNvSpPr>
            <a:spLocks noGrp="1"/>
          </p:cNvSpPr>
          <p:nvPr>
            <p:ph sz="half" idx="2"/>
          </p:nvPr>
        </p:nvSpPr>
        <p:spPr>
          <a:xfrm>
            <a:off x="836612" y="2505075"/>
            <a:ext cx="5043699" cy="3684588"/>
          </a:xfrm>
        </p:spPr>
        <p:txBody>
          <a:bodyPr/>
          <a:lstStyle>
            <a:lvl1pPr>
              <a:defRPr sz="2600">
                <a:solidFill>
                  <a:srgbClr val="4D4D4F"/>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C0B11E-94FF-4B74-B846-50D6149A36A6}"/>
              </a:ext>
            </a:extLst>
          </p:cNvPr>
          <p:cNvSpPr>
            <a:spLocks noGrp="1"/>
          </p:cNvSpPr>
          <p:nvPr>
            <p:ph type="body" sz="quarter" idx="3"/>
          </p:nvPr>
        </p:nvSpPr>
        <p:spPr>
          <a:xfrm>
            <a:off x="6286850" y="1681163"/>
            <a:ext cx="5068538" cy="823912"/>
          </a:xfrm>
        </p:spPr>
        <p:txBody>
          <a:bodyPr anchor="b">
            <a:normAutofit/>
          </a:bodyPr>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3FAEAD-A6DA-4083-B3B6-EAE7420A29DE}"/>
              </a:ext>
            </a:extLst>
          </p:cNvPr>
          <p:cNvSpPr>
            <a:spLocks noGrp="1"/>
          </p:cNvSpPr>
          <p:nvPr>
            <p:ph sz="quarter" idx="4"/>
          </p:nvPr>
        </p:nvSpPr>
        <p:spPr>
          <a:xfrm>
            <a:off x="6286850" y="2505075"/>
            <a:ext cx="5068538" cy="3684588"/>
          </a:xfrm>
        </p:spPr>
        <p:txBody>
          <a:bodyPr/>
          <a:lstStyle>
            <a:lvl1pPr>
              <a:defRPr sz="2600">
                <a:solidFill>
                  <a:srgbClr val="4D4D4F"/>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11">
            <a:extLst>
              <a:ext uri="{FF2B5EF4-FFF2-40B4-BE49-F238E27FC236}">
                <a16:creationId xmlns:a16="http://schemas.microsoft.com/office/drawing/2014/main" id="{B06704A0-7BD1-4C79-B2A9-C80674BAE3C8}"/>
              </a:ext>
            </a:extLst>
          </p:cNvPr>
          <p:cNvSpPr>
            <a:spLocks noGrp="1"/>
          </p:cNvSpPr>
          <p:nvPr>
            <p:ph type="dt" sz="half" idx="10"/>
          </p:nvPr>
        </p:nvSpPr>
        <p:spPr>
          <a:xfrm>
            <a:off x="196624" y="6492874"/>
            <a:ext cx="2743200" cy="365125"/>
          </a:xfrm>
        </p:spPr>
        <p:txBody>
          <a:bodyPr/>
          <a:lstStyle>
            <a:lvl1pPr>
              <a:defRPr>
                <a:solidFill>
                  <a:schemeClr val="bg1"/>
                </a:solidFill>
              </a:defRPr>
            </a:lvl1pPr>
          </a:lstStyle>
          <a:p>
            <a:endParaRPr lang="en-US"/>
          </a:p>
        </p:txBody>
      </p:sp>
      <p:sp>
        <p:nvSpPr>
          <p:cNvPr id="25" name="Slide Number Placeholder 13">
            <a:extLst>
              <a:ext uri="{FF2B5EF4-FFF2-40B4-BE49-F238E27FC236}">
                <a16:creationId xmlns:a16="http://schemas.microsoft.com/office/drawing/2014/main" id="{7A3EA227-659B-492D-A9EA-321EDE3FB7ED}"/>
              </a:ext>
            </a:extLst>
          </p:cNvPr>
          <p:cNvSpPr>
            <a:spLocks noGrp="1"/>
          </p:cNvSpPr>
          <p:nvPr>
            <p:ph type="sldNum" sz="quarter" idx="12"/>
          </p:nvPr>
        </p:nvSpPr>
        <p:spPr>
          <a:xfrm>
            <a:off x="9252176" y="6492874"/>
            <a:ext cx="2743200" cy="365125"/>
          </a:xfrm>
        </p:spPr>
        <p:txBody>
          <a:bodyPr/>
          <a:lstStyle>
            <a:lvl1pPr>
              <a:defRPr>
                <a:solidFill>
                  <a:schemeClr val="bg1"/>
                </a:solidFill>
              </a:defRPr>
            </a:lvl1pPr>
          </a:lstStyle>
          <a:p>
            <a:fld id="{F2DA5EF6-F1AD-44DA-AE60-8C0472A8F915}" type="slidenum">
              <a:rPr lang="en-US" smtClean="0"/>
              <a:pPr/>
              <a:t>‹#›</a:t>
            </a:fld>
            <a:endParaRPr lang="en-US"/>
          </a:p>
        </p:txBody>
      </p:sp>
      <p:cxnSp>
        <p:nvCxnSpPr>
          <p:cNvPr id="31" name="Straight Connector 30">
            <a:extLst>
              <a:ext uri="{FF2B5EF4-FFF2-40B4-BE49-F238E27FC236}">
                <a16:creationId xmlns:a16="http://schemas.microsoft.com/office/drawing/2014/main" id="{A8932329-9AA8-4054-98D2-8F34A118CD0A}"/>
              </a:ext>
            </a:extLst>
          </p:cNvPr>
          <p:cNvCxnSpPr>
            <a:cxnSpLocks/>
          </p:cNvCxnSpPr>
          <p:nvPr userDrawn="1"/>
        </p:nvCxnSpPr>
        <p:spPr>
          <a:xfrm flipV="1">
            <a:off x="838200" y="1363606"/>
            <a:ext cx="10515599" cy="18897"/>
          </a:xfrm>
          <a:prstGeom prst="line">
            <a:avLst/>
          </a:prstGeom>
          <a:ln w="38100" cap="rnd">
            <a:solidFill>
              <a:srgbClr val="4E919D"/>
            </a:solidFill>
          </a:ln>
        </p:spPr>
        <p:style>
          <a:lnRef idx="1">
            <a:schemeClr val="dk1"/>
          </a:lnRef>
          <a:fillRef idx="0">
            <a:schemeClr val="dk1"/>
          </a:fillRef>
          <a:effectRef idx="0">
            <a:schemeClr val="dk1"/>
          </a:effectRef>
          <a:fontRef idx="minor">
            <a:schemeClr val="tx1"/>
          </a:fontRef>
        </p:style>
      </p:cxnSp>
      <p:sp>
        <p:nvSpPr>
          <p:cNvPr id="32" name="Title 1">
            <a:extLst>
              <a:ext uri="{FF2B5EF4-FFF2-40B4-BE49-F238E27FC236}">
                <a16:creationId xmlns:a16="http://schemas.microsoft.com/office/drawing/2014/main" id="{15CF6C85-C006-41A5-9231-8E2C23BB5C4A}"/>
              </a:ext>
            </a:extLst>
          </p:cNvPr>
          <p:cNvSpPr>
            <a:spLocks noGrp="1"/>
          </p:cNvSpPr>
          <p:nvPr>
            <p:ph type="title"/>
          </p:nvPr>
        </p:nvSpPr>
        <p:spPr>
          <a:xfrm>
            <a:off x="838200" y="319545"/>
            <a:ext cx="10515599" cy="998481"/>
          </a:xfrm>
        </p:spPr>
        <p:txBody>
          <a:bodyPr/>
          <a:lstStyle>
            <a:lvl1pPr algn="ctr">
              <a:defRPr b="1">
                <a:solidFill>
                  <a:srgbClr val="4E919D"/>
                </a:solidFill>
              </a:defRPr>
            </a:lvl1pPr>
          </a:lstStyle>
          <a:p>
            <a:r>
              <a:rPr lang="en-US" dirty="0"/>
              <a:t>Click to edit Master title style</a:t>
            </a:r>
          </a:p>
        </p:txBody>
      </p:sp>
      <p:sp>
        <p:nvSpPr>
          <p:cNvPr id="34" name="Footer Placeholder 10">
            <a:extLst>
              <a:ext uri="{FF2B5EF4-FFF2-40B4-BE49-F238E27FC236}">
                <a16:creationId xmlns:a16="http://schemas.microsoft.com/office/drawing/2014/main" id="{6510C9A0-9E94-4B72-9BFA-AF609D6F84F4}"/>
              </a:ext>
            </a:extLst>
          </p:cNvPr>
          <p:cNvSpPr>
            <a:spLocks noGrp="1"/>
          </p:cNvSpPr>
          <p:nvPr>
            <p:ph type="ftr" sz="quarter" idx="4294967295"/>
          </p:nvPr>
        </p:nvSpPr>
        <p:spPr>
          <a:xfrm>
            <a:off x="4158154" y="6492874"/>
            <a:ext cx="3875690" cy="365125"/>
          </a:xfrm>
        </p:spPr>
        <p:txBody>
          <a:bodyPr/>
          <a:lstStyle/>
          <a:p>
            <a:r>
              <a:rPr lang="en-US" sz="1400" b="1">
                <a:solidFill>
                  <a:schemeClr val="bg1"/>
                </a:solidFill>
              </a:rPr>
              <a:t>San José Housing Market Update: 2019 Quarter 2</a:t>
            </a:r>
          </a:p>
        </p:txBody>
      </p:sp>
    </p:spTree>
    <p:extLst>
      <p:ext uri="{BB962C8B-B14F-4D97-AF65-F5344CB8AC3E}">
        <p14:creationId xmlns:p14="http://schemas.microsoft.com/office/powerpoint/2010/main" val="184042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E8FA15F-7125-4CF0-80D6-278FF6A33E14}"/>
              </a:ext>
            </a:extLst>
          </p:cNvPr>
          <p:cNvSpPr/>
          <p:nvPr userDrawn="1"/>
        </p:nvSpPr>
        <p:spPr>
          <a:xfrm>
            <a:off x="0" y="6492875"/>
            <a:ext cx="12192000" cy="365125"/>
          </a:xfrm>
          <a:prstGeom prst="rect">
            <a:avLst/>
          </a:prstGeom>
          <a:solidFill>
            <a:srgbClr val="4E9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4" name="Date Placeholder 11">
            <a:extLst>
              <a:ext uri="{FF2B5EF4-FFF2-40B4-BE49-F238E27FC236}">
                <a16:creationId xmlns:a16="http://schemas.microsoft.com/office/drawing/2014/main" id="{E90CF44D-4BAD-4F29-B02F-7FAA9EC9959D}"/>
              </a:ext>
            </a:extLst>
          </p:cNvPr>
          <p:cNvSpPr>
            <a:spLocks noGrp="1"/>
          </p:cNvSpPr>
          <p:nvPr>
            <p:ph type="dt" sz="half" idx="10"/>
          </p:nvPr>
        </p:nvSpPr>
        <p:spPr>
          <a:xfrm>
            <a:off x="196624" y="6492874"/>
            <a:ext cx="2743200" cy="365125"/>
          </a:xfrm>
        </p:spPr>
        <p:txBody>
          <a:bodyPr/>
          <a:lstStyle>
            <a:lvl1pPr>
              <a:defRPr>
                <a:solidFill>
                  <a:schemeClr val="bg1"/>
                </a:solidFill>
              </a:defRPr>
            </a:lvl1pPr>
          </a:lstStyle>
          <a:p>
            <a:endParaRPr lang="en-US"/>
          </a:p>
        </p:txBody>
      </p:sp>
      <p:sp>
        <p:nvSpPr>
          <p:cNvPr id="25" name="Slide Number Placeholder 13">
            <a:extLst>
              <a:ext uri="{FF2B5EF4-FFF2-40B4-BE49-F238E27FC236}">
                <a16:creationId xmlns:a16="http://schemas.microsoft.com/office/drawing/2014/main" id="{4C55560B-1024-4ED5-9962-7BCD68D50770}"/>
              </a:ext>
            </a:extLst>
          </p:cNvPr>
          <p:cNvSpPr>
            <a:spLocks noGrp="1"/>
          </p:cNvSpPr>
          <p:nvPr>
            <p:ph type="sldNum" sz="quarter" idx="12"/>
          </p:nvPr>
        </p:nvSpPr>
        <p:spPr>
          <a:xfrm>
            <a:off x="9252176" y="6492874"/>
            <a:ext cx="2743200" cy="365125"/>
          </a:xfrm>
        </p:spPr>
        <p:txBody>
          <a:bodyPr/>
          <a:lstStyle>
            <a:lvl1pPr>
              <a:defRPr>
                <a:solidFill>
                  <a:schemeClr val="bg1"/>
                </a:solidFill>
              </a:defRPr>
            </a:lvl1pPr>
          </a:lstStyle>
          <a:p>
            <a:fld id="{F2DA5EF6-F1AD-44DA-AE60-8C0472A8F915}" type="slidenum">
              <a:rPr lang="en-US" smtClean="0"/>
              <a:pPr/>
              <a:t>‹#›</a:t>
            </a:fld>
            <a:endParaRPr lang="en-US"/>
          </a:p>
        </p:txBody>
      </p:sp>
      <p:sp>
        <p:nvSpPr>
          <p:cNvPr id="27" name="Footer Placeholder 10">
            <a:extLst>
              <a:ext uri="{FF2B5EF4-FFF2-40B4-BE49-F238E27FC236}">
                <a16:creationId xmlns:a16="http://schemas.microsoft.com/office/drawing/2014/main" id="{509489AE-594D-4F91-9030-8FECD72F9CED}"/>
              </a:ext>
            </a:extLst>
          </p:cNvPr>
          <p:cNvSpPr>
            <a:spLocks noGrp="1"/>
          </p:cNvSpPr>
          <p:nvPr>
            <p:ph type="ftr" sz="quarter" idx="4294967295"/>
          </p:nvPr>
        </p:nvSpPr>
        <p:spPr>
          <a:xfrm>
            <a:off x="4158154" y="6492874"/>
            <a:ext cx="3875690" cy="365125"/>
          </a:xfrm>
        </p:spPr>
        <p:txBody>
          <a:bodyPr/>
          <a:lstStyle/>
          <a:p>
            <a:r>
              <a:rPr lang="en-US" sz="1400" b="1">
                <a:solidFill>
                  <a:schemeClr val="bg1"/>
                </a:solidFill>
              </a:rPr>
              <a:t>San José Housing Market Update: 2019 Quarter 2</a:t>
            </a:r>
          </a:p>
        </p:txBody>
      </p:sp>
      <p:cxnSp>
        <p:nvCxnSpPr>
          <p:cNvPr id="28" name="Straight Connector 27">
            <a:extLst>
              <a:ext uri="{FF2B5EF4-FFF2-40B4-BE49-F238E27FC236}">
                <a16:creationId xmlns:a16="http://schemas.microsoft.com/office/drawing/2014/main" id="{4AF0B846-6E14-4F86-9FE0-8E873F31AF7C}"/>
              </a:ext>
            </a:extLst>
          </p:cNvPr>
          <p:cNvCxnSpPr>
            <a:cxnSpLocks/>
          </p:cNvCxnSpPr>
          <p:nvPr userDrawn="1"/>
        </p:nvCxnSpPr>
        <p:spPr>
          <a:xfrm flipV="1">
            <a:off x="838199" y="1340160"/>
            <a:ext cx="10515599" cy="18897"/>
          </a:xfrm>
          <a:prstGeom prst="line">
            <a:avLst/>
          </a:prstGeom>
          <a:ln w="38100" cap="rnd">
            <a:solidFill>
              <a:srgbClr val="4E919D"/>
            </a:solidFill>
          </a:ln>
        </p:spPr>
        <p:style>
          <a:lnRef idx="1">
            <a:schemeClr val="dk1"/>
          </a:lnRef>
          <a:fillRef idx="0">
            <a:schemeClr val="dk1"/>
          </a:fillRef>
          <a:effectRef idx="0">
            <a:schemeClr val="dk1"/>
          </a:effectRef>
          <a:fontRef idx="minor">
            <a:schemeClr val="tx1"/>
          </a:fontRef>
        </p:style>
      </p:cxnSp>
      <p:sp>
        <p:nvSpPr>
          <p:cNvPr id="40" name="Title 1">
            <a:extLst>
              <a:ext uri="{FF2B5EF4-FFF2-40B4-BE49-F238E27FC236}">
                <a16:creationId xmlns:a16="http://schemas.microsoft.com/office/drawing/2014/main" id="{28E6A1D7-6305-42F3-8F48-674ECF7E0764}"/>
              </a:ext>
            </a:extLst>
          </p:cNvPr>
          <p:cNvSpPr>
            <a:spLocks noGrp="1"/>
          </p:cNvSpPr>
          <p:nvPr>
            <p:ph type="title"/>
          </p:nvPr>
        </p:nvSpPr>
        <p:spPr>
          <a:xfrm>
            <a:off x="838199" y="284376"/>
            <a:ext cx="10515599" cy="998481"/>
          </a:xfrm>
        </p:spPr>
        <p:txBody>
          <a:bodyPr/>
          <a:lstStyle>
            <a:lvl1pPr algn="ctr">
              <a:defRPr b="1">
                <a:solidFill>
                  <a:srgbClr val="4E919D"/>
                </a:solidFill>
              </a:defRPr>
            </a:lvl1pPr>
          </a:lstStyle>
          <a:p>
            <a:r>
              <a:rPr lang="en-US" dirty="0"/>
              <a:t>Click to edit Master title style</a:t>
            </a:r>
          </a:p>
        </p:txBody>
      </p:sp>
    </p:spTree>
    <p:extLst>
      <p:ext uri="{BB962C8B-B14F-4D97-AF65-F5344CB8AC3E}">
        <p14:creationId xmlns:p14="http://schemas.microsoft.com/office/powerpoint/2010/main" val="134164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A2889F5-2310-4656-AF1F-922472C693EF}"/>
              </a:ext>
            </a:extLst>
          </p:cNvPr>
          <p:cNvSpPr/>
          <p:nvPr userDrawn="1"/>
        </p:nvSpPr>
        <p:spPr>
          <a:xfrm>
            <a:off x="0" y="6492875"/>
            <a:ext cx="12192000" cy="365125"/>
          </a:xfrm>
          <a:prstGeom prst="rect">
            <a:avLst/>
          </a:prstGeom>
          <a:solidFill>
            <a:srgbClr val="4E9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5" name="Date Placeholder 11">
            <a:extLst>
              <a:ext uri="{FF2B5EF4-FFF2-40B4-BE49-F238E27FC236}">
                <a16:creationId xmlns:a16="http://schemas.microsoft.com/office/drawing/2014/main" id="{0C96366D-721B-45D0-BC36-FEF39AFEF73D}"/>
              </a:ext>
            </a:extLst>
          </p:cNvPr>
          <p:cNvSpPr>
            <a:spLocks noGrp="1"/>
          </p:cNvSpPr>
          <p:nvPr>
            <p:ph type="dt" sz="half" idx="10"/>
          </p:nvPr>
        </p:nvSpPr>
        <p:spPr>
          <a:xfrm>
            <a:off x="196624" y="6492874"/>
            <a:ext cx="2743200" cy="365125"/>
          </a:xfrm>
        </p:spPr>
        <p:txBody>
          <a:bodyPr/>
          <a:lstStyle>
            <a:lvl1pPr>
              <a:defRPr>
                <a:solidFill>
                  <a:schemeClr val="bg1"/>
                </a:solidFill>
              </a:defRPr>
            </a:lvl1pPr>
          </a:lstStyle>
          <a:p>
            <a:endParaRPr lang="en-US" dirty="0"/>
          </a:p>
        </p:txBody>
      </p:sp>
      <p:sp>
        <p:nvSpPr>
          <p:cNvPr id="26" name="Slide Number Placeholder 13">
            <a:extLst>
              <a:ext uri="{FF2B5EF4-FFF2-40B4-BE49-F238E27FC236}">
                <a16:creationId xmlns:a16="http://schemas.microsoft.com/office/drawing/2014/main" id="{6C9BE982-AD4C-4CB8-A2AB-40AA9B08DCB4}"/>
              </a:ext>
            </a:extLst>
          </p:cNvPr>
          <p:cNvSpPr>
            <a:spLocks noGrp="1"/>
          </p:cNvSpPr>
          <p:nvPr>
            <p:ph type="sldNum" sz="quarter" idx="12"/>
          </p:nvPr>
        </p:nvSpPr>
        <p:spPr>
          <a:xfrm>
            <a:off x="9252176" y="6492874"/>
            <a:ext cx="2743200" cy="365125"/>
          </a:xfrm>
        </p:spPr>
        <p:txBody>
          <a:bodyPr/>
          <a:lstStyle>
            <a:lvl1pPr>
              <a:defRPr>
                <a:solidFill>
                  <a:schemeClr val="bg1"/>
                </a:solidFill>
              </a:defRPr>
            </a:lvl1pPr>
          </a:lstStyle>
          <a:p>
            <a:fld id="{F2DA5EF6-F1AD-44DA-AE60-8C0472A8F915}" type="slidenum">
              <a:rPr lang="en-US" smtClean="0"/>
              <a:pPr/>
              <a:t>‹#›</a:t>
            </a:fld>
            <a:endParaRPr lang="en-US" dirty="0"/>
          </a:p>
        </p:txBody>
      </p:sp>
      <p:sp>
        <p:nvSpPr>
          <p:cNvPr id="27" name="Footer Placeholder 10">
            <a:extLst>
              <a:ext uri="{FF2B5EF4-FFF2-40B4-BE49-F238E27FC236}">
                <a16:creationId xmlns:a16="http://schemas.microsoft.com/office/drawing/2014/main" id="{F36CEBB2-F057-4918-A66C-41E332468C2A}"/>
              </a:ext>
            </a:extLst>
          </p:cNvPr>
          <p:cNvSpPr>
            <a:spLocks noGrp="1"/>
          </p:cNvSpPr>
          <p:nvPr>
            <p:ph type="ftr" sz="quarter" idx="4294967295"/>
          </p:nvPr>
        </p:nvSpPr>
        <p:spPr>
          <a:xfrm>
            <a:off x="4158154" y="6492874"/>
            <a:ext cx="3875690" cy="365125"/>
          </a:xfrm>
        </p:spPr>
        <p:txBody>
          <a:bodyPr/>
          <a:lstStyle/>
          <a:p>
            <a:r>
              <a:rPr lang="en-US" sz="1400" b="1">
                <a:solidFill>
                  <a:schemeClr val="bg1"/>
                </a:solidFill>
              </a:rPr>
              <a:t>San José Housing Market Update: 2019 Quarter 2</a:t>
            </a:r>
          </a:p>
        </p:txBody>
      </p:sp>
    </p:spTree>
    <p:extLst>
      <p:ext uri="{BB962C8B-B14F-4D97-AF65-F5344CB8AC3E}">
        <p14:creationId xmlns:p14="http://schemas.microsoft.com/office/powerpoint/2010/main" val="170892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E919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San José Housing Market Update: 2019 Quarter 2</a:t>
            </a:r>
          </a:p>
        </p:txBody>
      </p:sp>
      <p:sp>
        <p:nvSpPr>
          <p:cNvPr id="6" name="Rectangle 6"/>
          <p:cNvSpPr>
            <a:spLocks noGrp="1" noChangeArrowheads="1"/>
          </p:cNvSpPr>
          <p:nvPr>
            <p:ph type="sldNum" sz="quarter" idx="12"/>
          </p:nvPr>
        </p:nvSpPr>
        <p:spPr>
          <a:ln/>
        </p:spPr>
        <p:txBody>
          <a:bodyPr/>
          <a:lstStyle>
            <a:lvl1pPr>
              <a:defRPr/>
            </a:lvl1pPr>
          </a:lstStyle>
          <a:p>
            <a:pPr>
              <a:defRPr/>
            </a:pPr>
            <a:fld id="{CEEAE9E2-58D3-4242-817F-65745B6A87B1}" type="slidenum">
              <a:rPr lang="en-US" altLang="en-US"/>
              <a:pPr>
                <a:defRPr/>
              </a:pPr>
              <a:t>‹#›</a:t>
            </a:fld>
            <a:endParaRPr lang="en-US" altLang="en-US"/>
          </a:p>
        </p:txBody>
      </p:sp>
    </p:spTree>
    <p:extLst>
      <p:ext uri="{BB962C8B-B14F-4D97-AF65-F5344CB8AC3E}">
        <p14:creationId xmlns:p14="http://schemas.microsoft.com/office/powerpoint/2010/main" val="3869885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ED7707-6263-421F-86AF-2B05EFDB14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A165DD-4992-469C-9FE5-6ACD1A815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27EA6-08BE-4DC8-8ACB-E2DA6B44A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rgbClr val="4D4D4F"/>
                </a:solidFill>
              </a:defRPr>
            </a:lvl1pPr>
          </a:lstStyle>
          <a:p>
            <a:endParaRPr lang="en-US"/>
          </a:p>
        </p:txBody>
      </p:sp>
      <p:sp>
        <p:nvSpPr>
          <p:cNvPr id="5" name="Footer Placeholder 4">
            <a:extLst>
              <a:ext uri="{FF2B5EF4-FFF2-40B4-BE49-F238E27FC236}">
                <a16:creationId xmlns:a16="http://schemas.microsoft.com/office/drawing/2014/main" id="{D8D4140E-741B-4F77-8B66-2BA2DEEAF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rgbClr val="4D4D4F"/>
                </a:solidFill>
              </a:defRPr>
            </a:lvl1pPr>
          </a:lstStyle>
          <a:p>
            <a:r>
              <a:rPr lang="en-US"/>
              <a:t>San José Housing Market Update: 2019 Quarter 2</a:t>
            </a:r>
          </a:p>
        </p:txBody>
      </p:sp>
      <p:sp>
        <p:nvSpPr>
          <p:cNvPr id="6" name="Slide Number Placeholder 5">
            <a:extLst>
              <a:ext uri="{FF2B5EF4-FFF2-40B4-BE49-F238E27FC236}">
                <a16:creationId xmlns:a16="http://schemas.microsoft.com/office/drawing/2014/main" id="{45B157F5-5212-4847-A41B-8D12CF14C2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rgbClr val="4D4D4F"/>
                </a:solidFill>
              </a:defRPr>
            </a:lvl1pPr>
          </a:lstStyle>
          <a:p>
            <a:fld id="{F2DA5EF6-F1AD-44DA-AE60-8C0472A8F915}" type="slidenum">
              <a:rPr lang="en-US" smtClean="0"/>
              <a:pPr/>
              <a:t>‹#›</a:t>
            </a:fld>
            <a:endParaRPr lang="en-US"/>
          </a:p>
        </p:txBody>
      </p:sp>
    </p:spTree>
    <p:extLst>
      <p:ext uri="{BB962C8B-B14F-4D97-AF65-F5344CB8AC3E}">
        <p14:creationId xmlns:p14="http://schemas.microsoft.com/office/powerpoint/2010/main" val="280303918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41313" indent="-296863" algn="l" defTabSz="914400" rtl="0" eaLnBrk="1" latinLnBrk="0" hangingPunct="1">
        <a:lnSpc>
          <a:spcPct val="100000"/>
        </a:lnSpc>
        <a:spcBef>
          <a:spcPts val="1000"/>
        </a:spcBef>
        <a:buClr>
          <a:schemeClr val="accent2"/>
        </a:buClr>
        <a:buSzPct val="80000"/>
        <a:buFontTx/>
        <a:buBlip>
          <a:blip r:embed="rId10"/>
        </a:buBlip>
        <a:defRPr sz="2800" kern="1200">
          <a:solidFill>
            <a:srgbClr val="4D4D4F"/>
          </a:solidFill>
          <a:latin typeface="+mj-lt"/>
          <a:ea typeface="+mn-ea"/>
          <a:cs typeface="+mn-cs"/>
        </a:defRPr>
      </a:lvl1pPr>
      <a:lvl2pPr marL="803275" indent="-228600" algn="l" defTabSz="914400" rtl="0" eaLnBrk="1" latinLnBrk="0" hangingPunct="1">
        <a:lnSpc>
          <a:spcPct val="100000"/>
        </a:lnSpc>
        <a:spcBef>
          <a:spcPts val="500"/>
        </a:spcBef>
        <a:buClr>
          <a:srgbClr val="AF7F4B"/>
        </a:buClr>
        <a:buSzPct val="120000"/>
        <a:buFont typeface="Arial" panose="020B0604020202020204" pitchFamily="34" charset="0"/>
        <a:buChar char="•"/>
        <a:defRPr sz="2400" kern="1200">
          <a:solidFill>
            <a:srgbClr val="4D4D4F"/>
          </a:solidFill>
          <a:latin typeface="+mj-lt"/>
          <a:ea typeface="+mn-ea"/>
          <a:cs typeface="+mn-cs"/>
        </a:defRPr>
      </a:lvl2pPr>
      <a:lvl3pPr marL="1146175" indent="-228600" algn="l" defTabSz="914400" rtl="0" eaLnBrk="1" latinLnBrk="0" hangingPunct="1">
        <a:lnSpc>
          <a:spcPct val="100000"/>
        </a:lnSpc>
        <a:spcBef>
          <a:spcPts val="500"/>
        </a:spcBef>
        <a:buClr>
          <a:srgbClr val="5A8560"/>
        </a:buClr>
        <a:buSzPct val="110000"/>
        <a:buFont typeface="Wingdings" panose="05000000000000000000" pitchFamily="2" charset="2"/>
        <a:buChar char="§"/>
        <a:defRPr sz="2000" kern="1200">
          <a:solidFill>
            <a:srgbClr val="4D4D4F"/>
          </a:solidFill>
          <a:latin typeface="+mj-lt"/>
          <a:ea typeface="+mn-ea"/>
          <a:cs typeface="+mn-cs"/>
        </a:defRPr>
      </a:lvl3pPr>
      <a:lvl4pPr marL="1487488" indent="-228600" algn="l" defTabSz="914400" rtl="0" eaLnBrk="1" latinLnBrk="0" hangingPunct="1">
        <a:lnSpc>
          <a:spcPct val="100000"/>
        </a:lnSpc>
        <a:spcBef>
          <a:spcPts val="500"/>
        </a:spcBef>
        <a:buSzPct val="100000"/>
        <a:buFont typeface="Calibri" panose="020F0502020204030204" pitchFamily="34" charset="0"/>
        <a:buChar char="–"/>
        <a:defRPr sz="1800" kern="1200">
          <a:solidFill>
            <a:srgbClr val="4D4D4F"/>
          </a:solidFill>
          <a:latin typeface="+mj-lt"/>
          <a:ea typeface="+mn-ea"/>
          <a:cs typeface="+mn-cs"/>
        </a:defRPr>
      </a:lvl4pPr>
      <a:lvl5pPr marL="1828800" indent="-228600" algn="l" defTabSz="914400" rtl="0" eaLnBrk="1" latinLnBrk="0" hangingPunct="1">
        <a:lnSpc>
          <a:spcPct val="100000"/>
        </a:lnSpc>
        <a:spcBef>
          <a:spcPts val="500"/>
        </a:spcBef>
        <a:buSzPct val="80000"/>
        <a:buFont typeface="Courier New" panose="02070309020205020404" pitchFamily="49" charset="0"/>
        <a:buChar char="o"/>
        <a:defRPr sz="1800" kern="1200">
          <a:solidFill>
            <a:srgbClr val="4D4D4F"/>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sanjoseca.gov/your-government/departments-offices/planning-building-code-enforcement/planning-division/development-data/permit-statistics-reports/adu-permit-activity"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017D12-673C-4BAD-9751-4598677B2631}"/>
              </a:ext>
            </a:extLst>
          </p:cNvPr>
          <p:cNvSpPr>
            <a:spLocks noGrp="1"/>
          </p:cNvSpPr>
          <p:nvPr>
            <p:ph type="ctrTitle"/>
          </p:nvPr>
        </p:nvSpPr>
        <p:spPr>
          <a:xfrm>
            <a:off x="4136955" y="-70050"/>
            <a:ext cx="8241323" cy="1300960"/>
          </a:xfrm>
        </p:spPr>
        <p:txBody>
          <a:bodyPr/>
          <a:lstStyle/>
          <a:p>
            <a:r>
              <a:rPr lang="en-US" dirty="0">
                <a:solidFill>
                  <a:srgbClr val="564031"/>
                </a:solidFill>
              </a:rPr>
              <a:t>Housing Market Update</a:t>
            </a:r>
          </a:p>
        </p:txBody>
      </p:sp>
      <p:sp>
        <p:nvSpPr>
          <p:cNvPr id="6" name="Subtitle 5">
            <a:extLst>
              <a:ext uri="{FF2B5EF4-FFF2-40B4-BE49-F238E27FC236}">
                <a16:creationId xmlns:a16="http://schemas.microsoft.com/office/drawing/2014/main" id="{03578D90-4F48-4847-99A6-110A07F42502}"/>
              </a:ext>
            </a:extLst>
          </p:cNvPr>
          <p:cNvSpPr>
            <a:spLocks noGrp="1"/>
          </p:cNvSpPr>
          <p:nvPr>
            <p:ph type="subTitle" idx="1"/>
          </p:nvPr>
        </p:nvSpPr>
        <p:spPr>
          <a:xfrm>
            <a:off x="5575014" y="1129158"/>
            <a:ext cx="5902585" cy="618067"/>
          </a:xfrm>
        </p:spPr>
        <p:txBody>
          <a:bodyPr/>
          <a:lstStyle/>
          <a:p>
            <a:pPr algn="r"/>
            <a:r>
              <a:rPr lang="en-US" b="1" dirty="0">
                <a:solidFill>
                  <a:srgbClr val="4E919D"/>
                </a:solidFill>
              </a:rPr>
              <a:t>First Quarter 2023</a:t>
            </a:r>
          </a:p>
        </p:txBody>
      </p:sp>
      <p:sp>
        <p:nvSpPr>
          <p:cNvPr id="9" name="AutoShape 2" descr="Mt.-View-Front.jp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Roosevelt Park Apts, San Jose, CA">
            <a:extLst>
              <a:ext uri="{FF2B5EF4-FFF2-40B4-BE49-F238E27FC236}">
                <a16:creationId xmlns:a16="http://schemas.microsoft.com/office/drawing/2014/main" id="{466B0281-843C-4A59-A17F-803B87D5ED7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6FF5A43B-FFBB-4493-95C4-2AC4E9F22122}"/>
              </a:ext>
            </a:extLst>
          </p:cNvPr>
          <p:cNvSpPr txBox="1"/>
          <p:nvPr/>
        </p:nvSpPr>
        <p:spPr>
          <a:xfrm>
            <a:off x="3958341" y="5987591"/>
            <a:ext cx="8096747" cy="646331"/>
          </a:xfrm>
          <a:prstGeom prst="rect">
            <a:avLst/>
          </a:prstGeom>
          <a:noFill/>
        </p:spPr>
        <p:txBody>
          <a:bodyPr wrap="square" lIns="91440" tIns="45720" rIns="91440" bIns="45720" rtlCol="0" anchor="t">
            <a:spAutoFit/>
          </a:bodyPr>
          <a:lstStyle/>
          <a:p>
            <a:pPr algn="just"/>
            <a:r>
              <a:rPr lang="en-US" b="1" i="1" dirty="0">
                <a:solidFill>
                  <a:srgbClr val="4E919D"/>
                </a:solidFill>
              </a:rPr>
              <a:t>Mariposa Place, </a:t>
            </a:r>
            <a:r>
              <a:rPr lang="en-US" sz="900" b="1" i="1" dirty="0">
                <a:solidFill>
                  <a:srgbClr val="6A5541"/>
                </a:solidFill>
                <a:latin typeface="Calibri" panose="020F0502020204030204" pitchFamily="34" charset="0"/>
                <a:cs typeface="Times New Roman" panose="02020603050405020304" pitchFamily="18" charset="0"/>
              </a:rPr>
              <a:t>a 100% affordable project that is under construction, will provide 80 affordable apartments for families and special needs tenants. The project is expected to create a memorable gateway for the rapidly changing West San Carlos Avenue district. The building was designed to carefully fit the unique narrow site and will add a new pedestrian path, linking a future light rail stop with the West San Carlos district..     Courtesy Danco-group.com</a:t>
            </a:r>
            <a:endParaRPr lang="en-US" sz="900" i="1" dirty="0">
              <a:solidFill>
                <a:srgbClr val="6A5541"/>
              </a:solidFill>
              <a:latin typeface="Calibri" panose="020F0502020204030204" pitchFamily="34" charset="0"/>
            </a:endParaRPr>
          </a:p>
        </p:txBody>
      </p:sp>
      <p:pic>
        <p:nvPicPr>
          <p:cNvPr id="2" name="Picture 2">
            <a:extLst>
              <a:ext uri="{FF2B5EF4-FFF2-40B4-BE49-F238E27FC236}">
                <a16:creationId xmlns:a16="http://schemas.microsoft.com/office/drawing/2014/main" id="{F48814A4-42B0-4B77-BA63-F7F8BFBF5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355" y="1588121"/>
            <a:ext cx="7945425" cy="429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57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0" y="6278561"/>
            <a:ext cx="5029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j-lt"/>
              </a:rPr>
              <a:t>SOURCE: Santa Clara County Association of Realtors March 2023</a:t>
            </a:r>
          </a:p>
        </p:txBody>
      </p:sp>
      <p:sp>
        <p:nvSpPr>
          <p:cNvPr id="9220" name="Text Box 7"/>
          <p:cNvSpPr txBox="1">
            <a:spLocks noChangeArrowheads="1"/>
          </p:cNvSpPr>
          <p:nvPr/>
        </p:nvSpPr>
        <p:spPr bwMode="auto">
          <a:xfrm>
            <a:off x="10912813" y="2139830"/>
            <a:ext cx="11525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400" b="1" dirty="0">
                <a:solidFill>
                  <a:schemeClr val="accent6"/>
                </a:solidFill>
                <a:latin typeface="Arial" panose="020B0604020202020204" pitchFamily="34" charset="0"/>
                <a:cs typeface="Arial" panose="020B0604020202020204" pitchFamily="34" charset="0"/>
              </a:rPr>
              <a:t>$1,682,500</a:t>
            </a:r>
          </a:p>
        </p:txBody>
      </p:sp>
      <p:sp>
        <p:nvSpPr>
          <p:cNvPr id="9221" name="Text Box 11"/>
          <p:cNvSpPr txBox="1">
            <a:spLocks noChangeArrowheads="1"/>
          </p:cNvSpPr>
          <p:nvPr/>
        </p:nvSpPr>
        <p:spPr bwMode="auto">
          <a:xfrm>
            <a:off x="10938044" y="2587935"/>
            <a:ext cx="1228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400" b="1" dirty="0">
                <a:solidFill>
                  <a:schemeClr val="accent5"/>
                </a:solidFill>
                <a:latin typeface="Arial" panose="020B0604020202020204" pitchFamily="34" charset="0"/>
                <a:cs typeface="Arial" panose="020B0604020202020204" pitchFamily="34" charset="0"/>
              </a:rPr>
              <a:t>$1,470,000</a:t>
            </a:r>
            <a:endParaRPr lang="en-US" altLang="en-US" sz="1400" dirty="0">
              <a:solidFill>
                <a:schemeClr val="accent5"/>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D9C711AF-1C76-45FF-9D81-6ECE99047561}"/>
              </a:ext>
            </a:extLst>
          </p:cNvPr>
          <p:cNvSpPr>
            <a:spLocks noGrp="1"/>
          </p:cNvSpPr>
          <p:nvPr>
            <p:ph type="sldNum" sz="quarter" idx="12"/>
          </p:nvPr>
        </p:nvSpPr>
        <p:spPr/>
        <p:txBody>
          <a:bodyPr/>
          <a:lstStyle/>
          <a:p>
            <a:pPr>
              <a:defRPr/>
            </a:pPr>
            <a:fld id="{CEEAE9E2-58D3-4242-817F-65745B6A87B1}" type="slidenum">
              <a:rPr lang="en-US" altLang="en-US" smtClean="0"/>
              <a:pPr>
                <a:defRPr/>
              </a:pPr>
              <a:t>10</a:t>
            </a:fld>
            <a:endParaRPr lang="en-US" altLang="en-US"/>
          </a:p>
        </p:txBody>
      </p:sp>
      <p:sp>
        <p:nvSpPr>
          <p:cNvPr id="8" name="Title 7">
            <a:extLst>
              <a:ext uri="{FF2B5EF4-FFF2-40B4-BE49-F238E27FC236}">
                <a16:creationId xmlns:a16="http://schemas.microsoft.com/office/drawing/2014/main" id="{DB11F354-B707-479B-9F0F-C34F97BA7B0C}"/>
              </a:ext>
            </a:extLst>
          </p:cNvPr>
          <p:cNvSpPr>
            <a:spLocks noGrp="1"/>
          </p:cNvSpPr>
          <p:nvPr>
            <p:ph type="title"/>
          </p:nvPr>
        </p:nvSpPr>
        <p:spPr>
          <a:xfrm>
            <a:off x="838200" y="149225"/>
            <a:ext cx="10515600" cy="1093529"/>
          </a:xfrm>
        </p:spPr>
        <p:txBody>
          <a:bodyPr>
            <a:normAutofit/>
          </a:bodyPr>
          <a:lstStyle/>
          <a:p>
            <a:r>
              <a:rPr lang="en-US" altLang="en-US" sz="3600" dirty="0">
                <a:latin typeface="+mn-lt"/>
              </a:rPr>
              <a:t>San Jos</a:t>
            </a:r>
            <a:r>
              <a:rPr lang="en-US" altLang="en-US" sz="3600" dirty="0">
                <a:cs typeface="Arial"/>
              </a:rPr>
              <a:t>é</a:t>
            </a:r>
            <a:r>
              <a:rPr lang="en-US" altLang="en-US" sz="3600" dirty="0">
                <a:latin typeface="+mn-lt"/>
              </a:rPr>
              <a:t> </a:t>
            </a:r>
            <a:r>
              <a:rPr lang="en-US" altLang="en-US" sz="3600" dirty="0"/>
              <a:t>Median </a:t>
            </a:r>
            <a:r>
              <a:rPr lang="en-US" altLang="en-US" sz="3600" dirty="0">
                <a:latin typeface="+mn-lt"/>
              </a:rPr>
              <a:t>Single-Family Home Price Up 13% </a:t>
            </a:r>
            <a:r>
              <a:rPr lang="en-US" altLang="en-US" sz="3600" dirty="0" err="1">
                <a:latin typeface="+mn-lt"/>
              </a:rPr>
              <a:t>QoQ</a:t>
            </a:r>
            <a:r>
              <a:rPr lang="en-US" altLang="en-US" sz="3600" dirty="0">
                <a:latin typeface="+mn-lt"/>
              </a:rPr>
              <a:t> but down 15% YoY</a:t>
            </a:r>
            <a:endParaRPr lang="en-US" sz="3600" dirty="0">
              <a:latin typeface="+mn-lt"/>
            </a:endParaRPr>
          </a:p>
        </p:txBody>
      </p:sp>
      <p:sp>
        <p:nvSpPr>
          <p:cNvPr id="10" name="Footer Placeholder 9">
            <a:extLst>
              <a:ext uri="{FF2B5EF4-FFF2-40B4-BE49-F238E27FC236}">
                <a16:creationId xmlns:a16="http://schemas.microsoft.com/office/drawing/2014/main" id="{320BA12C-B099-4FC6-85B6-86950174E061}"/>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2023 Quarter 1</a:t>
            </a:r>
          </a:p>
        </p:txBody>
      </p:sp>
      <p:graphicFrame>
        <p:nvGraphicFramePr>
          <p:cNvPr id="9" name="Chart 8">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1835560698"/>
              </p:ext>
            </p:extLst>
          </p:nvPr>
        </p:nvGraphicFramePr>
        <p:xfrm>
          <a:off x="838200" y="1536971"/>
          <a:ext cx="10201275" cy="4590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774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0" y="6243218"/>
            <a:ext cx="1022024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j-lt"/>
              </a:rPr>
              <a:t>SOURCE: Santa Clara County Association of Realtors March 2023</a:t>
            </a:r>
          </a:p>
        </p:txBody>
      </p:sp>
      <p:sp>
        <p:nvSpPr>
          <p:cNvPr id="11267" name="Text Box 4"/>
          <p:cNvSpPr txBox="1">
            <a:spLocks noChangeArrowheads="1"/>
          </p:cNvSpPr>
          <p:nvPr/>
        </p:nvSpPr>
        <p:spPr bwMode="auto">
          <a:xfrm>
            <a:off x="11201400" y="2429549"/>
            <a:ext cx="990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400" b="1" dirty="0">
                <a:solidFill>
                  <a:schemeClr val="tx2"/>
                </a:solidFill>
                <a:latin typeface="Arial" panose="020B0604020202020204" pitchFamily="34" charset="0"/>
                <a:cs typeface="Arial" panose="020B0604020202020204" pitchFamily="34" charset="0"/>
              </a:rPr>
              <a:t>$830,944</a:t>
            </a:r>
          </a:p>
        </p:txBody>
      </p:sp>
      <p:sp>
        <p:nvSpPr>
          <p:cNvPr id="11268" name="Text Box 5"/>
          <p:cNvSpPr txBox="1">
            <a:spLocks noChangeArrowheads="1"/>
          </p:cNvSpPr>
          <p:nvPr/>
        </p:nvSpPr>
        <p:spPr bwMode="auto">
          <a:xfrm>
            <a:off x="11201400" y="2000442"/>
            <a:ext cx="110265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400" b="1" dirty="0">
                <a:solidFill>
                  <a:schemeClr val="accent2"/>
                </a:solidFill>
                <a:latin typeface="Arial" panose="020B0604020202020204" pitchFamily="34" charset="0"/>
                <a:cs typeface="Arial" panose="020B0604020202020204" pitchFamily="34" charset="0"/>
              </a:rPr>
              <a:t>$946,500</a:t>
            </a:r>
          </a:p>
        </p:txBody>
      </p:sp>
      <p:sp>
        <p:nvSpPr>
          <p:cNvPr id="10" name="Title 9">
            <a:extLst>
              <a:ext uri="{FF2B5EF4-FFF2-40B4-BE49-F238E27FC236}">
                <a16:creationId xmlns:a16="http://schemas.microsoft.com/office/drawing/2014/main" id="{E506DBC9-B60B-4684-A3B5-634BED5EC422}"/>
              </a:ext>
            </a:extLst>
          </p:cNvPr>
          <p:cNvSpPr>
            <a:spLocks noGrp="1"/>
          </p:cNvSpPr>
          <p:nvPr>
            <p:ph type="title"/>
          </p:nvPr>
        </p:nvSpPr>
        <p:spPr>
          <a:xfrm>
            <a:off x="838200" y="384022"/>
            <a:ext cx="10515599" cy="845967"/>
          </a:xfrm>
        </p:spPr>
        <p:txBody>
          <a:bodyPr>
            <a:normAutofit fontScale="90000"/>
          </a:bodyPr>
          <a:lstStyle/>
          <a:p>
            <a:r>
              <a:rPr lang="en-US" altLang="en-US" dirty="0">
                <a:latin typeface="+mn-lt"/>
              </a:rPr>
              <a:t>San Jos</a:t>
            </a:r>
            <a:r>
              <a:rPr lang="en-US" altLang="en-US" dirty="0">
                <a:cs typeface="Arial"/>
              </a:rPr>
              <a:t>é</a:t>
            </a:r>
            <a:r>
              <a:rPr lang="en-US" altLang="en-US" dirty="0">
                <a:latin typeface="+mn-lt"/>
              </a:rPr>
              <a:t> </a:t>
            </a:r>
            <a:r>
              <a:rPr lang="en-US" altLang="en-US" dirty="0"/>
              <a:t>Median </a:t>
            </a:r>
            <a:r>
              <a:rPr lang="en-US" altLang="en-US" dirty="0">
                <a:latin typeface="+mn-lt"/>
              </a:rPr>
              <a:t>Condo/Townhome Prices</a:t>
            </a:r>
            <a:br>
              <a:rPr lang="en-US" altLang="en-US" dirty="0">
                <a:latin typeface="+mn-lt"/>
              </a:rPr>
            </a:br>
            <a:r>
              <a:rPr lang="en-US" altLang="en-US" dirty="0">
                <a:latin typeface="+mn-lt"/>
              </a:rPr>
              <a:t>Up 13.2% </a:t>
            </a:r>
            <a:r>
              <a:rPr lang="en-US" altLang="en-US" dirty="0" err="1">
                <a:latin typeface="+mn-lt"/>
              </a:rPr>
              <a:t>QoQ</a:t>
            </a:r>
            <a:r>
              <a:rPr lang="en-US" altLang="en-US" dirty="0">
                <a:latin typeface="+mn-lt"/>
              </a:rPr>
              <a:t>, down 8.7% YoY</a:t>
            </a:r>
            <a:endParaRPr lang="en-US" dirty="0">
              <a:latin typeface="+mn-lt"/>
            </a:endParaRPr>
          </a:p>
        </p:txBody>
      </p:sp>
      <p:sp>
        <p:nvSpPr>
          <p:cNvPr id="9" name="Slide Number Placeholder 8">
            <a:extLst>
              <a:ext uri="{FF2B5EF4-FFF2-40B4-BE49-F238E27FC236}">
                <a16:creationId xmlns:a16="http://schemas.microsoft.com/office/drawing/2014/main" id="{F81DF128-58DE-4F33-85BC-74524CCB35AF}"/>
              </a:ext>
            </a:extLst>
          </p:cNvPr>
          <p:cNvSpPr>
            <a:spLocks noGrp="1"/>
          </p:cNvSpPr>
          <p:nvPr>
            <p:ph type="sldNum" sz="quarter" idx="12"/>
          </p:nvPr>
        </p:nvSpPr>
        <p:spPr/>
        <p:txBody>
          <a:bodyPr/>
          <a:lstStyle/>
          <a:p>
            <a:pPr>
              <a:defRPr/>
            </a:pPr>
            <a:fld id="{CEEAE9E2-58D3-4242-817F-65745B6A87B1}" type="slidenum">
              <a:rPr lang="en-US" altLang="en-US" smtClean="0"/>
              <a:pPr>
                <a:defRPr/>
              </a:pPr>
              <a:t>11</a:t>
            </a:fld>
            <a:endParaRPr lang="en-US" altLang="en-US"/>
          </a:p>
        </p:txBody>
      </p:sp>
      <p:sp>
        <p:nvSpPr>
          <p:cNvPr id="11" name="Footer Placeholder 10">
            <a:extLst>
              <a:ext uri="{FF2B5EF4-FFF2-40B4-BE49-F238E27FC236}">
                <a16:creationId xmlns:a16="http://schemas.microsoft.com/office/drawing/2014/main" id="{8F8991DD-3136-4CFE-BDC6-2294DBBD2E9B}"/>
              </a:ext>
            </a:extLst>
          </p:cNvPr>
          <p:cNvSpPr>
            <a:spLocks noGrp="1"/>
          </p:cNvSpPr>
          <p:nvPr>
            <p:ph type="ftr" sz="quarter" idx="4294967295"/>
          </p:nvPr>
        </p:nvSpPr>
        <p:spPr>
          <a:xfrm>
            <a:off x="4158154" y="6492875"/>
            <a:ext cx="3875690" cy="365125"/>
          </a:xfrm>
        </p:spPr>
        <p:txBody>
          <a:bodyPr/>
          <a:lstStyle/>
          <a:p>
            <a:r>
              <a:rPr lang="en-US" sz="1400" b="1" dirty="0">
                <a:solidFill>
                  <a:schemeClr val="bg1"/>
                </a:solidFill>
              </a:rPr>
              <a:t>San José Housing Market Update: 2023 Quarter 1</a:t>
            </a:r>
          </a:p>
        </p:txBody>
      </p:sp>
      <p:graphicFrame>
        <p:nvGraphicFramePr>
          <p:cNvPr id="12" name="Content Placeholder 11">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2616138870"/>
              </p:ext>
            </p:extLst>
          </p:nvPr>
        </p:nvGraphicFramePr>
        <p:xfrm>
          <a:off x="838200" y="1478604"/>
          <a:ext cx="10515600" cy="46983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261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0" y="6144427"/>
            <a:ext cx="1051559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en-US" sz="800" dirty="0">
                <a:solidFill>
                  <a:srgbClr val="0078B2"/>
                </a:solidFill>
                <a:latin typeface="+mn-lt"/>
              </a:rPr>
              <a:t>SOURCE: National Association of Home Builders, Housing Opportunity Index (HOI) Q4 2022 – one quarter time lag.</a:t>
            </a:r>
          </a:p>
        </p:txBody>
      </p:sp>
      <p:sp>
        <p:nvSpPr>
          <p:cNvPr id="9" name="Title 8">
            <a:extLst>
              <a:ext uri="{FF2B5EF4-FFF2-40B4-BE49-F238E27FC236}">
                <a16:creationId xmlns:a16="http://schemas.microsoft.com/office/drawing/2014/main" id="{E3D4C0EE-ABC7-4094-A3C3-770B03D688DA}"/>
              </a:ext>
            </a:extLst>
          </p:cNvPr>
          <p:cNvSpPr>
            <a:spLocks noGrp="1"/>
          </p:cNvSpPr>
          <p:nvPr>
            <p:ph type="title"/>
          </p:nvPr>
        </p:nvSpPr>
        <p:spPr/>
        <p:txBody>
          <a:bodyPr>
            <a:noAutofit/>
          </a:bodyPr>
          <a:lstStyle/>
          <a:p>
            <a:r>
              <a:rPr lang="en-US" altLang="en-US" sz="4000" dirty="0">
                <a:latin typeface="+mn-lt"/>
              </a:rPr>
              <a:t>National Affordability &gt; Five Times San Jos</a:t>
            </a:r>
            <a:r>
              <a:rPr lang="en-US" altLang="en-US" sz="4000" dirty="0">
                <a:cs typeface="Arial"/>
              </a:rPr>
              <a:t>é</a:t>
            </a:r>
            <a:r>
              <a:rPr lang="en-US" altLang="en-US" sz="4000" dirty="0">
                <a:latin typeface="+mn-lt"/>
              </a:rPr>
              <a:t> Metro Area Affordability</a:t>
            </a:r>
            <a:endParaRPr lang="en-US" sz="4000" dirty="0">
              <a:latin typeface="+mn-lt"/>
            </a:endParaRPr>
          </a:p>
        </p:txBody>
      </p:sp>
      <p:sp>
        <p:nvSpPr>
          <p:cNvPr id="10" name="Footer Placeholder 9">
            <a:extLst>
              <a:ext uri="{FF2B5EF4-FFF2-40B4-BE49-F238E27FC236}">
                <a16:creationId xmlns:a16="http://schemas.microsoft.com/office/drawing/2014/main" id="{7E8BF752-86AE-4FBA-944D-CD0FB382AD32}"/>
              </a:ext>
            </a:extLst>
          </p:cNvPr>
          <p:cNvSpPr>
            <a:spLocks noGrp="1"/>
          </p:cNvSpPr>
          <p:nvPr>
            <p:ph type="ftr" sz="quarter" idx="4294967295"/>
          </p:nvPr>
        </p:nvSpPr>
        <p:spPr>
          <a:xfrm>
            <a:off x="4158154" y="6492875"/>
            <a:ext cx="3875690" cy="365125"/>
          </a:xfrm>
        </p:spPr>
        <p:txBody>
          <a:bodyPr/>
          <a:lstStyle/>
          <a:p>
            <a:r>
              <a:rPr lang="en-US" sz="1400" b="1" dirty="0">
                <a:solidFill>
                  <a:schemeClr val="bg1"/>
                </a:solidFill>
              </a:rPr>
              <a:t>San José Housing Market Update: 2023 Quarter 1</a:t>
            </a:r>
          </a:p>
        </p:txBody>
      </p:sp>
      <p:sp>
        <p:nvSpPr>
          <p:cNvPr id="11" name="Slide Number Placeholder 10">
            <a:extLst>
              <a:ext uri="{FF2B5EF4-FFF2-40B4-BE49-F238E27FC236}">
                <a16:creationId xmlns:a16="http://schemas.microsoft.com/office/drawing/2014/main" id="{4D3E1FBA-1DC2-40A1-AD00-F1DC2200460A}"/>
              </a:ext>
            </a:extLst>
          </p:cNvPr>
          <p:cNvSpPr>
            <a:spLocks noGrp="1"/>
          </p:cNvSpPr>
          <p:nvPr>
            <p:ph type="sldNum" sz="quarter" idx="12"/>
          </p:nvPr>
        </p:nvSpPr>
        <p:spPr/>
        <p:txBody>
          <a:bodyPr/>
          <a:lstStyle/>
          <a:p>
            <a:fld id="{F2DA5EF6-F1AD-44DA-AE60-8C0472A8F915}" type="slidenum">
              <a:rPr lang="en-US" smtClean="0"/>
              <a:pPr/>
              <a:t>12</a:t>
            </a:fld>
            <a:endParaRPr lang="en-US"/>
          </a:p>
        </p:txBody>
      </p:sp>
      <p:sp>
        <p:nvSpPr>
          <p:cNvPr id="4" name="Rectangle 3"/>
          <p:cNvSpPr/>
          <p:nvPr/>
        </p:nvSpPr>
        <p:spPr>
          <a:xfrm>
            <a:off x="8531259" y="1459385"/>
            <a:ext cx="3464118" cy="523220"/>
          </a:xfrm>
          <a:prstGeom prst="rect">
            <a:avLst/>
          </a:prstGeom>
        </p:spPr>
        <p:txBody>
          <a:bodyPr wrap="square" anchor="t">
            <a:spAutoFit/>
          </a:bodyPr>
          <a:lstStyle/>
          <a:p>
            <a:r>
              <a:rPr lang="en-US" altLang="en-US" sz="1400" b="1" dirty="0">
                <a:solidFill>
                  <a:schemeClr val="bg1">
                    <a:lumMod val="50000"/>
                  </a:schemeClr>
                </a:solidFill>
              </a:rPr>
              <a:t>Less than 1 in 10 families can afford to buy a median-priced home in San José</a:t>
            </a:r>
            <a:endParaRPr lang="en-US" sz="1400" b="1" dirty="0">
              <a:solidFill>
                <a:schemeClr val="bg1">
                  <a:lumMod val="50000"/>
                </a:schemeClr>
              </a:solidFill>
            </a:endParaRPr>
          </a:p>
        </p:txBody>
      </p:sp>
      <p:sp>
        <p:nvSpPr>
          <p:cNvPr id="2" name="TextBox 1"/>
          <p:cNvSpPr txBox="1"/>
          <p:nvPr/>
        </p:nvSpPr>
        <p:spPr>
          <a:xfrm>
            <a:off x="11152603" y="3677764"/>
            <a:ext cx="641580" cy="276999"/>
          </a:xfrm>
          <a:prstGeom prst="rect">
            <a:avLst/>
          </a:prstGeom>
          <a:noFill/>
        </p:spPr>
        <p:txBody>
          <a:bodyPr wrap="square" rtlCol="0">
            <a:spAutoFit/>
          </a:bodyPr>
          <a:lstStyle/>
          <a:p>
            <a:r>
              <a:rPr lang="en-US" sz="1200" b="1" dirty="0">
                <a:solidFill>
                  <a:srgbClr val="0078B2"/>
                </a:solidFill>
              </a:rPr>
              <a:t>38.1%</a:t>
            </a:r>
            <a:endParaRPr lang="en-US" sz="1200" dirty="0"/>
          </a:p>
        </p:txBody>
      </p:sp>
      <p:sp>
        <p:nvSpPr>
          <p:cNvPr id="3" name="TextBox 2"/>
          <p:cNvSpPr txBox="1"/>
          <p:nvPr/>
        </p:nvSpPr>
        <p:spPr>
          <a:xfrm>
            <a:off x="11272200" y="4653794"/>
            <a:ext cx="521983" cy="277596"/>
          </a:xfrm>
          <a:prstGeom prst="rect">
            <a:avLst/>
          </a:prstGeom>
          <a:noFill/>
        </p:spPr>
        <p:txBody>
          <a:bodyPr wrap="square" rtlCol="0">
            <a:spAutoFit/>
          </a:bodyPr>
          <a:lstStyle/>
          <a:p>
            <a:r>
              <a:rPr lang="en-US" sz="1200" b="1" dirty="0">
                <a:solidFill>
                  <a:srgbClr val="662D64"/>
                </a:solidFill>
              </a:rPr>
              <a:t>7.3%</a:t>
            </a:r>
          </a:p>
        </p:txBody>
      </p:sp>
      <p:graphicFrame>
        <p:nvGraphicFramePr>
          <p:cNvPr id="13" name="Chart 12">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1177241762"/>
              </p:ext>
            </p:extLst>
          </p:nvPr>
        </p:nvGraphicFramePr>
        <p:xfrm>
          <a:off x="838200" y="1459384"/>
          <a:ext cx="10515596" cy="4552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977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0" y="6206298"/>
            <a:ext cx="915209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n-lt"/>
              </a:rPr>
              <a:t>SOURCE: Santa Clara County Association of Realtors March 2023</a:t>
            </a:r>
          </a:p>
        </p:txBody>
      </p:sp>
      <p:sp>
        <p:nvSpPr>
          <p:cNvPr id="13315" name="Text Box 4"/>
          <p:cNvSpPr txBox="1">
            <a:spLocks noChangeArrowheads="1"/>
          </p:cNvSpPr>
          <p:nvPr/>
        </p:nvSpPr>
        <p:spPr bwMode="auto">
          <a:xfrm>
            <a:off x="10670428" y="3992853"/>
            <a:ext cx="13667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200" b="1" dirty="0">
                <a:solidFill>
                  <a:srgbClr val="E46C0A"/>
                </a:solidFill>
                <a:latin typeface="Arial" panose="020B0604020202020204" pitchFamily="34" charset="0"/>
                <a:cs typeface="Arial" panose="020B0604020202020204" pitchFamily="34" charset="0"/>
              </a:rPr>
              <a:t>C/TH - 28 Days</a:t>
            </a:r>
          </a:p>
        </p:txBody>
      </p:sp>
      <p:sp>
        <p:nvSpPr>
          <p:cNvPr id="13320" name="Text Box 10"/>
          <p:cNvSpPr txBox="1">
            <a:spLocks noChangeArrowheads="1"/>
          </p:cNvSpPr>
          <p:nvPr/>
        </p:nvSpPr>
        <p:spPr bwMode="auto">
          <a:xfrm>
            <a:off x="10864559" y="4628691"/>
            <a:ext cx="11293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200" b="1" dirty="0">
                <a:solidFill>
                  <a:schemeClr val="accent2"/>
                </a:solidFill>
                <a:latin typeface="Arial" panose="020B0604020202020204" pitchFamily="34" charset="0"/>
                <a:cs typeface="Arial" panose="020B0604020202020204" pitchFamily="34" charset="0"/>
              </a:rPr>
              <a:t>SF – 24 Days</a:t>
            </a:r>
          </a:p>
        </p:txBody>
      </p:sp>
      <p:sp>
        <p:nvSpPr>
          <p:cNvPr id="17" name="Title 16">
            <a:extLst>
              <a:ext uri="{FF2B5EF4-FFF2-40B4-BE49-F238E27FC236}">
                <a16:creationId xmlns:a16="http://schemas.microsoft.com/office/drawing/2014/main" id="{61938AE6-6B9D-47F2-B679-0E705E11CCB9}"/>
              </a:ext>
            </a:extLst>
          </p:cNvPr>
          <p:cNvSpPr>
            <a:spLocks noGrp="1"/>
          </p:cNvSpPr>
          <p:nvPr>
            <p:ph type="title"/>
          </p:nvPr>
        </p:nvSpPr>
        <p:spPr>
          <a:xfrm>
            <a:off x="838200" y="279073"/>
            <a:ext cx="10515599" cy="998481"/>
          </a:xfrm>
        </p:spPr>
        <p:txBody>
          <a:bodyPr>
            <a:noAutofit/>
          </a:bodyPr>
          <a:lstStyle/>
          <a:p>
            <a:r>
              <a:rPr lang="en-US" altLang="en-US" sz="4000" dirty="0">
                <a:latin typeface="+mn-lt"/>
              </a:rPr>
              <a:t>San Jos</a:t>
            </a:r>
            <a:r>
              <a:rPr lang="en-US" altLang="en-US" sz="4000" dirty="0">
                <a:cs typeface="Arial"/>
              </a:rPr>
              <a:t>é</a:t>
            </a:r>
            <a:r>
              <a:rPr lang="en-US" altLang="en-US" sz="4000" dirty="0"/>
              <a:t> Homes’ DOM Close to One Month</a:t>
            </a:r>
            <a:endParaRPr lang="en-US" sz="4000" dirty="0"/>
          </a:p>
        </p:txBody>
      </p:sp>
      <p:sp>
        <p:nvSpPr>
          <p:cNvPr id="26" name="Footer Placeholder 25">
            <a:extLst>
              <a:ext uri="{FF2B5EF4-FFF2-40B4-BE49-F238E27FC236}">
                <a16:creationId xmlns:a16="http://schemas.microsoft.com/office/drawing/2014/main" id="{A4F32422-1CDF-430C-A716-7DA03EE2E351}"/>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2023 Quarter 1</a:t>
            </a:r>
          </a:p>
        </p:txBody>
      </p:sp>
      <p:sp>
        <p:nvSpPr>
          <p:cNvPr id="27" name="Slide Number Placeholder 26">
            <a:extLst>
              <a:ext uri="{FF2B5EF4-FFF2-40B4-BE49-F238E27FC236}">
                <a16:creationId xmlns:a16="http://schemas.microsoft.com/office/drawing/2014/main" id="{CA92222A-8DBF-47AC-A211-7DF6D3A0AF5E}"/>
              </a:ext>
            </a:extLst>
          </p:cNvPr>
          <p:cNvSpPr>
            <a:spLocks noGrp="1"/>
          </p:cNvSpPr>
          <p:nvPr>
            <p:ph type="sldNum" sz="quarter" idx="12"/>
          </p:nvPr>
        </p:nvSpPr>
        <p:spPr/>
        <p:txBody>
          <a:bodyPr/>
          <a:lstStyle/>
          <a:p>
            <a:fld id="{F2DA5EF6-F1AD-44DA-AE60-8C0472A8F915}" type="slidenum">
              <a:rPr lang="en-US" smtClean="0"/>
              <a:pPr/>
              <a:t>13</a:t>
            </a:fld>
            <a:endParaRPr lang="en-US"/>
          </a:p>
        </p:txBody>
      </p:sp>
      <p:graphicFrame>
        <p:nvGraphicFramePr>
          <p:cNvPr id="10" name="Chart 9">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3492949028"/>
              </p:ext>
            </p:extLst>
          </p:nvPr>
        </p:nvGraphicFramePr>
        <p:xfrm>
          <a:off x="762785" y="1545995"/>
          <a:ext cx="10591014" cy="4588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979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0" y="6259664"/>
            <a:ext cx="1051559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n-lt"/>
              </a:rPr>
              <a:t>SOURCE: Santa Clara County Association of Realtors March 2023</a:t>
            </a:r>
          </a:p>
        </p:txBody>
      </p:sp>
      <p:sp>
        <p:nvSpPr>
          <p:cNvPr id="2" name="TextBox 1"/>
          <p:cNvSpPr txBox="1"/>
          <p:nvPr/>
        </p:nvSpPr>
        <p:spPr>
          <a:xfrm>
            <a:off x="8342072" y="5091238"/>
            <a:ext cx="609600" cy="369332"/>
          </a:xfrm>
          <a:prstGeom prst="rect">
            <a:avLst/>
          </a:prstGeom>
          <a:noFill/>
        </p:spPr>
        <p:txBody>
          <a:bodyPr wrap="square" rtlCol="0">
            <a:spAutoFit/>
          </a:bodyPr>
          <a:lstStyle/>
          <a:p>
            <a:endParaRPr lang="en-US"/>
          </a:p>
        </p:txBody>
      </p:sp>
      <p:sp>
        <p:nvSpPr>
          <p:cNvPr id="4" name="TextBox 3"/>
          <p:cNvSpPr txBox="1"/>
          <p:nvPr/>
        </p:nvSpPr>
        <p:spPr>
          <a:xfrm>
            <a:off x="11353798" y="4620858"/>
            <a:ext cx="691328" cy="276999"/>
          </a:xfrm>
          <a:prstGeom prst="rect">
            <a:avLst/>
          </a:prstGeom>
          <a:noFill/>
        </p:spPr>
        <p:txBody>
          <a:bodyPr wrap="square" rtlCol="0">
            <a:spAutoFit/>
          </a:bodyPr>
          <a:lstStyle/>
          <a:p>
            <a:r>
              <a:rPr lang="en-US" sz="1200" b="1" dirty="0">
                <a:solidFill>
                  <a:srgbClr val="E46C0A"/>
                </a:solidFill>
              </a:rPr>
              <a:t>S = 333</a:t>
            </a:r>
          </a:p>
        </p:txBody>
      </p:sp>
      <p:sp>
        <p:nvSpPr>
          <p:cNvPr id="5" name="TextBox 4"/>
          <p:cNvSpPr txBox="1"/>
          <p:nvPr/>
        </p:nvSpPr>
        <p:spPr>
          <a:xfrm>
            <a:off x="11376874" y="4840043"/>
            <a:ext cx="952501" cy="276999"/>
          </a:xfrm>
          <a:prstGeom prst="rect">
            <a:avLst/>
          </a:prstGeom>
          <a:noFill/>
        </p:spPr>
        <p:txBody>
          <a:bodyPr wrap="square" rtlCol="0">
            <a:spAutoFit/>
          </a:bodyPr>
          <a:lstStyle/>
          <a:p>
            <a:r>
              <a:rPr lang="en-US" sz="1200" b="1" dirty="0">
                <a:solidFill>
                  <a:srgbClr val="77933C"/>
                </a:solidFill>
              </a:rPr>
              <a:t>TL = 255</a:t>
            </a:r>
          </a:p>
        </p:txBody>
      </p:sp>
      <p:sp>
        <p:nvSpPr>
          <p:cNvPr id="6" name="TextBox 5"/>
          <p:cNvSpPr txBox="1"/>
          <p:nvPr/>
        </p:nvSpPr>
        <p:spPr>
          <a:xfrm>
            <a:off x="11353798" y="4401673"/>
            <a:ext cx="948902" cy="276999"/>
          </a:xfrm>
          <a:prstGeom prst="rect">
            <a:avLst/>
          </a:prstGeom>
          <a:noFill/>
        </p:spPr>
        <p:txBody>
          <a:bodyPr wrap="square" rtlCol="0">
            <a:spAutoFit/>
          </a:bodyPr>
          <a:lstStyle/>
          <a:p>
            <a:r>
              <a:rPr lang="en-US" sz="1200" b="1" dirty="0">
                <a:solidFill>
                  <a:srgbClr val="0078B2"/>
                </a:solidFill>
              </a:rPr>
              <a:t>NL = 406</a:t>
            </a:r>
          </a:p>
        </p:txBody>
      </p:sp>
      <p:sp>
        <p:nvSpPr>
          <p:cNvPr id="14" name="Title 13">
            <a:extLst>
              <a:ext uri="{FF2B5EF4-FFF2-40B4-BE49-F238E27FC236}">
                <a16:creationId xmlns:a16="http://schemas.microsoft.com/office/drawing/2014/main" id="{472A89FA-A5C6-45AE-9019-ADB47D027E6C}"/>
              </a:ext>
            </a:extLst>
          </p:cNvPr>
          <p:cNvSpPr>
            <a:spLocks noGrp="1"/>
          </p:cNvSpPr>
          <p:nvPr>
            <p:ph type="title"/>
          </p:nvPr>
        </p:nvSpPr>
        <p:spPr>
          <a:xfrm>
            <a:off x="838200" y="384023"/>
            <a:ext cx="10515599" cy="845966"/>
          </a:xfrm>
        </p:spPr>
        <p:txBody>
          <a:bodyPr>
            <a:noAutofit/>
          </a:bodyPr>
          <a:lstStyle/>
          <a:p>
            <a:r>
              <a:rPr lang="en-US" altLang="en-US" sz="3600" dirty="0">
                <a:latin typeface="+mn-lt"/>
              </a:rPr>
              <a:t>SJ Single-Family Market Inventory (+11%), Sales (+31%) &amp; Listings (+203%) Up QoQ</a:t>
            </a:r>
            <a:endParaRPr lang="en-US" sz="3600" dirty="0">
              <a:latin typeface="+mn-lt"/>
            </a:endParaRPr>
          </a:p>
        </p:txBody>
      </p:sp>
      <p:sp>
        <p:nvSpPr>
          <p:cNvPr id="15" name="Footer Placeholder 14">
            <a:extLst>
              <a:ext uri="{FF2B5EF4-FFF2-40B4-BE49-F238E27FC236}">
                <a16:creationId xmlns:a16="http://schemas.microsoft.com/office/drawing/2014/main" id="{0B294BE0-CB76-485D-9C4F-EFF17E7B5BC5}"/>
              </a:ext>
            </a:extLst>
          </p:cNvPr>
          <p:cNvSpPr>
            <a:spLocks noGrp="1"/>
          </p:cNvSpPr>
          <p:nvPr>
            <p:ph type="ftr" sz="quarter" idx="4294967295"/>
          </p:nvPr>
        </p:nvSpPr>
        <p:spPr>
          <a:xfrm>
            <a:off x="4158154" y="6492875"/>
            <a:ext cx="3875690" cy="365125"/>
          </a:xfrm>
        </p:spPr>
        <p:txBody>
          <a:bodyPr/>
          <a:lstStyle/>
          <a:p>
            <a:r>
              <a:rPr lang="en-US" sz="1400" b="1" dirty="0">
                <a:solidFill>
                  <a:schemeClr val="bg1"/>
                </a:solidFill>
              </a:rPr>
              <a:t>San José Housing Market Update: 2023 Quarter 1</a:t>
            </a:r>
          </a:p>
        </p:txBody>
      </p:sp>
      <p:sp>
        <p:nvSpPr>
          <p:cNvPr id="16" name="Slide Number Placeholder 15">
            <a:extLst>
              <a:ext uri="{FF2B5EF4-FFF2-40B4-BE49-F238E27FC236}">
                <a16:creationId xmlns:a16="http://schemas.microsoft.com/office/drawing/2014/main" id="{B8D3F152-6351-4E4A-A0C6-A09979A5AB53}"/>
              </a:ext>
            </a:extLst>
          </p:cNvPr>
          <p:cNvSpPr>
            <a:spLocks noGrp="1"/>
          </p:cNvSpPr>
          <p:nvPr>
            <p:ph type="sldNum" sz="quarter" idx="12"/>
          </p:nvPr>
        </p:nvSpPr>
        <p:spPr/>
        <p:txBody>
          <a:bodyPr/>
          <a:lstStyle/>
          <a:p>
            <a:fld id="{F2DA5EF6-F1AD-44DA-AE60-8C0472A8F915}" type="slidenum">
              <a:rPr lang="en-US" smtClean="0"/>
              <a:pPr/>
              <a:t>14</a:t>
            </a:fld>
            <a:endParaRPr lang="en-US"/>
          </a:p>
        </p:txBody>
      </p:sp>
      <p:graphicFrame>
        <p:nvGraphicFramePr>
          <p:cNvPr id="12" name="Chart 11">
            <a:extLst>
              <a:ext uri="{FF2B5EF4-FFF2-40B4-BE49-F238E27FC236}">
                <a16:creationId xmlns:a16="http://schemas.microsoft.com/office/drawing/2014/main" id="{CDC3E5CD-3CE2-4533-B505-400CA4EA893F}"/>
              </a:ext>
            </a:extLst>
          </p:cNvPr>
          <p:cNvGraphicFramePr>
            <a:graphicFrameLocks noGrp="1"/>
          </p:cNvGraphicFramePr>
          <p:nvPr>
            <p:extLst>
              <p:ext uri="{D42A27DB-BD31-4B8C-83A1-F6EECF244321}">
                <p14:modId xmlns:p14="http://schemas.microsoft.com/office/powerpoint/2010/main" val="4271457738"/>
              </p:ext>
            </p:extLst>
          </p:nvPr>
        </p:nvGraphicFramePr>
        <p:xfrm>
          <a:off x="1008667" y="1517714"/>
          <a:ext cx="10345131" cy="4723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078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1" y="6277430"/>
            <a:ext cx="1186323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n-lt"/>
              </a:rPr>
              <a:t>SOURCE: Federal Reserve, Freddie Mac Primary Mortgage Market Survey, Bankrate.com, March 2023. Freddie Mac stopped publishing 5/1 Hybrid in Nov 2022; 5/1 Hybrid from Bankrate.com beginning Dec 2022. Annual Percentage rate will be higher based on points and fees paid.</a:t>
            </a:r>
          </a:p>
        </p:txBody>
      </p:sp>
      <p:sp>
        <p:nvSpPr>
          <p:cNvPr id="9219" name="Text Box 6"/>
          <p:cNvSpPr txBox="1">
            <a:spLocks noChangeArrowheads="1"/>
          </p:cNvSpPr>
          <p:nvPr/>
        </p:nvSpPr>
        <p:spPr bwMode="auto">
          <a:xfrm>
            <a:off x="11025039" y="2504253"/>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000" b="1" dirty="0">
                <a:solidFill>
                  <a:srgbClr val="004275"/>
                </a:solidFill>
                <a:latin typeface="Arial" panose="020B0604020202020204" pitchFamily="34" charset="0"/>
                <a:cs typeface="Arial" panose="020B0604020202020204" pitchFamily="34" charset="0"/>
              </a:rPr>
              <a:t>6.32%</a:t>
            </a:r>
          </a:p>
        </p:txBody>
      </p:sp>
      <p:sp>
        <p:nvSpPr>
          <p:cNvPr id="9220" name="Text Box 7"/>
          <p:cNvSpPr txBox="1">
            <a:spLocks noChangeArrowheads="1"/>
          </p:cNvSpPr>
          <p:nvPr/>
        </p:nvSpPr>
        <p:spPr bwMode="auto">
          <a:xfrm>
            <a:off x="10827076" y="3182779"/>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000" b="1" dirty="0">
                <a:solidFill>
                  <a:schemeClr val="accent6"/>
                </a:solidFill>
                <a:latin typeface="Arial" panose="020B0604020202020204" pitchFamily="34" charset="0"/>
                <a:cs typeface="Arial" panose="020B0604020202020204" pitchFamily="34" charset="0"/>
              </a:rPr>
              <a:t>4.65%</a:t>
            </a:r>
            <a:endParaRPr lang="en-US" altLang="en-US" sz="1400" b="1" dirty="0">
              <a:solidFill>
                <a:schemeClr val="accent6"/>
              </a:solidFill>
              <a:latin typeface="Arial" panose="020B0604020202020204" pitchFamily="34" charset="0"/>
              <a:cs typeface="Arial" panose="020B0604020202020204" pitchFamily="34" charset="0"/>
            </a:endParaRPr>
          </a:p>
        </p:txBody>
      </p:sp>
      <p:sp>
        <p:nvSpPr>
          <p:cNvPr id="11" name="Title 10">
            <a:extLst>
              <a:ext uri="{FF2B5EF4-FFF2-40B4-BE49-F238E27FC236}">
                <a16:creationId xmlns:a16="http://schemas.microsoft.com/office/drawing/2014/main" id="{D68BD874-BA5A-40AB-8967-E812CCA2C3DB}"/>
              </a:ext>
            </a:extLst>
          </p:cNvPr>
          <p:cNvSpPr>
            <a:spLocks noGrp="1"/>
          </p:cNvSpPr>
          <p:nvPr>
            <p:ph type="title"/>
          </p:nvPr>
        </p:nvSpPr>
        <p:spPr/>
        <p:txBody>
          <a:bodyPr>
            <a:normAutofit/>
          </a:bodyPr>
          <a:lstStyle/>
          <a:p>
            <a:r>
              <a:rPr lang="en-US" altLang="en-US" dirty="0"/>
              <a:t>Interest Rates Remain High</a:t>
            </a:r>
            <a:endParaRPr lang="en-US" dirty="0"/>
          </a:p>
        </p:txBody>
      </p:sp>
      <p:sp>
        <p:nvSpPr>
          <p:cNvPr id="15" name="Footer Placeholder 14">
            <a:extLst>
              <a:ext uri="{FF2B5EF4-FFF2-40B4-BE49-F238E27FC236}">
                <a16:creationId xmlns:a16="http://schemas.microsoft.com/office/drawing/2014/main" id="{7B72FC24-2A64-4665-A1F6-F1DD1692A746}"/>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2023 Quarter 1</a:t>
            </a:r>
          </a:p>
        </p:txBody>
      </p:sp>
      <p:sp>
        <p:nvSpPr>
          <p:cNvPr id="16" name="Slide Number Placeholder 15">
            <a:extLst>
              <a:ext uri="{FF2B5EF4-FFF2-40B4-BE49-F238E27FC236}">
                <a16:creationId xmlns:a16="http://schemas.microsoft.com/office/drawing/2014/main" id="{68EFD038-1982-4718-A76A-97C46F82779A}"/>
              </a:ext>
            </a:extLst>
          </p:cNvPr>
          <p:cNvSpPr>
            <a:spLocks noGrp="1"/>
          </p:cNvSpPr>
          <p:nvPr>
            <p:ph type="sldNum" sz="quarter" idx="12"/>
          </p:nvPr>
        </p:nvSpPr>
        <p:spPr/>
        <p:txBody>
          <a:bodyPr/>
          <a:lstStyle/>
          <a:p>
            <a:fld id="{F2DA5EF6-F1AD-44DA-AE60-8C0472A8F915}" type="slidenum">
              <a:rPr lang="en-US" smtClean="0"/>
              <a:pPr/>
              <a:t>15</a:t>
            </a:fld>
            <a:endParaRPr lang="en-US"/>
          </a:p>
        </p:txBody>
      </p:sp>
      <p:sp>
        <p:nvSpPr>
          <p:cNvPr id="2" name="TextBox 1">
            <a:extLst>
              <a:ext uri="{FF2B5EF4-FFF2-40B4-BE49-F238E27FC236}">
                <a16:creationId xmlns:a16="http://schemas.microsoft.com/office/drawing/2014/main" id="{B9D1AB7D-F3E8-4A54-B8C6-4265764E0A7F}"/>
              </a:ext>
            </a:extLst>
          </p:cNvPr>
          <p:cNvSpPr txBox="1"/>
          <p:nvPr/>
        </p:nvSpPr>
        <p:spPr>
          <a:xfrm>
            <a:off x="11025038" y="2719697"/>
            <a:ext cx="720759" cy="246221"/>
          </a:xfrm>
          <a:prstGeom prst="rect">
            <a:avLst/>
          </a:prstGeom>
          <a:noFill/>
        </p:spPr>
        <p:txBody>
          <a:bodyPr wrap="square" rtlCol="0">
            <a:spAutoFit/>
          </a:bodyPr>
          <a:lstStyle/>
          <a:p>
            <a:r>
              <a:rPr lang="en-US" sz="1000" b="1" dirty="0">
                <a:solidFill>
                  <a:srgbClr val="7030A0"/>
                </a:solidFill>
                <a:latin typeface="Arial" panose="020B0604020202020204" pitchFamily="34" charset="0"/>
                <a:cs typeface="Arial" panose="020B0604020202020204" pitchFamily="34" charset="0"/>
              </a:rPr>
              <a:t>5.7%</a:t>
            </a:r>
          </a:p>
        </p:txBody>
      </p:sp>
      <p:graphicFrame>
        <p:nvGraphicFramePr>
          <p:cNvPr id="12" name="Chart 11">
            <a:extLst>
              <a:ext uri="{FF2B5EF4-FFF2-40B4-BE49-F238E27FC236}">
                <a16:creationId xmlns:a16="http://schemas.microsoft.com/office/drawing/2014/main" id="{3E1F267E-4A64-43D0-8DA7-41490AD72764}"/>
              </a:ext>
            </a:extLst>
          </p:cNvPr>
          <p:cNvGraphicFramePr>
            <a:graphicFrameLocks noGrp="1"/>
          </p:cNvGraphicFramePr>
          <p:nvPr>
            <p:extLst>
              <p:ext uri="{D42A27DB-BD31-4B8C-83A1-F6EECF244321}">
                <p14:modId xmlns:p14="http://schemas.microsoft.com/office/powerpoint/2010/main" val="8363480"/>
              </p:ext>
            </p:extLst>
          </p:nvPr>
        </p:nvGraphicFramePr>
        <p:xfrm>
          <a:off x="838199" y="1480008"/>
          <a:ext cx="10515599" cy="47134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1755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533"/>
            <a:ext cx="10776856" cy="4962268"/>
          </a:xfrm>
        </p:spPr>
        <p:txBody>
          <a:bodyPr vert="horz" lIns="91440" tIns="45720" rIns="91440" bIns="45720" rtlCol="0" anchor="t">
            <a:normAutofit lnSpcReduction="10000"/>
          </a:bodyPr>
          <a:lstStyle/>
          <a:p>
            <a:pPr marL="340995" indent="-296545"/>
            <a:r>
              <a:rPr lang="en-US" sz="1600" dirty="0">
                <a:ea typeface="+mj-lt"/>
                <a:cs typeface="+mj-lt"/>
              </a:rPr>
              <a:t>Quarterly rents and vacancy data reflect </a:t>
            </a:r>
            <a:r>
              <a:rPr lang="en-US" sz="1600" i="1" dirty="0">
                <a:solidFill>
                  <a:srgbClr val="663300"/>
                </a:solidFill>
                <a:ea typeface="+mj-lt"/>
                <a:cs typeface="+mj-lt"/>
              </a:rPr>
              <a:t>average</a:t>
            </a:r>
            <a:r>
              <a:rPr lang="en-US" sz="1600" dirty="0">
                <a:solidFill>
                  <a:srgbClr val="663300"/>
                </a:solidFill>
                <a:ea typeface="+mj-lt"/>
                <a:cs typeface="+mj-lt"/>
              </a:rPr>
              <a:t>, </a:t>
            </a:r>
            <a:r>
              <a:rPr lang="en-US" sz="1600" i="1" dirty="0">
                <a:solidFill>
                  <a:srgbClr val="663300"/>
                </a:solidFill>
                <a:ea typeface="+mj-lt"/>
                <a:cs typeface="+mj-lt"/>
              </a:rPr>
              <a:t>effective</a:t>
            </a:r>
            <a:r>
              <a:rPr lang="en-US" sz="1600" dirty="0">
                <a:solidFill>
                  <a:srgbClr val="663300"/>
                </a:solidFill>
                <a:ea typeface="+mj-lt"/>
                <a:cs typeface="+mj-lt"/>
              </a:rPr>
              <a:t>, </a:t>
            </a:r>
            <a:r>
              <a:rPr lang="en-US" sz="1600" i="1" dirty="0">
                <a:solidFill>
                  <a:srgbClr val="663300"/>
                </a:solidFill>
                <a:ea typeface="+mj-lt"/>
                <a:cs typeface="+mj-lt"/>
              </a:rPr>
              <a:t>market-rate</a:t>
            </a:r>
            <a:r>
              <a:rPr lang="en-US" sz="1600" dirty="0">
                <a:solidFill>
                  <a:srgbClr val="663300"/>
                </a:solidFill>
                <a:ea typeface="+mj-lt"/>
                <a:cs typeface="+mj-lt"/>
              </a:rPr>
              <a:t> </a:t>
            </a:r>
            <a:r>
              <a:rPr lang="en-US" sz="1600" i="1" dirty="0">
                <a:solidFill>
                  <a:srgbClr val="663300"/>
                </a:solidFill>
                <a:ea typeface="+mj-lt"/>
                <a:cs typeface="+mj-lt"/>
              </a:rPr>
              <a:t>apartment rents</a:t>
            </a:r>
            <a:r>
              <a:rPr lang="en-US" sz="1600" dirty="0">
                <a:solidFill>
                  <a:srgbClr val="663300"/>
                </a:solidFill>
                <a:ea typeface="+mj-lt"/>
                <a:cs typeface="+mj-lt"/>
              </a:rPr>
              <a:t> </a:t>
            </a:r>
            <a:r>
              <a:rPr lang="en-US" sz="1600" dirty="0">
                <a:ea typeface="+mj-lt"/>
                <a:cs typeface="+mj-lt"/>
              </a:rPr>
              <a:t>for the geography encompassing the </a:t>
            </a:r>
            <a:r>
              <a:rPr lang="en-US" sz="1600" i="1" dirty="0">
                <a:ea typeface="+mj-lt"/>
                <a:cs typeface="+mj-lt"/>
              </a:rPr>
              <a:t>City of San José, </a:t>
            </a:r>
            <a:r>
              <a:rPr lang="en-US" sz="1600" dirty="0">
                <a:ea typeface="+mj-lt"/>
                <a:cs typeface="+mj-lt"/>
              </a:rPr>
              <a:t>as reported in Costar’s proprietary database</a:t>
            </a:r>
          </a:p>
          <a:p>
            <a:pPr marL="340995" indent="-296545"/>
            <a:r>
              <a:rPr lang="en-US" sz="1600" i="1" dirty="0">
                <a:solidFill>
                  <a:srgbClr val="660033"/>
                </a:solidFill>
                <a:ea typeface="+mj-lt"/>
                <a:cs typeface="+mj-lt"/>
              </a:rPr>
              <a:t>E</a:t>
            </a:r>
            <a:r>
              <a:rPr lang="en-US" sz="1600" i="1" dirty="0">
                <a:solidFill>
                  <a:srgbClr val="663300"/>
                </a:solidFill>
                <a:ea typeface="+mj-lt"/>
                <a:cs typeface="+mj-lt"/>
              </a:rPr>
              <a:t>ffecti</a:t>
            </a:r>
            <a:r>
              <a:rPr lang="en-US" sz="1600" i="1" dirty="0">
                <a:solidFill>
                  <a:srgbClr val="660033"/>
                </a:solidFill>
                <a:ea typeface="+mj-lt"/>
                <a:cs typeface="+mj-lt"/>
              </a:rPr>
              <a:t>ve rent</a:t>
            </a:r>
            <a:r>
              <a:rPr lang="en-US" sz="1600" dirty="0">
                <a:solidFill>
                  <a:srgbClr val="660033"/>
                </a:solidFill>
                <a:ea typeface="+mj-lt"/>
                <a:cs typeface="+mj-lt"/>
              </a:rPr>
              <a:t> </a:t>
            </a:r>
            <a:r>
              <a:rPr lang="en-US" sz="1600" dirty="0">
                <a:ea typeface="+mj-lt"/>
                <a:cs typeface="+mj-lt"/>
              </a:rPr>
              <a:t>is the average rent paid over the term by a tenant adjusted downward for concessions paid for by the landlord (such as free rent, moving expenses, or other allowances), and upward for costs that are the responsibility of the tenant (such as operating expense pass-throughs) </a:t>
            </a:r>
          </a:p>
          <a:p>
            <a:pPr marL="340995" indent="-296545"/>
            <a:r>
              <a:rPr lang="en-US" sz="1600" dirty="0">
                <a:ea typeface="+mj-lt"/>
                <a:cs typeface="+mj-lt"/>
              </a:rPr>
              <a:t>Costar updates rents data once a month for apartments with more than 30 units and once a quarter for apartments with fewer than 30 units</a:t>
            </a:r>
          </a:p>
          <a:p>
            <a:pPr marL="340995" indent="-296545"/>
            <a:r>
              <a:rPr lang="en-US" sz="1600" i="1" dirty="0">
                <a:solidFill>
                  <a:srgbClr val="663300"/>
                </a:solidFill>
                <a:ea typeface="+mj-lt"/>
                <a:cs typeface="+mj-lt"/>
              </a:rPr>
              <a:t>QoQ</a:t>
            </a:r>
            <a:r>
              <a:rPr lang="en-US" sz="1600" dirty="0">
                <a:solidFill>
                  <a:srgbClr val="663300"/>
                </a:solidFill>
                <a:ea typeface="+mj-lt"/>
                <a:cs typeface="+mj-lt"/>
              </a:rPr>
              <a:t> </a:t>
            </a:r>
            <a:r>
              <a:rPr lang="en-US" sz="1600" dirty="0">
                <a:ea typeface="+mj-lt"/>
                <a:cs typeface="+mj-lt"/>
              </a:rPr>
              <a:t>refers to Quarter-over-Quarter; </a:t>
            </a:r>
            <a:r>
              <a:rPr lang="en-US" sz="1600" i="1" dirty="0">
                <a:solidFill>
                  <a:srgbClr val="663300"/>
                </a:solidFill>
                <a:ea typeface="+mj-lt"/>
                <a:cs typeface="+mj-lt"/>
              </a:rPr>
              <a:t>YoY</a:t>
            </a:r>
            <a:r>
              <a:rPr lang="en-US" sz="1600" dirty="0">
                <a:ea typeface="+mj-lt"/>
                <a:cs typeface="+mj-lt"/>
              </a:rPr>
              <a:t> refers to Year-over-Year</a:t>
            </a:r>
          </a:p>
          <a:p>
            <a:pPr marL="340995" indent="-296545"/>
            <a:r>
              <a:rPr lang="en-US" sz="1600" dirty="0"/>
              <a:t>The City of San José selected </a:t>
            </a:r>
            <a:r>
              <a:rPr lang="en-US" sz="1600" dirty="0">
                <a:solidFill>
                  <a:srgbClr val="820000"/>
                </a:solidFill>
              </a:rPr>
              <a:t>Costar</a:t>
            </a:r>
            <a:r>
              <a:rPr lang="en-US" sz="1600" dirty="0"/>
              <a:t> to supply rental housing statistics as of July 1, 2017, as the City’s previous vendor, </a:t>
            </a:r>
            <a:r>
              <a:rPr lang="en-US" sz="1600" dirty="0" err="1"/>
              <a:t>RealAnswers</a:t>
            </a:r>
            <a:r>
              <a:rPr lang="en-US" sz="1600" dirty="0"/>
              <a:t>, went out of business in Q4 2016 </a:t>
            </a:r>
            <a:endParaRPr lang="en-US" sz="1600" dirty="0">
              <a:cs typeface="Calibri" panose="020F0502020204030204"/>
            </a:endParaRPr>
          </a:p>
          <a:p>
            <a:pPr marL="340995" indent="-296545"/>
            <a:r>
              <a:rPr lang="en-US" sz="1600" dirty="0">
                <a:ea typeface="+mj-lt"/>
                <a:cs typeface="+mj-lt"/>
              </a:rPr>
              <a:t>For historical consistency, the City restated its rents and vacancy data back to </a:t>
            </a:r>
            <a:r>
              <a:rPr lang="en-US" sz="1600" dirty="0">
                <a:solidFill>
                  <a:srgbClr val="660033"/>
                </a:solidFill>
                <a:ea typeface="+mj-lt"/>
                <a:cs typeface="+mj-lt"/>
              </a:rPr>
              <a:t>January 2000</a:t>
            </a:r>
            <a:r>
              <a:rPr lang="en-US" sz="1600" dirty="0">
                <a:ea typeface="+mj-lt"/>
                <a:cs typeface="+mj-lt"/>
              </a:rPr>
              <a:t> using Costar. The revised data has been posted in Housing Market Update reports since Q2 2017</a:t>
            </a:r>
          </a:p>
          <a:p>
            <a:pPr marL="340995" indent="-296545"/>
            <a:r>
              <a:rPr lang="en-US" sz="1600" dirty="0">
                <a:ea typeface="+mj-lt"/>
                <a:cs typeface="+mj-lt"/>
              </a:rPr>
              <a:t>Freddie Mac stopped publishing 5/1 ARM as of Nov 2022. Data is now being obtained from Bankrate.com, an independent, advertising-supported publisher and comparison service. To determine the BRM mortgage rate averages, Bankrate collects APRs and rates from the 10 largest banks and thrifts in 10 large U.S. markets based on no existing relationship or automatic payments. For these averages, the customer profile includes a 700 FICO score.</a:t>
            </a:r>
            <a:endParaRPr lang="en-US" dirty="0">
              <a:ea typeface="+mj-lt"/>
              <a:cs typeface="+mj-lt"/>
            </a:endParaRPr>
          </a:p>
          <a:p>
            <a:pPr marL="340995" indent="-296545"/>
            <a:r>
              <a:rPr lang="en-US" sz="1600" dirty="0"/>
              <a:t>For questions, please call the Housing Department at 408-535-3860</a:t>
            </a:r>
            <a:endParaRPr lang="en-US" sz="1600" dirty="0">
              <a:cs typeface="Calibri" panose="020F0502020204030204"/>
            </a:endParaRPr>
          </a:p>
          <a:p>
            <a:pPr marL="0" indent="0">
              <a:buNone/>
            </a:pPr>
            <a:endParaRPr lang="en-US" sz="1600" dirty="0">
              <a:cs typeface="Calibri" panose="020F0502020204030204"/>
            </a:endParaRPr>
          </a:p>
        </p:txBody>
      </p:sp>
      <p:sp>
        <p:nvSpPr>
          <p:cNvPr id="2" name="Title 1"/>
          <p:cNvSpPr>
            <a:spLocks noGrp="1"/>
          </p:cNvSpPr>
          <p:nvPr>
            <p:ph type="title"/>
          </p:nvPr>
        </p:nvSpPr>
        <p:spPr/>
        <p:txBody>
          <a:bodyPr>
            <a:normAutofit/>
          </a:bodyPr>
          <a:lstStyle/>
          <a:p>
            <a:r>
              <a:rPr lang="en-US" dirty="0"/>
              <a:t>Data Sources and Definitions</a:t>
            </a:r>
          </a:p>
        </p:txBody>
      </p:sp>
      <p:sp>
        <p:nvSpPr>
          <p:cNvPr id="10" name="Footer Placeholder 9">
            <a:extLst>
              <a:ext uri="{FF2B5EF4-FFF2-40B4-BE49-F238E27FC236}">
                <a16:creationId xmlns:a16="http://schemas.microsoft.com/office/drawing/2014/main" id="{CC772492-4988-4E0B-93C0-F264B01DF0FD}"/>
              </a:ext>
            </a:extLst>
          </p:cNvPr>
          <p:cNvSpPr>
            <a:spLocks noGrp="1"/>
          </p:cNvSpPr>
          <p:nvPr>
            <p:ph type="ftr" sz="quarter" idx="4294967295"/>
          </p:nvPr>
        </p:nvSpPr>
        <p:spPr>
          <a:xfrm>
            <a:off x="4158154" y="6492875"/>
            <a:ext cx="3875690" cy="365125"/>
          </a:xfrm>
        </p:spPr>
        <p:txBody>
          <a:bodyPr/>
          <a:lstStyle/>
          <a:p>
            <a:r>
              <a:rPr lang="en-US" sz="1400" b="1" dirty="0">
                <a:solidFill>
                  <a:schemeClr val="bg1"/>
                </a:solidFill>
              </a:rPr>
              <a:t>San José Housing Market Update: 2023 Quarter 1</a:t>
            </a:r>
          </a:p>
        </p:txBody>
      </p:sp>
      <p:sp>
        <p:nvSpPr>
          <p:cNvPr id="11" name="Slide Number Placeholder 10">
            <a:extLst>
              <a:ext uri="{FF2B5EF4-FFF2-40B4-BE49-F238E27FC236}">
                <a16:creationId xmlns:a16="http://schemas.microsoft.com/office/drawing/2014/main" id="{0EF8B865-0EE1-45BD-A00B-79FC7C87F184}"/>
              </a:ext>
            </a:extLst>
          </p:cNvPr>
          <p:cNvSpPr>
            <a:spLocks noGrp="1"/>
          </p:cNvSpPr>
          <p:nvPr>
            <p:ph type="sldNum" sz="quarter" idx="12"/>
          </p:nvPr>
        </p:nvSpPr>
        <p:spPr/>
        <p:txBody>
          <a:bodyPr/>
          <a:lstStyle/>
          <a:p>
            <a:fld id="{F2DA5EF6-F1AD-44DA-AE60-8C0472A8F915}" type="slidenum">
              <a:rPr lang="en-US" smtClean="0"/>
              <a:pPr/>
              <a:t>16</a:t>
            </a:fld>
            <a:endParaRPr lang="en-US"/>
          </a:p>
        </p:txBody>
      </p:sp>
    </p:spTree>
    <p:extLst>
      <p:ext uri="{BB962C8B-B14F-4D97-AF65-F5344CB8AC3E}">
        <p14:creationId xmlns:p14="http://schemas.microsoft.com/office/powerpoint/2010/main" val="158133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838200" y="1589648"/>
            <a:ext cx="10661073" cy="4142713"/>
          </a:xfrm>
        </p:spPr>
        <p:txBody>
          <a:bodyPr vert="horz" lIns="91440" tIns="45720" rIns="91440" bIns="45720" rtlCol="0" anchor="t">
            <a:normAutofit fontScale="77500" lnSpcReduction="20000"/>
          </a:bodyPr>
          <a:lstStyle/>
          <a:p>
            <a:pPr marL="340995" indent="-296545">
              <a:lnSpc>
                <a:spcPct val="120000"/>
              </a:lnSpc>
            </a:pPr>
            <a:r>
              <a:rPr lang="en-US" altLang="en-US" dirty="0"/>
              <a:t>Renters must earn </a:t>
            </a:r>
            <a:r>
              <a:rPr lang="en-US" altLang="en-US" b="1" dirty="0">
                <a:solidFill>
                  <a:srgbClr val="564031"/>
                </a:solidFill>
              </a:rPr>
              <a:t>$58</a:t>
            </a:r>
            <a:r>
              <a:rPr lang="en-US" altLang="en-US" dirty="0">
                <a:solidFill>
                  <a:srgbClr val="564031"/>
                </a:solidFill>
              </a:rPr>
              <a:t>/hour </a:t>
            </a:r>
            <a:r>
              <a:rPr lang="en-US" altLang="en-US" dirty="0"/>
              <a:t>($119,880/year) to afford the average </a:t>
            </a:r>
            <a:r>
              <a:rPr lang="en-US" altLang="en-US" i="1" dirty="0"/>
              <a:t>effective</a:t>
            </a:r>
            <a:r>
              <a:rPr lang="en-US" altLang="en-US" dirty="0"/>
              <a:t> monthly rent for a 2-bedroom apartment</a:t>
            </a:r>
            <a:r>
              <a:rPr lang="en-US" altLang="en-US" baseline="30000" dirty="0"/>
              <a:t>1</a:t>
            </a:r>
            <a:endParaRPr lang="en-US" altLang="en-US" baseline="30000" dirty="0">
              <a:cs typeface="Calibri" panose="020F0502020204030204"/>
            </a:endParaRPr>
          </a:p>
          <a:p>
            <a:pPr marL="340995" indent="-296545">
              <a:lnSpc>
                <a:spcPct val="120000"/>
              </a:lnSpc>
            </a:pPr>
            <a:r>
              <a:rPr lang="en-US" altLang="en-US" dirty="0"/>
              <a:t>Homebuyers must earn </a:t>
            </a:r>
            <a:r>
              <a:rPr lang="en-US" altLang="en-US" b="1" dirty="0">
                <a:solidFill>
                  <a:srgbClr val="564031"/>
                </a:solidFill>
              </a:rPr>
              <a:t>$166</a:t>
            </a:r>
            <a:r>
              <a:rPr lang="en-US" altLang="en-US" dirty="0">
                <a:solidFill>
                  <a:schemeClr val="bg2">
                    <a:lumMod val="10000"/>
                  </a:schemeClr>
                </a:solidFill>
              </a:rPr>
              <a:t>/hour </a:t>
            </a:r>
            <a:r>
              <a:rPr lang="en-US" altLang="en-US" dirty="0"/>
              <a:t>($345,678/year) to afford a median-priced single-family home</a:t>
            </a:r>
            <a:r>
              <a:rPr lang="en-US" altLang="en-US" baseline="30000" dirty="0"/>
              <a:t>2</a:t>
            </a:r>
            <a:endParaRPr lang="en-US" altLang="en-US" baseline="30000" dirty="0">
              <a:cs typeface="Calibri" panose="020F0502020204030204"/>
            </a:endParaRPr>
          </a:p>
          <a:p>
            <a:pPr marL="340995" indent="-296545">
              <a:lnSpc>
                <a:spcPct val="120000"/>
              </a:lnSpc>
            </a:pPr>
            <a:r>
              <a:rPr lang="en-US" altLang="en-US" b="1" dirty="0">
                <a:solidFill>
                  <a:srgbClr val="564031"/>
                </a:solidFill>
                <a:latin typeface="+mn-lt"/>
              </a:rPr>
              <a:t>801</a:t>
            </a:r>
            <a:r>
              <a:rPr lang="en-US" altLang="en-US" dirty="0">
                <a:solidFill>
                  <a:srgbClr val="0078B2"/>
                </a:solidFill>
                <a:latin typeface="+mn-lt"/>
              </a:rPr>
              <a:t> </a:t>
            </a:r>
            <a:r>
              <a:rPr lang="en-US" altLang="en-US" dirty="0">
                <a:latin typeface="+mn-lt"/>
              </a:rPr>
              <a:t>residential building permits issued in Q1, </a:t>
            </a:r>
            <a:r>
              <a:rPr lang="en-US" altLang="en-US" b="1" dirty="0">
                <a:solidFill>
                  <a:srgbClr val="564031"/>
                </a:solidFill>
                <a:latin typeface="+mn-lt"/>
              </a:rPr>
              <a:t>122 (15%) </a:t>
            </a:r>
            <a:r>
              <a:rPr lang="en-US" altLang="en-US" dirty="0">
                <a:latin typeface="+mn-lt"/>
              </a:rPr>
              <a:t>were for affordable apartments</a:t>
            </a:r>
          </a:p>
          <a:p>
            <a:pPr marL="340995" indent="-296545">
              <a:lnSpc>
                <a:spcPct val="120000"/>
              </a:lnSpc>
            </a:pPr>
            <a:r>
              <a:rPr lang="en-US" altLang="en-US" b="1" dirty="0">
                <a:solidFill>
                  <a:srgbClr val="564031"/>
                </a:solidFill>
                <a:latin typeface="+mn-lt"/>
              </a:rPr>
              <a:t>111</a:t>
            </a:r>
            <a:r>
              <a:rPr lang="en-US" altLang="en-US" dirty="0">
                <a:latin typeface="+mn-lt"/>
              </a:rPr>
              <a:t> ADU (Accessory Dwelling Units) permits issued in Q1</a:t>
            </a:r>
          </a:p>
          <a:p>
            <a:pPr marL="340995" indent="-296545">
              <a:lnSpc>
                <a:spcPct val="120000"/>
              </a:lnSpc>
            </a:pPr>
            <a:r>
              <a:rPr lang="en-US" altLang="en-US" dirty="0">
                <a:latin typeface="+mn-lt"/>
              </a:rPr>
              <a:t>Rents up &amp; vacancy down </a:t>
            </a:r>
            <a:r>
              <a:rPr lang="en-US" altLang="en-US" dirty="0" err="1">
                <a:latin typeface="+mn-lt"/>
              </a:rPr>
              <a:t>QoQ</a:t>
            </a:r>
            <a:r>
              <a:rPr lang="en-US" altLang="en-US" dirty="0">
                <a:latin typeface="+mn-lt"/>
              </a:rPr>
              <a:t>: average effective rent is </a:t>
            </a:r>
            <a:r>
              <a:rPr lang="en-US" altLang="en-US" b="1" dirty="0">
                <a:solidFill>
                  <a:srgbClr val="564031"/>
                </a:solidFill>
                <a:latin typeface="+mn-lt"/>
              </a:rPr>
              <a:t>$2,669</a:t>
            </a:r>
            <a:r>
              <a:rPr lang="en-US" altLang="en-US" baseline="30000" dirty="0">
                <a:solidFill>
                  <a:schemeClr val="tx1">
                    <a:lumMod val="50000"/>
                  </a:schemeClr>
                </a:solidFill>
                <a:latin typeface="+mn-lt"/>
              </a:rPr>
              <a:t>3</a:t>
            </a:r>
            <a:r>
              <a:rPr lang="en-US" altLang="en-US" dirty="0">
                <a:latin typeface="+mn-lt"/>
              </a:rPr>
              <a:t>, up </a:t>
            </a:r>
            <a:r>
              <a:rPr lang="en-US" altLang="en-US" dirty="0">
                <a:solidFill>
                  <a:srgbClr val="564031"/>
                </a:solidFill>
                <a:latin typeface="+mn-lt"/>
              </a:rPr>
              <a:t>1.3%</a:t>
            </a:r>
            <a:r>
              <a:rPr lang="en-US" altLang="en-US" dirty="0">
                <a:latin typeface="+mn-lt"/>
              </a:rPr>
              <a:t> QoQ</a:t>
            </a:r>
            <a:r>
              <a:rPr lang="en-US" altLang="en-US" baseline="30000" dirty="0">
                <a:latin typeface="+mn-lt"/>
              </a:rPr>
              <a:t>4</a:t>
            </a:r>
            <a:r>
              <a:rPr lang="en-US" altLang="en-US" dirty="0">
                <a:latin typeface="+mn-lt"/>
              </a:rPr>
              <a:t>; overall rental vacancy rate is </a:t>
            </a:r>
            <a:r>
              <a:rPr lang="en-US" altLang="en-US" b="1" dirty="0">
                <a:solidFill>
                  <a:srgbClr val="564031"/>
                </a:solidFill>
                <a:latin typeface="+mn-lt"/>
              </a:rPr>
              <a:t>5%</a:t>
            </a:r>
            <a:r>
              <a:rPr lang="en-US" altLang="en-US" dirty="0">
                <a:solidFill>
                  <a:srgbClr val="0078B2"/>
                </a:solidFill>
                <a:latin typeface="+mn-lt"/>
              </a:rPr>
              <a:t>, </a:t>
            </a:r>
            <a:r>
              <a:rPr lang="en-US" altLang="en-US" dirty="0">
                <a:solidFill>
                  <a:srgbClr val="575759"/>
                </a:solidFill>
                <a:latin typeface="+mn-lt"/>
              </a:rPr>
              <a:t>down </a:t>
            </a:r>
            <a:r>
              <a:rPr lang="en-US" altLang="en-US" dirty="0">
                <a:solidFill>
                  <a:srgbClr val="564031"/>
                </a:solidFill>
                <a:latin typeface="+mn-lt"/>
              </a:rPr>
              <a:t>0.5 </a:t>
            </a:r>
            <a:r>
              <a:rPr lang="en-US" altLang="en-US" dirty="0" err="1">
                <a:solidFill>
                  <a:srgbClr val="564031"/>
                </a:solidFill>
                <a:latin typeface="+mn-lt"/>
              </a:rPr>
              <a:t>pt</a:t>
            </a:r>
            <a:r>
              <a:rPr lang="en-US" altLang="en-US" dirty="0">
                <a:solidFill>
                  <a:srgbClr val="564031"/>
                </a:solidFill>
                <a:latin typeface="+mn-lt"/>
              </a:rPr>
              <a:t> </a:t>
            </a:r>
            <a:r>
              <a:rPr lang="en-US" altLang="en-US" dirty="0">
                <a:solidFill>
                  <a:srgbClr val="575759"/>
                </a:solidFill>
                <a:latin typeface="+mn-lt"/>
              </a:rPr>
              <a:t>QoQ</a:t>
            </a:r>
            <a:endParaRPr lang="en-US" altLang="en-US" dirty="0">
              <a:solidFill>
                <a:srgbClr val="575759"/>
              </a:solidFill>
              <a:latin typeface="+mn-lt"/>
              <a:cs typeface="Calibri"/>
            </a:endParaRPr>
          </a:p>
          <a:p>
            <a:pPr marL="340995" indent="-296545">
              <a:lnSpc>
                <a:spcPct val="120000"/>
              </a:lnSpc>
            </a:pPr>
            <a:r>
              <a:rPr lang="en-US" altLang="en-US" dirty="0">
                <a:latin typeface="+mn-lt"/>
              </a:rPr>
              <a:t>For-sale market - median single family home price is </a:t>
            </a:r>
            <a:r>
              <a:rPr lang="en-US" altLang="en-US" b="1" dirty="0">
                <a:solidFill>
                  <a:srgbClr val="564031"/>
                </a:solidFill>
                <a:latin typeface="+mn-lt"/>
              </a:rPr>
              <a:t>$1,470,000</a:t>
            </a:r>
            <a:r>
              <a:rPr lang="en-US" altLang="en-US" baseline="30000" dirty="0">
                <a:solidFill>
                  <a:schemeClr val="bg2">
                    <a:lumMod val="10000"/>
                  </a:schemeClr>
                </a:solidFill>
                <a:latin typeface="+mn-lt"/>
              </a:rPr>
              <a:t>5</a:t>
            </a:r>
            <a:r>
              <a:rPr lang="en-US" altLang="en-US" dirty="0">
                <a:latin typeface="+mn-lt"/>
              </a:rPr>
              <a:t>, up </a:t>
            </a:r>
            <a:r>
              <a:rPr lang="en-US" altLang="en-US" dirty="0">
                <a:solidFill>
                  <a:srgbClr val="564031"/>
                </a:solidFill>
                <a:latin typeface="+mn-lt"/>
              </a:rPr>
              <a:t>13%</a:t>
            </a:r>
            <a:r>
              <a:rPr lang="en-US" altLang="en-US" dirty="0">
                <a:latin typeface="+mn-lt"/>
              </a:rPr>
              <a:t> QoQ</a:t>
            </a:r>
            <a:endParaRPr lang="en-US" altLang="en-US" baseline="30000" dirty="0">
              <a:latin typeface="+mn-lt"/>
              <a:cs typeface="Calibri" panose="020F0502020204030204"/>
            </a:endParaRPr>
          </a:p>
        </p:txBody>
      </p:sp>
      <p:sp>
        <p:nvSpPr>
          <p:cNvPr id="4" name="Title 3">
            <a:extLst>
              <a:ext uri="{FF2B5EF4-FFF2-40B4-BE49-F238E27FC236}">
                <a16:creationId xmlns:a16="http://schemas.microsoft.com/office/drawing/2014/main" id="{6E624288-34E6-419E-A5BA-2768048E5AD5}"/>
              </a:ext>
            </a:extLst>
          </p:cNvPr>
          <p:cNvSpPr>
            <a:spLocks noGrp="1"/>
          </p:cNvSpPr>
          <p:nvPr>
            <p:ph type="title"/>
          </p:nvPr>
        </p:nvSpPr>
        <p:spPr>
          <a:xfrm>
            <a:off x="838200" y="384022"/>
            <a:ext cx="10515599" cy="998481"/>
          </a:xfrm>
        </p:spPr>
        <p:txBody>
          <a:bodyPr>
            <a:normAutofit/>
          </a:bodyPr>
          <a:lstStyle/>
          <a:p>
            <a:r>
              <a:rPr lang="en-US" altLang="en-US" dirty="0">
                <a:solidFill>
                  <a:srgbClr val="4E919D"/>
                </a:solidFill>
                <a:latin typeface="Calibri"/>
                <a:cs typeface="Arial"/>
              </a:rPr>
              <a:t>Q1 2023 San José Housing Market</a:t>
            </a:r>
          </a:p>
        </p:txBody>
      </p:sp>
      <p:sp>
        <p:nvSpPr>
          <p:cNvPr id="2" name="TextBox 1">
            <a:extLst>
              <a:ext uri="{FF2B5EF4-FFF2-40B4-BE49-F238E27FC236}">
                <a16:creationId xmlns:a16="http://schemas.microsoft.com/office/drawing/2014/main" id="{9DC22C6F-3278-497C-A480-C3AC7F6EB1C9}"/>
              </a:ext>
            </a:extLst>
          </p:cNvPr>
          <p:cNvSpPr txBox="1"/>
          <p:nvPr/>
        </p:nvSpPr>
        <p:spPr>
          <a:xfrm>
            <a:off x="0" y="5718996"/>
            <a:ext cx="11499273" cy="969496"/>
          </a:xfrm>
          <a:prstGeom prst="rect">
            <a:avLst/>
          </a:prstGeom>
          <a:noFill/>
        </p:spPr>
        <p:txBody>
          <a:bodyPr wrap="square" lIns="91440" tIns="45720" rIns="91440" bIns="45720" rtlCol="0" anchor="t">
            <a:spAutoFit/>
          </a:bodyPr>
          <a:lstStyle/>
          <a:p>
            <a:r>
              <a:rPr lang="en-US" altLang="en-US" sz="800" dirty="0">
                <a:solidFill>
                  <a:srgbClr val="0078B2"/>
                </a:solidFill>
              </a:rPr>
              <a:t>1. Based on Q1 2023 Costar average effective rents; income calculation assumes rents are 30% of income, 40-hour work week and a single-income household; "effective" rents include rent concessions such as free months' rent.</a:t>
            </a:r>
            <a:endParaRPr lang="en-US" altLang="en-US" sz="800" dirty="0">
              <a:solidFill>
                <a:srgbClr val="0078B2"/>
              </a:solidFill>
              <a:cs typeface="Calibri"/>
            </a:endParaRPr>
          </a:p>
          <a:p>
            <a:r>
              <a:rPr lang="en-US" altLang="en-US" sz="800" dirty="0">
                <a:solidFill>
                  <a:srgbClr val="0078B2"/>
                </a:solidFill>
              </a:rPr>
              <a:t>2. Based on SCCAOR March 2023 median prices; income calculation assumes monthly payments are 30% of income, 20% down, 6.32% interest rate, 1.1% property tax, 40-hour work week, and a single-income household.</a:t>
            </a:r>
            <a:endParaRPr lang="en-US" altLang="en-US" sz="800" dirty="0">
              <a:solidFill>
                <a:srgbClr val="0078B2"/>
              </a:solidFill>
              <a:cs typeface="Calibri"/>
            </a:endParaRPr>
          </a:p>
          <a:p>
            <a:r>
              <a:rPr lang="en-US" altLang="en-US" sz="800" dirty="0">
                <a:solidFill>
                  <a:srgbClr val="0078B2"/>
                </a:solidFill>
              </a:rPr>
              <a:t>3. Based on Costar Data April 5 , 2023. </a:t>
            </a:r>
          </a:p>
          <a:p>
            <a:r>
              <a:rPr lang="en-US" altLang="en-US" sz="800" dirty="0">
                <a:solidFill>
                  <a:srgbClr val="0078B2"/>
                </a:solidFill>
              </a:rPr>
              <a:t>4. QoQ – Quarter over Quarter; </a:t>
            </a:r>
            <a:r>
              <a:rPr lang="en-US" altLang="en-US" sz="800" dirty="0" err="1">
                <a:solidFill>
                  <a:srgbClr val="0078B2"/>
                </a:solidFill>
              </a:rPr>
              <a:t>Yoy</a:t>
            </a:r>
            <a:r>
              <a:rPr lang="en-US" altLang="en-US" sz="800" dirty="0">
                <a:solidFill>
                  <a:srgbClr val="0078B2"/>
                </a:solidFill>
              </a:rPr>
              <a:t> – Year over Year.</a:t>
            </a:r>
          </a:p>
          <a:p>
            <a:r>
              <a:rPr lang="en-US" altLang="en-US" sz="800" dirty="0">
                <a:solidFill>
                  <a:srgbClr val="0078B2"/>
                </a:solidFill>
                <a:cs typeface="Calibri"/>
              </a:rPr>
              <a:t>5. </a:t>
            </a:r>
            <a:r>
              <a:rPr lang="en-US" altLang="en-US" sz="800" dirty="0">
                <a:solidFill>
                  <a:srgbClr val="0078B2"/>
                </a:solidFill>
              </a:rPr>
              <a:t>Based on Santa Clara County Association of Realtors (SCCAOR), March 2023</a:t>
            </a:r>
            <a:r>
              <a:rPr lang="en-US" altLang="en-US" sz="800" dirty="0"/>
              <a:t>.</a:t>
            </a:r>
          </a:p>
          <a:p>
            <a:endParaRPr lang="en-US" altLang="en-US" sz="800" dirty="0">
              <a:cs typeface="Calibri"/>
            </a:endParaRPr>
          </a:p>
          <a:p>
            <a:endParaRPr lang="en-US" sz="900" dirty="0"/>
          </a:p>
        </p:txBody>
      </p:sp>
      <p:sp>
        <p:nvSpPr>
          <p:cNvPr id="5" name="Slide Number Placeholder 4">
            <a:extLst>
              <a:ext uri="{FF2B5EF4-FFF2-40B4-BE49-F238E27FC236}">
                <a16:creationId xmlns:a16="http://schemas.microsoft.com/office/drawing/2014/main" id="{469B68F9-4830-441E-9782-D1E29B2B37BB}"/>
              </a:ext>
            </a:extLst>
          </p:cNvPr>
          <p:cNvSpPr>
            <a:spLocks noGrp="1"/>
          </p:cNvSpPr>
          <p:nvPr>
            <p:ph type="sldNum" sz="quarter" idx="12"/>
          </p:nvPr>
        </p:nvSpPr>
        <p:spPr>
          <a:xfrm>
            <a:off x="9291086" y="6473978"/>
            <a:ext cx="2743200" cy="365125"/>
          </a:xfrm>
        </p:spPr>
        <p:txBody>
          <a:bodyPr/>
          <a:lstStyle/>
          <a:p>
            <a:fld id="{F2DA5EF6-F1AD-44DA-AE60-8C0472A8F915}" type="slidenum">
              <a:rPr lang="en-US" smtClean="0"/>
              <a:pPr/>
              <a:t>2</a:t>
            </a:fld>
            <a:endParaRPr lang="en-US"/>
          </a:p>
        </p:txBody>
      </p:sp>
      <p:sp>
        <p:nvSpPr>
          <p:cNvPr id="6" name="Footer Placeholder 5">
            <a:extLst>
              <a:ext uri="{FF2B5EF4-FFF2-40B4-BE49-F238E27FC236}">
                <a16:creationId xmlns:a16="http://schemas.microsoft.com/office/drawing/2014/main" id="{D98B7C2A-40C4-4A5D-BBCE-DB993E23C91F}"/>
              </a:ext>
            </a:extLst>
          </p:cNvPr>
          <p:cNvSpPr>
            <a:spLocks noGrp="1"/>
          </p:cNvSpPr>
          <p:nvPr>
            <p:ph type="ftr" sz="quarter" idx="4294967295"/>
          </p:nvPr>
        </p:nvSpPr>
        <p:spPr>
          <a:xfrm>
            <a:off x="4158154" y="6492875"/>
            <a:ext cx="3875690" cy="365125"/>
          </a:xfrm>
        </p:spPr>
        <p:txBody>
          <a:bodyPr/>
          <a:lstStyle/>
          <a:p>
            <a:r>
              <a:rPr lang="en-US" sz="1400" b="1" dirty="0">
                <a:solidFill>
                  <a:schemeClr val="bg1"/>
                </a:solidFill>
              </a:rPr>
              <a:t>San José Housing Market Update: 2023 Quarter 1</a:t>
            </a:r>
          </a:p>
        </p:txBody>
      </p:sp>
      <p:sp>
        <p:nvSpPr>
          <p:cNvPr id="7" name="AutoShape 4" descr="data:image/png;base64,%20iVBORw0KGgoAAAANSUhEUgAAAL0AAACgCAMAAABuQZ1HAAAAAXNSR0IArs4c6QAAAARnQU1BAACxjwv8YQUAAADSUExUR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SuWtoAAABFdFJOUwAECAwQFBgcICMkKCwwNDg8QERITE5QVFhcYGRobHB0eHyAg4eLjI+Tl5ufo6err7O3u7/DxMfJy8/T19vf4+fr7/P3+5xPIqoAAAAJcEhZcwAADsMAAA7DAcdvqGQAABMmSURBVHhe7V0Hd+owk5VLDAsBYsJSTAk4ZAmYNGCzdELR//9LOzMaG5uW996Xeg73nIBw41oajaaZiO+DHrz8MiQL8PJwK4Q5uRZCu1FbfwPKmhDPm4IoSFnW+nJuao8yJ0QM/n42UEyuZc+ypZS3Syk3A2g8wctIyy9ncFf6TxakbtcSL1IupkA6CryNvMjPQI5+JOIg30u5bCm2CvM3bhBe4cbacKShTvhJ0NZPKRSYCCrJCH3AXOQHLT7lByGF1BTDLTxR4xZisYEXOOaFT/khSPRKRlkxnNXDvf0s0txCOK56fxMJ1+VTfwBAYtbc7xMjLCx1EeMWIpCsVxyVH4Mis0I0xRUKCGF9IQQ3AT2R5Bagz6d+N2YPtSZTQoBQP3FT3oEm4ibcSlJcchMwqngTh6/wnWA6PqBTS9ycg2rMclsus0I0uM34geyh7y+4WYS9FW6Pk/BhzB8Y383+btC+YSo+QFrEglo9PIIXrwdcoRzVJoz7YEK0noYmHvRNUNyeE7WtaYAd+kytCh6hmqThTXVTCukcvS1xx3dBKfBVVoAZyUjDZiXfKCsCuhgmAOge/2CFFi9jQ9zxHTCcos3KZmMLDWwYAhLNUIuOamOrii1rTVsRc7D+R9TqZx2Hbu2roW3ZyCmoxhW1VrSPepxal6D8N2SW+VK/vL+CT9vpovZ+OYgiIyVEnRqKfRJFHEkK0YEZ6jcA4yJZ+KEJPKK9X47wGlWCsVD68JL2JSYo24iLpXykBslQCzwUQDlYjqW8py1fCq39PAibYw3YliZRYgPGGMiFYnrPm6qwE617PBkP9LEc93tf7XEF1oACEQRHFsDuqzmVyo/KMnsw0RZKu0ccGMSANn8hfGuAoYS3iGp/pWRHlKWKJNjMHiweHKGoTafw5SEHMyS5gA34hQDNGfraHQRe2fAZWaN3YJ/Adx289RAmD+DwKhn7IqTvhyDjXcdpwORUCOZeZiYfVOvSojftWkl1RT7Re57PUBhZ6JRtxl/Y/Qnq+BdcTPPslcCCxbBmm0PGizbdgFoFeHT8euh5924DtOo9ff7KWAPbBSPgc6EsGTlX3AB2X3V6FBdLDK8BZnBwPxvIiprqX6r0lSkAlKGXfRNnRVbZuwBHd4Oms4J+p+ZP48sk36o8K6sA0MQNVf44ILvsHXTkJs9NoTvBvFk+fJHsJEIGzpqExHLaXq+/khulEk8BBAXWZUKyFdE+4Ht9CW75+xC8tCJ0Z/EuhfhqU1YtEzRlGKyoPh96OEwZ6BqAWX7P2jUf+f7iOHlD2NBa8PnQC74pT5gfUjDvA6OyEbzdo1/z6YhwB0z+hf6+tQBKS63Xn4t4dKUH2+vmr11rcy/iCdjq0c9EdKlHbEbd+p9oSx8xsIaGrbxdqm91L1vP7yFRK5Wbxbhx69X/68F171vurZduuKCEE3cer4dGKVe+gfmYbLfhiLrayDDdtXzrVhznLlDWhA7vfxd6fSWnfhpIz8JlZs3CVA6DZeAEKl0YZ+O5IlLSSoLq9cASbGipFV7O48GzMfxieJ4mqn1YTFnHETQXBYeN4FSXVP+6V7ZLXeVB/QGc9aS2645Q6HbElz2OzIycYCMHFquw4CLI/sIQ1Yku4qxzzVkM37RxUzh70VKKa7zNxnV1nUK9mvqPV3kNVgpA/90LdQLxAvYIZA/QXpuiw5O+yr5O5U2xD+wvgrIJpZxGN/8TzIxtOxVPzeHh+8GFURD2j7IXl+uKv863eQyy8sKZuW4nGm+88P3ZVXih+geY9eiK9Qc65zmYXDvsRXPmC2OL7dUs931EnRS2ym7Dc/zfkNxLLHbfjUvVmKO1x34r4rm1Wrbr3r7c+zFhhdbu7Ptz5La6MsAr7zsKrY9BXmE1RFLSJOne4ivA2Z7r9VAEraEpnF13X1NBJR/z26t4PFvrdEp/NXW1TDvqFxP+YNXWXa+YrT4n9MYM9JaZfX1R4pvsTvN+T2qV57JdqJnC6mKZQRTu7CD+xkppTfikCF7/zOQw/2BlN0lpnnHG5yEexifK2+fIcjgYK2e88YORar2gLbHu1eEW0n9tkJ+CHr9T1KeFf/Oz3kMCXODpXTlbvYcFbjrw47wfBooKf5ZrWtjIVUUtJ5qDCzQlkj4QV8j+k+LYl7Aoby0tAxziD6+QQfZ/bOD/FQzo7bC5AvRVNNdHut/vh+IyvhbZnxwXvAewsxPZhy8B0DL1pvfy7LnOvrdtFurdfrftwBw0wCix+KI7IGnBDFdgFyOspcqD+bDwu0OGJLvdiz1XlYOOgKWKyQfAbWH2mvOyWry0wekcgPs1a0emhO4uN491p9YGd9BbgJ31cMhJ51ARBq2iJnpjzQ0FSvxSRJJxkads6j59cHjBJp/YeyYZHr5lj5PrxU8pGCVMLj5tvT5rLsfKs9FqoG6VM2GTvewFeIQbIvYY+IkGGPVOxI0hqvMoI9wkFwe0iI21fXvAowP2Vk+uwr6wyAG1Td2/m6FcBtdNLnyzmIpJVJNg9FXAE2/9VHz8Uq6Rf9SYxGsdtFn1iJD5wIN99vZCLnf8a9QUsq+6DBaHUJIz+fbGLbwENwkpJTDkiO7IaRh38hF9jmgYFFQInnaAvpQHYl54LLNPr0KJFB865hgHRB96Khzpr0iWA7yEajFeKRtEY7INmu9Cm8u8CVMLy7C2AKmj6TDZ0zzvsI/Dkn4gEG6gDzsA4THgPaxDNJ4D++xbdJhGKfnVMfrX8k2jmR1ZwnDOUC2B6rAQ3mGPScND/mIa9RVIAJYeHawMwUtwUyGlRjCmVOARJ7SLa9c17I9ck2Y8GQC79E+zR/V8OAWE2bYVKHhULofyJHgJbkahMluUJNuDscaSGhCfIEJGUPpK0d/VRifYGyA3693RUqCCQOgouosjE5+bOyipZM2mud/9ZTnBN8yHkL/OYG1LPvhjhP5J9phCP2YxYOgchDSFIjRXBSRh4CW4iUiGJtwVhdrAvtzTBn01xxKwk8siCMxeJQQj9E+yR9VyLHlFWiDLpTkbNzqie+yfwkzjfjXNfXRc41IqnwU1cshwZvZMv0tthVPsQQyPx8QwKY7qRlMVGq87awJu4yZAW0T7uczmyyzDGwgN34DDOuLQmPvsWWOFjNJT7KlUN3L9MJAADhCn7Xa6HzdxE1D2v99HjLPaoWQvagBe07HbQio/YK/WyRD9U+xJPRyN51GWnFpF1ZMRNYIb2MjxvNft9wcosg+6lUxwKx75BJwZW5UfOlvR90NuJ9lTnHBXoAPgKPJIc0+Gu582hLDHXlxwUVBgN0SqlMIqP3y2RUkS/5xT7Cm4f2C3ArIP7BFHdX8vUC34iQ37uF1eHGAvRJ1M9DUPmb6U964PHJhgKCP3HqF/ij0Vyx1aVQhoC261Mnf/xFf9+IGbgPxB9iJLsduxUvwFOad3Ai5NgXhHR86iSLtyEk6xJ5PqqEWFvR22FstEZcTCg23VIhzJDmSp91WxwPNWnJVGg9VEYUfuqERRxetPsad69WPJPyqujngMl1RGyDYbNlWL8HREddHwknK82ESuhtfyO2531mzpn2JPRsyxiBSWxez4GQaKJBcj4SWo8Q5Qh5BHU4vG+3ER9P31XfYUmJAbWCpPsidNfkTwcUWJJk9hiUdpUjYbnkmNKNxdBYx6jYybUdQqtkCmNnzwHntxhfRXV6fZY+HuTsQiAEzatz1vAXtMSS9eghpRvO1WrKE5jDXl4BJGbwy1QKBZ9mYN0z/JXjlyB/OumGKHzspFAwRoedKJh9hfwygOqZ9DQHMJ7/dut5ew9oEl8wB7kcOOhVs4wp68VQNN7eGhBQu6fgzbi4uonQuio7QoXoIaW4xAUB92w5a4ZMFdaYvdHVQqqaT2EHuMKCKOsFe6g0YoZBb5gK6foZOciVpxGEtSLPAS1AiQwEG8lW8RZ+ACOKLRWNjqRx9ozqtvlvJQOlPRP8le0d+zkhMLDg9dyFHYysWbUizwElE+HQnTBOb6NBQa0EDljPEC/f1qKpTNJc4s84h/Rzb6Efb+CVcoPFzs7SM2kSM+bSmftvuMsVyrfB06GNEJk5UYNMMA7zToSQvkhqJBQGSPPc5nWm1AFRwOASH9I+yD5cVEn2ASlsr8m+z44g5uu+erHhP8Lb5pckL7gbI1U80NrRzqYbleHgbOTLXAEO4mRKbQxY33Odvmq+q2bZdVzcr//c8LSsjwJndA9utH2Ye0oY3a6/VGLYWG05O97RqAt7a8QSmKu0s5BRWUsu0Sm49RkEHaL2fqLyCNazKQ6f4e+gFYqCz+2O//72KxYKtZ6bIoWkfYR5fYZPMVemA57g9mcnwX9mKLzXT5eSnXM2CkSl1a/MV72M4eLVVyO24xddjh/08B7Peqi4yrUtmtFu39cBzgMu8UU1Hd+X0A9l9Uy/oJABW1+ikd+fdIH1ygfgsaXJD8m5DnpxrQrA/H4X4FwJbn2rSSWrw/A6jjPxas79HX3bTiwmr4z/mohzI+EDPBEYMPBC+qPfUNsATO2D7J8wEfhrAP/8Gw+FHltffrZizBbj68tG9+J/czzjjj06DXyuX6HcVRGvTbAMlm1ymCrqh4bqx96951XLdTEAb9sNDlnXcTci9jRdupg4ulNzzQvx7Hfy6rFdDF6XbbjjW8W3QJC14zKbRypXLTxC9KOtlyHRZip0OhxVSjSQ5KsuVhjWrFK4o8RV/z7Y4Dy0catsMaqJe9luvel+1u3zWEXvfAa0wNcD2PUT3A84rWdnwoIL+Macu8AP/FAbfIrIrCmMI7ubCtW8a4j/HUxQArtK7UMqstLKGBU9yFE0x+fnxRFrFX9CStuSVc9Iouek3wYtfkUV/zupMl/zH2LER7Rjta9JsRWCxPeHDhHprCmmEErVaHD2PlN+CDTum6R5YsFkfr0hEzG38wCdkLS9xfURjQDrl4mQm5/8a84RddEwwM+sA9kufIhgNcqqcc7LRZUB69+VYWXoHo234EbYyNakYYbRduQQhXOZ9EAUA13cDCXsWF2YMvz6rH7AmtWJZiOMj+WmbxK/ETnWq5YoI9FGb/yAFyd6LY+/7T3Rt1XJR9IshYDbmnW0PhCaIfsK9i3BeGrZxNbDBZeYA9jeX9i2hh42bLRh+7LpVbOH0tNwRHNMz+puO+Yp+F2U84XJGXwN51b4OQc2n1ACIQZV8IRmfNjxKWV8Ae6Oe37M11SmRALPqu+4YB5V32ffd2ig1jdkd7Cusg+FNw4vEmCrezyOcxXBFm78XjCZwVYfYj9pgKY9X3NGkI8eHE3GGf5syvEPxMtihj34NQr64C9vjoSOtCJJrxeBVpHuh74iQKkiyQGD3OA7gQDyCrMRRu/+AQ+zQGwzvAVrFXM7c5Ue+tZkTuNegPY14MsdfhUvqC4+kXDxhuBXTrxF7UVo2AfXplwaDfQt/pmNxR7HVFSOdnGfBLbf6+snqEx7lMUE6mB0Lps1/QM4sOJq9IGV7BrCD2Fsm1MEYUGE4OdWC/dUDiOOaTK+FhOBTZazdilhPXb6RqsxlrTvPlcqgJFaWuhQrjhq9ZoZPi7sDpxD53SYTi18LD8rgEdrftBzWzvVq22PQSXisJWx+HmfjtLI/jciNfoA9sUF7x4jgLDEuzxn93pOd1R6rPhXn7WLKLVVC+jVl9Gyyb1q/rN8KeLgqJhhx43jhV3vRTIv1Sv843HuHmW91CtljTRWGap7NqW/aVmbCaj7BGZNrT68Jw5XmPD1dPG/jSQaw6n8P7DAT0sj1rBN+nZPOfYB2ygHVfxHcRFGpavgLahXZsxxlnnHHGGWecccYZZ5xxxhlnnHHGGWecccYZvxDVwWzaxjyF/Tib9Tircwjescjyt6Li1/yacrUN4u8heeiZ7e9HxS8Ij0WeONxDpAj6x6Dt59PykSeOfglG/lNZt5wYv1IJKsxkZTC1oqfx9ujHJ7A811Tl06ZtH31i8uugb/yHP58p9ZasPW7gLm7w8Qgdn3Gyao2lIW7xB6kr8GL3McFtNoqjJeXDvxdXcsgl4Wv8CY/MrRDjJ3HdQHlK4ctAFyWRr2x0cdVZievMtQTyQ0sUvvXfOjBq/o/VmjhprSn0f2smtCpWRjThxVQPDtyOYFjuBnYOCwOEd49Zy/8g2/dRePAfDMjipMWMprjrC9EBsbico2y8LlD46Uf8eo+gnvp3Ql/nhChtgjT992FKlQOAG5y0fUxn95swlxvCrI4wPWzNMam8xOeMl3ALxuZaWDhezz+gvtcMnth+xEk7Bb7aMgVzOae5xqaA3XsFo5PAspcEPrh4vQa9M2yKAv2Plm+G4/86jb5YwKvXE6Ls4HxN1IyMzJMO7RuiIM1rNU9bL1ZeJCfdo4+qfh3M3EQO0tCJ2uW9lDlTFDb1CvKy5ZMhirIqmv2SXccq9grMB/zxqP4AbKH43pMc34G4jYBZiQ8F2TYoEadCuXodrYcYqPxkvY79b+LnPGqnHL44/k9m/0JYtVxl/XTCovvJyL6AqKWm+PP4vxAzqjMyfsR/D/t7lEb5eDxbbfwAjfkv0DJgX3KF0r9DiP8Hq9FwkIfBYzUAAAAASUVORK5CYII="/>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62941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6"/>
          <p:cNvSpPr txBox="1">
            <a:spLocks noChangeArrowheads="1"/>
          </p:cNvSpPr>
          <p:nvPr/>
        </p:nvSpPr>
        <p:spPr bwMode="auto">
          <a:xfrm>
            <a:off x="0" y="5861252"/>
            <a:ext cx="1151955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900" dirty="0">
                <a:solidFill>
                  <a:srgbClr val="0078B2"/>
                </a:solidFill>
                <a:latin typeface="+mj-lt"/>
              </a:rPr>
              <a:t>SOURCE: Employment Development Department (EDD) – First Quarter 2022  Wages; Income to afford average rent calculation uses </a:t>
            </a:r>
            <a:r>
              <a:rPr lang="en-US" altLang="en-US" sz="900" dirty="0">
                <a:solidFill>
                  <a:srgbClr val="0078B2"/>
                </a:solidFill>
              </a:rPr>
              <a:t>Costar Q1 2023 Average Effective Rents, </a:t>
            </a:r>
            <a:r>
              <a:rPr lang="en-US" altLang="en-US" sz="900" dirty="0">
                <a:solidFill>
                  <a:srgbClr val="0078B2"/>
                </a:solidFill>
                <a:latin typeface="+mj-lt"/>
              </a:rPr>
              <a:t>rent at 30% of income and a single-income household; Income to  afford mortgage uses </a:t>
            </a:r>
            <a:r>
              <a:rPr lang="en-US" altLang="en-US" sz="900" dirty="0">
                <a:solidFill>
                  <a:srgbClr val="0078B2"/>
                </a:solidFill>
              </a:rPr>
              <a:t>SCCOAR March 2023 median home sales prices; </a:t>
            </a:r>
            <a:r>
              <a:rPr lang="en-US" altLang="en-US" sz="900" dirty="0">
                <a:solidFill>
                  <a:srgbClr val="0078B2"/>
                </a:solidFill>
                <a:latin typeface="+mj-lt"/>
              </a:rPr>
              <a:t>payments at 30% of income, 20% down, March 2023 Freddie Mac 30 Year  Fixed interest Rate of 6.32%, 1.1% Property Tax, $300 HOA dues for condos and a single-income household.</a:t>
            </a:r>
          </a:p>
        </p:txBody>
      </p:sp>
      <p:sp>
        <p:nvSpPr>
          <p:cNvPr id="6" name="Slide Number Placeholder 5">
            <a:extLst>
              <a:ext uri="{FF2B5EF4-FFF2-40B4-BE49-F238E27FC236}">
                <a16:creationId xmlns:a16="http://schemas.microsoft.com/office/drawing/2014/main" id="{F6D3ACA2-4AD1-4DF2-A9F1-E0D5868D9DFB}"/>
              </a:ext>
            </a:extLst>
          </p:cNvPr>
          <p:cNvSpPr>
            <a:spLocks noGrp="1"/>
          </p:cNvSpPr>
          <p:nvPr>
            <p:ph type="sldNum" sz="quarter" idx="12"/>
          </p:nvPr>
        </p:nvSpPr>
        <p:spPr/>
        <p:txBody>
          <a:bodyPr/>
          <a:lstStyle/>
          <a:p>
            <a:pPr>
              <a:defRPr/>
            </a:pPr>
            <a:fld id="{CEEAE9E2-58D3-4242-817F-65745B6A87B1}" type="slidenum">
              <a:rPr lang="en-US" altLang="en-US" smtClean="0"/>
              <a:pPr>
                <a:defRPr/>
              </a:pPr>
              <a:t>3</a:t>
            </a:fld>
            <a:endParaRPr lang="en-US" altLang="en-US"/>
          </a:p>
        </p:txBody>
      </p:sp>
      <p:sp>
        <p:nvSpPr>
          <p:cNvPr id="8" name="Title 7">
            <a:extLst>
              <a:ext uri="{FF2B5EF4-FFF2-40B4-BE49-F238E27FC236}">
                <a16:creationId xmlns:a16="http://schemas.microsoft.com/office/drawing/2014/main" id="{26289A2C-D07A-4553-A7CB-B284193A5F6C}"/>
              </a:ext>
            </a:extLst>
          </p:cNvPr>
          <p:cNvSpPr>
            <a:spLocks noGrp="1"/>
          </p:cNvSpPr>
          <p:nvPr>
            <p:ph type="title"/>
          </p:nvPr>
        </p:nvSpPr>
        <p:spPr>
          <a:xfrm>
            <a:off x="554509" y="323356"/>
            <a:ext cx="11339390" cy="998481"/>
          </a:xfrm>
        </p:spPr>
        <p:txBody>
          <a:bodyPr>
            <a:normAutofit fontScale="90000"/>
          </a:bodyPr>
          <a:lstStyle/>
          <a:p>
            <a:r>
              <a:rPr lang="en-US" altLang="en-US" sz="4000" dirty="0">
                <a:latin typeface="+mn-lt"/>
              </a:rPr>
              <a:t>Many Essential Workers Cannot Afford </a:t>
            </a:r>
            <a:r>
              <a:rPr lang="en-US" sz="4000" dirty="0">
                <a:latin typeface="+mn-lt"/>
              </a:rPr>
              <a:t>San José </a:t>
            </a:r>
            <a:r>
              <a:rPr lang="en-US" altLang="en-US" sz="4000" dirty="0">
                <a:latin typeface="+mn-lt"/>
              </a:rPr>
              <a:t>Housing Costs</a:t>
            </a:r>
            <a:endParaRPr lang="en-US" sz="4000" dirty="0">
              <a:latin typeface="+mn-lt"/>
              <a:cs typeface="Calibri"/>
            </a:endParaRPr>
          </a:p>
        </p:txBody>
      </p:sp>
      <p:sp>
        <p:nvSpPr>
          <p:cNvPr id="9" name="Footer Placeholder 8">
            <a:extLst>
              <a:ext uri="{FF2B5EF4-FFF2-40B4-BE49-F238E27FC236}">
                <a16:creationId xmlns:a16="http://schemas.microsoft.com/office/drawing/2014/main" id="{FB7167AF-5C54-4A59-9ADD-D6EDE31B73CC}"/>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2023 Quarter 1</a:t>
            </a:r>
          </a:p>
        </p:txBody>
      </p:sp>
      <p:graphicFrame>
        <p:nvGraphicFramePr>
          <p:cNvPr id="10" name="Chart 9">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3592023129"/>
              </p:ext>
            </p:extLst>
          </p:nvPr>
        </p:nvGraphicFramePr>
        <p:xfrm>
          <a:off x="829559" y="1575880"/>
          <a:ext cx="10488473" cy="4069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528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3757"/>
            <a:ext cx="9443525" cy="215444"/>
          </a:xfrm>
          <a:prstGeom prst="rect">
            <a:avLst/>
          </a:prstGeom>
        </p:spPr>
        <p:txBody>
          <a:bodyPr wrap="square" lIns="91440" tIns="45720" rIns="91440" bIns="45720" anchor="t">
            <a:spAutoFit/>
          </a:bodyPr>
          <a:lstStyle/>
          <a:p>
            <a:pPr>
              <a:spcBef>
                <a:spcPct val="50000"/>
              </a:spcBef>
            </a:pPr>
            <a:r>
              <a:rPr lang="en-US" altLang="en-US" sz="800" dirty="0">
                <a:latin typeface="+mj-lt"/>
              </a:rPr>
              <a:t>SOURCE: CSJ PBCE &amp; Housing. MF Affordable Includes some market-rate units without deed restrictions but counted as moderate-income units, per HCD guidelines for RHNA reporting. New RHNA Goal from 2023-2031</a:t>
            </a:r>
          </a:p>
        </p:txBody>
      </p:sp>
      <p:sp>
        <p:nvSpPr>
          <p:cNvPr id="17" name="Slide Number Placeholder 16">
            <a:extLst>
              <a:ext uri="{FF2B5EF4-FFF2-40B4-BE49-F238E27FC236}">
                <a16:creationId xmlns:a16="http://schemas.microsoft.com/office/drawing/2014/main" id="{CBD701F9-9772-4FC9-B35B-ED01768F9F41}"/>
              </a:ext>
            </a:extLst>
          </p:cNvPr>
          <p:cNvSpPr>
            <a:spLocks noGrp="1"/>
          </p:cNvSpPr>
          <p:nvPr>
            <p:ph type="sldNum" sz="quarter" idx="12"/>
          </p:nvPr>
        </p:nvSpPr>
        <p:spPr/>
        <p:txBody>
          <a:bodyPr/>
          <a:lstStyle/>
          <a:p>
            <a:fld id="{F2DA5EF6-F1AD-44DA-AE60-8C0472A8F915}" type="slidenum">
              <a:rPr lang="en-US" smtClean="0"/>
              <a:pPr/>
              <a:t>4</a:t>
            </a:fld>
            <a:endParaRPr lang="en-US"/>
          </a:p>
        </p:txBody>
      </p:sp>
      <p:sp>
        <p:nvSpPr>
          <p:cNvPr id="21" name="Footer Placeholder 20">
            <a:extLst>
              <a:ext uri="{FF2B5EF4-FFF2-40B4-BE49-F238E27FC236}">
                <a16:creationId xmlns:a16="http://schemas.microsoft.com/office/drawing/2014/main" id="{EA71CEE8-2077-450D-861F-C2E0A35AFBC7}"/>
              </a:ext>
            </a:extLst>
          </p:cNvPr>
          <p:cNvSpPr>
            <a:spLocks noGrp="1"/>
          </p:cNvSpPr>
          <p:nvPr>
            <p:ph type="ftr" sz="quarter" idx="4294967295"/>
          </p:nvPr>
        </p:nvSpPr>
        <p:spPr>
          <a:xfrm>
            <a:off x="3539836" y="6484432"/>
            <a:ext cx="4114800" cy="365125"/>
          </a:xfrm>
        </p:spPr>
        <p:txBody>
          <a:bodyPr/>
          <a:lstStyle/>
          <a:p>
            <a:r>
              <a:rPr lang="en-US" sz="1400" b="1" dirty="0">
                <a:solidFill>
                  <a:schemeClr val="bg1"/>
                </a:solidFill>
              </a:rPr>
              <a:t>San José Housing Market Update: 2023 Quarter 1</a:t>
            </a:r>
          </a:p>
        </p:txBody>
      </p:sp>
      <p:sp>
        <p:nvSpPr>
          <p:cNvPr id="11" name="Title 10">
            <a:extLst>
              <a:ext uri="{FF2B5EF4-FFF2-40B4-BE49-F238E27FC236}">
                <a16:creationId xmlns:a16="http://schemas.microsoft.com/office/drawing/2014/main" id="{922C29D9-8BA1-4723-85DA-40CCF8A6AA49}"/>
              </a:ext>
            </a:extLst>
          </p:cNvPr>
          <p:cNvSpPr>
            <a:spLocks noGrp="1"/>
          </p:cNvSpPr>
          <p:nvPr>
            <p:ph type="title"/>
          </p:nvPr>
        </p:nvSpPr>
        <p:spPr>
          <a:xfrm>
            <a:off x="224286" y="281039"/>
            <a:ext cx="11277598" cy="824093"/>
          </a:xfrm>
        </p:spPr>
        <p:txBody>
          <a:bodyPr>
            <a:normAutofit/>
          </a:bodyPr>
          <a:lstStyle/>
          <a:p>
            <a:r>
              <a:rPr lang="en-US" sz="3400" dirty="0">
                <a:cs typeface="Calibri"/>
              </a:rPr>
              <a:t>CY 2023 YTD Residential Permit Activity</a:t>
            </a:r>
          </a:p>
        </p:txBody>
      </p:sp>
      <p:graphicFrame>
        <p:nvGraphicFramePr>
          <p:cNvPr id="8" name="Chart 7">
            <a:extLst>
              <a:ext uri="{FF2B5EF4-FFF2-40B4-BE49-F238E27FC236}">
                <a16:creationId xmlns:a16="http://schemas.microsoft.com/office/drawing/2014/main" id="{00000000-0008-0000-0F00-000002000000}"/>
              </a:ext>
            </a:extLst>
          </p:cNvPr>
          <p:cNvGraphicFramePr>
            <a:graphicFrameLocks noGrp="1"/>
          </p:cNvGraphicFramePr>
          <p:nvPr>
            <p:extLst>
              <p:ext uri="{D42A27DB-BD31-4B8C-83A1-F6EECF244321}">
                <p14:modId xmlns:p14="http://schemas.microsoft.com/office/powerpoint/2010/main" val="2186562745"/>
              </p:ext>
            </p:extLst>
          </p:nvPr>
        </p:nvGraphicFramePr>
        <p:xfrm>
          <a:off x="886119" y="1527143"/>
          <a:ext cx="10407191" cy="45908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8553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5D73D51-5352-4E5D-A545-E7C00993AF0E}"/>
              </a:ext>
            </a:extLst>
          </p:cNvPr>
          <p:cNvSpPr>
            <a:spLocks noGrp="1"/>
          </p:cNvSpPr>
          <p:nvPr>
            <p:ph type="sldNum" sz="quarter" idx="12"/>
          </p:nvPr>
        </p:nvSpPr>
        <p:spPr/>
        <p:txBody>
          <a:bodyPr/>
          <a:lstStyle/>
          <a:p>
            <a:fld id="{F2DA5EF6-F1AD-44DA-AE60-8C0472A8F915}" type="slidenum">
              <a:rPr lang="en-US" smtClean="0"/>
              <a:pPr/>
              <a:t>5</a:t>
            </a:fld>
            <a:endParaRPr lang="en-US"/>
          </a:p>
        </p:txBody>
      </p:sp>
      <p:sp>
        <p:nvSpPr>
          <p:cNvPr id="8" name="Title 7">
            <a:extLst>
              <a:ext uri="{FF2B5EF4-FFF2-40B4-BE49-F238E27FC236}">
                <a16:creationId xmlns:a16="http://schemas.microsoft.com/office/drawing/2014/main" id="{8306DBB4-9018-47B7-B346-65F63A4A91C3}"/>
              </a:ext>
            </a:extLst>
          </p:cNvPr>
          <p:cNvSpPr>
            <a:spLocks noGrp="1"/>
          </p:cNvSpPr>
          <p:nvPr>
            <p:ph type="title"/>
          </p:nvPr>
        </p:nvSpPr>
        <p:spPr>
          <a:xfrm>
            <a:off x="838200" y="276127"/>
            <a:ext cx="10515599" cy="960707"/>
          </a:xfrm>
        </p:spPr>
        <p:txBody>
          <a:bodyPr>
            <a:noAutofit/>
          </a:bodyPr>
          <a:lstStyle/>
          <a:p>
            <a:r>
              <a:rPr lang="en-US" sz="4000" dirty="0"/>
              <a:t>Strong ADU Permit Activity</a:t>
            </a:r>
          </a:p>
        </p:txBody>
      </p:sp>
      <p:sp>
        <p:nvSpPr>
          <p:cNvPr id="2" name="Rectangle 1"/>
          <p:cNvSpPr/>
          <p:nvPr/>
        </p:nvSpPr>
        <p:spPr>
          <a:xfrm>
            <a:off x="0" y="6118773"/>
            <a:ext cx="10321357" cy="400110"/>
          </a:xfrm>
          <a:prstGeom prst="rect">
            <a:avLst/>
          </a:prstGeom>
        </p:spPr>
        <p:txBody>
          <a:bodyPr wrap="square" lIns="91440" tIns="45720" rIns="91440" bIns="45720" anchor="t">
            <a:spAutoFit/>
          </a:bodyPr>
          <a:lstStyle/>
          <a:p>
            <a:pPr>
              <a:spcBef>
                <a:spcPct val="50000"/>
              </a:spcBef>
            </a:pPr>
            <a:r>
              <a:rPr lang="en-US" altLang="en-US" sz="800" i="1" dirty="0">
                <a:solidFill>
                  <a:srgbClr val="4D4D4F"/>
                </a:solidFill>
              </a:rPr>
              <a:t>Zoning code updated in Nov 2016 and in June 2018 to conform with new State Legislation and to facilitate construction of ADUs</a:t>
            </a:r>
            <a:endParaRPr lang="en-US" altLang="en-US" sz="800" i="1" dirty="0">
              <a:solidFill>
                <a:srgbClr val="4D4D4F"/>
              </a:solidFill>
              <a:cs typeface="Calibri"/>
            </a:endParaRPr>
          </a:p>
          <a:p>
            <a:pPr>
              <a:spcBef>
                <a:spcPct val="50000"/>
              </a:spcBef>
            </a:pPr>
            <a:r>
              <a:rPr lang="en-US" altLang="en-US" sz="800" dirty="0">
                <a:solidFill>
                  <a:srgbClr val="0078B2"/>
                </a:solidFill>
              </a:rPr>
              <a:t>SOURCE: City of San José </a:t>
            </a:r>
            <a:r>
              <a:rPr lang="en-US" altLang="en-US" sz="800" dirty="0">
                <a:solidFill>
                  <a:srgbClr val="0078B2"/>
                </a:solidFill>
                <a:hlinkClick r:id="rId3"/>
              </a:rPr>
              <a:t>ADU Dashboard </a:t>
            </a:r>
            <a:r>
              <a:rPr lang="en-US" altLang="en-US" sz="800" dirty="0">
                <a:solidFill>
                  <a:srgbClr val="0078B2"/>
                </a:solidFill>
              </a:rPr>
              <a:t>&amp; PBCE Permit Activity Reports as of March 2023.</a:t>
            </a:r>
            <a:endParaRPr lang="en-US" altLang="en-US" sz="800" dirty="0">
              <a:solidFill>
                <a:srgbClr val="0078B2"/>
              </a:solidFill>
              <a:cs typeface="Calibri"/>
            </a:endParaRPr>
          </a:p>
        </p:txBody>
      </p:sp>
      <p:graphicFrame>
        <p:nvGraphicFramePr>
          <p:cNvPr id="10" name="Chart 9"/>
          <p:cNvGraphicFramePr>
            <a:graphicFrameLocks noGrp="1"/>
          </p:cNvGraphicFramePr>
          <p:nvPr>
            <p:extLst>
              <p:ext uri="{D42A27DB-BD31-4B8C-83A1-F6EECF244321}">
                <p14:modId xmlns:p14="http://schemas.microsoft.com/office/powerpoint/2010/main" val="606859737"/>
              </p:ext>
            </p:extLst>
          </p:nvPr>
        </p:nvGraphicFramePr>
        <p:xfrm>
          <a:off x="1674019" y="1584481"/>
          <a:ext cx="8406901" cy="3947640"/>
        </p:xfrm>
        <a:graphic>
          <a:graphicData uri="http://schemas.openxmlformats.org/drawingml/2006/chart">
            <c:chart xmlns:c="http://schemas.openxmlformats.org/drawingml/2006/chart" xmlns:r="http://schemas.openxmlformats.org/officeDocument/2006/relationships" r:id="rId4"/>
          </a:graphicData>
        </a:graphic>
      </p:graphicFrame>
      <p:sp>
        <p:nvSpPr>
          <p:cNvPr id="17" name="Footer Placeholder 16">
            <a:extLst>
              <a:ext uri="{FF2B5EF4-FFF2-40B4-BE49-F238E27FC236}">
                <a16:creationId xmlns:a16="http://schemas.microsoft.com/office/drawing/2014/main" id="{A60E5F88-35CF-41A8-AD2A-F7A92FAB0865}"/>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2023 Quarter 1</a:t>
            </a:r>
          </a:p>
        </p:txBody>
      </p:sp>
      <p:graphicFrame>
        <p:nvGraphicFramePr>
          <p:cNvPr id="11" name="Chart 10">
            <a:extLst>
              <a:ext uri="{FF2B5EF4-FFF2-40B4-BE49-F238E27FC236}">
                <a16:creationId xmlns:a16="http://schemas.microsoft.com/office/drawing/2014/main" id="{652CF3DA-65FA-4AFC-8506-DFD59ACA8FC1}"/>
              </a:ext>
            </a:extLst>
          </p:cNvPr>
          <p:cNvGraphicFramePr>
            <a:graphicFrameLocks noGrp="1"/>
          </p:cNvGraphicFramePr>
          <p:nvPr>
            <p:extLst>
              <p:ext uri="{D42A27DB-BD31-4B8C-83A1-F6EECF244321}">
                <p14:modId xmlns:p14="http://schemas.microsoft.com/office/powerpoint/2010/main" val="1362659873"/>
              </p:ext>
            </p:extLst>
          </p:nvPr>
        </p:nvGraphicFramePr>
        <p:xfrm>
          <a:off x="838199" y="1584481"/>
          <a:ext cx="10515599" cy="44581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00765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0" y="6098457"/>
            <a:ext cx="708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j-lt"/>
              </a:rPr>
              <a:t>SOURCE: Costar April 5, 2023</a:t>
            </a:r>
          </a:p>
          <a:p>
            <a:pPr eaLnBrk="1" hangingPunct="1">
              <a:spcBef>
                <a:spcPct val="50000"/>
              </a:spcBef>
            </a:pPr>
            <a:r>
              <a:rPr lang="en-US" altLang="en-US" sz="800" dirty="0">
                <a:solidFill>
                  <a:srgbClr val="0078B2"/>
                </a:solidFill>
                <a:latin typeface="+mj-lt"/>
              </a:rPr>
              <a:t>* QoQ = Quarter-over-Quarter; YoY = Year-over-Year</a:t>
            </a:r>
            <a:r>
              <a:rPr lang="en-US" altLang="en-US" sz="800" dirty="0">
                <a:solidFill>
                  <a:schemeClr val="bg1">
                    <a:lumMod val="50000"/>
                  </a:schemeClr>
                </a:solidFill>
                <a:latin typeface="Arial" charset="0"/>
              </a:rPr>
              <a:t>.</a:t>
            </a:r>
          </a:p>
        </p:txBody>
      </p:sp>
      <p:sp>
        <p:nvSpPr>
          <p:cNvPr id="6147" name="Text Box 6"/>
          <p:cNvSpPr txBox="1">
            <a:spLocks noChangeArrowheads="1"/>
          </p:cNvSpPr>
          <p:nvPr/>
        </p:nvSpPr>
        <p:spPr bwMode="auto">
          <a:xfrm>
            <a:off x="11244182" y="3680908"/>
            <a:ext cx="76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dirty="0">
                <a:solidFill>
                  <a:srgbClr val="0078B2"/>
                </a:solidFill>
                <a:latin typeface="Arial" panose="020B0604020202020204" pitchFamily="34" charset="0"/>
                <a:cs typeface="Arial" panose="020B0604020202020204" pitchFamily="34" charset="0"/>
              </a:rPr>
              <a:t>$2,072</a:t>
            </a:r>
          </a:p>
        </p:txBody>
      </p:sp>
      <p:sp>
        <p:nvSpPr>
          <p:cNvPr id="6148" name="Text Box 7"/>
          <p:cNvSpPr txBox="1">
            <a:spLocks noChangeArrowheads="1"/>
          </p:cNvSpPr>
          <p:nvPr/>
        </p:nvSpPr>
        <p:spPr bwMode="auto">
          <a:xfrm>
            <a:off x="11244182" y="3373218"/>
            <a:ext cx="76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dirty="0">
                <a:solidFill>
                  <a:srgbClr val="5A8560"/>
                </a:solidFill>
                <a:latin typeface="Arial" panose="020B0604020202020204" pitchFamily="34" charset="0"/>
                <a:cs typeface="Arial" panose="020B0604020202020204" pitchFamily="34" charset="0"/>
              </a:rPr>
              <a:t>$2,376</a:t>
            </a:r>
          </a:p>
        </p:txBody>
      </p:sp>
      <p:sp>
        <p:nvSpPr>
          <p:cNvPr id="6149" name="Text Box 8"/>
          <p:cNvSpPr txBox="1">
            <a:spLocks noChangeArrowheads="1"/>
          </p:cNvSpPr>
          <p:nvPr/>
        </p:nvSpPr>
        <p:spPr bwMode="auto">
          <a:xfrm>
            <a:off x="11244182" y="2827355"/>
            <a:ext cx="76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dirty="0">
                <a:solidFill>
                  <a:schemeClr val="accent3"/>
                </a:solidFill>
                <a:latin typeface="Arial" panose="020B0604020202020204" pitchFamily="34" charset="0"/>
                <a:cs typeface="Arial" panose="020B0604020202020204" pitchFamily="34" charset="0"/>
              </a:rPr>
              <a:t>$2,997</a:t>
            </a:r>
          </a:p>
        </p:txBody>
      </p:sp>
      <p:sp>
        <p:nvSpPr>
          <p:cNvPr id="6150" name="Text Box 9"/>
          <p:cNvSpPr txBox="1">
            <a:spLocks noChangeArrowheads="1"/>
          </p:cNvSpPr>
          <p:nvPr/>
        </p:nvSpPr>
        <p:spPr bwMode="auto">
          <a:xfrm>
            <a:off x="11233376" y="2204191"/>
            <a:ext cx="76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dirty="0">
                <a:solidFill>
                  <a:srgbClr val="AF7F4B"/>
                </a:solidFill>
                <a:latin typeface="Arial" panose="020B0604020202020204" pitchFamily="34" charset="0"/>
                <a:cs typeface="Arial" panose="020B0604020202020204" pitchFamily="34" charset="0"/>
              </a:rPr>
              <a:t>$3,715</a:t>
            </a:r>
          </a:p>
        </p:txBody>
      </p:sp>
      <p:sp>
        <p:nvSpPr>
          <p:cNvPr id="6151" name="Text Box 16"/>
          <p:cNvSpPr txBox="1">
            <a:spLocks noChangeArrowheads="1"/>
          </p:cNvSpPr>
          <p:nvPr/>
        </p:nvSpPr>
        <p:spPr bwMode="auto">
          <a:xfrm>
            <a:off x="11244182" y="3119509"/>
            <a:ext cx="76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dirty="0">
                <a:solidFill>
                  <a:srgbClr val="D56254"/>
                </a:solidFill>
                <a:latin typeface="Arial" panose="020B0604020202020204" pitchFamily="34" charset="0"/>
                <a:cs typeface="Arial" panose="020B0604020202020204" pitchFamily="34" charset="0"/>
              </a:rPr>
              <a:t>$2,669</a:t>
            </a:r>
          </a:p>
        </p:txBody>
      </p:sp>
      <p:sp>
        <p:nvSpPr>
          <p:cNvPr id="6" name="Slide Number Placeholder 5">
            <a:extLst>
              <a:ext uri="{FF2B5EF4-FFF2-40B4-BE49-F238E27FC236}">
                <a16:creationId xmlns:a16="http://schemas.microsoft.com/office/drawing/2014/main" id="{7AFBB7C0-2434-4D5C-A37C-560974234F7D}"/>
              </a:ext>
            </a:extLst>
          </p:cNvPr>
          <p:cNvSpPr>
            <a:spLocks noGrp="1"/>
          </p:cNvSpPr>
          <p:nvPr>
            <p:ph type="sldNum" sz="quarter" idx="12"/>
          </p:nvPr>
        </p:nvSpPr>
        <p:spPr/>
        <p:txBody>
          <a:bodyPr/>
          <a:lstStyle/>
          <a:p>
            <a:pPr>
              <a:defRPr/>
            </a:pPr>
            <a:fld id="{CEEAE9E2-58D3-4242-817F-65745B6A87B1}" type="slidenum">
              <a:rPr lang="en-US" altLang="en-US" smtClean="0"/>
              <a:pPr>
                <a:defRPr/>
              </a:pPr>
              <a:t>6</a:t>
            </a:fld>
            <a:endParaRPr lang="en-US" altLang="en-US"/>
          </a:p>
        </p:txBody>
      </p:sp>
      <p:sp>
        <p:nvSpPr>
          <p:cNvPr id="8" name="Title 7">
            <a:extLst>
              <a:ext uri="{FF2B5EF4-FFF2-40B4-BE49-F238E27FC236}">
                <a16:creationId xmlns:a16="http://schemas.microsoft.com/office/drawing/2014/main" id="{028E5E3C-2C81-4646-841F-7E0A83CB563C}"/>
              </a:ext>
            </a:extLst>
          </p:cNvPr>
          <p:cNvSpPr>
            <a:spLocks noGrp="1"/>
          </p:cNvSpPr>
          <p:nvPr>
            <p:ph type="title"/>
          </p:nvPr>
        </p:nvSpPr>
        <p:spPr/>
        <p:txBody>
          <a:bodyPr>
            <a:noAutofit/>
          </a:bodyPr>
          <a:lstStyle/>
          <a:p>
            <a:r>
              <a:rPr lang="en-US" altLang="en-US" sz="4000" dirty="0"/>
              <a:t>Rents Up Slightly - 1.3% </a:t>
            </a:r>
            <a:r>
              <a:rPr lang="en-US" altLang="en-US" sz="4000" dirty="0" err="1"/>
              <a:t>QoQ</a:t>
            </a:r>
            <a:r>
              <a:rPr lang="en-US" altLang="en-US" sz="4000" dirty="0"/>
              <a:t> &amp; 2.9% YoY</a:t>
            </a:r>
            <a:endParaRPr lang="en-US" sz="4000" dirty="0"/>
          </a:p>
        </p:txBody>
      </p:sp>
      <p:sp>
        <p:nvSpPr>
          <p:cNvPr id="10" name="Footer Placeholder 9">
            <a:extLst>
              <a:ext uri="{FF2B5EF4-FFF2-40B4-BE49-F238E27FC236}">
                <a16:creationId xmlns:a16="http://schemas.microsoft.com/office/drawing/2014/main" id="{3CE5837E-364B-4216-96A6-0E6CDFD4D51D}"/>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2023 Quarter 1</a:t>
            </a:r>
          </a:p>
        </p:txBody>
      </p:sp>
      <p:graphicFrame>
        <p:nvGraphicFramePr>
          <p:cNvPr id="12" name="Chart 11">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261829187"/>
              </p:ext>
            </p:extLst>
          </p:nvPr>
        </p:nvGraphicFramePr>
        <p:xfrm>
          <a:off x="838199" y="1498060"/>
          <a:ext cx="10405983" cy="4585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5022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0" y="6214252"/>
            <a:ext cx="7086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j-lt"/>
              </a:rPr>
              <a:t>SOURCE: Costar April 5, 2023</a:t>
            </a:r>
            <a:endParaRPr lang="en-US" altLang="en-US" sz="800" dirty="0">
              <a:solidFill>
                <a:schemeClr val="bg1">
                  <a:lumMod val="50000"/>
                </a:schemeClr>
              </a:solidFill>
              <a:latin typeface="Arial" charset="0"/>
            </a:endParaRPr>
          </a:p>
        </p:txBody>
      </p:sp>
      <p:sp>
        <p:nvSpPr>
          <p:cNvPr id="6147" name="Text Box 6"/>
          <p:cNvSpPr txBox="1">
            <a:spLocks noChangeArrowheads="1"/>
          </p:cNvSpPr>
          <p:nvPr/>
        </p:nvSpPr>
        <p:spPr bwMode="auto">
          <a:xfrm>
            <a:off x="11343492" y="3686063"/>
            <a:ext cx="76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dirty="0">
                <a:solidFill>
                  <a:srgbClr val="F79646"/>
                </a:solidFill>
                <a:latin typeface="Arial" panose="020B0604020202020204" pitchFamily="34" charset="0"/>
                <a:cs typeface="Arial" panose="020B0604020202020204" pitchFamily="34" charset="0"/>
              </a:rPr>
              <a:t>$1,604</a:t>
            </a:r>
          </a:p>
        </p:txBody>
      </p:sp>
      <p:sp>
        <p:nvSpPr>
          <p:cNvPr id="6148" name="Text Box 7"/>
          <p:cNvSpPr txBox="1">
            <a:spLocks noChangeArrowheads="1"/>
          </p:cNvSpPr>
          <p:nvPr/>
        </p:nvSpPr>
        <p:spPr bwMode="auto">
          <a:xfrm>
            <a:off x="11315912" y="3222899"/>
            <a:ext cx="76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dirty="0">
                <a:solidFill>
                  <a:srgbClr val="84AF7E"/>
                </a:solidFill>
                <a:latin typeface="Arial" panose="020B0604020202020204" pitchFamily="34" charset="0"/>
                <a:cs typeface="Arial" panose="020B0604020202020204" pitchFamily="34" charset="0"/>
              </a:rPr>
              <a:t>$2,069</a:t>
            </a:r>
          </a:p>
        </p:txBody>
      </p:sp>
      <p:sp>
        <p:nvSpPr>
          <p:cNvPr id="6149" name="Text Box 8"/>
          <p:cNvSpPr txBox="1">
            <a:spLocks noChangeArrowheads="1"/>
          </p:cNvSpPr>
          <p:nvPr/>
        </p:nvSpPr>
        <p:spPr bwMode="auto">
          <a:xfrm>
            <a:off x="11278562" y="2540520"/>
            <a:ext cx="76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dirty="0">
                <a:solidFill>
                  <a:srgbClr val="B9A2BE"/>
                </a:solidFill>
                <a:latin typeface="Arial" panose="020B0604020202020204" pitchFamily="34" charset="0"/>
                <a:cs typeface="Arial" panose="020B0604020202020204" pitchFamily="34" charset="0"/>
              </a:rPr>
              <a:t>$2,851</a:t>
            </a:r>
          </a:p>
        </p:txBody>
      </p:sp>
      <p:sp>
        <p:nvSpPr>
          <p:cNvPr id="6150" name="Text Box 9"/>
          <p:cNvSpPr txBox="1">
            <a:spLocks noChangeArrowheads="1"/>
          </p:cNvSpPr>
          <p:nvPr/>
        </p:nvSpPr>
        <p:spPr bwMode="auto">
          <a:xfrm>
            <a:off x="11233376" y="2193070"/>
            <a:ext cx="76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dirty="0">
                <a:solidFill>
                  <a:srgbClr val="0070C0"/>
                </a:solidFill>
                <a:latin typeface="Arial" panose="020B0604020202020204" pitchFamily="34" charset="0"/>
                <a:cs typeface="Arial" panose="020B0604020202020204" pitchFamily="34" charset="0"/>
              </a:rPr>
              <a:t>$3,209</a:t>
            </a:r>
          </a:p>
        </p:txBody>
      </p:sp>
      <p:sp>
        <p:nvSpPr>
          <p:cNvPr id="6" name="Slide Number Placeholder 5">
            <a:extLst>
              <a:ext uri="{FF2B5EF4-FFF2-40B4-BE49-F238E27FC236}">
                <a16:creationId xmlns:a16="http://schemas.microsoft.com/office/drawing/2014/main" id="{7AFBB7C0-2434-4D5C-A37C-560974234F7D}"/>
              </a:ext>
            </a:extLst>
          </p:cNvPr>
          <p:cNvSpPr>
            <a:spLocks noGrp="1"/>
          </p:cNvSpPr>
          <p:nvPr>
            <p:ph type="sldNum" sz="quarter" idx="12"/>
          </p:nvPr>
        </p:nvSpPr>
        <p:spPr/>
        <p:txBody>
          <a:bodyPr/>
          <a:lstStyle/>
          <a:p>
            <a:pPr>
              <a:defRPr/>
            </a:pPr>
            <a:fld id="{CEEAE9E2-58D3-4242-817F-65745B6A87B1}" type="slidenum">
              <a:rPr lang="en-US" altLang="en-US" smtClean="0"/>
              <a:pPr>
                <a:defRPr/>
              </a:pPr>
              <a:t>7</a:t>
            </a:fld>
            <a:endParaRPr lang="en-US" altLang="en-US"/>
          </a:p>
        </p:txBody>
      </p:sp>
      <p:sp>
        <p:nvSpPr>
          <p:cNvPr id="8" name="Title 7">
            <a:extLst>
              <a:ext uri="{FF2B5EF4-FFF2-40B4-BE49-F238E27FC236}">
                <a16:creationId xmlns:a16="http://schemas.microsoft.com/office/drawing/2014/main" id="{028E5E3C-2C81-4646-841F-7E0A83CB563C}"/>
              </a:ext>
            </a:extLst>
          </p:cNvPr>
          <p:cNvSpPr>
            <a:spLocks noGrp="1"/>
          </p:cNvSpPr>
          <p:nvPr>
            <p:ph type="title"/>
          </p:nvPr>
        </p:nvSpPr>
        <p:spPr/>
        <p:txBody>
          <a:bodyPr>
            <a:noAutofit/>
          </a:bodyPr>
          <a:lstStyle/>
          <a:p>
            <a:r>
              <a:rPr lang="en-US" altLang="en-US" sz="4000" dirty="0"/>
              <a:t>Rents By Class – Class A is the most volatile</a:t>
            </a:r>
            <a:endParaRPr lang="en-US" sz="4000" dirty="0"/>
          </a:p>
        </p:txBody>
      </p:sp>
      <p:sp>
        <p:nvSpPr>
          <p:cNvPr id="10" name="Footer Placeholder 9">
            <a:extLst>
              <a:ext uri="{FF2B5EF4-FFF2-40B4-BE49-F238E27FC236}">
                <a16:creationId xmlns:a16="http://schemas.microsoft.com/office/drawing/2014/main" id="{3CE5837E-364B-4216-96A6-0E6CDFD4D51D}"/>
              </a:ext>
            </a:extLst>
          </p:cNvPr>
          <p:cNvSpPr>
            <a:spLocks noGrp="1"/>
          </p:cNvSpPr>
          <p:nvPr>
            <p:ph type="ftr" sz="quarter" idx="4294967295"/>
          </p:nvPr>
        </p:nvSpPr>
        <p:spPr>
          <a:xfrm>
            <a:off x="4158153" y="6450356"/>
            <a:ext cx="3875690" cy="365125"/>
          </a:xfrm>
        </p:spPr>
        <p:txBody>
          <a:bodyPr/>
          <a:lstStyle/>
          <a:p>
            <a:r>
              <a:rPr lang="en-US" sz="1400" b="1" dirty="0">
                <a:solidFill>
                  <a:schemeClr val="bg1"/>
                </a:solidFill>
              </a:rPr>
              <a:t>San José Housing Market Update: 2023 Quarter 1</a:t>
            </a:r>
          </a:p>
        </p:txBody>
      </p:sp>
      <p:sp>
        <p:nvSpPr>
          <p:cNvPr id="2" name="TextBox 1">
            <a:extLst>
              <a:ext uri="{FF2B5EF4-FFF2-40B4-BE49-F238E27FC236}">
                <a16:creationId xmlns:a16="http://schemas.microsoft.com/office/drawing/2014/main" id="{C9F3416A-A8D3-46A9-A9F1-E1167663963E}"/>
              </a:ext>
            </a:extLst>
          </p:cNvPr>
          <p:cNvSpPr txBox="1"/>
          <p:nvPr/>
        </p:nvSpPr>
        <p:spPr>
          <a:xfrm>
            <a:off x="11288332" y="2729707"/>
            <a:ext cx="687300" cy="261610"/>
          </a:xfrm>
          <a:prstGeom prst="rect">
            <a:avLst/>
          </a:prstGeom>
          <a:noFill/>
        </p:spPr>
        <p:txBody>
          <a:bodyPr wrap="square" rtlCol="0">
            <a:spAutoFit/>
          </a:bodyPr>
          <a:lstStyle/>
          <a:p>
            <a:r>
              <a:rPr lang="en-US" sz="1100" b="1" dirty="0">
                <a:solidFill>
                  <a:srgbClr val="FF0000"/>
                </a:solidFill>
                <a:latin typeface="Arial" panose="020B0604020202020204" pitchFamily="34" charset="0"/>
                <a:cs typeface="Arial" panose="020B0604020202020204" pitchFamily="34" charset="0"/>
              </a:rPr>
              <a:t>$2,669</a:t>
            </a:r>
          </a:p>
        </p:txBody>
      </p:sp>
      <p:graphicFrame>
        <p:nvGraphicFramePr>
          <p:cNvPr id="13" name="Chart 12">
            <a:extLst>
              <a:ext uri="{FF2B5EF4-FFF2-40B4-BE49-F238E27FC236}">
                <a16:creationId xmlns:a16="http://schemas.microsoft.com/office/drawing/2014/main" id="{A425B783-4425-45DA-8B47-3D447AC54849}"/>
              </a:ext>
            </a:extLst>
          </p:cNvPr>
          <p:cNvGraphicFramePr>
            <a:graphicFrameLocks noGrp="1"/>
          </p:cNvGraphicFramePr>
          <p:nvPr>
            <p:extLst>
              <p:ext uri="{D42A27DB-BD31-4B8C-83A1-F6EECF244321}">
                <p14:modId xmlns:p14="http://schemas.microsoft.com/office/powerpoint/2010/main" val="1210360368"/>
              </p:ext>
            </p:extLst>
          </p:nvPr>
        </p:nvGraphicFramePr>
        <p:xfrm>
          <a:off x="838199" y="1507786"/>
          <a:ext cx="10477713" cy="4654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395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2"/>
          <p:cNvSpPr txBox="1">
            <a:spLocks noChangeArrowheads="1"/>
          </p:cNvSpPr>
          <p:nvPr/>
        </p:nvSpPr>
        <p:spPr bwMode="auto">
          <a:xfrm>
            <a:off x="0" y="6233456"/>
            <a:ext cx="861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j-lt"/>
              </a:rPr>
              <a:t>SOURCE: Costar Jan 3, 2023;  National Rate – US Census Bureau Current Population Survey/ Housing Vacancy Survey Q4, 2022.</a:t>
            </a:r>
          </a:p>
        </p:txBody>
      </p:sp>
      <p:sp>
        <p:nvSpPr>
          <p:cNvPr id="3" name="TextBox 2"/>
          <p:cNvSpPr txBox="1"/>
          <p:nvPr/>
        </p:nvSpPr>
        <p:spPr>
          <a:xfrm>
            <a:off x="10327809" y="1374050"/>
            <a:ext cx="1593130" cy="1538883"/>
          </a:xfrm>
          <a:prstGeom prst="rect">
            <a:avLst/>
          </a:prstGeom>
          <a:ln/>
        </p:spPr>
        <p:style>
          <a:lnRef idx="2">
            <a:schemeClr val="dk1"/>
          </a:lnRef>
          <a:fillRef idx="1">
            <a:schemeClr val="lt1"/>
          </a:fillRef>
          <a:effectRef idx="0">
            <a:schemeClr val="dk1"/>
          </a:effectRef>
          <a:fontRef idx="minor">
            <a:schemeClr val="dk1"/>
          </a:fontRef>
        </p:style>
        <p:txBody>
          <a:bodyPr wrap="square" rtlCol="0" anchor="t">
            <a:spAutoFit/>
          </a:bodyPr>
          <a:lstStyle/>
          <a:p>
            <a:pPr>
              <a:spcAft>
                <a:spcPts val="600"/>
              </a:spcAft>
            </a:pPr>
            <a:r>
              <a:rPr lang="en-US" sz="1200" b="1" dirty="0">
                <a:solidFill>
                  <a:srgbClr val="584F44"/>
                </a:solidFill>
                <a:cs typeface="Arial" panose="020B0604020202020204" pitchFamily="34" charset="0"/>
              </a:rPr>
              <a:t>Q1 2023 Vacancy Rates</a:t>
            </a:r>
          </a:p>
          <a:p>
            <a:r>
              <a:rPr lang="en-US" sz="1200" dirty="0">
                <a:solidFill>
                  <a:srgbClr val="584F44"/>
                </a:solidFill>
                <a:cs typeface="Arial" panose="020B0604020202020204" pitchFamily="34" charset="0"/>
              </a:rPr>
              <a:t>Studio – 5%</a:t>
            </a:r>
          </a:p>
          <a:p>
            <a:r>
              <a:rPr lang="en-US" sz="1200" dirty="0">
                <a:solidFill>
                  <a:srgbClr val="584F44"/>
                </a:solidFill>
                <a:cs typeface="Arial"/>
              </a:rPr>
              <a:t>1 BR – 5.2%</a:t>
            </a:r>
          </a:p>
          <a:p>
            <a:r>
              <a:rPr lang="en-US" sz="1200" dirty="0">
                <a:solidFill>
                  <a:srgbClr val="584F44"/>
                </a:solidFill>
                <a:cs typeface="Arial"/>
              </a:rPr>
              <a:t>2 BR – 4.9%</a:t>
            </a:r>
          </a:p>
          <a:p>
            <a:pPr>
              <a:spcAft>
                <a:spcPts val="600"/>
              </a:spcAft>
            </a:pPr>
            <a:r>
              <a:rPr lang="en-US" sz="1200" dirty="0">
                <a:solidFill>
                  <a:srgbClr val="584F44"/>
                </a:solidFill>
                <a:cs typeface="Arial"/>
              </a:rPr>
              <a:t>3 BR – 4.5%</a:t>
            </a:r>
          </a:p>
          <a:p>
            <a:r>
              <a:rPr lang="en-US" sz="1200" b="1" i="1" u="sng" dirty="0">
                <a:solidFill>
                  <a:srgbClr val="584F44"/>
                </a:solidFill>
                <a:cs typeface="Arial" panose="020B0604020202020204" pitchFamily="34" charset="0"/>
              </a:rPr>
              <a:t>Average – 5.0%</a:t>
            </a:r>
            <a:endParaRPr lang="en-US" sz="1200" dirty="0">
              <a:solidFill>
                <a:srgbClr val="584F44"/>
              </a:solidFill>
              <a:cs typeface="Arial" panose="020B0604020202020204" pitchFamily="34" charset="0"/>
            </a:endParaRPr>
          </a:p>
        </p:txBody>
      </p:sp>
      <p:sp>
        <p:nvSpPr>
          <p:cNvPr id="4" name="TextBox 3"/>
          <p:cNvSpPr txBox="1"/>
          <p:nvPr/>
        </p:nvSpPr>
        <p:spPr>
          <a:xfrm>
            <a:off x="10327809" y="2884169"/>
            <a:ext cx="2087879" cy="276999"/>
          </a:xfrm>
          <a:prstGeom prst="rect">
            <a:avLst/>
          </a:prstGeom>
          <a:noFill/>
        </p:spPr>
        <p:txBody>
          <a:bodyPr wrap="square" rtlCol="0">
            <a:spAutoFit/>
          </a:bodyPr>
          <a:lstStyle/>
          <a:p>
            <a:r>
              <a:rPr lang="en-US" sz="1200" b="1" dirty="0">
                <a:solidFill>
                  <a:srgbClr val="584F44"/>
                </a:solidFill>
              </a:rPr>
              <a:t>U.S. Average = 6.4%</a:t>
            </a:r>
          </a:p>
        </p:txBody>
      </p:sp>
      <p:sp>
        <p:nvSpPr>
          <p:cNvPr id="5" name="TextBox 4"/>
          <p:cNvSpPr txBox="1"/>
          <p:nvPr/>
        </p:nvSpPr>
        <p:spPr>
          <a:xfrm>
            <a:off x="9372600" y="3794611"/>
            <a:ext cx="495300" cy="369332"/>
          </a:xfrm>
          <a:prstGeom prst="rect">
            <a:avLst/>
          </a:prstGeom>
          <a:noFill/>
        </p:spPr>
        <p:txBody>
          <a:bodyPr wrap="square" rtlCol="0">
            <a:spAutoFit/>
          </a:bodyPr>
          <a:lstStyle/>
          <a:p>
            <a:endParaRPr lang="en-US"/>
          </a:p>
        </p:txBody>
      </p:sp>
      <p:sp>
        <p:nvSpPr>
          <p:cNvPr id="10" name="Slide Number Placeholder 9">
            <a:extLst>
              <a:ext uri="{FF2B5EF4-FFF2-40B4-BE49-F238E27FC236}">
                <a16:creationId xmlns:a16="http://schemas.microsoft.com/office/drawing/2014/main" id="{FC224D42-B8CB-43E9-8700-55C0753FE7FB}"/>
              </a:ext>
            </a:extLst>
          </p:cNvPr>
          <p:cNvSpPr>
            <a:spLocks noGrp="1"/>
          </p:cNvSpPr>
          <p:nvPr>
            <p:ph type="sldNum" sz="quarter" idx="12"/>
          </p:nvPr>
        </p:nvSpPr>
        <p:spPr/>
        <p:txBody>
          <a:bodyPr/>
          <a:lstStyle/>
          <a:p>
            <a:pPr>
              <a:defRPr/>
            </a:pPr>
            <a:fld id="{CEEAE9E2-58D3-4242-817F-65745B6A87B1}" type="slidenum">
              <a:rPr lang="en-US" altLang="en-US" smtClean="0"/>
              <a:pPr>
                <a:defRPr/>
              </a:pPr>
              <a:t>8</a:t>
            </a:fld>
            <a:endParaRPr lang="en-US" altLang="en-US"/>
          </a:p>
        </p:txBody>
      </p:sp>
      <p:sp>
        <p:nvSpPr>
          <p:cNvPr id="12" name="Title 11">
            <a:extLst>
              <a:ext uri="{FF2B5EF4-FFF2-40B4-BE49-F238E27FC236}">
                <a16:creationId xmlns:a16="http://schemas.microsoft.com/office/drawing/2014/main" id="{C64F1575-7E01-4F05-8F3F-8C8152898DC2}"/>
              </a:ext>
            </a:extLst>
          </p:cNvPr>
          <p:cNvSpPr>
            <a:spLocks noGrp="1"/>
          </p:cNvSpPr>
          <p:nvPr>
            <p:ph type="title"/>
          </p:nvPr>
        </p:nvSpPr>
        <p:spPr>
          <a:xfrm>
            <a:off x="838199" y="254879"/>
            <a:ext cx="10515599" cy="998481"/>
          </a:xfrm>
        </p:spPr>
        <p:txBody>
          <a:bodyPr>
            <a:noAutofit/>
          </a:bodyPr>
          <a:lstStyle/>
          <a:p>
            <a:r>
              <a:rPr lang="en-US" altLang="en-US" sz="4000" dirty="0"/>
              <a:t>Avg Rental Vacancy 5%, Down 0.5 </a:t>
            </a:r>
            <a:r>
              <a:rPr lang="en-US" altLang="en-US" sz="4000" dirty="0" err="1"/>
              <a:t>pt</a:t>
            </a:r>
            <a:r>
              <a:rPr lang="en-US" altLang="en-US" sz="4000" dirty="0"/>
              <a:t> QoQ, at "Healthy” Rate of 5%</a:t>
            </a:r>
            <a:endParaRPr lang="en-US" sz="4000" dirty="0"/>
          </a:p>
        </p:txBody>
      </p:sp>
      <p:sp>
        <p:nvSpPr>
          <p:cNvPr id="17" name="Footer Placeholder 16">
            <a:extLst>
              <a:ext uri="{FF2B5EF4-FFF2-40B4-BE49-F238E27FC236}">
                <a16:creationId xmlns:a16="http://schemas.microsoft.com/office/drawing/2014/main" id="{E178FEB0-A0E5-4B7D-95B3-FFECCA6F59B4}"/>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2023 Quarter 1</a:t>
            </a:r>
          </a:p>
        </p:txBody>
      </p:sp>
      <p:graphicFrame>
        <p:nvGraphicFramePr>
          <p:cNvPr id="11" name="Chart 10">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2263646316"/>
              </p:ext>
            </p:extLst>
          </p:nvPr>
        </p:nvGraphicFramePr>
        <p:xfrm>
          <a:off x="838199" y="1454825"/>
          <a:ext cx="10605941" cy="46348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452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2"/>
          <p:cNvSpPr txBox="1">
            <a:spLocks noChangeArrowheads="1"/>
          </p:cNvSpPr>
          <p:nvPr/>
        </p:nvSpPr>
        <p:spPr bwMode="auto">
          <a:xfrm>
            <a:off x="0" y="6079082"/>
            <a:ext cx="67997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j-lt"/>
              </a:rPr>
              <a:t>SOURCE: Costar April 5, 2023</a:t>
            </a:r>
          </a:p>
          <a:p>
            <a:pPr eaLnBrk="1" hangingPunct="1">
              <a:spcBef>
                <a:spcPct val="50000"/>
              </a:spcBef>
            </a:pPr>
            <a:r>
              <a:rPr lang="en-US" altLang="en-US" sz="800" dirty="0">
                <a:solidFill>
                  <a:srgbClr val="0078B2"/>
                </a:solidFill>
                <a:latin typeface="+mj-lt"/>
              </a:rPr>
              <a:t>* Note: Older buildings refer to Class B, C and F properties; Class A buildings are usually newly-constructed properties. </a:t>
            </a:r>
            <a:endParaRPr lang="en-US" altLang="en-US" sz="800" dirty="0">
              <a:solidFill>
                <a:srgbClr val="0078B2"/>
              </a:solidFill>
              <a:latin typeface="+mj-lt"/>
              <a:cs typeface="Calibri"/>
            </a:endParaRPr>
          </a:p>
        </p:txBody>
      </p:sp>
      <p:sp>
        <p:nvSpPr>
          <p:cNvPr id="5" name="TextBox 4"/>
          <p:cNvSpPr txBox="1"/>
          <p:nvPr/>
        </p:nvSpPr>
        <p:spPr>
          <a:xfrm>
            <a:off x="9372600" y="3794611"/>
            <a:ext cx="495300" cy="369332"/>
          </a:xfrm>
          <a:prstGeom prst="rect">
            <a:avLst/>
          </a:prstGeom>
          <a:noFill/>
        </p:spPr>
        <p:txBody>
          <a:bodyPr wrap="square" rtlCol="0">
            <a:spAutoFit/>
          </a:bodyPr>
          <a:lstStyle/>
          <a:p>
            <a:endParaRPr lang="en-US"/>
          </a:p>
        </p:txBody>
      </p:sp>
      <p:sp>
        <p:nvSpPr>
          <p:cNvPr id="8" name="Slide Number Placeholder 7">
            <a:extLst>
              <a:ext uri="{FF2B5EF4-FFF2-40B4-BE49-F238E27FC236}">
                <a16:creationId xmlns:a16="http://schemas.microsoft.com/office/drawing/2014/main" id="{72E7BFAB-F117-488C-BECE-D6049E753A7C}"/>
              </a:ext>
            </a:extLst>
          </p:cNvPr>
          <p:cNvSpPr>
            <a:spLocks noGrp="1"/>
          </p:cNvSpPr>
          <p:nvPr>
            <p:ph type="sldNum" sz="quarter" idx="12"/>
          </p:nvPr>
        </p:nvSpPr>
        <p:spPr/>
        <p:txBody>
          <a:bodyPr/>
          <a:lstStyle/>
          <a:p>
            <a:pPr>
              <a:defRPr/>
            </a:pPr>
            <a:fld id="{CEEAE9E2-58D3-4242-817F-65745B6A87B1}" type="slidenum">
              <a:rPr lang="en-US" altLang="en-US" smtClean="0"/>
              <a:pPr>
                <a:defRPr/>
              </a:pPr>
              <a:t>9</a:t>
            </a:fld>
            <a:endParaRPr lang="en-US" altLang="en-US"/>
          </a:p>
        </p:txBody>
      </p:sp>
      <p:sp>
        <p:nvSpPr>
          <p:cNvPr id="10" name="Title 9">
            <a:extLst>
              <a:ext uri="{FF2B5EF4-FFF2-40B4-BE49-F238E27FC236}">
                <a16:creationId xmlns:a16="http://schemas.microsoft.com/office/drawing/2014/main" id="{F123DAAD-0DD1-4C58-AEEC-4E38466256F4}"/>
              </a:ext>
            </a:extLst>
          </p:cNvPr>
          <p:cNvSpPr>
            <a:spLocks noGrp="1"/>
          </p:cNvSpPr>
          <p:nvPr>
            <p:ph type="title"/>
          </p:nvPr>
        </p:nvSpPr>
        <p:spPr>
          <a:xfrm>
            <a:off x="838199" y="384023"/>
            <a:ext cx="10515599" cy="794578"/>
          </a:xfrm>
        </p:spPr>
        <p:txBody>
          <a:bodyPr>
            <a:normAutofit fontScale="90000"/>
          </a:bodyPr>
          <a:lstStyle/>
          <a:p>
            <a:r>
              <a:rPr lang="en-US" altLang="en-US" dirty="0">
                <a:latin typeface="+mn-lt"/>
              </a:rPr>
              <a:t>Vacancies by Class – Class A Vacancy is 6.1% - Down 1.1 pts QoQ</a:t>
            </a:r>
            <a:endParaRPr lang="en-US" dirty="0">
              <a:latin typeface="+mn-lt"/>
            </a:endParaRPr>
          </a:p>
        </p:txBody>
      </p:sp>
      <p:sp>
        <p:nvSpPr>
          <p:cNvPr id="11" name="Footer Placeholder 10">
            <a:extLst>
              <a:ext uri="{FF2B5EF4-FFF2-40B4-BE49-F238E27FC236}">
                <a16:creationId xmlns:a16="http://schemas.microsoft.com/office/drawing/2014/main" id="{E42C334B-BF8E-4505-8976-1CFD9D0795B7}"/>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2023 Quarter 1</a:t>
            </a:r>
          </a:p>
        </p:txBody>
      </p:sp>
      <p:graphicFrame>
        <p:nvGraphicFramePr>
          <p:cNvPr id="13" name="Chart 12">
            <a:extLst>
              <a:ext uri="{FF2B5EF4-FFF2-40B4-BE49-F238E27FC236}">
                <a16:creationId xmlns:a16="http://schemas.microsoft.com/office/drawing/2014/main" id="{D728CFF9-CA55-42BF-97ED-65197D03EE09}"/>
              </a:ext>
            </a:extLst>
          </p:cNvPr>
          <p:cNvGraphicFramePr>
            <a:graphicFrameLocks noGrp="1"/>
          </p:cNvGraphicFramePr>
          <p:nvPr>
            <p:extLst>
              <p:ext uri="{D42A27DB-BD31-4B8C-83A1-F6EECF244321}">
                <p14:modId xmlns:p14="http://schemas.microsoft.com/office/powerpoint/2010/main" val="3857265693"/>
              </p:ext>
            </p:extLst>
          </p:nvPr>
        </p:nvGraphicFramePr>
        <p:xfrm>
          <a:off x="838199" y="1459149"/>
          <a:ext cx="10515599" cy="456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2280535"/>
      </p:ext>
    </p:extLst>
  </p:cSld>
  <p:clrMapOvr>
    <a:masterClrMapping/>
  </p:clrMapOvr>
</p:sld>
</file>

<file path=ppt/theme/theme1.xml><?xml version="1.0" encoding="utf-8"?>
<a:theme xmlns:a="http://schemas.openxmlformats.org/drawingml/2006/main" name="10_Office Theme">
  <a:themeElements>
    <a:clrScheme name="Housing Dept - Cool Colors">
      <a:dk1>
        <a:srgbClr val="004275"/>
      </a:dk1>
      <a:lt1>
        <a:sysClr val="window" lastClr="FFFFFF"/>
      </a:lt1>
      <a:dk2>
        <a:srgbClr val="004275"/>
      </a:dk2>
      <a:lt2>
        <a:srgbClr val="E7E6E6"/>
      </a:lt2>
      <a:accent1>
        <a:srgbClr val="004275"/>
      </a:accent1>
      <a:accent2>
        <a:srgbClr val="0078B2"/>
      </a:accent2>
      <a:accent3>
        <a:srgbClr val="662D64"/>
      </a:accent3>
      <a:accent4>
        <a:srgbClr val="A283A9"/>
      </a:accent4>
      <a:accent5>
        <a:srgbClr val="5A8560"/>
      </a:accent5>
      <a:accent6>
        <a:srgbClr val="84AF7E"/>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sing PPT Template Council Final 6-21-19" id="{2C69D780-E74C-42ED-93EA-B147D02E7F45}" vid="{C5F496D2-E299-47D7-87C6-D3B3394259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preadsheetLigh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readsheetLigh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preadsheetLigh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preadsheetLigh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readsheetLigh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preadsheetLigh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1c98efd-f70d-458e-b8bb-d9c7961a9db7">
      <UserInfo>
        <DisplayName>Rivera, Robert</DisplayName>
        <AccountId>3031</AccountId>
        <AccountType/>
      </UserInfo>
    </SharedWithUsers>
    <TaxCatchAll xmlns="31c98efd-f70d-458e-b8bb-d9c7961a9db7" xsi:nil="true"/>
    <lcf76f155ced4ddcb4097134ff3c332f xmlns="17fbc397-a0e1-4d35-aca3-597aa43909d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729D95E1224B4DB20B62543EFE9C22" ma:contentTypeVersion="20" ma:contentTypeDescription="Create a new document." ma:contentTypeScope="" ma:versionID="798aa4244b6b6f3cd6231ba5d6bf4ad1">
  <xsd:schema xmlns:xsd="http://www.w3.org/2001/XMLSchema" xmlns:xs="http://www.w3.org/2001/XMLSchema" xmlns:p="http://schemas.microsoft.com/office/2006/metadata/properties" xmlns:ns2="17fbc397-a0e1-4d35-aca3-597aa43909d0" xmlns:ns3="31c98efd-f70d-458e-b8bb-d9c7961a9db7" targetNamespace="http://schemas.microsoft.com/office/2006/metadata/properties" ma:root="true" ma:fieldsID="a013a176660649a73183c72abce377ca" ns2:_="" ns3:_="">
    <xsd:import namespace="17fbc397-a0e1-4d35-aca3-597aa43909d0"/>
    <xsd:import namespace="31c98efd-f70d-458e-b8bb-d9c7961a9d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bc397-a0e1-4d35-aca3-597aa43909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ce5f2ac-bb83-4a84-bbbc-4691dad9edf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c98efd-f70d-458e-b8bb-d9c7961a9d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636e832-01f2-40ae-a2bf-d6c04d7e93df}" ma:internalName="TaxCatchAll" ma:showField="CatchAllData" ma:web="31c98efd-f70d-458e-b8bb-d9c7961a9db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6C2EFC-BF91-4630-966F-60D576142B83}">
  <ds:schemaRefs>
    <ds:schemaRef ds:uri="17fbc397-a0e1-4d35-aca3-597aa43909d0"/>
    <ds:schemaRef ds:uri="31c98efd-f70d-458e-b8bb-d9c7961a9db7"/>
    <ds:schemaRef ds:uri="8b191620-0153-4acc-a89a-219ae713f494"/>
    <ds:schemaRef ds:uri="9c08f9ca-525b-4e0f-a3ce-4035f2745aec"/>
    <ds:schemaRef ds:uri="cc7802a1-9468-46a5-b230-2cdc98385f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81C6F9-AF40-4B77-AA90-A9AF68B6F4A4}">
  <ds:schemaRefs>
    <ds:schemaRef ds:uri="http://schemas.microsoft.com/sharepoint/v3/contenttype/forms"/>
  </ds:schemaRefs>
</ds:datastoreItem>
</file>

<file path=customXml/itemProps3.xml><?xml version="1.0" encoding="utf-8"?>
<ds:datastoreItem xmlns:ds="http://schemas.openxmlformats.org/officeDocument/2006/customXml" ds:itemID="{19049679-A679-482F-9750-4EBFCD9ECFC9}">
  <ds:schemaRefs>
    <ds:schemaRef ds:uri="17fbc397-a0e1-4d35-aca3-597aa43909d0"/>
    <ds:schemaRef ds:uri="31c98efd-f70d-458e-b8bb-d9c7961a9d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Housing PPT Template Council Final 6-21-19</Template>
  <TotalTime>598</TotalTime>
  <Words>1524</Words>
  <Application>Microsoft Office PowerPoint</Application>
  <PresentationFormat>Widescreen</PresentationFormat>
  <Paragraphs>156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10_Office Theme</vt:lpstr>
      <vt:lpstr>Housing Market Update</vt:lpstr>
      <vt:lpstr>Q1 2023 San José Housing Market</vt:lpstr>
      <vt:lpstr>Many Essential Workers Cannot Afford San José Housing Costs</vt:lpstr>
      <vt:lpstr>CY 2023 YTD Residential Permit Activity</vt:lpstr>
      <vt:lpstr>Strong ADU Permit Activity</vt:lpstr>
      <vt:lpstr>Rents Up Slightly - 1.3% QoQ &amp; 2.9% YoY</vt:lpstr>
      <vt:lpstr>Rents By Class – Class A is the most volatile</vt:lpstr>
      <vt:lpstr>Avg Rental Vacancy 5%, Down 0.5 pt QoQ, at "Healthy” Rate of 5%</vt:lpstr>
      <vt:lpstr>Vacancies by Class – Class A Vacancy is 6.1% - Down 1.1 pts QoQ</vt:lpstr>
      <vt:lpstr>San José Median Single-Family Home Price Up 13% QoQ but down 15% YoY</vt:lpstr>
      <vt:lpstr>San José Median Condo/Townhome Prices Up 13.2% QoQ, down 8.7% YoY</vt:lpstr>
      <vt:lpstr>National Affordability &gt; Five Times San José Metro Area Affordability</vt:lpstr>
      <vt:lpstr>San José Homes’ DOM Close to One Month</vt:lpstr>
      <vt:lpstr>SJ Single-Family Market Inventory (+11%), Sales (+31%) &amp; Listings (+203%) Up QoQ</vt:lpstr>
      <vt:lpstr>Interest Rates Remain High</vt:lpstr>
      <vt:lpstr>Data Sources and 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for website</dc:title>
  <dc:creator>Palacio, Chelsea</dc:creator>
  <cp:lastModifiedBy>Raman, Sowmya</cp:lastModifiedBy>
  <cp:revision>53</cp:revision>
  <cp:lastPrinted>2019-08-08T17:59:07Z</cp:lastPrinted>
  <dcterms:created xsi:type="dcterms:W3CDTF">2019-07-12T16:33:14Z</dcterms:created>
  <dcterms:modified xsi:type="dcterms:W3CDTF">2023-05-17T16:47:13Z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0x010100AD729D95E1224B4DB20B62543EFE9C22</vt:lpwstr>
  </property>
  <property fmtid="{D5CDD505-2E9C-101B-9397-08002B2CF9AE}" pid="3" name="MediaServiceImageTags">
    <vt:lpwstr/>
  </property>
</Properties>
</file>